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88BD-1D6A-42E2-8154-B5610B9C0600}" type="datetimeFigureOut">
              <a:rPr lang="ko-KR" altLang="en-US" smtClean="0"/>
              <a:t>2017-01-22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56BA-4D11-41D7-9653-BC3ED988E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i.co.kr/arti/economy/economy_general/727638.html#csidxea84ad5e8604aeabfab46972f31edd8&#160;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2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4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1) K-Cube  Beauty Truck :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트럭을 운영하여 고객체험 및 마케팅 실시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현장판매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자체쇼핑몰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(Hermoso)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페이스북 운영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호스팅을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로컬 쇼핑몰 및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페이스북 운영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3)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오픈마켓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입점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Lazada, Tiki, Yes24.VN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4)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온라인 마케팅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Instagrm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Hot girl (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파워블로거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Zalo(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베트남판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You-Tube (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뷰티영상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5) O2O Offline Shop : Sample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테스트를 이후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매장내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온라인 구매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6)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제품공급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(Procurement) :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파트너사를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멀티브랜드 제품 공급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대기업 브랜드 제품 및 중소기업 브랜드 제휴를 통한 공급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-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공급방식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후 해외발송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베트남 항공운송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                       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일부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주문과 동시에 국내발송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본사 재고보유 하 베트남 국내 발송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주거 인테리어 산업의 특성 및 시장 현황 </a:t>
            </a:r>
            <a:r>
              <a:rPr lang="en-US" altLang="ko-KR" dirty="0"/>
              <a:t>: </a:t>
            </a:r>
            <a:r>
              <a:rPr lang="en-US" altLang="ko-KR" dirty="0"/>
              <a:t>http://www.futurekorea.co.kr/news/articleView.html?idxno=34768</a:t>
            </a: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다음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시대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집꾸미기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산업이 뜬다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http://www.hani.co.kr/arti/economy/economy_general/727638.html#csidxea84ad5e8604aeabfab46972f31edd8 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인가구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인테리어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미디어株 주목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http://realestate.daum.net/news/detail/main/MD20160218092803266.daum?isMobile=false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0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</a:t>
            </a:r>
            <a:r>
              <a:rPr lang="en-US" altLang="ko-KR" dirty="0"/>
              <a:t>100%</a:t>
            </a:r>
            <a:r>
              <a:rPr lang="ko-KR" altLang="en-US" dirty="0"/>
              <a:t>일 경우 순이익</a:t>
            </a:r>
            <a:r>
              <a:rPr lang="en-US" altLang="ko-KR" dirty="0"/>
              <a:t>(</a:t>
            </a:r>
            <a:r>
              <a:rPr lang="ko-KR" altLang="en-US" dirty="0"/>
              <a:t>영업이익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11</a:t>
            </a:r>
            <a:r>
              <a:rPr lang="ko-KR" altLang="en-US" dirty="0"/>
              <a:t>월은 마이너스</a:t>
            </a:r>
            <a:r>
              <a:rPr lang="en-US" altLang="ko-KR" dirty="0"/>
              <a:t>, 12</a:t>
            </a:r>
            <a:r>
              <a:rPr lang="ko-KR" altLang="en-US" dirty="0"/>
              <a:t>월부터는 매출 대비 </a:t>
            </a:r>
            <a:r>
              <a:rPr lang="en-US" altLang="ko-KR" dirty="0"/>
              <a:t>30%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9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856BA-4D11-41D7-9653-BC3ED988EE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5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인터넷을 통해 실시간으로 고객에게 인테리어 디자이너가 견적에 맞는 의뢰 디자인을 제안할 수 있도록 해주는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1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2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의뢰인의 결제 금액은 사이트를 통해 인테리어 디자이너에게 전달된다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6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8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1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00407" y="4475264"/>
            <a:ext cx="191187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39845" y="2983428"/>
            <a:ext cx="10112310" cy="4978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58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39845" y="3580050"/>
            <a:ext cx="10112310" cy="165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195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39936" y="4144029"/>
            <a:ext cx="10112310" cy="179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95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39936" y="4597388"/>
            <a:ext cx="10112310" cy="165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19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5905744" y="2239664"/>
            <a:ext cx="486616" cy="469159"/>
            <a:chOff x="2374662" y="2582572"/>
            <a:chExt cx="1499084" cy="1435832"/>
          </a:xfrm>
        </p:grpSpPr>
        <p:sp>
          <p:nvSpPr>
            <p:cNvPr id="20" name="양쪽 모서리가 둥근 사각형 19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</p:grpSp>
    </p:spTree>
    <p:extLst>
      <p:ext uri="{BB962C8B-B14F-4D97-AF65-F5344CB8AC3E}">
        <p14:creationId xmlns:p14="http://schemas.microsoft.com/office/powerpoint/2010/main" val="308689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0156" y="528789"/>
            <a:ext cx="330602" cy="318739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17661" y="988466"/>
            <a:ext cx="10764217" cy="276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1992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0764" indent="0">
              <a:buFontTx/>
              <a:buNone/>
              <a:defRPr lang="ko-KR" altLang="en-US" sz="1793" smtClean="0"/>
            </a:lvl2pPr>
            <a:lvl3pPr marL="683057" indent="0">
              <a:buFontTx/>
              <a:buNone/>
              <a:defRPr lang="ko-KR" altLang="en-US" sz="1793" smtClean="0"/>
            </a:lvl3pPr>
            <a:lvl4pPr marL="1138428" indent="0">
              <a:buFontTx/>
              <a:buNone/>
              <a:defRPr lang="ko-KR" altLang="en-US" sz="1793" smtClean="0"/>
            </a:lvl4pPr>
            <a:lvl5pPr marL="1593799" indent="0">
              <a:buFontTx/>
              <a:buNone/>
              <a:defRPr lang="ko-KR" altLang="en-US" sz="1793"/>
            </a:lvl5pPr>
          </a:lstStyle>
          <a:p>
            <a:pPr algn="l"/>
            <a:r>
              <a:rPr lang="en-US" altLang="ko-KR" sz="1992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17659" y="1319495"/>
            <a:ext cx="10764217" cy="193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394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0764" indent="0">
              <a:buFontTx/>
              <a:buNone/>
              <a:defRPr lang="ko-KR" altLang="en-US" sz="1793" smtClean="0"/>
            </a:lvl2pPr>
            <a:lvl3pPr marL="683057" indent="0">
              <a:buFontTx/>
              <a:buNone/>
              <a:defRPr lang="ko-KR" altLang="en-US" sz="1793" smtClean="0"/>
            </a:lvl3pPr>
            <a:lvl4pPr marL="1138428" indent="0">
              <a:buFontTx/>
              <a:buNone/>
              <a:defRPr lang="ko-KR" altLang="en-US" sz="1793" smtClean="0"/>
            </a:lvl4pPr>
            <a:lvl5pPr marL="1593799" indent="0">
              <a:buFontTx/>
              <a:buNone/>
              <a:defRPr lang="ko-KR" altLang="en-US" sz="1793"/>
            </a:lvl5pPr>
          </a:lstStyle>
          <a:p>
            <a:r>
              <a:rPr lang="en-US" altLang="ko-KR" sz="1394" dirty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61130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46124" y="2490507"/>
            <a:ext cx="2275469" cy="165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19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19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195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46124" y="2699612"/>
            <a:ext cx="2275469" cy="193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394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394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46124" y="2976958"/>
            <a:ext cx="2275469" cy="221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594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20652" y="4380227"/>
            <a:ext cx="2275469" cy="165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19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19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195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20652" y="4589331"/>
            <a:ext cx="2275469" cy="193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394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394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20652" y="4866677"/>
            <a:ext cx="2275469" cy="221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594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17111" y="3909371"/>
            <a:ext cx="10758930" cy="177488"/>
            <a:chOff x="720006" y="3763611"/>
            <a:chExt cx="10802358" cy="177036"/>
          </a:xfrm>
        </p:grpSpPr>
        <p:cxnSp>
          <p:nvCxnSpPr>
            <p:cNvPr id="3" name="직선 연결선 2"/>
            <p:cNvCxnSpPr>
              <a:endCxn id="4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</p:grpSp>
      <p:sp>
        <p:nvSpPr>
          <p:cNvPr id="5" name="타원 4"/>
          <p:cNvSpPr/>
          <p:nvPr userDrawn="1"/>
        </p:nvSpPr>
        <p:spPr>
          <a:xfrm>
            <a:off x="1151821" y="3918975"/>
            <a:ext cx="157618" cy="158658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6" name="타원 5"/>
          <p:cNvSpPr/>
          <p:nvPr userDrawn="1"/>
        </p:nvSpPr>
        <p:spPr>
          <a:xfrm>
            <a:off x="8387497" y="3918785"/>
            <a:ext cx="157618" cy="158658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7" name="타원 6"/>
          <p:cNvSpPr/>
          <p:nvPr userDrawn="1"/>
        </p:nvSpPr>
        <p:spPr>
          <a:xfrm>
            <a:off x="4769658" y="3920499"/>
            <a:ext cx="157618" cy="158658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69657" y="2500983"/>
            <a:ext cx="3031511" cy="518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45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/>
              <a:t>Learned more </a:t>
            </a:r>
          </a:p>
          <a:p>
            <a:pPr marL="0" lvl="0"/>
            <a:r>
              <a:rPr lang="en-US" altLang="ko-KR" dirty="0"/>
              <a:t>about its Business environment </a:t>
            </a:r>
          </a:p>
          <a:p>
            <a:pPr marL="0" lvl="0"/>
            <a:r>
              <a:rPr lang="en-US" altLang="ko-KR" dirty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1820" y="4466806"/>
            <a:ext cx="3031511" cy="57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45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387495" y="4466622"/>
            <a:ext cx="3031511" cy="518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45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07862" y="2500983"/>
            <a:ext cx="2275469" cy="165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19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19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195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07862" y="2710087"/>
            <a:ext cx="2275469" cy="193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394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394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07862" y="2987433"/>
            <a:ext cx="2275469" cy="221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594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0156" y="528789"/>
            <a:ext cx="330602" cy="318739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17661" y="988466"/>
            <a:ext cx="10701345" cy="276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1992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0764" indent="0">
              <a:buFontTx/>
              <a:buNone/>
              <a:defRPr lang="ko-KR" altLang="en-US" sz="1793" smtClean="0"/>
            </a:lvl2pPr>
            <a:lvl3pPr marL="683057" indent="0">
              <a:buFontTx/>
              <a:buNone/>
              <a:defRPr lang="ko-KR" altLang="en-US" sz="1793" smtClean="0"/>
            </a:lvl3pPr>
            <a:lvl4pPr marL="1138428" indent="0">
              <a:buFontTx/>
              <a:buNone/>
              <a:defRPr lang="ko-KR" altLang="en-US" sz="1793" smtClean="0"/>
            </a:lvl4pPr>
            <a:lvl5pPr marL="1593799" indent="0">
              <a:buFontTx/>
              <a:buNone/>
              <a:defRPr lang="ko-KR" altLang="en-US" sz="1793"/>
            </a:lvl5pPr>
          </a:lstStyle>
          <a:p>
            <a:pPr algn="l"/>
            <a:r>
              <a:rPr lang="en-US" altLang="ko-KR" sz="1992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5406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8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F55D-F864-4567-8014-A602B9BB990F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495D-AFA0-4F46-B0C0-F625439E6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39845" y="2958213"/>
            <a:ext cx="10112310" cy="556755"/>
          </a:xfrm>
        </p:spPr>
        <p:txBody>
          <a:bodyPr/>
          <a:lstStyle/>
          <a:p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노브랜드 아이디어 기획서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039845" y="3607195"/>
            <a:ext cx="10112310" cy="306238"/>
          </a:xfrm>
        </p:spPr>
        <p:txBody>
          <a:bodyPr/>
          <a:lstStyle/>
          <a:p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 인테리어 </a:t>
            </a: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리노베이션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시스템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39936" y="4101825"/>
            <a:ext cx="10112310" cy="249299"/>
          </a:xfrm>
        </p:spPr>
        <p:txBody>
          <a:bodyPr/>
          <a:lstStyle/>
          <a:p>
            <a:r>
              <a:rPr lang="en-US" altLang="ko-KR" sz="1800" dirty="0"/>
              <a:t>Idea Contributor</a:t>
            </a:r>
            <a:endParaRPr lang="ko-KR" altLang="en-US" sz="1800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39937" y="4589727"/>
            <a:ext cx="10112310" cy="221599"/>
          </a:xfrm>
        </p:spPr>
        <p:txBody>
          <a:bodyPr/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구본일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52"/>
          <a:stretch/>
        </p:blipFill>
        <p:spPr>
          <a:xfrm>
            <a:off x="5710310" y="2066071"/>
            <a:ext cx="732693" cy="82417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039845" y="473157"/>
            <a:ext cx="799979" cy="799979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352176" y="473157"/>
            <a:ext cx="799979" cy="799979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133814" y="2212719"/>
            <a:ext cx="2754634" cy="2754634"/>
            <a:chOff x="7408890" y="2992712"/>
            <a:chExt cx="971290" cy="971290"/>
          </a:xfrm>
        </p:grpSpPr>
        <p:sp>
          <p:nvSpPr>
            <p:cNvPr id="55" name="타원 54"/>
            <p:cNvSpPr/>
            <p:nvPr/>
          </p:nvSpPr>
          <p:spPr>
            <a:xfrm>
              <a:off x="7408890" y="2992712"/>
              <a:ext cx="971290" cy="97129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pic>
          <p:nvPicPr>
            <p:cNvPr id="56" name="그래픽 55" descr="콜 센터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18715" y="3065459"/>
              <a:ext cx="762056" cy="762056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779901" y="547803"/>
            <a:ext cx="330602" cy="316649"/>
            <a:chOff x="5929583" y="2341290"/>
            <a:chExt cx="488581" cy="467964"/>
          </a:xfrm>
        </p:grpSpPr>
        <p:sp>
          <p:nvSpPr>
            <p:cNvPr id="41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  <p:sp>
          <p:nvSpPr>
            <p:cNvPr id="42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</p:grpSp>
      <p:sp>
        <p:nvSpPr>
          <p:cNvPr id="43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서비스 사례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4" name="텍스트 개체 틀 2"/>
          <p:cNvSpPr txBox="1">
            <a:spLocks/>
          </p:cNvSpPr>
          <p:nvPr/>
        </p:nvSpPr>
        <p:spPr>
          <a:xfrm>
            <a:off x="633251" y="1291121"/>
            <a:ext cx="10764218" cy="19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90" dirty="0">
                <a:solidFill>
                  <a:schemeClr val="bg1">
                    <a:lumMod val="65000"/>
                  </a:schemeClr>
                </a:solidFill>
                <a:ea typeface="Noto Sans CJK KR Light"/>
              </a:rPr>
              <a:t>Service Example</a:t>
            </a:r>
            <a:endParaRPr lang="ko-KR" altLang="en-US" sz="1390" dirty="0">
              <a:solidFill>
                <a:schemeClr val="bg1">
                  <a:lumMod val="65000"/>
                </a:schemeClr>
              </a:solidFill>
              <a:ea typeface="Noto Sans CJK KR Ligh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2247" y="2886998"/>
            <a:ext cx="356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5DBE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1:1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매칭 기능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 의뢰 수행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3485041" y="706127"/>
            <a:ext cx="827206" cy="1899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05154" y="414818"/>
            <a:ext cx="7796798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의뢰인의 견적 요구서에 필요한 가구 의뢰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이후 가구 업체와의 날짜 조율 후 리모델링 진행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731" y="5353870"/>
            <a:ext cx="7796798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인테리어 디자이너로부터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요청받은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가구 및 실내용품에 대한 제작 및 준비 후 제공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870529" y="4572851"/>
            <a:ext cx="827206" cy="1899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293012" y="2191637"/>
            <a:ext cx="2775716" cy="2775716"/>
            <a:chOff x="7952788" y="2505068"/>
            <a:chExt cx="971290" cy="971290"/>
          </a:xfrm>
        </p:grpSpPr>
        <p:sp>
          <p:nvSpPr>
            <p:cNvPr id="27" name="타원 26"/>
            <p:cNvSpPr/>
            <p:nvPr/>
          </p:nvSpPr>
          <p:spPr>
            <a:xfrm>
              <a:off x="7952788" y="2505068"/>
              <a:ext cx="971290" cy="97129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pic>
          <p:nvPicPr>
            <p:cNvPr id="28" name="그래픽 27" descr="트럭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81229" y="2646967"/>
              <a:ext cx="742545" cy="742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82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79901" y="547803"/>
            <a:ext cx="330602" cy="316649"/>
            <a:chOff x="5929583" y="2341290"/>
            <a:chExt cx="488581" cy="467964"/>
          </a:xfrm>
        </p:grpSpPr>
        <p:sp>
          <p:nvSpPr>
            <p:cNvPr id="41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  <p:sp>
          <p:nvSpPr>
            <p:cNvPr id="42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</p:grpSp>
      <p:sp>
        <p:nvSpPr>
          <p:cNvPr id="43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서비스 사례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4" name="텍스트 개체 틀 2"/>
          <p:cNvSpPr txBox="1">
            <a:spLocks/>
          </p:cNvSpPr>
          <p:nvPr/>
        </p:nvSpPr>
        <p:spPr>
          <a:xfrm>
            <a:off x="633251" y="1291121"/>
            <a:ext cx="10764218" cy="19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90" dirty="0">
                <a:solidFill>
                  <a:schemeClr val="bg1">
                    <a:lumMod val="65000"/>
                  </a:schemeClr>
                </a:solidFill>
                <a:ea typeface="Noto Sans CJK KR Light"/>
              </a:rPr>
              <a:t>Service Example</a:t>
            </a:r>
            <a:endParaRPr lang="ko-KR" altLang="en-US" sz="1390" dirty="0">
              <a:solidFill>
                <a:schemeClr val="bg1">
                  <a:lumMod val="65000"/>
                </a:schemeClr>
              </a:solidFill>
              <a:ea typeface="Noto Sans CJK KR Ligh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pic>
        <p:nvPicPr>
          <p:cNvPr id="2" name="그래픽 1" descr="스마트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9297" y="3180945"/>
            <a:ext cx="3180944" cy="318094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5217" y="3994436"/>
            <a:ext cx="1412318" cy="1412318"/>
            <a:chOff x="720006" y="2494614"/>
            <a:chExt cx="1012528" cy="1012528"/>
          </a:xfrm>
        </p:grpSpPr>
        <p:sp>
          <p:nvSpPr>
            <p:cNvPr id="21" name="타원 20"/>
            <p:cNvSpPr/>
            <p:nvPr/>
          </p:nvSpPr>
          <p:spPr>
            <a:xfrm>
              <a:off x="720006" y="2494614"/>
              <a:ext cx="1012528" cy="101252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118358" y="2703995"/>
              <a:ext cx="256792" cy="300757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>
                <a:solidFill>
                  <a:srgbClr val="E9181D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60652" y="3011314"/>
              <a:ext cx="572422" cy="260291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212003" y="3994436"/>
            <a:ext cx="1412318" cy="1412318"/>
            <a:chOff x="7408890" y="2992712"/>
            <a:chExt cx="971290" cy="971290"/>
          </a:xfrm>
        </p:grpSpPr>
        <p:sp>
          <p:nvSpPr>
            <p:cNvPr id="25" name="타원 24"/>
            <p:cNvSpPr/>
            <p:nvPr/>
          </p:nvSpPr>
          <p:spPr>
            <a:xfrm>
              <a:off x="7408890" y="2992712"/>
              <a:ext cx="971290" cy="97129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pic>
          <p:nvPicPr>
            <p:cNvPr id="29" name="그래픽 28" descr="콜 센터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18715" y="3065459"/>
              <a:ext cx="762056" cy="762056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31" y="380754"/>
            <a:ext cx="2281444" cy="303824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2514383" y="4654254"/>
            <a:ext cx="23108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7908" y="3775328"/>
            <a:ext cx="7796798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사진 촬영 후 전송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293424" y="2650098"/>
            <a:ext cx="231083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1953" y="1110941"/>
            <a:ext cx="7796798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프로세싱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이용 이미지 변환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21" y="309827"/>
            <a:ext cx="2278682" cy="303824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7412955" y="4771417"/>
            <a:ext cx="2310835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42937" y="3773761"/>
            <a:ext cx="7796798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의뢰 결과 사진 전송</a:t>
            </a:r>
          </a:p>
        </p:txBody>
      </p:sp>
    </p:spTree>
    <p:extLst>
      <p:ext uri="{BB962C8B-B14F-4D97-AF65-F5344CB8AC3E}">
        <p14:creationId xmlns:p14="http://schemas.microsoft.com/office/powerpoint/2010/main" val="80456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위쪽 화살표 84"/>
          <p:cNvSpPr/>
          <p:nvPr/>
        </p:nvSpPr>
        <p:spPr>
          <a:xfrm rot="5400000">
            <a:off x="5527110" y="305500"/>
            <a:ext cx="536848" cy="1159106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grpSp>
        <p:nvGrpSpPr>
          <p:cNvPr id="26" name="그룹 25"/>
          <p:cNvGrpSpPr/>
          <p:nvPr/>
        </p:nvGrpSpPr>
        <p:grpSpPr>
          <a:xfrm>
            <a:off x="7470048" y="1964744"/>
            <a:ext cx="2344022" cy="2068214"/>
            <a:chOff x="7760013" y="3606904"/>
            <a:chExt cx="2187250" cy="1929888"/>
          </a:xfrm>
        </p:grpSpPr>
        <p:sp>
          <p:nvSpPr>
            <p:cNvPr id="35" name="타원 34"/>
            <p:cNvSpPr/>
            <p:nvPr/>
          </p:nvSpPr>
          <p:spPr>
            <a:xfrm>
              <a:off x="7888695" y="3606904"/>
              <a:ext cx="1929888" cy="192988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05D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60013" y="4447255"/>
              <a:ext cx="2187250" cy="199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3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간단한 모바일 어플</a:t>
              </a:r>
              <a:endParaRPr lang="en-US" altLang="ko-KR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60013" y="4753858"/>
              <a:ext cx="2187250" cy="3431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이미지 프로세싱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en-US" altLang="ko-KR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GPS </a:t>
              </a:r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등 기능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3180" y="3109560"/>
            <a:ext cx="2229702" cy="2229702"/>
            <a:chOff x="7734288" y="3452497"/>
            <a:chExt cx="2238702" cy="2238702"/>
          </a:xfrm>
        </p:grpSpPr>
        <p:sp>
          <p:nvSpPr>
            <p:cNvPr id="48" name="타원 47"/>
            <p:cNvSpPr/>
            <p:nvPr/>
          </p:nvSpPr>
          <p:spPr>
            <a:xfrm>
              <a:off x="7734288" y="3452497"/>
              <a:ext cx="2238702" cy="223870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05D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60013" y="4447255"/>
              <a:ext cx="21872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3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간편한 기능 제공</a:t>
              </a:r>
              <a:endParaRPr lang="en-US" altLang="ko-KR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60013" y="4753858"/>
              <a:ext cx="2187250" cy="3692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간편하게 자신이 원하는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견적에 맞는 결과 제공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448502" y="2218012"/>
            <a:ext cx="2323683" cy="2323683"/>
            <a:chOff x="7734288" y="3452497"/>
            <a:chExt cx="2238702" cy="2238702"/>
          </a:xfrm>
        </p:grpSpPr>
        <p:sp>
          <p:nvSpPr>
            <p:cNvPr id="75" name="타원 74"/>
            <p:cNvSpPr/>
            <p:nvPr/>
          </p:nvSpPr>
          <p:spPr>
            <a:xfrm>
              <a:off x="7734288" y="3452497"/>
              <a:ext cx="2238702" cy="223870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05D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60013" y="4447255"/>
              <a:ext cx="2187250" cy="2058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3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맞춤형 가구 주문 판매</a:t>
              </a:r>
              <a:endParaRPr lang="en-US" altLang="ko-KR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60013" y="4753858"/>
              <a:ext cx="2187250" cy="354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자신의 방에 맞는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가구 제작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  <p:grpSp>
          <p:nvGrpSpPr>
            <p:cNvPr id="78" name="Group 9"/>
            <p:cNvGrpSpPr>
              <a:grpSpLocks noChangeAspect="1"/>
            </p:cNvGrpSpPr>
            <p:nvPr/>
          </p:nvGrpSpPr>
          <p:grpSpPr bwMode="auto">
            <a:xfrm>
              <a:off x="8609380" y="3944976"/>
              <a:ext cx="488516" cy="303504"/>
              <a:chOff x="2511" y="1317"/>
              <a:chExt cx="2688" cy="1670"/>
            </a:xfrm>
            <a:noFill/>
          </p:grpSpPr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3671" y="2339"/>
                <a:ext cx="138" cy="139"/>
              </a:xfrm>
              <a:custGeom>
                <a:avLst/>
                <a:gdLst>
                  <a:gd name="T0" fmla="*/ 138 w 277"/>
                  <a:gd name="T1" fmla="*/ 0 h 279"/>
                  <a:gd name="T2" fmla="*/ 174 w 277"/>
                  <a:gd name="T3" fmla="*/ 5 h 279"/>
                  <a:gd name="T4" fmla="*/ 208 w 277"/>
                  <a:gd name="T5" fmla="*/ 20 h 279"/>
                  <a:gd name="T6" fmla="*/ 236 w 277"/>
                  <a:gd name="T7" fmla="*/ 41 h 279"/>
                  <a:gd name="T8" fmla="*/ 257 w 277"/>
                  <a:gd name="T9" fmla="*/ 70 h 279"/>
                  <a:gd name="T10" fmla="*/ 272 w 277"/>
                  <a:gd name="T11" fmla="*/ 103 h 279"/>
                  <a:gd name="T12" fmla="*/ 277 w 277"/>
                  <a:gd name="T13" fmla="*/ 139 h 279"/>
                  <a:gd name="T14" fmla="*/ 272 w 277"/>
                  <a:gd name="T15" fmla="*/ 176 h 279"/>
                  <a:gd name="T16" fmla="*/ 257 w 277"/>
                  <a:gd name="T17" fmla="*/ 209 h 279"/>
                  <a:gd name="T18" fmla="*/ 236 w 277"/>
                  <a:gd name="T19" fmla="*/ 238 h 279"/>
                  <a:gd name="T20" fmla="*/ 208 w 277"/>
                  <a:gd name="T21" fmla="*/ 259 h 279"/>
                  <a:gd name="T22" fmla="*/ 174 w 277"/>
                  <a:gd name="T23" fmla="*/ 272 h 279"/>
                  <a:gd name="T24" fmla="*/ 138 w 277"/>
                  <a:gd name="T25" fmla="*/ 279 h 279"/>
                  <a:gd name="T26" fmla="*/ 101 w 277"/>
                  <a:gd name="T27" fmla="*/ 272 h 279"/>
                  <a:gd name="T28" fmla="*/ 68 w 277"/>
                  <a:gd name="T29" fmla="*/ 259 h 279"/>
                  <a:gd name="T30" fmla="*/ 41 w 277"/>
                  <a:gd name="T31" fmla="*/ 238 h 279"/>
                  <a:gd name="T32" fmla="*/ 18 w 277"/>
                  <a:gd name="T33" fmla="*/ 209 h 279"/>
                  <a:gd name="T34" fmla="*/ 5 w 277"/>
                  <a:gd name="T35" fmla="*/ 176 h 279"/>
                  <a:gd name="T36" fmla="*/ 0 w 277"/>
                  <a:gd name="T37" fmla="*/ 139 h 279"/>
                  <a:gd name="T38" fmla="*/ 5 w 277"/>
                  <a:gd name="T39" fmla="*/ 103 h 279"/>
                  <a:gd name="T40" fmla="*/ 18 w 277"/>
                  <a:gd name="T41" fmla="*/ 70 h 279"/>
                  <a:gd name="T42" fmla="*/ 41 w 277"/>
                  <a:gd name="T43" fmla="*/ 41 h 279"/>
                  <a:gd name="T44" fmla="*/ 68 w 277"/>
                  <a:gd name="T45" fmla="*/ 20 h 279"/>
                  <a:gd name="T46" fmla="*/ 101 w 277"/>
                  <a:gd name="T47" fmla="*/ 5 h 279"/>
                  <a:gd name="T48" fmla="*/ 138 w 277"/>
                  <a:gd name="T49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7" h="279">
                    <a:moveTo>
                      <a:pt x="138" y="0"/>
                    </a:moveTo>
                    <a:lnTo>
                      <a:pt x="174" y="5"/>
                    </a:lnTo>
                    <a:lnTo>
                      <a:pt x="208" y="20"/>
                    </a:lnTo>
                    <a:lnTo>
                      <a:pt x="236" y="41"/>
                    </a:lnTo>
                    <a:lnTo>
                      <a:pt x="257" y="70"/>
                    </a:lnTo>
                    <a:lnTo>
                      <a:pt x="272" y="103"/>
                    </a:lnTo>
                    <a:lnTo>
                      <a:pt x="277" y="139"/>
                    </a:lnTo>
                    <a:lnTo>
                      <a:pt x="272" y="176"/>
                    </a:lnTo>
                    <a:lnTo>
                      <a:pt x="257" y="209"/>
                    </a:lnTo>
                    <a:lnTo>
                      <a:pt x="236" y="238"/>
                    </a:lnTo>
                    <a:lnTo>
                      <a:pt x="208" y="259"/>
                    </a:lnTo>
                    <a:lnTo>
                      <a:pt x="174" y="272"/>
                    </a:lnTo>
                    <a:lnTo>
                      <a:pt x="138" y="279"/>
                    </a:lnTo>
                    <a:lnTo>
                      <a:pt x="101" y="272"/>
                    </a:lnTo>
                    <a:lnTo>
                      <a:pt x="68" y="259"/>
                    </a:lnTo>
                    <a:lnTo>
                      <a:pt x="41" y="238"/>
                    </a:lnTo>
                    <a:lnTo>
                      <a:pt x="18" y="209"/>
                    </a:lnTo>
                    <a:lnTo>
                      <a:pt x="5" y="176"/>
                    </a:lnTo>
                    <a:lnTo>
                      <a:pt x="0" y="139"/>
                    </a:lnTo>
                    <a:lnTo>
                      <a:pt x="5" y="103"/>
                    </a:lnTo>
                    <a:lnTo>
                      <a:pt x="18" y="70"/>
                    </a:lnTo>
                    <a:lnTo>
                      <a:pt x="41" y="41"/>
                    </a:lnTo>
                    <a:lnTo>
                      <a:pt x="68" y="20"/>
                    </a:lnTo>
                    <a:lnTo>
                      <a:pt x="101" y="5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3925" y="2339"/>
                <a:ext cx="139" cy="139"/>
              </a:xfrm>
              <a:custGeom>
                <a:avLst/>
                <a:gdLst>
                  <a:gd name="T0" fmla="*/ 139 w 277"/>
                  <a:gd name="T1" fmla="*/ 0 h 279"/>
                  <a:gd name="T2" fmla="*/ 176 w 277"/>
                  <a:gd name="T3" fmla="*/ 5 h 279"/>
                  <a:gd name="T4" fmla="*/ 209 w 277"/>
                  <a:gd name="T5" fmla="*/ 20 h 279"/>
                  <a:gd name="T6" fmla="*/ 238 w 277"/>
                  <a:gd name="T7" fmla="*/ 41 h 279"/>
                  <a:gd name="T8" fmla="*/ 259 w 277"/>
                  <a:gd name="T9" fmla="*/ 70 h 279"/>
                  <a:gd name="T10" fmla="*/ 272 w 277"/>
                  <a:gd name="T11" fmla="*/ 103 h 279"/>
                  <a:gd name="T12" fmla="*/ 277 w 277"/>
                  <a:gd name="T13" fmla="*/ 139 h 279"/>
                  <a:gd name="T14" fmla="*/ 272 w 277"/>
                  <a:gd name="T15" fmla="*/ 176 h 279"/>
                  <a:gd name="T16" fmla="*/ 259 w 277"/>
                  <a:gd name="T17" fmla="*/ 209 h 279"/>
                  <a:gd name="T18" fmla="*/ 238 w 277"/>
                  <a:gd name="T19" fmla="*/ 238 h 279"/>
                  <a:gd name="T20" fmla="*/ 209 w 277"/>
                  <a:gd name="T21" fmla="*/ 259 h 279"/>
                  <a:gd name="T22" fmla="*/ 176 w 277"/>
                  <a:gd name="T23" fmla="*/ 272 h 279"/>
                  <a:gd name="T24" fmla="*/ 139 w 277"/>
                  <a:gd name="T25" fmla="*/ 279 h 279"/>
                  <a:gd name="T26" fmla="*/ 103 w 277"/>
                  <a:gd name="T27" fmla="*/ 272 h 279"/>
                  <a:gd name="T28" fmla="*/ 69 w 277"/>
                  <a:gd name="T29" fmla="*/ 259 h 279"/>
                  <a:gd name="T30" fmla="*/ 41 w 277"/>
                  <a:gd name="T31" fmla="*/ 238 h 279"/>
                  <a:gd name="T32" fmla="*/ 20 w 277"/>
                  <a:gd name="T33" fmla="*/ 209 h 279"/>
                  <a:gd name="T34" fmla="*/ 5 w 277"/>
                  <a:gd name="T35" fmla="*/ 176 h 279"/>
                  <a:gd name="T36" fmla="*/ 0 w 277"/>
                  <a:gd name="T37" fmla="*/ 139 h 279"/>
                  <a:gd name="T38" fmla="*/ 5 w 277"/>
                  <a:gd name="T39" fmla="*/ 103 h 279"/>
                  <a:gd name="T40" fmla="*/ 20 w 277"/>
                  <a:gd name="T41" fmla="*/ 70 h 279"/>
                  <a:gd name="T42" fmla="*/ 41 w 277"/>
                  <a:gd name="T43" fmla="*/ 41 h 279"/>
                  <a:gd name="T44" fmla="*/ 69 w 277"/>
                  <a:gd name="T45" fmla="*/ 20 h 279"/>
                  <a:gd name="T46" fmla="*/ 103 w 277"/>
                  <a:gd name="T47" fmla="*/ 5 h 279"/>
                  <a:gd name="T48" fmla="*/ 139 w 277"/>
                  <a:gd name="T49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7" h="279">
                    <a:moveTo>
                      <a:pt x="139" y="0"/>
                    </a:moveTo>
                    <a:lnTo>
                      <a:pt x="176" y="5"/>
                    </a:lnTo>
                    <a:lnTo>
                      <a:pt x="209" y="20"/>
                    </a:lnTo>
                    <a:lnTo>
                      <a:pt x="238" y="41"/>
                    </a:lnTo>
                    <a:lnTo>
                      <a:pt x="259" y="70"/>
                    </a:lnTo>
                    <a:lnTo>
                      <a:pt x="272" y="103"/>
                    </a:lnTo>
                    <a:lnTo>
                      <a:pt x="277" y="139"/>
                    </a:lnTo>
                    <a:lnTo>
                      <a:pt x="272" y="176"/>
                    </a:lnTo>
                    <a:lnTo>
                      <a:pt x="259" y="209"/>
                    </a:lnTo>
                    <a:lnTo>
                      <a:pt x="238" y="238"/>
                    </a:lnTo>
                    <a:lnTo>
                      <a:pt x="209" y="259"/>
                    </a:lnTo>
                    <a:lnTo>
                      <a:pt x="176" y="272"/>
                    </a:lnTo>
                    <a:lnTo>
                      <a:pt x="139" y="279"/>
                    </a:lnTo>
                    <a:lnTo>
                      <a:pt x="103" y="272"/>
                    </a:lnTo>
                    <a:lnTo>
                      <a:pt x="69" y="259"/>
                    </a:lnTo>
                    <a:lnTo>
                      <a:pt x="41" y="238"/>
                    </a:lnTo>
                    <a:lnTo>
                      <a:pt x="20" y="209"/>
                    </a:lnTo>
                    <a:lnTo>
                      <a:pt x="5" y="176"/>
                    </a:lnTo>
                    <a:lnTo>
                      <a:pt x="0" y="139"/>
                    </a:lnTo>
                    <a:lnTo>
                      <a:pt x="5" y="103"/>
                    </a:lnTo>
                    <a:lnTo>
                      <a:pt x="20" y="70"/>
                    </a:lnTo>
                    <a:lnTo>
                      <a:pt x="41" y="41"/>
                    </a:lnTo>
                    <a:lnTo>
                      <a:pt x="69" y="20"/>
                    </a:lnTo>
                    <a:lnTo>
                      <a:pt x="103" y="5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 w="0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  <p:sp>
            <p:nvSpPr>
              <p:cNvPr id="81" name="Freeform 13"/>
              <p:cNvSpPr>
                <a:spLocks/>
              </p:cNvSpPr>
              <p:nvPr/>
            </p:nvSpPr>
            <p:spPr bwMode="auto">
              <a:xfrm>
                <a:off x="3381" y="1687"/>
                <a:ext cx="868" cy="599"/>
              </a:xfrm>
              <a:custGeom>
                <a:avLst/>
                <a:gdLst>
                  <a:gd name="T0" fmla="*/ 119 w 1736"/>
                  <a:gd name="T1" fmla="*/ 0 h 1197"/>
                  <a:gd name="T2" fmla="*/ 150 w 1736"/>
                  <a:gd name="T3" fmla="*/ 5 h 1197"/>
                  <a:gd name="T4" fmla="*/ 177 w 1736"/>
                  <a:gd name="T5" fmla="*/ 18 h 1197"/>
                  <a:gd name="T6" fmla="*/ 309 w 1736"/>
                  <a:gd name="T7" fmla="*/ 99 h 1197"/>
                  <a:gd name="T8" fmla="*/ 329 w 1736"/>
                  <a:gd name="T9" fmla="*/ 114 h 1197"/>
                  <a:gd name="T10" fmla="*/ 345 w 1736"/>
                  <a:gd name="T11" fmla="*/ 133 h 1197"/>
                  <a:gd name="T12" fmla="*/ 357 w 1736"/>
                  <a:gd name="T13" fmla="*/ 156 h 1197"/>
                  <a:gd name="T14" fmla="*/ 428 w 1736"/>
                  <a:gd name="T15" fmla="*/ 337 h 1197"/>
                  <a:gd name="T16" fmla="*/ 1666 w 1736"/>
                  <a:gd name="T17" fmla="*/ 337 h 1197"/>
                  <a:gd name="T18" fmla="*/ 1689 w 1736"/>
                  <a:gd name="T19" fmla="*/ 340 h 1197"/>
                  <a:gd name="T20" fmla="*/ 1709 w 1736"/>
                  <a:gd name="T21" fmla="*/ 352 h 1197"/>
                  <a:gd name="T22" fmla="*/ 1723 w 1736"/>
                  <a:gd name="T23" fmla="*/ 368 h 1197"/>
                  <a:gd name="T24" fmla="*/ 1733 w 1736"/>
                  <a:gd name="T25" fmla="*/ 387 h 1197"/>
                  <a:gd name="T26" fmla="*/ 1736 w 1736"/>
                  <a:gd name="T27" fmla="*/ 410 h 1197"/>
                  <a:gd name="T28" fmla="*/ 1732 w 1736"/>
                  <a:gd name="T29" fmla="*/ 431 h 1197"/>
                  <a:gd name="T30" fmla="*/ 1455 w 1736"/>
                  <a:gd name="T31" fmla="*/ 1152 h 1197"/>
                  <a:gd name="T32" fmla="*/ 1443 w 1736"/>
                  <a:gd name="T33" fmla="*/ 1171 h 1197"/>
                  <a:gd name="T34" fmla="*/ 1429 w 1736"/>
                  <a:gd name="T35" fmla="*/ 1184 h 1197"/>
                  <a:gd name="T36" fmla="*/ 1411 w 1736"/>
                  <a:gd name="T37" fmla="*/ 1194 h 1197"/>
                  <a:gd name="T38" fmla="*/ 1389 w 1736"/>
                  <a:gd name="T39" fmla="*/ 1197 h 1197"/>
                  <a:gd name="T40" fmla="*/ 555 w 1736"/>
                  <a:gd name="T41" fmla="*/ 1197 h 1197"/>
                  <a:gd name="T42" fmla="*/ 534 w 1736"/>
                  <a:gd name="T43" fmla="*/ 1194 h 1197"/>
                  <a:gd name="T44" fmla="*/ 516 w 1736"/>
                  <a:gd name="T45" fmla="*/ 1184 h 1197"/>
                  <a:gd name="T46" fmla="*/ 502 w 1736"/>
                  <a:gd name="T47" fmla="*/ 1171 h 1197"/>
                  <a:gd name="T48" fmla="*/ 490 w 1736"/>
                  <a:gd name="T49" fmla="*/ 1152 h 1197"/>
                  <a:gd name="T50" fmla="*/ 153 w 1736"/>
                  <a:gd name="T51" fmla="*/ 277 h 1197"/>
                  <a:gd name="T52" fmla="*/ 55 w 1736"/>
                  <a:gd name="T53" fmla="*/ 216 h 1197"/>
                  <a:gd name="T54" fmla="*/ 31 w 1736"/>
                  <a:gd name="T55" fmla="*/ 197 h 1197"/>
                  <a:gd name="T56" fmla="*/ 13 w 1736"/>
                  <a:gd name="T57" fmla="*/ 172 h 1197"/>
                  <a:gd name="T58" fmla="*/ 3 w 1736"/>
                  <a:gd name="T59" fmla="*/ 143 h 1197"/>
                  <a:gd name="T60" fmla="*/ 0 w 1736"/>
                  <a:gd name="T61" fmla="*/ 114 h 1197"/>
                  <a:gd name="T62" fmla="*/ 5 w 1736"/>
                  <a:gd name="T63" fmla="*/ 84 h 1197"/>
                  <a:gd name="T64" fmla="*/ 18 w 1736"/>
                  <a:gd name="T65" fmla="*/ 55 h 1197"/>
                  <a:gd name="T66" fmla="*/ 37 w 1736"/>
                  <a:gd name="T67" fmla="*/ 31 h 1197"/>
                  <a:gd name="T68" fmla="*/ 62 w 1736"/>
                  <a:gd name="T69" fmla="*/ 13 h 1197"/>
                  <a:gd name="T70" fmla="*/ 89 w 1736"/>
                  <a:gd name="T71" fmla="*/ 3 h 1197"/>
                  <a:gd name="T72" fmla="*/ 119 w 1736"/>
                  <a:gd name="T73" fmla="*/ 0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36" h="1197">
                    <a:moveTo>
                      <a:pt x="119" y="0"/>
                    </a:moveTo>
                    <a:lnTo>
                      <a:pt x="150" y="5"/>
                    </a:lnTo>
                    <a:lnTo>
                      <a:pt x="177" y="18"/>
                    </a:lnTo>
                    <a:lnTo>
                      <a:pt x="309" y="99"/>
                    </a:lnTo>
                    <a:lnTo>
                      <a:pt x="329" y="114"/>
                    </a:lnTo>
                    <a:lnTo>
                      <a:pt x="345" y="133"/>
                    </a:lnTo>
                    <a:lnTo>
                      <a:pt x="357" y="156"/>
                    </a:lnTo>
                    <a:lnTo>
                      <a:pt x="428" y="337"/>
                    </a:lnTo>
                    <a:lnTo>
                      <a:pt x="1666" y="337"/>
                    </a:lnTo>
                    <a:lnTo>
                      <a:pt x="1689" y="340"/>
                    </a:lnTo>
                    <a:lnTo>
                      <a:pt x="1709" y="352"/>
                    </a:lnTo>
                    <a:lnTo>
                      <a:pt x="1723" y="368"/>
                    </a:lnTo>
                    <a:lnTo>
                      <a:pt x="1733" y="387"/>
                    </a:lnTo>
                    <a:lnTo>
                      <a:pt x="1736" y="410"/>
                    </a:lnTo>
                    <a:lnTo>
                      <a:pt x="1732" y="431"/>
                    </a:lnTo>
                    <a:lnTo>
                      <a:pt x="1455" y="1152"/>
                    </a:lnTo>
                    <a:lnTo>
                      <a:pt x="1443" y="1171"/>
                    </a:lnTo>
                    <a:lnTo>
                      <a:pt x="1429" y="1184"/>
                    </a:lnTo>
                    <a:lnTo>
                      <a:pt x="1411" y="1194"/>
                    </a:lnTo>
                    <a:lnTo>
                      <a:pt x="1389" y="1197"/>
                    </a:lnTo>
                    <a:lnTo>
                      <a:pt x="555" y="1197"/>
                    </a:lnTo>
                    <a:lnTo>
                      <a:pt x="534" y="1194"/>
                    </a:lnTo>
                    <a:lnTo>
                      <a:pt x="516" y="1184"/>
                    </a:lnTo>
                    <a:lnTo>
                      <a:pt x="502" y="1171"/>
                    </a:lnTo>
                    <a:lnTo>
                      <a:pt x="490" y="1152"/>
                    </a:lnTo>
                    <a:lnTo>
                      <a:pt x="153" y="277"/>
                    </a:lnTo>
                    <a:lnTo>
                      <a:pt x="55" y="216"/>
                    </a:lnTo>
                    <a:lnTo>
                      <a:pt x="31" y="197"/>
                    </a:lnTo>
                    <a:lnTo>
                      <a:pt x="13" y="172"/>
                    </a:lnTo>
                    <a:lnTo>
                      <a:pt x="3" y="143"/>
                    </a:lnTo>
                    <a:lnTo>
                      <a:pt x="0" y="114"/>
                    </a:lnTo>
                    <a:lnTo>
                      <a:pt x="5" y="84"/>
                    </a:lnTo>
                    <a:lnTo>
                      <a:pt x="18" y="55"/>
                    </a:lnTo>
                    <a:lnTo>
                      <a:pt x="37" y="31"/>
                    </a:lnTo>
                    <a:lnTo>
                      <a:pt x="62" y="13"/>
                    </a:lnTo>
                    <a:lnTo>
                      <a:pt x="89" y="3"/>
                    </a:lnTo>
                    <a:lnTo>
                      <a:pt x="119" y="0"/>
                    </a:lnTo>
                    <a:close/>
                  </a:path>
                </a:pathLst>
              </a:custGeom>
              <a:grpFill/>
              <a:ln w="0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  <p:sp>
            <p:nvSpPr>
              <p:cNvPr id="82" name="Freeform 14"/>
              <p:cNvSpPr>
                <a:spLocks noEditPoints="1"/>
              </p:cNvSpPr>
              <p:nvPr/>
            </p:nvSpPr>
            <p:spPr bwMode="auto">
              <a:xfrm>
                <a:off x="2511" y="1317"/>
                <a:ext cx="2688" cy="1670"/>
              </a:xfrm>
              <a:custGeom>
                <a:avLst/>
                <a:gdLst>
                  <a:gd name="T0" fmla="*/ 723 w 5376"/>
                  <a:gd name="T1" fmla="*/ 2710 h 3341"/>
                  <a:gd name="T2" fmla="*/ 4641 w 5376"/>
                  <a:gd name="T3" fmla="*/ 354 h 3341"/>
                  <a:gd name="T4" fmla="*/ 572 w 5376"/>
                  <a:gd name="T5" fmla="*/ 0 h 3341"/>
                  <a:gd name="T6" fmla="*/ 4832 w 5376"/>
                  <a:gd name="T7" fmla="*/ 5 h 3341"/>
                  <a:gd name="T8" fmla="*/ 4905 w 5376"/>
                  <a:gd name="T9" fmla="*/ 36 h 3341"/>
                  <a:gd name="T10" fmla="*/ 4961 w 5376"/>
                  <a:gd name="T11" fmla="*/ 90 h 3341"/>
                  <a:gd name="T12" fmla="*/ 4990 w 5376"/>
                  <a:gd name="T13" fmla="*/ 163 h 3341"/>
                  <a:gd name="T14" fmla="*/ 4995 w 5376"/>
                  <a:gd name="T15" fmla="*/ 2849 h 3341"/>
                  <a:gd name="T16" fmla="*/ 5312 w 5376"/>
                  <a:gd name="T17" fmla="*/ 2853 h 3341"/>
                  <a:gd name="T18" fmla="*/ 5358 w 5376"/>
                  <a:gd name="T19" fmla="*/ 2886 h 3341"/>
                  <a:gd name="T20" fmla="*/ 5376 w 5376"/>
                  <a:gd name="T21" fmla="*/ 2941 h 3341"/>
                  <a:gd name="T22" fmla="*/ 5360 w 5376"/>
                  <a:gd name="T23" fmla="*/ 3057 h 3341"/>
                  <a:gd name="T24" fmla="*/ 5311 w 5376"/>
                  <a:gd name="T25" fmla="*/ 3160 h 3341"/>
                  <a:gd name="T26" fmla="*/ 5239 w 5376"/>
                  <a:gd name="T27" fmla="*/ 3243 h 3341"/>
                  <a:gd name="T28" fmla="*/ 5145 w 5376"/>
                  <a:gd name="T29" fmla="*/ 3305 h 3341"/>
                  <a:gd name="T30" fmla="*/ 5036 w 5376"/>
                  <a:gd name="T31" fmla="*/ 3337 h 3341"/>
                  <a:gd name="T32" fmla="*/ 4244 w 5376"/>
                  <a:gd name="T33" fmla="*/ 3341 h 3341"/>
                  <a:gd name="T34" fmla="*/ 4239 w 5376"/>
                  <a:gd name="T35" fmla="*/ 3139 h 3341"/>
                  <a:gd name="T36" fmla="*/ 4211 w 5376"/>
                  <a:gd name="T37" fmla="*/ 3090 h 3341"/>
                  <a:gd name="T38" fmla="*/ 4161 w 5376"/>
                  <a:gd name="T39" fmla="*/ 3060 h 3341"/>
                  <a:gd name="T40" fmla="*/ 4102 w 5376"/>
                  <a:gd name="T41" fmla="*/ 3060 h 3341"/>
                  <a:gd name="T42" fmla="*/ 4053 w 5376"/>
                  <a:gd name="T43" fmla="*/ 3090 h 3341"/>
                  <a:gd name="T44" fmla="*/ 4024 w 5376"/>
                  <a:gd name="T45" fmla="*/ 3139 h 3341"/>
                  <a:gd name="T46" fmla="*/ 4021 w 5376"/>
                  <a:gd name="T47" fmla="*/ 3341 h 3341"/>
                  <a:gd name="T48" fmla="*/ 3838 w 5376"/>
                  <a:gd name="T49" fmla="*/ 3168 h 3341"/>
                  <a:gd name="T50" fmla="*/ 3823 w 5376"/>
                  <a:gd name="T51" fmla="*/ 3113 h 3341"/>
                  <a:gd name="T52" fmla="*/ 3783 w 5376"/>
                  <a:gd name="T53" fmla="*/ 3072 h 3341"/>
                  <a:gd name="T54" fmla="*/ 3727 w 5376"/>
                  <a:gd name="T55" fmla="*/ 3057 h 3341"/>
                  <a:gd name="T56" fmla="*/ 3670 w 5376"/>
                  <a:gd name="T57" fmla="*/ 3072 h 3341"/>
                  <a:gd name="T58" fmla="*/ 3631 w 5376"/>
                  <a:gd name="T59" fmla="*/ 3113 h 3341"/>
                  <a:gd name="T60" fmla="*/ 3615 w 5376"/>
                  <a:gd name="T61" fmla="*/ 3168 h 3341"/>
                  <a:gd name="T62" fmla="*/ 399 w 5376"/>
                  <a:gd name="T63" fmla="*/ 3341 h 3341"/>
                  <a:gd name="T64" fmla="*/ 285 w 5376"/>
                  <a:gd name="T65" fmla="*/ 3324 h 3341"/>
                  <a:gd name="T66" fmla="*/ 182 w 5376"/>
                  <a:gd name="T67" fmla="*/ 3277 h 3341"/>
                  <a:gd name="T68" fmla="*/ 98 w 5376"/>
                  <a:gd name="T69" fmla="*/ 3204 h 3341"/>
                  <a:gd name="T70" fmla="*/ 37 w 5376"/>
                  <a:gd name="T71" fmla="*/ 3109 h 3341"/>
                  <a:gd name="T72" fmla="*/ 5 w 5376"/>
                  <a:gd name="T73" fmla="*/ 3000 h 3341"/>
                  <a:gd name="T74" fmla="*/ 5 w 5376"/>
                  <a:gd name="T75" fmla="*/ 2912 h 3341"/>
                  <a:gd name="T76" fmla="*/ 37 w 5376"/>
                  <a:gd name="T77" fmla="*/ 2867 h 3341"/>
                  <a:gd name="T78" fmla="*/ 93 w 5376"/>
                  <a:gd name="T79" fmla="*/ 2849 h 3341"/>
                  <a:gd name="T80" fmla="*/ 370 w 5376"/>
                  <a:gd name="T81" fmla="*/ 204 h 3341"/>
                  <a:gd name="T82" fmla="*/ 384 w 5376"/>
                  <a:gd name="T83" fmla="*/ 124 h 3341"/>
                  <a:gd name="T84" fmla="*/ 428 w 5376"/>
                  <a:gd name="T85" fmla="*/ 61 h 3341"/>
                  <a:gd name="T86" fmla="*/ 494 w 5376"/>
                  <a:gd name="T87" fmla="*/ 17 h 3341"/>
                  <a:gd name="T88" fmla="*/ 572 w 5376"/>
                  <a:gd name="T89" fmla="*/ 0 h 3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76" h="3341">
                    <a:moveTo>
                      <a:pt x="723" y="354"/>
                    </a:moveTo>
                    <a:lnTo>
                      <a:pt x="723" y="2710"/>
                    </a:lnTo>
                    <a:lnTo>
                      <a:pt x="4641" y="2710"/>
                    </a:lnTo>
                    <a:lnTo>
                      <a:pt x="4641" y="354"/>
                    </a:lnTo>
                    <a:lnTo>
                      <a:pt x="723" y="354"/>
                    </a:lnTo>
                    <a:close/>
                    <a:moveTo>
                      <a:pt x="572" y="0"/>
                    </a:moveTo>
                    <a:lnTo>
                      <a:pt x="4791" y="0"/>
                    </a:lnTo>
                    <a:lnTo>
                      <a:pt x="4832" y="5"/>
                    </a:lnTo>
                    <a:lnTo>
                      <a:pt x="4871" y="17"/>
                    </a:lnTo>
                    <a:lnTo>
                      <a:pt x="4905" y="36"/>
                    </a:lnTo>
                    <a:lnTo>
                      <a:pt x="4935" y="61"/>
                    </a:lnTo>
                    <a:lnTo>
                      <a:pt x="4961" y="90"/>
                    </a:lnTo>
                    <a:lnTo>
                      <a:pt x="4979" y="124"/>
                    </a:lnTo>
                    <a:lnTo>
                      <a:pt x="4990" y="163"/>
                    </a:lnTo>
                    <a:lnTo>
                      <a:pt x="4995" y="204"/>
                    </a:lnTo>
                    <a:lnTo>
                      <a:pt x="4995" y="2849"/>
                    </a:lnTo>
                    <a:lnTo>
                      <a:pt x="5283" y="2849"/>
                    </a:lnTo>
                    <a:lnTo>
                      <a:pt x="5312" y="2853"/>
                    </a:lnTo>
                    <a:lnTo>
                      <a:pt x="5339" y="2867"/>
                    </a:lnTo>
                    <a:lnTo>
                      <a:pt x="5358" y="2886"/>
                    </a:lnTo>
                    <a:lnTo>
                      <a:pt x="5371" y="2912"/>
                    </a:lnTo>
                    <a:lnTo>
                      <a:pt x="5376" y="2941"/>
                    </a:lnTo>
                    <a:lnTo>
                      <a:pt x="5371" y="3000"/>
                    </a:lnTo>
                    <a:lnTo>
                      <a:pt x="5360" y="3057"/>
                    </a:lnTo>
                    <a:lnTo>
                      <a:pt x="5339" y="3109"/>
                    </a:lnTo>
                    <a:lnTo>
                      <a:pt x="5311" y="3160"/>
                    </a:lnTo>
                    <a:lnTo>
                      <a:pt x="5278" y="3204"/>
                    </a:lnTo>
                    <a:lnTo>
                      <a:pt x="5239" y="3243"/>
                    </a:lnTo>
                    <a:lnTo>
                      <a:pt x="5194" y="3277"/>
                    </a:lnTo>
                    <a:lnTo>
                      <a:pt x="5145" y="3305"/>
                    </a:lnTo>
                    <a:lnTo>
                      <a:pt x="5091" y="3324"/>
                    </a:lnTo>
                    <a:lnTo>
                      <a:pt x="5036" y="3337"/>
                    </a:lnTo>
                    <a:lnTo>
                      <a:pt x="4977" y="3341"/>
                    </a:lnTo>
                    <a:lnTo>
                      <a:pt x="4244" y="3341"/>
                    </a:lnTo>
                    <a:lnTo>
                      <a:pt x="4244" y="3168"/>
                    </a:lnTo>
                    <a:lnTo>
                      <a:pt x="4239" y="3139"/>
                    </a:lnTo>
                    <a:lnTo>
                      <a:pt x="4227" y="3113"/>
                    </a:lnTo>
                    <a:lnTo>
                      <a:pt x="4211" y="3090"/>
                    </a:lnTo>
                    <a:lnTo>
                      <a:pt x="4188" y="3072"/>
                    </a:lnTo>
                    <a:lnTo>
                      <a:pt x="4161" y="3060"/>
                    </a:lnTo>
                    <a:lnTo>
                      <a:pt x="4131" y="3057"/>
                    </a:lnTo>
                    <a:lnTo>
                      <a:pt x="4102" y="3060"/>
                    </a:lnTo>
                    <a:lnTo>
                      <a:pt x="4076" y="3072"/>
                    </a:lnTo>
                    <a:lnTo>
                      <a:pt x="4053" y="3090"/>
                    </a:lnTo>
                    <a:lnTo>
                      <a:pt x="4035" y="3113"/>
                    </a:lnTo>
                    <a:lnTo>
                      <a:pt x="4024" y="3139"/>
                    </a:lnTo>
                    <a:lnTo>
                      <a:pt x="4021" y="3168"/>
                    </a:lnTo>
                    <a:lnTo>
                      <a:pt x="4021" y="3341"/>
                    </a:lnTo>
                    <a:lnTo>
                      <a:pt x="3838" y="3341"/>
                    </a:lnTo>
                    <a:lnTo>
                      <a:pt x="3838" y="3168"/>
                    </a:lnTo>
                    <a:lnTo>
                      <a:pt x="3833" y="3139"/>
                    </a:lnTo>
                    <a:lnTo>
                      <a:pt x="3823" y="3113"/>
                    </a:lnTo>
                    <a:lnTo>
                      <a:pt x="3806" y="3090"/>
                    </a:lnTo>
                    <a:lnTo>
                      <a:pt x="3783" y="3072"/>
                    </a:lnTo>
                    <a:lnTo>
                      <a:pt x="3757" y="3060"/>
                    </a:lnTo>
                    <a:lnTo>
                      <a:pt x="3727" y="3057"/>
                    </a:lnTo>
                    <a:lnTo>
                      <a:pt x="3696" y="3060"/>
                    </a:lnTo>
                    <a:lnTo>
                      <a:pt x="3670" y="3072"/>
                    </a:lnTo>
                    <a:lnTo>
                      <a:pt x="3648" y="3090"/>
                    </a:lnTo>
                    <a:lnTo>
                      <a:pt x="3631" y="3113"/>
                    </a:lnTo>
                    <a:lnTo>
                      <a:pt x="3620" y="3139"/>
                    </a:lnTo>
                    <a:lnTo>
                      <a:pt x="3615" y="3168"/>
                    </a:lnTo>
                    <a:lnTo>
                      <a:pt x="3615" y="3341"/>
                    </a:lnTo>
                    <a:lnTo>
                      <a:pt x="399" y="3341"/>
                    </a:lnTo>
                    <a:lnTo>
                      <a:pt x="340" y="3337"/>
                    </a:lnTo>
                    <a:lnTo>
                      <a:pt x="285" y="3324"/>
                    </a:lnTo>
                    <a:lnTo>
                      <a:pt x="231" y="3305"/>
                    </a:lnTo>
                    <a:lnTo>
                      <a:pt x="182" y="3277"/>
                    </a:lnTo>
                    <a:lnTo>
                      <a:pt x="137" y="3243"/>
                    </a:lnTo>
                    <a:lnTo>
                      <a:pt x="98" y="3204"/>
                    </a:lnTo>
                    <a:lnTo>
                      <a:pt x="65" y="3160"/>
                    </a:lnTo>
                    <a:lnTo>
                      <a:pt x="37" y="3109"/>
                    </a:lnTo>
                    <a:lnTo>
                      <a:pt x="16" y="3057"/>
                    </a:lnTo>
                    <a:lnTo>
                      <a:pt x="5" y="3000"/>
                    </a:lnTo>
                    <a:lnTo>
                      <a:pt x="0" y="2941"/>
                    </a:lnTo>
                    <a:lnTo>
                      <a:pt x="5" y="2912"/>
                    </a:lnTo>
                    <a:lnTo>
                      <a:pt x="18" y="2886"/>
                    </a:lnTo>
                    <a:lnTo>
                      <a:pt x="37" y="2867"/>
                    </a:lnTo>
                    <a:lnTo>
                      <a:pt x="64" y="2853"/>
                    </a:lnTo>
                    <a:lnTo>
                      <a:pt x="93" y="2849"/>
                    </a:lnTo>
                    <a:lnTo>
                      <a:pt x="370" y="2849"/>
                    </a:lnTo>
                    <a:lnTo>
                      <a:pt x="370" y="204"/>
                    </a:lnTo>
                    <a:lnTo>
                      <a:pt x="373" y="163"/>
                    </a:lnTo>
                    <a:lnTo>
                      <a:pt x="384" y="124"/>
                    </a:lnTo>
                    <a:lnTo>
                      <a:pt x="404" y="90"/>
                    </a:lnTo>
                    <a:lnTo>
                      <a:pt x="428" y="61"/>
                    </a:lnTo>
                    <a:lnTo>
                      <a:pt x="459" y="36"/>
                    </a:lnTo>
                    <a:lnTo>
                      <a:pt x="494" y="17"/>
                    </a:lnTo>
                    <a:lnTo>
                      <a:pt x="531" y="5"/>
                    </a:lnTo>
                    <a:lnTo>
                      <a:pt x="572" y="0"/>
                    </a:lnTo>
                    <a:close/>
                  </a:path>
                </a:pathLst>
              </a:custGeom>
              <a:grpFill/>
              <a:ln w="0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920699" y="3522275"/>
            <a:ext cx="2614554" cy="2614554"/>
            <a:chOff x="720554" y="3636293"/>
            <a:chExt cx="2447723" cy="2447723"/>
          </a:xfrm>
        </p:grpSpPr>
        <p:sp>
          <p:nvSpPr>
            <p:cNvPr id="28" name="타원 27"/>
            <p:cNvSpPr/>
            <p:nvPr/>
          </p:nvSpPr>
          <p:spPr>
            <a:xfrm>
              <a:off x="720554" y="3636293"/>
              <a:ext cx="2447723" cy="244772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D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grpSp>
          <p:nvGrpSpPr>
            <p:cNvPr id="29" name="Group 6"/>
            <p:cNvGrpSpPr>
              <a:grpSpLocks noChangeAspect="1"/>
            </p:cNvGrpSpPr>
            <p:nvPr/>
          </p:nvGrpSpPr>
          <p:grpSpPr bwMode="auto">
            <a:xfrm>
              <a:off x="1599263" y="4174410"/>
              <a:ext cx="690304" cy="437348"/>
              <a:chOff x="1895" y="914"/>
              <a:chExt cx="3916" cy="2481"/>
            </a:xfrm>
            <a:noFill/>
          </p:grpSpPr>
          <p:sp>
            <p:nvSpPr>
              <p:cNvPr id="30" name="Freeform 8"/>
              <p:cNvSpPr>
                <a:spLocks noEditPoints="1"/>
              </p:cNvSpPr>
              <p:nvPr/>
            </p:nvSpPr>
            <p:spPr bwMode="auto">
              <a:xfrm>
                <a:off x="4793" y="2728"/>
                <a:ext cx="667" cy="667"/>
              </a:xfrm>
              <a:custGeom>
                <a:avLst/>
                <a:gdLst>
                  <a:gd name="T0" fmla="*/ 307 w 667"/>
                  <a:gd name="T1" fmla="*/ 239 h 667"/>
                  <a:gd name="T2" fmla="*/ 264 w 667"/>
                  <a:gd name="T3" fmla="*/ 264 h 667"/>
                  <a:gd name="T4" fmla="*/ 239 w 667"/>
                  <a:gd name="T5" fmla="*/ 308 h 667"/>
                  <a:gd name="T6" fmla="*/ 239 w 667"/>
                  <a:gd name="T7" fmla="*/ 359 h 667"/>
                  <a:gd name="T8" fmla="*/ 264 w 667"/>
                  <a:gd name="T9" fmla="*/ 403 h 667"/>
                  <a:gd name="T10" fmla="*/ 307 w 667"/>
                  <a:gd name="T11" fmla="*/ 428 h 667"/>
                  <a:gd name="T12" fmla="*/ 359 w 667"/>
                  <a:gd name="T13" fmla="*/ 428 h 667"/>
                  <a:gd name="T14" fmla="*/ 403 w 667"/>
                  <a:gd name="T15" fmla="*/ 403 h 667"/>
                  <a:gd name="T16" fmla="*/ 428 w 667"/>
                  <a:gd name="T17" fmla="*/ 359 h 667"/>
                  <a:gd name="T18" fmla="*/ 428 w 667"/>
                  <a:gd name="T19" fmla="*/ 308 h 667"/>
                  <a:gd name="T20" fmla="*/ 403 w 667"/>
                  <a:gd name="T21" fmla="*/ 264 h 667"/>
                  <a:gd name="T22" fmla="*/ 359 w 667"/>
                  <a:gd name="T23" fmla="*/ 239 h 667"/>
                  <a:gd name="T24" fmla="*/ 333 w 667"/>
                  <a:gd name="T25" fmla="*/ 0 h 667"/>
                  <a:gd name="T26" fmla="*/ 429 w 667"/>
                  <a:gd name="T27" fmla="*/ 14 h 667"/>
                  <a:gd name="T28" fmla="*/ 515 w 667"/>
                  <a:gd name="T29" fmla="*/ 55 h 667"/>
                  <a:gd name="T30" fmla="*/ 585 w 667"/>
                  <a:gd name="T31" fmla="*/ 115 h 667"/>
                  <a:gd name="T32" fmla="*/ 635 w 667"/>
                  <a:gd name="T33" fmla="*/ 194 h 667"/>
                  <a:gd name="T34" fmla="*/ 662 w 667"/>
                  <a:gd name="T35" fmla="*/ 284 h 667"/>
                  <a:gd name="T36" fmla="*/ 662 w 667"/>
                  <a:gd name="T37" fmla="*/ 383 h 667"/>
                  <a:gd name="T38" fmla="*/ 635 w 667"/>
                  <a:gd name="T39" fmla="*/ 474 h 667"/>
                  <a:gd name="T40" fmla="*/ 585 w 667"/>
                  <a:gd name="T41" fmla="*/ 551 h 667"/>
                  <a:gd name="T42" fmla="*/ 515 w 667"/>
                  <a:gd name="T43" fmla="*/ 613 h 667"/>
                  <a:gd name="T44" fmla="*/ 429 w 667"/>
                  <a:gd name="T45" fmla="*/ 652 h 667"/>
                  <a:gd name="T46" fmla="*/ 333 w 667"/>
                  <a:gd name="T47" fmla="*/ 667 h 667"/>
                  <a:gd name="T48" fmla="*/ 237 w 667"/>
                  <a:gd name="T49" fmla="*/ 652 h 667"/>
                  <a:gd name="T50" fmla="*/ 152 w 667"/>
                  <a:gd name="T51" fmla="*/ 613 h 667"/>
                  <a:gd name="T52" fmla="*/ 82 w 667"/>
                  <a:gd name="T53" fmla="*/ 551 h 667"/>
                  <a:gd name="T54" fmla="*/ 31 w 667"/>
                  <a:gd name="T55" fmla="*/ 474 h 667"/>
                  <a:gd name="T56" fmla="*/ 4 w 667"/>
                  <a:gd name="T57" fmla="*/ 383 h 667"/>
                  <a:gd name="T58" fmla="*/ 4 w 667"/>
                  <a:gd name="T59" fmla="*/ 284 h 667"/>
                  <a:gd name="T60" fmla="*/ 31 w 667"/>
                  <a:gd name="T61" fmla="*/ 194 h 667"/>
                  <a:gd name="T62" fmla="*/ 82 w 667"/>
                  <a:gd name="T63" fmla="*/ 115 h 667"/>
                  <a:gd name="T64" fmla="*/ 152 w 667"/>
                  <a:gd name="T65" fmla="*/ 55 h 667"/>
                  <a:gd name="T66" fmla="*/ 237 w 667"/>
                  <a:gd name="T67" fmla="*/ 14 h 667"/>
                  <a:gd name="T68" fmla="*/ 333 w 667"/>
                  <a:gd name="T69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667">
                    <a:moveTo>
                      <a:pt x="333" y="235"/>
                    </a:moveTo>
                    <a:lnTo>
                      <a:pt x="307" y="239"/>
                    </a:lnTo>
                    <a:lnTo>
                      <a:pt x="284" y="249"/>
                    </a:lnTo>
                    <a:lnTo>
                      <a:pt x="264" y="264"/>
                    </a:lnTo>
                    <a:lnTo>
                      <a:pt x="249" y="284"/>
                    </a:lnTo>
                    <a:lnTo>
                      <a:pt x="239" y="308"/>
                    </a:lnTo>
                    <a:lnTo>
                      <a:pt x="236" y="334"/>
                    </a:lnTo>
                    <a:lnTo>
                      <a:pt x="239" y="359"/>
                    </a:lnTo>
                    <a:lnTo>
                      <a:pt x="249" y="383"/>
                    </a:lnTo>
                    <a:lnTo>
                      <a:pt x="264" y="403"/>
                    </a:lnTo>
                    <a:lnTo>
                      <a:pt x="284" y="418"/>
                    </a:lnTo>
                    <a:lnTo>
                      <a:pt x="307" y="428"/>
                    </a:lnTo>
                    <a:lnTo>
                      <a:pt x="333" y="431"/>
                    </a:lnTo>
                    <a:lnTo>
                      <a:pt x="359" y="428"/>
                    </a:lnTo>
                    <a:lnTo>
                      <a:pt x="383" y="418"/>
                    </a:lnTo>
                    <a:lnTo>
                      <a:pt x="403" y="403"/>
                    </a:lnTo>
                    <a:lnTo>
                      <a:pt x="417" y="383"/>
                    </a:lnTo>
                    <a:lnTo>
                      <a:pt x="428" y="359"/>
                    </a:lnTo>
                    <a:lnTo>
                      <a:pt x="432" y="334"/>
                    </a:lnTo>
                    <a:lnTo>
                      <a:pt x="428" y="308"/>
                    </a:lnTo>
                    <a:lnTo>
                      <a:pt x="417" y="284"/>
                    </a:lnTo>
                    <a:lnTo>
                      <a:pt x="403" y="264"/>
                    </a:lnTo>
                    <a:lnTo>
                      <a:pt x="383" y="249"/>
                    </a:lnTo>
                    <a:lnTo>
                      <a:pt x="359" y="239"/>
                    </a:lnTo>
                    <a:lnTo>
                      <a:pt x="333" y="235"/>
                    </a:lnTo>
                    <a:close/>
                    <a:moveTo>
                      <a:pt x="333" y="0"/>
                    </a:moveTo>
                    <a:lnTo>
                      <a:pt x="383" y="4"/>
                    </a:lnTo>
                    <a:lnTo>
                      <a:pt x="429" y="14"/>
                    </a:lnTo>
                    <a:lnTo>
                      <a:pt x="473" y="31"/>
                    </a:lnTo>
                    <a:lnTo>
                      <a:pt x="515" y="55"/>
                    </a:lnTo>
                    <a:lnTo>
                      <a:pt x="552" y="82"/>
                    </a:lnTo>
                    <a:lnTo>
                      <a:pt x="585" y="115"/>
                    </a:lnTo>
                    <a:lnTo>
                      <a:pt x="612" y="152"/>
                    </a:lnTo>
                    <a:lnTo>
                      <a:pt x="635" y="194"/>
                    </a:lnTo>
                    <a:lnTo>
                      <a:pt x="653" y="238"/>
                    </a:lnTo>
                    <a:lnTo>
                      <a:pt x="662" y="284"/>
                    </a:lnTo>
                    <a:lnTo>
                      <a:pt x="667" y="334"/>
                    </a:lnTo>
                    <a:lnTo>
                      <a:pt x="662" y="383"/>
                    </a:lnTo>
                    <a:lnTo>
                      <a:pt x="653" y="429"/>
                    </a:lnTo>
                    <a:lnTo>
                      <a:pt x="635" y="474"/>
                    </a:lnTo>
                    <a:lnTo>
                      <a:pt x="612" y="515"/>
                    </a:lnTo>
                    <a:lnTo>
                      <a:pt x="585" y="551"/>
                    </a:lnTo>
                    <a:lnTo>
                      <a:pt x="552" y="585"/>
                    </a:lnTo>
                    <a:lnTo>
                      <a:pt x="515" y="613"/>
                    </a:lnTo>
                    <a:lnTo>
                      <a:pt x="473" y="636"/>
                    </a:lnTo>
                    <a:lnTo>
                      <a:pt x="429" y="652"/>
                    </a:lnTo>
                    <a:lnTo>
                      <a:pt x="383" y="663"/>
                    </a:lnTo>
                    <a:lnTo>
                      <a:pt x="333" y="667"/>
                    </a:lnTo>
                    <a:lnTo>
                      <a:pt x="284" y="663"/>
                    </a:lnTo>
                    <a:lnTo>
                      <a:pt x="237" y="652"/>
                    </a:lnTo>
                    <a:lnTo>
                      <a:pt x="193" y="636"/>
                    </a:lnTo>
                    <a:lnTo>
                      <a:pt x="152" y="613"/>
                    </a:lnTo>
                    <a:lnTo>
                      <a:pt x="116" y="585"/>
                    </a:lnTo>
                    <a:lnTo>
                      <a:pt x="82" y="551"/>
                    </a:lnTo>
                    <a:lnTo>
                      <a:pt x="54" y="515"/>
                    </a:lnTo>
                    <a:lnTo>
                      <a:pt x="31" y="474"/>
                    </a:lnTo>
                    <a:lnTo>
                      <a:pt x="15" y="429"/>
                    </a:lnTo>
                    <a:lnTo>
                      <a:pt x="4" y="383"/>
                    </a:lnTo>
                    <a:lnTo>
                      <a:pt x="0" y="334"/>
                    </a:lnTo>
                    <a:lnTo>
                      <a:pt x="4" y="284"/>
                    </a:lnTo>
                    <a:lnTo>
                      <a:pt x="15" y="238"/>
                    </a:lnTo>
                    <a:lnTo>
                      <a:pt x="31" y="194"/>
                    </a:lnTo>
                    <a:lnTo>
                      <a:pt x="54" y="152"/>
                    </a:lnTo>
                    <a:lnTo>
                      <a:pt x="82" y="115"/>
                    </a:lnTo>
                    <a:lnTo>
                      <a:pt x="116" y="82"/>
                    </a:lnTo>
                    <a:lnTo>
                      <a:pt x="152" y="55"/>
                    </a:lnTo>
                    <a:lnTo>
                      <a:pt x="193" y="31"/>
                    </a:lnTo>
                    <a:lnTo>
                      <a:pt x="237" y="14"/>
                    </a:lnTo>
                    <a:lnTo>
                      <a:pt x="284" y="4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3175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4441" y="1344"/>
                <a:ext cx="1370" cy="1685"/>
              </a:xfrm>
              <a:custGeom>
                <a:avLst/>
                <a:gdLst>
                  <a:gd name="T0" fmla="*/ 215 w 1370"/>
                  <a:gd name="T1" fmla="*/ 161 h 1685"/>
                  <a:gd name="T2" fmla="*/ 179 w 1370"/>
                  <a:gd name="T3" fmla="*/ 181 h 1685"/>
                  <a:gd name="T4" fmla="*/ 159 w 1370"/>
                  <a:gd name="T5" fmla="*/ 215 h 1685"/>
                  <a:gd name="T6" fmla="*/ 156 w 1370"/>
                  <a:gd name="T7" fmla="*/ 627 h 1685"/>
                  <a:gd name="T8" fmla="*/ 167 w 1370"/>
                  <a:gd name="T9" fmla="*/ 667 h 1685"/>
                  <a:gd name="T10" fmla="*/ 196 w 1370"/>
                  <a:gd name="T11" fmla="*/ 695 h 1685"/>
                  <a:gd name="T12" fmla="*/ 235 w 1370"/>
                  <a:gd name="T13" fmla="*/ 706 h 1685"/>
                  <a:gd name="T14" fmla="*/ 927 w 1370"/>
                  <a:gd name="T15" fmla="*/ 703 h 1685"/>
                  <a:gd name="T16" fmla="*/ 961 w 1370"/>
                  <a:gd name="T17" fmla="*/ 683 h 1685"/>
                  <a:gd name="T18" fmla="*/ 981 w 1370"/>
                  <a:gd name="T19" fmla="*/ 651 h 1685"/>
                  <a:gd name="T20" fmla="*/ 983 w 1370"/>
                  <a:gd name="T21" fmla="*/ 614 h 1685"/>
                  <a:gd name="T22" fmla="*/ 967 w 1370"/>
                  <a:gd name="T23" fmla="*/ 578 h 1685"/>
                  <a:gd name="T24" fmla="*/ 628 w 1370"/>
                  <a:gd name="T25" fmla="*/ 174 h 1685"/>
                  <a:gd name="T26" fmla="*/ 597 w 1370"/>
                  <a:gd name="T27" fmla="*/ 159 h 1685"/>
                  <a:gd name="T28" fmla="*/ 235 w 1370"/>
                  <a:gd name="T29" fmla="*/ 157 h 1685"/>
                  <a:gd name="T30" fmla="*/ 653 w 1370"/>
                  <a:gd name="T31" fmla="*/ 0 h 1685"/>
                  <a:gd name="T32" fmla="*/ 686 w 1370"/>
                  <a:gd name="T33" fmla="*/ 9 h 1685"/>
                  <a:gd name="T34" fmla="*/ 714 w 1370"/>
                  <a:gd name="T35" fmla="*/ 29 h 1685"/>
                  <a:gd name="T36" fmla="*/ 1362 w 1370"/>
                  <a:gd name="T37" fmla="*/ 808 h 1685"/>
                  <a:gd name="T38" fmla="*/ 1370 w 1370"/>
                  <a:gd name="T39" fmla="*/ 842 h 1685"/>
                  <a:gd name="T40" fmla="*/ 1368 w 1370"/>
                  <a:gd name="T41" fmla="*/ 1628 h 1685"/>
                  <a:gd name="T42" fmla="*/ 1348 w 1370"/>
                  <a:gd name="T43" fmla="*/ 1662 h 1685"/>
                  <a:gd name="T44" fmla="*/ 1313 w 1370"/>
                  <a:gd name="T45" fmla="*/ 1682 h 1685"/>
                  <a:gd name="T46" fmla="*/ 1209 w 1370"/>
                  <a:gd name="T47" fmla="*/ 1685 h 1685"/>
                  <a:gd name="T48" fmla="*/ 1173 w 1370"/>
                  <a:gd name="T49" fmla="*/ 1676 h 1685"/>
                  <a:gd name="T50" fmla="*/ 1145 w 1370"/>
                  <a:gd name="T51" fmla="*/ 1653 h 1685"/>
                  <a:gd name="T52" fmla="*/ 1132 w 1370"/>
                  <a:gd name="T53" fmla="*/ 1618 h 1685"/>
                  <a:gd name="T54" fmla="*/ 1107 w 1370"/>
                  <a:gd name="T55" fmla="*/ 1516 h 1685"/>
                  <a:gd name="T56" fmla="*/ 1062 w 1370"/>
                  <a:gd name="T57" fmla="*/ 1428 h 1685"/>
                  <a:gd name="T58" fmla="*/ 1000 w 1370"/>
                  <a:gd name="T59" fmla="*/ 1356 h 1685"/>
                  <a:gd name="T60" fmla="*/ 924 w 1370"/>
                  <a:gd name="T61" fmla="*/ 1299 h 1685"/>
                  <a:gd name="T62" fmla="*/ 835 w 1370"/>
                  <a:gd name="T63" fmla="*/ 1259 h 1685"/>
                  <a:gd name="T64" fmla="*/ 737 w 1370"/>
                  <a:gd name="T65" fmla="*/ 1239 h 1685"/>
                  <a:gd name="T66" fmla="*/ 634 w 1370"/>
                  <a:gd name="T67" fmla="*/ 1239 h 1685"/>
                  <a:gd name="T68" fmla="*/ 535 w 1370"/>
                  <a:gd name="T69" fmla="*/ 1259 h 1685"/>
                  <a:gd name="T70" fmla="*/ 447 w 1370"/>
                  <a:gd name="T71" fmla="*/ 1299 h 1685"/>
                  <a:gd name="T72" fmla="*/ 371 w 1370"/>
                  <a:gd name="T73" fmla="*/ 1356 h 1685"/>
                  <a:gd name="T74" fmla="*/ 308 w 1370"/>
                  <a:gd name="T75" fmla="*/ 1428 h 1685"/>
                  <a:gd name="T76" fmla="*/ 265 w 1370"/>
                  <a:gd name="T77" fmla="*/ 1516 h 1685"/>
                  <a:gd name="T78" fmla="*/ 240 w 1370"/>
                  <a:gd name="T79" fmla="*/ 1618 h 1685"/>
                  <a:gd name="T80" fmla="*/ 225 w 1370"/>
                  <a:gd name="T81" fmla="*/ 1653 h 1685"/>
                  <a:gd name="T82" fmla="*/ 198 w 1370"/>
                  <a:gd name="T83" fmla="*/ 1676 h 1685"/>
                  <a:gd name="T84" fmla="*/ 161 w 1370"/>
                  <a:gd name="T85" fmla="*/ 1685 h 1685"/>
                  <a:gd name="T86" fmla="*/ 58 w 1370"/>
                  <a:gd name="T87" fmla="*/ 1682 h 1685"/>
                  <a:gd name="T88" fmla="*/ 23 w 1370"/>
                  <a:gd name="T89" fmla="*/ 1662 h 1685"/>
                  <a:gd name="T90" fmla="*/ 3 w 1370"/>
                  <a:gd name="T91" fmla="*/ 1628 h 1685"/>
                  <a:gd name="T92" fmla="*/ 0 w 1370"/>
                  <a:gd name="T93" fmla="*/ 79 h 1685"/>
                  <a:gd name="T94" fmla="*/ 10 w 1370"/>
                  <a:gd name="T95" fmla="*/ 39 h 1685"/>
                  <a:gd name="T96" fmla="*/ 39 w 1370"/>
                  <a:gd name="T97" fmla="*/ 11 h 1685"/>
                  <a:gd name="T98" fmla="*/ 78 w 1370"/>
                  <a:gd name="T99" fmla="*/ 0 h 1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0" h="1685">
                    <a:moveTo>
                      <a:pt x="235" y="157"/>
                    </a:moveTo>
                    <a:lnTo>
                      <a:pt x="215" y="161"/>
                    </a:lnTo>
                    <a:lnTo>
                      <a:pt x="196" y="168"/>
                    </a:lnTo>
                    <a:lnTo>
                      <a:pt x="179" y="181"/>
                    </a:lnTo>
                    <a:lnTo>
                      <a:pt x="167" y="196"/>
                    </a:lnTo>
                    <a:lnTo>
                      <a:pt x="159" y="215"/>
                    </a:lnTo>
                    <a:lnTo>
                      <a:pt x="156" y="235"/>
                    </a:lnTo>
                    <a:lnTo>
                      <a:pt x="156" y="627"/>
                    </a:lnTo>
                    <a:lnTo>
                      <a:pt x="159" y="648"/>
                    </a:lnTo>
                    <a:lnTo>
                      <a:pt x="167" y="667"/>
                    </a:lnTo>
                    <a:lnTo>
                      <a:pt x="179" y="683"/>
                    </a:lnTo>
                    <a:lnTo>
                      <a:pt x="196" y="695"/>
                    </a:lnTo>
                    <a:lnTo>
                      <a:pt x="215" y="702"/>
                    </a:lnTo>
                    <a:lnTo>
                      <a:pt x="235" y="706"/>
                    </a:lnTo>
                    <a:lnTo>
                      <a:pt x="906" y="706"/>
                    </a:lnTo>
                    <a:lnTo>
                      <a:pt x="927" y="703"/>
                    </a:lnTo>
                    <a:lnTo>
                      <a:pt x="945" y="695"/>
                    </a:lnTo>
                    <a:lnTo>
                      <a:pt x="961" y="683"/>
                    </a:lnTo>
                    <a:lnTo>
                      <a:pt x="972" y="669"/>
                    </a:lnTo>
                    <a:lnTo>
                      <a:pt x="981" y="651"/>
                    </a:lnTo>
                    <a:lnTo>
                      <a:pt x="984" y="633"/>
                    </a:lnTo>
                    <a:lnTo>
                      <a:pt x="983" y="614"/>
                    </a:lnTo>
                    <a:lnTo>
                      <a:pt x="978" y="595"/>
                    </a:lnTo>
                    <a:lnTo>
                      <a:pt x="967" y="578"/>
                    </a:lnTo>
                    <a:lnTo>
                      <a:pt x="640" y="186"/>
                    </a:lnTo>
                    <a:lnTo>
                      <a:pt x="628" y="174"/>
                    </a:lnTo>
                    <a:lnTo>
                      <a:pt x="614" y="164"/>
                    </a:lnTo>
                    <a:lnTo>
                      <a:pt x="597" y="159"/>
                    </a:lnTo>
                    <a:lnTo>
                      <a:pt x="580" y="157"/>
                    </a:lnTo>
                    <a:lnTo>
                      <a:pt x="235" y="157"/>
                    </a:lnTo>
                    <a:close/>
                    <a:moveTo>
                      <a:pt x="78" y="0"/>
                    </a:moveTo>
                    <a:lnTo>
                      <a:pt x="653" y="0"/>
                    </a:lnTo>
                    <a:lnTo>
                      <a:pt x="671" y="3"/>
                    </a:lnTo>
                    <a:lnTo>
                      <a:pt x="686" y="9"/>
                    </a:lnTo>
                    <a:lnTo>
                      <a:pt x="702" y="17"/>
                    </a:lnTo>
                    <a:lnTo>
                      <a:pt x="714" y="29"/>
                    </a:lnTo>
                    <a:lnTo>
                      <a:pt x="1353" y="793"/>
                    </a:lnTo>
                    <a:lnTo>
                      <a:pt x="1362" y="808"/>
                    </a:lnTo>
                    <a:lnTo>
                      <a:pt x="1369" y="825"/>
                    </a:lnTo>
                    <a:lnTo>
                      <a:pt x="1370" y="842"/>
                    </a:lnTo>
                    <a:lnTo>
                      <a:pt x="1370" y="1606"/>
                    </a:lnTo>
                    <a:lnTo>
                      <a:pt x="1368" y="1628"/>
                    </a:lnTo>
                    <a:lnTo>
                      <a:pt x="1360" y="1646"/>
                    </a:lnTo>
                    <a:lnTo>
                      <a:pt x="1348" y="1662"/>
                    </a:lnTo>
                    <a:lnTo>
                      <a:pt x="1332" y="1674"/>
                    </a:lnTo>
                    <a:lnTo>
                      <a:pt x="1313" y="1682"/>
                    </a:lnTo>
                    <a:lnTo>
                      <a:pt x="1292" y="1685"/>
                    </a:lnTo>
                    <a:lnTo>
                      <a:pt x="1209" y="1685"/>
                    </a:lnTo>
                    <a:lnTo>
                      <a:pt x="1191" y="1682"/>
                    </a:lnTo>
                    <a:lnTo>
                      <a:pt x="1173" y="1676"/>
                    </a:lnTo>
                    <a:lnTo>
                      <a:pt x="1158" y="1666"/>
                    </a:lnTo>
                    <a:lnTo>
                      <a:pt x="1145" y="1653"/>
                    </a:lnTo>
                    <a:lnTo>
                      <a:pt x="1136" y="1637"/>
                    </a:lnTo>
                    <a:lnTo>
                      <a:pt x="1132" y="1618"/>
                    </a:lnTo>
                    <a:lnTo>
                      <a:pt x="1121" y="1566"/>
                    </a:lnTo>
                    <a:lnTo>
                      <a:pt x="1107" y="1516"/>
                    </a:lnTo>
                    <a:lnTo>
                      <a:pt x="1087" y="1471"/>
                    </a:lnTo>
                    <a:lnTo>
                      <a:pt x="1062" y="1428"/>
                    </a:lnTo>
                    <a:lnTo>
                      <a:pt x="1033" y="1390"/>
                    </a:lnTo>
                    <a:lnTo>
                      <a:pt x="1000" y="1356"/>
                    </a:lnTo>
                    <a:lnTo>
                      <a:pt x="963" y="1325"/>
                    </a:lnTo>
                    <a:lnTo>
                      <a:pt x="924" y="1299"/>
                    </a:lnTo>
                    <a:lnTo>
                      <a:pt x="881" y="1277"/>
                    </a:lnTo>
                    <a:lnTo>
                      <a:pt x="835" y="1259"/>
                    </a:lnTo>
                    <a:lnTo>
                      <a:pt x="787" y="1248"/>
                    </a:lnTo>
                    <a:lnTo>
                      <a:pt x="737" y="1239"/>
                    </a:lnTo>
                    <a:lnTo>
                      <a:pt x="685" y="1237"/>
                    </a:lnTo>
                    <a:lnTo>
                      <a:pt x="634" y="1239"/>
                    </a:lnTo>
                    <a:lnTo>
                      <a:pt x="584" y="1248"/>
                    </a:lnTo>
                    <a:lnTo>
                      <a:pt x="535" y="1259"/>
                    </a:lnTo>
                    <a:lnTo>
                      <a:pt x="490" y="1277"/>
                    </a:lnTo>
                    <a:lnTo>
                      <a:pt x="447" y="1299"/>
                    </a:lnTo>
                    <a:lnTo>
                      <a:pt x="407" y="1325"/>
                    </a:lnTo>
                    <a:lnTo>
                      <a:pt x="371" y="1356"/>
                    </a:lnTo>
                    <a:lnTo>
                      <a:pt x="338" y="1390"/>
                    </a:lnTo>
                    <a:lnTo>
                      <a:pt x="308" y="1428"/>
                    </a:lnTo>
                    <a:lnTo>
                      <a:pt x="285" y="1471"/>
                    </a:lnTo>
                    <a:lnTo>
                      <a:pt x="265" y="1516"/>
                    </a:lnTo>
                    <a:lnTo>
                      <a:pt x="249" y="1566"/>
                    </a:lnTo>
                    <a:lnTo>
                      <a:pt x="240" y="1618"/>
                    </a:lnTo>
                    <a:lnTo>
                      <a:pt x="235" y="1637"/>
                    </a:lnTo>
                    <a:lnTo>
                      <a:pt x="225" y="1653"/>
                    </a:lnTo>
                    <a:lnTo>
                      <a:pt x="213" y="1666"/>
                    </a:lnTo>
                    <a:lnTo>
                      <a:pt x="198" y="1676"/>
                    </a:lnTo>
                    <a:lnTo>
                      <a:pt x="180" y="1682"/>
                    </a:lnTo>
                    <a:lnTo>
                      <a:pt x="161" y="1685"/>
                    </a:lnTo>
                    <a:lnTo>
                      <a:pt x="78" y="1685"/>
                    </a:lnTo>
                    <a:lnTo>
                      <a:pt x="58" y="1682"/>
                    </a:lnTo>
                    <a:lnTo>
                      <a:pt x="39" y="1674"/>
                    </a:lnTo>
                    <a:lnTo>
                      <a:pt x="23" y="1662"/>
                    </a:lnTo>
                    <a:lnTo>
                      <a:pt x="10" y="1646"/>
                    </a:lnTo>
                    <a:lnTo>
                      <a:pt x="3" y="1628"/>
                    </a:lnTo>
                    <a:lnTo>
                      <a:pt x="0" y="1606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0" y="39"/>
                    </a:lnTo>
                    <a:lnTo>
                      <a:pt x="23" y="24"/>
                    </a:lnTo>
                    <a:lnTo>
                      <a:pt x="39" y="11"/>
                    </a:lnTo>
                    <a:lnTo>
                      <a:pt x="58" y="4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3175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1895" y="914"/>
                <a:ext cx="2389" cy="2115"/>
              </a:xfrm>
              <a:custGeom>
                <a:avLst/>
                <a:gdLst>
                  <a:gd name="T0" fmla="*/ 2310 w 2389"/>
                  <a:gd name="T1" fmla="*/ 0 h 2115"/>
                  <a:gd name="T2" fmla="*/ 2351 w 2389"/>
                  <a:gd name="T3" fmla="*/ 11 h 2115"/>
                  <a:gd name="T4" fmla="*/ 2378 w 2389"/>
                  <a:gd name="T5" fmla="*/ 38 h 2115"/>
                  <a:gd name="T6" fmla="*/ 2389 w 2389"/>
                  <a:gd name="T7" fmla="*/ 79 h 2115"/>
                  <a:gd name="T8" fmla="*/ 2386 w 2389"/>
                  <a:gd name="T9" fmla="*/ 2058 h 2115"/>
                  <a:gd name="T10" fmla="*/ 2366 w 2389"/>
                  <a:gd name="T11" fmla="*/ 2092 h 2115"/>
                  <a:gd name="T12" fmla="*/ 2332 w 2389"/>
                  <a:gd name="T13" fmla="*/ 2112 h 2115"/>
                  <a:gd name="T14" fmla="*/ 1327 w 2389"/>
                  <a:gd name="T15" fmla="*/ 2115 h 2115"/>
                  <a:gd name="T16" fmla="*/ 1291 w 2389"/>
                  <a:gd name="T17" fmla="*/ 2106 h 2115"/>
                  <a:gd name="T18" fmla="*/ 1263 w 2389"/>
                  <a:gd name="T19" fmla="*/ 2083 h 2115"/>
                  <a:gd name="T20" fmla="*/ 1248 w 2389"/>
                  <a:gd name="T21" fmla="*/ 2048 h 2115"/>
                  <a:gd name="T22" fmla="*/ 1224 w 2389"/>
                  <a:gd name="T23" fmla="*/ 1946 h 2115"/>
                  <a:gd name="T24" fmla="*/ 1180 w 2389"/>
                  <a:gd name="T25" fmla="*/ 1858 h 2115"/>
                  <a:gd name="T26" fmla="*/ 1118 w 2389"/>
                  <a:gd name="T27" fmla="*/ 1786 h 2115"/>
                  <a:gd name="T28" fmla="*/ 1041 w 2389"/>
                  <a:gd name="T29" fmla="*/ 1729 h 2115"/>
                  <a:gd name="T30" fmla="*/ 953 w 2389"/>
                  <a:gd name="T31" fmla="*/ 1689 h 2115"/>
                  <a:gd name="T32" fmla="*/ 854 w 2389"/>
                  <a:gd name="T33" fmla="*/ 1669 h 2115"/>
                  <a:gd name="T34" fmla="*/ 751 w 2389"/>
                  <a:gd name="T35" fmla="*/ 1669 h 2115"/>
                  <a:gd name="T36" fmla="*/ 653 w 2389"/>
                  <a:gd name="T37" fmla="*/ 1689 h 2115"/>
                  <a:gd name="T38" fmla="*/ 565 w 2389"/>
                  <a:gd name="T39" fmla="*/ 1729 h 2115"/>
                  <a:gd name="T40" fmla="*/ 488 w 2389"/>
                  <a:gd name="T41" fmla="*/ 1786 h 2115"/>
                  <a:gd name="T42" fmla="*/ 426 w 2389"/>
                  <a:gd name="T43" fmla="*/ 1858 h 2115"/>
                  <a:gd name="T44" fmla="*/ 382 w 2389"/>
                  <a:gd name="T45" fmla="*/ 1946 h 2115"/>
                  <a:gd name="T46" fmla="*/ 358 w 2389"/>
                  <a:gd name="T47" fmla="*/ 2048 h 2115"/>
                  <a:gd name="T48" fmla="*/ 343 w 2389"/>
                  <a:gd name="T49" fmla="*/ 2083 h 2115"/>
                  <a:gd name="T50" fmla="*/ 315 w 2389"/>
                  <a:gd name="T51" fmla="*/ 2106 h 2115"/>
                  <a:gd name="T52" fmla="*/ 279 w 2389"/>
                  <a:gd name="T53" fmla="*/ 2115 h 2115"/>
                  <a:gd name="T54" fmla="*/ 57 w 2389"/>
                  <a:gd name="T55" fmla="*/ 2112 h 2115"/>
                  <a:gd name="T56" fmla="*/ 23 w 2389"/>
                  <a:gd name="T57" fmla="*/ 2092 h 2115"/>
                  <a:gd name="T58" fmla="*/ 2 w 2389"/>
                  <a:gd name="T59" fmla="*/ 2058 h 2115"/>
                  <a:gd name="T60" fmla="*/ 0 w 2389"/>
                  <a:gd name="T61" fmla="*/ 79 h 2115"/>
                  <a:gd name="T62" fmla="*/ 11 w 2389"/>
                  <a:gd name="T63" fmla="*/ 38 h 2115"/>
                  <a:gd name="T64" fmla="*/ 39 w 2389"/>
                  <a:gd name="T65" fmla="*/ 11 h 2115"/>
                  <a:gd name="T66" fmla="*/ 78 w 2389"/>
                  <a:gd name="T67" fmla="*/ 0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89" h="2115">
                    <a:moveTo>
                      <a:pt x="78" y="0"/>
                    </a:moveTo>
                    <a:lnTo>
                      <a:pt x="2310" y="0"/>
                    </a:lnTo>
                    <a:lnTo>
                      <a:pt x="2332" y="3"/>
                    </a:lnTo>
                    <a:lnTo>
                      <a:pt x="2351" y="11"/>
                    </a:lnTo>
                    <a:lnTo>
                      <a:pt x="2366" y="23"/>
                    </a:lnTo>
                    <a:lnTo>
                      <a:pt x="2378" y="38"/>
                    </a:lnTo>
                    <a:lnTo>
                      <a:pt x="2386" y="57"/>
                    </a:lnTo>
                    <a:lnTo>
                      <a:pt x="2389" y="79"/>
                    </a:lnTo>
                    <a:lnTo>
                      <a:pt x="2389" y="2036"/>
                    </a:lnTo>
                    <a:lnTo>
                      <a:pt x="2386" y="2058"/>
                    </a:lnTo>
                    <a:lnTo>
                      <a:pt x="2378" y="2076"/>
                    </a:lnTo>
                    <a:lnTo>
                      <a:pt x="2366" y="2092"/>
                    </a:lnTo>
                    <a:lnTo>
                      <a:pt x="2351" y="2104"/>
                    </a:lnTo>
                    <a:lnTo>
                      <a:pt x="2332" y="2112"/>
                    </a:lnTo>
                    <a:lnTo>
                      <a:pt x="2310" y="2115"/>
                    </a:lnTo>
                    <a:lnTo>
                      <a:pt x="1327" y="2115"/>
                    </a:lnTo>
                    <a:lnTo>
                      <a:pt x="1308" y="2112"/>
                    </a:lnTo>
                    <a:lnTo>
                      <a:pt x="1291" y="2106"/>
                    </a:lnTo>
                    <a:lnTo>
                      <a:pt x="1276" y="2096"/>
                    </a:lnTo>
                    <a:lnTo>
                      <a:pt x="1263" y="2083"/>
                    </a:lnTo>
                    <a:lnTo>
                      <a:pt x="1253" y="2067"/>
                    </a:lnTo>
                    <a:lnTo>
                      <a:pt x="1248" y="2048"/>
                    </a:lnTo>
                    <a:lnTo>
                      <a:pt x="1239" y="1996"/>
                    </a:lnTo>
                    <a:lnTo>
                      <a:pt x="1224" y="1946"/>
                    </a:lnTo>
                    <a:lnTo>
                      <a:pt x="1205" y="1901"/>
                    </a:lnTo>
                    <a:lnTo>
                      <a:pt x="1180" y="1858"/>
                    </a:lnTo>
                    <a:lnTo>
                      <a:pt x="1150" y="1820"/>
                    </a:lnTo>
                    <a:lnTo>
                      <a:pt x="1118" y="1786"/>
                    </a:lnTo>
                    <a:lnTo>
                      <a:pt x="1081" y="1755"/>
                    </a:lnTo>
                    <a:lnTo>
                      <a:pt x="1041" y="1729"/>
                    </a:lnTo>
                    <a:lnTo>
                      <a:pt x="998" y="1707"/>
                    </a:lnTo>
                    <a:lnTo>
                      <a:pt x="953" y="1689"/>
                    </a:lnTo>
                    <a:lnTo>
                      <a:pt x="905" y="1678"/>
                    </a:lnTo>
                    <a:lnTo>
                      <a:pt x="854" y="1669"/>
                    </a:lnTo>
                    <a:lnTo>
                      <a:pt x="803" y="1667"/>
                    </a:lnTo>
                    <a:lnTo>
                      <a:pt x="751" y="1669"/>
                    </a:lnTo>
                    <a:lnTo>
                      <a:pt x="701" y="1678"/>
                    </a:lnTo>
                    <a:lnTo>
                      <a:pt x="653" y="1689"/>
                    </a:lnTo>
                    <a:lnTo>
                      <a:pt x="608" y="1707"/>
                    </a:lnTo>
                    <a:lnTo>
                      <a:pt x="565" y="1729"/>
                    </a:lnTo>
                    <a:lnTo>
                      <a:pt x="525" y="1755"/>
                    </a:lnTo>
                    <a:lnTo>
                      <a:pt x="488" y="1786"/>
                    </a:lnTo>
                    <a:lnTo>
                      <a:pt x="456" y="1820"/>
                    </a:lnTo>
                    <a:lnTo>
                      <a:pt x="426" y="1858"/>
                    </a:lnTo>
                    <a:lnTo>
                      <a:pt x="402" y="1901"/>
                    </a:lnTo>
                    <a:lnTo>
                      <a:pt x="382" y="1946"/>
                    </a:lnTo>
                    <a:lnTo>
                      <a:pt x="367" y="1996"/>
                    </a:lnTo>
                    <a:lnTo>
                      <a:pt x="358" y="2048"/>
                    </a:lnTo>
                    <a:lnTo>
                      <a:pt x="353" y="2067"/>
                    </a:lnTo>
                    <a:lnTo>
                      <a:pt x="343" y="2083"/>
                    </a:lnTo>
                    <a:lnTo>
                      <a:pt x="330" y="2096"/>
                    </a:lnTo>
                    <a:lnTo>
                      <a:pt x="315" y="2106"/>
                    </a:lnTo>
                    <a:lnTo>
                      <a:pt x="298" y="2112"/>
                    </a:lnTo>
                    <a:lnTo>
                      <a:pt x="279" y="2115"/>
                    </a:lnTo>
                    <a:lnTo>
                      <a:pt x="78" y="2115"/>
                    </a:lnTo>
                    <a:lnTo>
                      <a:pt x="57" y="2112"/>
                    </a:lnTo>
                    <a:lnTo>
                      <a:pt x="39" y="2104"/>
                    </a:lnTo>
                    <a:lnTo>
                      <a:pt x="23" y="2092"/>
                    </a:lnTo>
                    <a:lnTo>
                      <a:pt x="11" y="2076"/>
                    </a:lnTo>
                    <a:lnTo>
                      <a:pt x="2" y="2058"/>
                    </a:lnTo>
                    <a:lnTo>
                      <a:pt x="0" y="2036"/>
                    </a:lnTo>
                    <a:lnTo>
                      <a:pt x="0" y="79"/>
                    </a:lnTo>
                    <a:lnTo>
                      <a:pt x="2" y="57"/>
                    </a:lnTo>
                    <a:lnTo>
                      <a:pt x="11" y="38"/>
                    </a:lnTo>
                    <a:lnTo>
                      <a:pt x="23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3175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2365" y="2728"/>
                <a:ext cx="666" cy="667"/>
              </a:xfrm>
              <a:custGeom>
                <a:avLst/>
                <a:gdLst>
                  <a:gd name="T0" fmla="*/ 307 w 666"/>
                  <a:gd name="T1" fmla="*/ 239 h 667"/>
                  <a:gd name="T2" fmla="*/ 264 w 666"/>
                  <a:gd name="T3" fmla="*/ 264 h 667"/>
                  <a:gd name="T4" fmla="*/ 238 w 666"/>
                  <a:gd name="T5" fmla="*/ 308 h 667"/>
                  <a:gd name="T6" fmla="*/ 238 w 666"/>
                  <a:gd name="T7" fmla="*/ 359 h 667"/>
                  <a:gd name="T8" fmla="*/ 264 w 666"/>
                  <a:gd name="T9" fmla="*/ 403 h 667"/>
                  <a:gd name="T10" fmla="*/ 307 w 666"/>
                  <a:gd name="T11" fmla="*/ 428 h 667"/>
                  <a:gd name="T12" fmla="*/ 359 w 666"/>
                  <a:gd name="T13" fmla="*/ 428 h 667"/>
                  <a:gd name="T14" fmla="*/ 402 w 666"/>
                  <a:gd name="T15" fmla="*/ 403 h 667"/>
                  <a:gd name="T16" fmla="*/ 427 w 666"/>
                  <a:gd name="T17" fmla="*/ 359 h 667"/>
                  <a:gd name="T18" fmla="*/ 427 w 666"/>
                  <a:gd name="T19" fmla="*/ 308 h 667"/>
                  <a:gd name="T20" fmla="*/ 402 w 666"/>
                  <a:gd name="T21" fmla="*/ 264 h 667"/>
                  <a:gd name="T22" fmla="*/ 359 w 666"/>
                  <a:gd name="T23" fmla="*/ 239 h 667"/>
                  <a:gd name="T24" fmla="*/ 333 w 666"/>
                  <a:gd name="T25" fmla="*/ 0 h 667"/>
                  <a:gd name="T26" fmla="*/ 429 w 666"/>
                  <a:gd name="T27" fmla="*/ 14 h 667"/>
                  <a:gd name="T28" fmla="*/ 514 w 666"/>
                  <a:gd name="T29" fmla="*/ 55 h 667"/>
                  <a:gd name="T30" fmla="*/ 584 w 666"/>
                  <a:gd name="T31" fmla="*/ 115 h 667"/>
                  <a:gd name="T32" fmla="*/ 635 w 666"/>
                  <a:gd name="T33" fmla="*/ 194 h 667"/>
                  <a:gd name="T34" fmla="*/ 662 w 666"/>
                  <a:gd name="T35" fmla="*/ 284 h 667"/>
                  <a:gd name="T36" fmla="*/ 662 w 666"/>
                  <a:gd name="T37" fmla="*/ 383 h 667"/>
                  <a:gd name="T38" fmla="*/ 635 w 666"/>
                  <a:gd name="T39" fmla="*/ 474 h 667"/>
                  <a:gd name="T40" fmla="*/ 584 w 666"/>
                  <a:gd name="T41" fmla="*/ 551 h 667"/>
                  <a:gd name="T42" fmla="*/ 514 w 666"/>
                  <a:gd name="T43" fmla="*/ 613 h 667"/>
                  <a:gd name="T44" fmla="*/ 429 w 666"/>
                  <a:gd name="T45" fmla="*/ 652 h 667"/>
                  <a:gd name="T46" fmla="*/ 333 w 666"/>
                  <a:gd name="T47" fmla="*/ 667 h 667"/>
                  <a:gd name="T48" fmla="*/ 237 w 666"/>
                  <a:gd name="T49" fmla="*/ 652 h 667"/>
                  <a:gd name="T50" fmla="*/ 151 w 666"/>
                  <a:gd name="T51" fmla="*/ 613 h 667"/>
                  <a:gd name="T52" fmla="*/ 82 w 666"/>
                  <a:gd name="T53" fmla="*/ 551 h 667"/>
                  <a:gd name="T54" fmla="*/ 31 w 666"/>
                  <a:gd name="T55" fmla="*/ 474 h 667"/>
                  <a:gd name="T56" fmla="*/ 4 w 666"/>
                  <a:gd name="T57" fmla="*/ 383 h 667"/>
                  <a:gd name="T58" fmla="*/ 4 w 666"/>
                  <a:gd name="T59" fmla="*/ 284 h 667"/>
                  <a:gd name="T60" fmla="*/ 31 w 666"/>
                  <a:gd name="T61" fmla="*/ 194 h 667"/>
                  <a:gd name="T62" fmla="*/ 82 w 666"/>
                  <a:gd name="T63" fmla="*/ 115 h 667"/>
                  <a:gd name="T64" fmla="*/ 151 w 666"/>
                  <a:gd name="T65" fmla="*/ 55 h 667"/>
                  <a:gd name="T66" fmla="*/ 237 w 666"/>
                  <a:gd name="T67" fmla="*/ 14 h 667"/>
                  <a:gd name="T68" fmla="*/ 333 w 666"/>
                  <a:gd name="T69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6" h="667">
                    <a:moveTo>
                      <a:pt x="333" y="235"/>
                    </a:moveTo>
                    <a:lnTo>
                      <a:pt x="307" y="239"/>
                    </a:lnTo>
                    <a:lnTo>
                      <a:pt x="283" y="249"/>
                    </a:lnTo>
                    <a:lnTo>
                      <a:pt x="264" y="264"/>
                    </a:lnTo>
                    <a:lnTo>
                      <a:pt x="249" y="284"/>
                    </a:lnTo>
                    <a:lnTo>
                      <a:pt x="238" y="308"/>
                    </a:lnTo>
                    <a:lnTo>
                      <a:pt x="236" y="334"/>
                    </a:lnTo>
                    <a:lnTo>
                      <a:pt x="238" y="359"/>
                    </a:lnTo>
                    <a:lnTo>
                      <a:pt x="249" y="383"/>
                    </a:lnTo>
                    <a:lnTo>
                      <a:pt x="264" y="403"/>
                    </a:lnTo>
                    <a:lnTo>
                      <a:pt x="283" y="418"/>
                    </a:lnTo>
                    <a:lnTo>
                      <a:pt x="307" y="428"/>
                    </a:lnTo>
                    <a:lnTo>
                      <a:pt x="333" y="431"/>
                    </a:lnTo>
                    <a:lnTo>
                      <a:pt x="359" y="428"/>
                    </a:lnTo>
                    <a:lnTo>
                      <a:pt x="383" y="418"/>
                    </a:lnTo>
                    <a:lnTo>
                      <a:pt x="402" y="403"/>
                    </a:lnTo>
                    <a:lnTo>
                      <a:pt x="417" y="383"/>
                    </a:lnTo>
                    <a:lnTo>
                      <a:pt x="427" y="359"/>
                    </a:lnTo>
                    <a:lnTo>
                      <a:pt x="430" y="334"/>
                    </a:lnTo>
                    <a:lnTo>
                      <a:pt x="427" y="308"/>
                    </a:lnTo>
                    <a:lnTo>
                      <a:pt x="417" y="284"/>
                    </a:lnTo>
                    <a:lnTo>
                      <a:pt x="402" y="264"/>
                    </a:lnTo>
                    <a:lnTo>
                      <a:pt x="383" y="249"/>
                    </a:lnTo>
                    <a:lnTo>
                      <a:pt x="359" y="239"/>
                    </a:lnTo>
                    <a:lnTo>
                      <a:pt x="333" y="235"/>
                    </a:lnTo>
                    <a:close/>
                    <a:moveTo>
                      <a:pt x="333" y="0"/>
                    </a:moveTo>
                    <a:lnTo>
                      <a:pt x="382" y="4"/>
                    </a:lnTo>
                    <a:lnTo>
                      <a:pt x="429" y="14"/>
                    </a:lnTo>
                    <a:lnTo>
                      <a:pt x="473" y="31"/>
                    </a:lnTo>
                    <a:lnTo>
                      <a:pt x="514" y="55"/>
                    </a:lnTo>
                    <a:lnTo>
                      <a:pt x="552" y="82"/>
                    </a:lnTo>
                    <a:lnTo>
                      <a:pt x="584" y="115"/>
                    </a:lnTo>
                    <a:lnTo>
                      <a:pt x="612" y="152"/>
                    </a:lnTo>
                    <a:lnTo>
                      <a:pt x="635" y="194"/>
                    </a:lnTo>
                    <a:lnTo>
                      <a:pt x="651" y="238"/>
                    </a:lnTo>
                    <a:lnTo>
                      <a:pt x="662" y="284"/>
                    </a:lnTo>
                    <a:lnTo>
                      <a:pt x="666" y="334"/>
                    </a:lnTo>
                    <a:lnTo>
                      <a:pt x="662" y="383"/>
                    </a:lnTo>
                    <a:lnTo>
                      <a:pt x="651" y="429"/>
                    </a:lnTo>
                    <a:lnTo>
                      <a:pt x="635" y="474"/>
                    </a:lnTo>
                    <a:lnTo>
                      <a:pt x="612" y="515"/>
                    </a:lnTo>
                    <a:lnTo>
                      <a:pt x="584" y="551"/>
                    </a:lnTo>
                    <a:lnTo>
                      <a:pt x="552" y="585"/>
                    </a:lnTo>
                    <a:lnTo>
                      <a:pt x="514" y="613"/>
                    </a:lnTo>
                    <a:lnTo>
                      <a:pt x="473" y="636"/>
                    </a:lnTo>
                    <a:lnTo>
                      <a:pt x="429" y="652"/>
                    </a:lnTo>
                    <a:lnTo>
                      <a:pt x="382" y="663"/>
                    </a:lnTo>
                    <a:lnTo>
                      <a:pt x="333" y="667"/>
                    </a:lnTo>
                    <a:lnTo>
                      <a:pt x="284" y="663"/>
                    </a:lnTo>
                    <a:lnTo>
                      <a:pt x="237" y="652"/>
                    </a:lnTo>
                    <a:lnTo>
                      <a:pt x="193" y="636"/>
                    </a:lnTo>
                    <a:lnTo>
                      <a:pt x="151" y="613"/>
                    </a:lnTo>
                    <a:lnTo>
                      <a:pt x="114" y="585"/>
                    </a:lnTo>
                    <a:lnTo>
                      <a:pt x="82" y="551"/>
                    </a:lnTo>
                    <a:lnTo>
                      <a:pt x="54" y="515"/>
                    </a:lnTo>
                    <a:lnTo>
                      <a:pt x="31" y="474"/>
                    </a:lnTo>
                    <a:lnTo>
                      <a:pt x="15" y="429"/>
                    </a:lnTo>
                    <a:lnTo>
                      <a:pt x="4" y="383"/>
                    </a:lnTo>
                    <a:lnTo>
                      <a:pt x="0" y="334"/>
                    </a:lnTo>
                    <a:lnTo>
                      <a:pt x="4" y="284"/>
                    </a:lnTo>
                    <a:lnTo>
                      <a:pt x="15" y="238"/>
                    </a:lnTo>
                    <a:lnTo>
                      <a:pt x="31" y="194"/>
                    </a:lnTo>
                    <a:lnTo>
                      <a:pt x="54" y="152"/>
                    </a:lnTo>
                    <a:lnTo>
                      <a:pt x="82" y="115"/>
                    </a:lnTo>
                    <a:lnTo>
                      <a:pt x="114" y="82"/>
                    </a:lnTo>
                    <a:lnTo>
                      <a:pt x="151" y="55"/>
                    </a:lnTo>
                    <a:lnTo>
                      <a:pt x="193" y="31"/>
                    </a:lnTo>
                    <a:lnTo>
                      <a:pt x="237" y="14"/>
                    </a:lnTo>
                    <a:lnTo>
                      <a:pt x="284" y="4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3175">
                <a:solidFill>
                  <a:srgbClr val="05DB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072" tIns="45536" rIns="91072" bIns="45536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793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50790" y="4735562"/>
              <a:ext cx="2187250" cy="2008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3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가구 준비 시간 감소</a:t>
              </a:r>
              <a:endParaRPr lang="en-US" altLang="ko-KR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0790" y="5042165"/>
              <a:ext cx="2187250" cy="3443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의뢰 소요 시간 감축에 따라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가구 주문 제작 및 운송 시간 감소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7164" y="1988698"/>
            <a:ext cx="2737540" cy="2737540"/>
            <a:chOff x="8030202" y="2639011"/>
            <a:chExt cx="3066150" cy="3066150"/>
          </a:xfrm>
        </p:grpSpPr>
        <p:sp>
          <p:nvSpPr>
            <p:cNvPr id="57" name="타원 56"/>
            <p:cNvSpPr/>
            <p:nvPr/>
          </p:nvSpPr>
          <p:spPr>
            <a:xfrm>
              <a:off x="8030202" y="2639011"/>
              <a:ext cx="3066150" cy="30661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5D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93344" y="4016015"/>
              <a:ext cx="2739867" cy="2393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3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실시간 온라인 견적 문의</a:t>
              </a:r>
              <a:endParaRPr lang="en-US" altLang="ko-KR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93345" y="4400083"/>
              <a:ext cx="2739867" cy="823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기존의 수일이 걸렸던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방문 예약과 달리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온라인으로 진행되는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pPr algn="ctr"/>
              <a:r>
                <a:rPr lang="ko-KR" altLang="en-US" sz="119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실시간 견적 문의 과정</a:t>
              </a:r>
              <a:endParaRPr lang="en-US" altLang="ko-KR" sz="119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sp>
        <p:nvSpPr>
          <p:cNvPr id="88" name="위쪽 화살표 87"/>
          <p:cNvSpPr/>
          <p:nvPr/>
        </p:nvSpPr>
        <p:spPr>
          <a:xfrm>
            <a:off x="7094857" y="5348855"/>
            <a:ext cx="536848" cy="855111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grpSp>
        <p:nvGrpSpPr>
          <p:cNvPr id="89" name="그룹 88"/>
          <p:cNvGrpSpPr/>
          <p:nvPr/>
        </p:nvGrpSpPr>
        <p:grpSpPr>
          <a:xfrm>
            <a:off x="9689127" y="2429487"/>
            <a:ext cx="1901941" cy="1901941"/>
            <a:chOff x="7734288" y="3452497"/>
            <a:chExt cx="2238702" cy="2238702"/>
          </a:xfrm>
        </p:grpSpPr>
        <p:sp>
          <p:nvSpPr>
            <p:cNvPr id="90" name="타원 89"/>
            <p:cNvSpPr/>
            <p:nvPr/>
          </p:nvSpPr>
          <p:spPr>
            <a:xfrm>
              <a:off x="7734288" y="3452497"/>
              <a:ext cx="2238702" cy="223870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05D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60012" y="4447255"/>
              <a:ext cx="2187250" cy="251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39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기타 등등</a:t>
              </a:r>
              <a:endParaRPr lang="en-US" altLang="ko-KR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sp>
        <p:nvSpPr>
          <p:cNvPr id="7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73" name="텍스트 개체 틀 2"/>
          <p:cNvSpPr txBox="1">
            <a:spLocks/>
          </p:cNvSpPr>
          <p:nvPr/>
        </p:nvSpPr>
        <p:spPr>
          <a:xfrm>
            <a:off x="633251" y="1291121"/>
            <a:ext cx="10764218" cy="19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90" dirty="0">
                <a:solidFill>
                  <a:schemeClr val="bg1">
                    <a:lumMod val="65000"/>
                  </a:schemeClr>
                </a:solidFill>
                <a:ea typeface="Noto Sans CJK KR Light"/>
              </a:rPr>
              <a:t>Expectations</a:t>
            </a:r>
            <a:endParaRPr lang="ko-KR" altLang="en-US" sz="1390" dirty="0">
              <a:solidFill>
                <a:schemeClr val="bg1">
                  <a:lumMod val="65000"/>
                </a:schemeClr>
              </a:solidFill>
              <a:ea typeface="Noto Sans CJK KR Light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pic>
        <p:nvPicPr>
          <p:cNvPr id="9" name="그래픽 8" descr="악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734" y="2256413"/>
            <a:ext cx="914400" cy="914400"/>
          </a:xfrm>
          <a:prstGeom prst="rect">
            <a:avLst/>
          </a:prstGeom>
        </p:spPr>
      </p:pic>
      <p:pic>
        <p:nvPicPr>
          <p:cNvPr id="10" name="그래픽 9" descr="원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924" y="3099967"/>
            <a:ext cx="914400" cy="914400"/>
          </a:xfrm>
          <a:prstGeom prst="rect">
            <a:avLst/>
          </a:prstGeom>
        </p:spPr>
      </p:pic>
      <p:pic>
        <p:nvPicPr>
          <p:cNvPr id="11" name="그래픽 10" descr="별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8016" y="2673064"/>
            <a:ext cx="516562" cy="516562"/>
          </a:xfrm>
          <a:prstGeom prst="rect">
            <a:avLst/>
          </a:prstGeom>
        </p:spPr>
      </p:pic>
      <p:pic>
        <p:nvPicPr>
          <p:cNvPr id="12" name="그래픽 11" descr="스마트폰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803" y="2068613"/>
            <a:ext cx="664512" cy="6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499690" y="988465"/>
            <a:ext cx="10764217" cy="498598"/>
          </a:xfrm>
        </p:spPr>
        <p:txBody>
          <a:bodyPr/>
          <a:lstStyle/>
          <a:p>
            <a:r>
              <a:rPr lang="en-US" altLang="ko-KR" sz="3600" b="1" dirty="0">
                <a:solidFill>
                  <a:srgbClr val="05DBE3"/>
                </a:solidFill>
              </a:rPr>
              <a:t>C</a:t>
            </a:r>
            <a:r>
              <a:rPr lang="en-US" altLang="ko-KR" sz="2400" dirty="0">
                <a:solidFill>
                  <a:srgbClr val="05DBE3"/>
                </a:solidFill>
              </a:rPr>
              <a:t>ontents</a:t>
            </a:r>
          </a:p>
        </p:txBody>
      </p:sp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394102" y="1585592"/>
            <a:ext cx="10764217" cy="445378"/>
          </a:xfrm>
        </p:spPr>
        <p:txBody>
          <a:bodyPr/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252025" y="2631447"/>
            <a:ext cx="2166218" cy="1849431"/>
            <a:chOff x="1026942" y="2794317"/>
            <a:chExt cx="2166218" cy="1849431"/>
          </a:xfrm>
        </p:grpSpPr>
        <p:sp>
          <p:nvSpPr>
            <p:cNvPr id="3" name="직사각형 2"/>
            <p:cNvSpPr/>
            <p:nvPr/>
          </p:nvSpPr>
          <p:spPr>
            <a:xfrm>
              <a:off x="1026942" y="2794317"/>
              <a:ext cx="365760" cy="6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26942" y="3074088"/>
              <a:ext cx="21662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인테리어</a:t>
              </a:r>
              <a:endPara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시장 현황 분석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837423" y="2631447"/>
            <a:ext cx="2166218" cy="1849431"/>
            <a:chOff x="1026942" y="2794317"/>
            <a:chExt cx="2166218" cy="1849431"/>
          </a:xfrm>
        </p:grpSpPr>
        <p:sp>
          <p:nvSpPr>
            <p:cNvPr id="26" name="직사각형 25"/>
            <p:cNvSpPr/>
            <p:nvPr/>
          </p:nvSpPr>
          <p:spPr>
            <a:xfrm>
              <a:off x="1026942" y="2794317"/>
              <a:ext cx="365760" cy="6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6942" y="3074088"/>
              <a:ext cx="21662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아이디어 제안</a:t>
              </a:r>
              <a:endParaRPr lang="en-US" altLang="ko-KR" sz="2400" b="1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프로젝트 개요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422821" y="2630658"/>
            <a:ext cx="2166218" cy="2311096"/>
            <a:chOff x="1026942" y="2794317"/>
            <a:chExt cx="2166218" cy="2311096"/>
          </a:xfrm>
        </p:grpSpPr>
        <p:sp>
          <p:nvSpPr>
            <p:cNvPr id="29" name="직사각형 28"/>
            <p:cNvSpPr/>
            <p:nvPr/>
          </p:nvSpPr>
          <p:spPr>
            <a:xfrm>
              <a:off x="1026942" y="2794317"/>
              <a:ext cx="365760" cy="6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6942" y="3074088"/>
              <a:ext cx="216621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3.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실행 프로세스</a:t>
              </a:r>
              <a:endParaRPr lang="en-US" altLang="ko-KR" sz="2400" b="1" dirty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주요 기능 설명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&amp;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 사례 소개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008219" y="2630658"/>
            <a:ext cx="2166218" cy="2311096"/>
            <a:chOff x="1026942" y="2794317"/>
            <a:chExt cx="2166218" cy="2311096"/>
          </a:xfrm>
        </p:grpSpPr>
        <p:sp>
          <p:nvSpPr>
            <p:cNvPr id="32" name="직사각형 31"/>
            <p:cNvSpPr/>
            <p:nvPr/>
          </p:nvSpPr>
          <p:spPr>
            <a:xfrm>
              <a:off x="1026942" y="2794317"/>
              <a:ext cx="365760" cy="61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6942" y="3074088"/>
              <a:ext cx="216621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4.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기대 효과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기대 효과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&amp;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함초롬돋움" panose="02030504000101010101" pitchFamily="18" charset="-127"/>
                </a:rPr>
                <a:t>사용 기술 설명</a:t>
              </a:r>
            </a:p>
          </p:txBody>
        </p:sp>
      </p:grpSp>
      <p:sp>
        <p:nvSpPr>
          <p:cNvPr id="36" name="타원 35"/>
          <p:cNvSpPr/>
          <p:nvPr/>
        </p:nvSpPr>
        <p:spPr>
          <a:xfrm>
            <a:off x="10352177" y="473158"/>
            <a:ext cx="550286" cy="550286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421315" y="1005319"/>
            <a:ext cx="1323740" cy="132374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9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인테리어 시장 현황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5"/>
          </p:nvPr>
        </p:nvSpPr>
        <p:spPr>
          <a:xfrm>
            <a:off x="717659" y="1333325"/>
            <a:ext cx="10764218" cy="193066"/>
          </a:xfrm>
        </p:spPr>
        <p:txBody>
          <a:bodyPr/>
          <a:lstStyle/>
          <a:p>
            <a:r>
              <a:rPr lang="en-US" altLang="ko-KR" dirty="0"/>
              <a:t>Self-Interior Market Graphs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8578" y="1986768"/>
            <a:ext cx="3712540" cy="4293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1985</a:t>
            </a:r>
            <a:r>
              <a:rPr lang="ko-KR" altLang="en-US" sz="1800" dirty="0">
                <a:latin typeface="+mj-ea"/>
                <a:ea typeface="+mj-ea"/>
              </a:rPr>
              <a:t>년 약 </a:t>
            </a:r>
            <a:r>
              <a:rPr lang="en-US" altLang="ko-KR" sz="1800" dirty="0">
                <a:latin typeface="+mj-ea"/>
                <a:ea typeface="+mj-ea"/>
              </a:rPr>
              <a:t>66</a:t>
            </a:r>
            <a:r>
              <a:rPr lang="ko-KR" altLang="en-US" sz="1800" dirty="0">
                <a:latin typeface="+mj-ea"/>
                <a:ea typeface="+mj-ea"/>
              </a:rPr>
              <a:t>만 </a:t>
            </a:r>
            <a:r>
              <a:rPr lang="en-US" altLang="ko-KR" sz="1800" dirty="0">
                <a:latin typeface="+mj-ea"/>
                <a:ea typeface="+mj-ea"/>
              </a:rPr>
              <a:t>1000 </a:t>
            </a:r>
            <a:r>
              <a:rPr lang="ko-KR" altLang="en-US" sz="1800" dirty="0">
                <a:latin typeface="+mj-ea"/>
                <a:ea typeface="+mj-ea"/>
              </a:rPr>
              <a:t>가구였던  </a:t>
            </a:r>
            <a:r>
              <a:rPr lang="en-US" altLang="ko-KR" sz="1800" dirty="0">
                <a:latin typeface="+mj-ea"/>
                <a:ea typeface="+mj-ea"/>
              </a:rPr>
              <a:t>1</a:t>
            </a:r>
            <a:r>
              <a:rPr lang="ko-KR" altLang="en-US" sz="1800" dirty="0" err="1">
                <a:latin typeface="+mj-ea"/>
                <a:ea typeface="+mj-ea"/>
              </a:rPr>
              <a:t>인가구</a:t>
            </a:r>
            <a:r>
              <a:rPr lang="ko-KR" altLang="en-US" sz="1800" dirty="0">
                <a:latin typeface="+mj-ea"/>
                <a:ea typeface="+mj-ea"/>
              </a:rPr>
              <a:t> 수는 </a:t>
            </a:r>
            <a:r>
              <a:rPr lang="en-US" altLang="ko-KR" sz="1800" dirty="0">
                <a:latin typeface="+mj-ea"/>
                <a:ea typeface="+mj-ea"/>
              </a:rPr>
              <a:t>2015</a:t>
            </a:r>
            <a:r>
              <a:rPr lang="ko-KR" altLang="en-US" sz="1800" dirty="0">
                <a:latin typeface="+mj-ea"/>
                <a:ea typeface="+mj-ea"/>
              </a:rPr>
              <a:t>년에는 약 </a:t>
            </a:r>
            <a:r>
              <a:rPr lang="en-US" altLang="ko-KR" sz="1800" dirty="0">
                <a:latin typeface="+mj-ea"/>
                <a:ea typeface="+mj-ea"/>
              </a:rPr>
              <a:t>506</a:t>
            </a:r>
            <a:r>
              <a:rPr lang="ko-KR" altLang="en-US" sz="1800" dirty="0">
                <a:latin typeface="+mj-ea"/>
                <a:ea typeface="+mj-ea"/>
              </a:rPr>
              <a:t>만 </a:t>
            </a:r>
            <a:r>
              <a:rPr lang="en-US" altLang="ko-KR" sz="1800" dirty="0">
                <a:latin typeface="+mj-ea"/>
                <a:ea typeface="+mj-ea"/>
              </a:rPr>
              <a:t>1000</a:t>
            </a:r>
            <a:r>
              <a:rPr lang="ko-KR" altLang="en-US" sz="1800" dirty="0">
                <a:latin typeface="+mj-ea"/>
                <a:ea typeface="+mj-ea"/>
              </a:rPr>
              <a:t>가구로 약 </a:t>
            </a:r>
            <a:r>
              <a:rPr lang="en-US" altLang="ko-KR" sz="1800" dirty="0">
                <a:latin typeface="+mj-ea"/>
                <a:ea typeface="+mj-ea"/>
              </a:rPr>
              <a:t>8</a:t>
            </a:r>
            <a:r>
              <a:rPr lang="ko-KR" altLang="en-US" sz="1800" dirty="0">
                <a:latin typeface="+mj-ea"/>
                <a:ea typeface="+mj-ea"/>
              </a:rPr>
              <a:t>배 증가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j-ea"/>
                <a:ea typeface="+mj-ea"/>
              </a:rPr>
              <a:t>1</a:t>
            </a:r>
            <a:r>
              <a:rPr lang="ko-KR" altLang="en-US" sz="1800" dirty="0">
                <a:latin typeface="+mj-ea"/>
                <a:ea typeface="+mj-ea"/>
              </a:rPr>
              <a:t>인 가구가 증가함에 따라 나만의 개성이 드러나는 다양한 셀프 인테리어가 활성화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</a:rPr>
              <a:t>내 방식대로 나만의 집을 </a:t>
            </a:r>
            <a:r>
              <a:rPr lang="ko-KR" altLang="en-US" sz="1800" dirty="0" err="1">
                <a:latin typeface="+mj-ea"/>
              </a:rPr>
              <a:t>꾸미는‘</a:t>
            </a:r>
            <a:r>
              <a:rPr lang="ko-KR" altLang="en-US" sz="2400" b="1" dirty="0" err="1">
                <a:latin typeface="+mj-ea"/>
              </a:rPr>
              <a:t>셀프</a:t>
            </a:r>
            <a:r>
              <a:rPr lang="ko-KR" altLang="en-US" sz="2400" b="1" dirty="0">
                <a:latin typeface="+mj-ea"/>
              </a:rPr>
              <a:t> 인테리어</a:t>
            </a:r>
            <a:r>
              <a:rPr lang="ko-KR" altLang="en-US" sz="1800" dirty="0">
                <a:latin typeface="+mj-ea"/>
              </a:rPr>
              <a:t>’ 열풍</a:t>
            </a:r>
            <a:endParaRPr lang="en-US" altLang="ko-KR" sz="1800" dirty="0">
              <a:latin typeface="+mj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289524" y="572711"/>
            <a:ext cx="0" cy="568254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656" y="2624192"/>
            <a:ext cx="5715000" cy="3962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364818" y="6373882"/>
            <a:ext cx="3226974" cy="24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단위 </a:t>
            </a:r>
            <a:r>
              <a: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1000</a:t>
            </a:r>
            <a:r>
              <a:rPr lang="ko-KR" altLang="en-US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가구</a:t>
            </a:r>
            <a:endParaRPr lang="en-US" altLang="ko-KR" sz="1594" spc="-4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6" y="673948"/>
            <a:ext cx="2254055" cy="16905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65" y="533969"/>
            <a:ext cx="3201407" cy="1791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인테리어 디자인 사업 현황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5" y="3547612"/>
            <a:ext cx="5008193" cy="28034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88" y="3547612"/>
            <a:ext cx="5032734" cy="28034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88" y="380754"/>
            <a:ext cx="5017646" cy="2774528"/>
          </a:xfrm>
          <a:prstGeom prst="rect">
            <a:avLst/>
          </a:prstGeom>
        </p:spPr>
      </p:pic>
      <p:sp>
        <p:nvSpPr>
          <p:cNvPr id="17" name="텍스트 개체 틀 1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Interior Design Business Status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59" y="1653170"/>
            <a:ext cx="4850197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</a:rPr>
              <a:t>바쁜 직장인의 경우</a:t>
            </a:r>
            <a:r>
              <a:rPr lang="en-US" altLang="ko-KR" sz="1800" dirty="0">
                <a:latin typeface="+mj-ea"/>
              </a:rPr>
              <a:t>,</a:t>
            </a:r>
            <a:r>
              <a:rPr lang="ko-KR" altLang="en-US" sz="1800" dirty="0">
                <a:latin typeface="+mj-ea"/>
              </a:rPr>
              <a:t> 셀프 인테리어를 할 시간이 부족하거나 어려움</a:t>
            </a:r>
            <a:endParaRPr lang="en-US" altLang="ko-KR" sz="1800" dirty="0">
              <a:latin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" dirty="0">
                <a:latin typeface="+mj-ea"/>
                <a:ea typeface="+mj-ea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최근 집안일에 신경쓰기 힘든 </a:t>
            </a:r>
            <a:r>
              <a:rPr lang="en-US" altLang="ko-KR" sz="1800" dirty="0">
                <a:latin typeface="+mj-ea"/>
                <a:ea typeface="+mj-ea"/>
              </a:rPr>
              <a:t>1</a:t>
            </a:r>
            <a:r>
              <a:rPr lang="ko-KR" altLang="en-US" sz="1800" dirty="0">
                <a:latin typeface="+mj-ea"/>
                <a:ea typeface="+mj-ea"/>
              </a:rPr>
              <a:t>인 가구를 위한 인테리어 디자인 사업이 활성화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200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실내 가구회사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STEP 03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9146124" y="2976958"/>
            <a:ext cx="2275469" cy="220766"/>
          </a:xfrm>
        </p:spPr>
        <p:txBody>
          <a:bodyPr/>
          <a:lstStyle/>
          <a:p>
            <a:r>
              <a:rPr lang="ko-KR" altLang="en-US" dirty="0"/>
              <a:t>의뢰에 필요한</a:t>
            </a:r>
            <a:r>
              <a:rPr lang="en-US" altLang="ko-KR" dirty="0"/>
              <a:t> </a:t>
            </a:r>
            <a:r>
              <a:rPr lang="ko-KR" altLang="en-US" dirty="0"/>
              <a:t>가구 조달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인테리어 디자이너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STEP 02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>
          <a:xfrm>
            <a:off x="5520652" y="4857253"/>
            <a:ext cx="2275469" cy="220766"/>
          </a:xfrm>
        </p:spPr>
        <p:txBody>
          <a:bodyPr/>
          <a:lstStyle/>
          <a:p>
            <a:r>
              <a:rPr lang="ko-KR" altLang="en-US" dirty="0"/>
              <a:t>견적 분석 및 설계</a:t>
            </a:r>
            <a:endParaRPr lang="en-US" altLang="ko-KR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769657" y="2500983"/>
            <a:ext cx="3031511" cy="689676"/>
          </a:xfrm>
        </p:spPr>
        <p:txBody>
          <a:bodyPr/>
          <a:lstStyle/>
          <a:p>
            <a:r>
              <a:rPr lang="ko-KR" altLang="en-US" dirty="0"/>
              <a:t>의뢰인의 요구 사항과</a:t>
            </a:r>
            <a:endParaRPr lang="en-US" altLang="ko-KR" dirty="0"/>
          </a:p>
          <a:p>
            <a:r>
              <a:rPr lang="ko-KR" altLang="en-US" dirty="0"/>
              <a:t>견적 의뢰를 분석 후</a:t>
            </a:r>
            <a:endParaRPr lang="en-US" altLang="ko-KR" dirty="0"/>
          </a:p>
          <a:p>
            <a:r>
              <a:rPr lang="ko-KR" altLang="en-US" dirty="0"/>
              <a:t>견적에 걸맞는 인테리어 설계 후</a:t>
            </a:r>
            <a:endParaRPr lang="en-US" altLang="ko-KR" dirty="0"/>
          </a:p>
          <a:p>
            <a:r>
              <a:rPr lang="ko-KR" altLang="en-US" dirty="0"/>
              <a:t>필요한 가구 및 실내 소품 의뢰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51820" y="4466806"/>
            <a:ext cx="3031511" cy="383182"/>
          </a:xfrm>
        </p:spPr>
        <p:txBody>
          <a:bodyPr/>
          <a:lstStyle/>
          <a:p>
            <a:r>
              <a:rPr lang="ko-KR" altLang="en-US" dirty="0"/>
              <a:t>인테리어를 리모델링할</a:t>
            </a:r>
            <a:endParaRPr lang="en-US" altLang="ko-KR" dirty="0"/>
          </a:p>
          <a:p>
            <a:r>
              <a:rPr lang="ko-KR" altLang="en-US" dirty="0"/>
              <a:t>자신의 집안 견적을 의뢰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8387495" y="4466622"/>
            <a:ext cx="3031511" cy="517257"/>
          </a:xfrm>
        </p:spPr>
        <p:txBody>
          <a:bodyPr/>
          <a:lstStyle/>
          <a:p>
            <a:r>
              <a:rPr lang="ko-KR" altLang="en-US" dirty="0"/>
              <a:t>인테리어 디자이너의 요청에 따라</a:t>
            </a:r>
            <a:endParaRPr lang="en-US" altLang="ko-KR" dirty="0"/>
          </a:p>
          <a:p>
            <a:r>
              <a:rPr lang="ko-KR" altLang="en-US" dirty="0"/>
              <a:t>필요한 가구 및 실내용품을 주문 제작 및</a:t>
            </a:r>
            <a:endParaRPr lang="en-US" altLang="ko-KR" dirty="0"/>
          </a:p>
          <a:p>
            <a:r>
              <a:rPr lang="ko-KR" altLang="en-US" dirty="0"/>
              <a:t>시공 당일에 맞추어 가구 운송 배달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고객 </a:t>
            </a:r>
            <a:r>
              <a:rPr lang="en-US" altLang="ko-KR" dirty="0"/>
              <a:t>(</a:t>
            </a:r>
            <a:r>
              <a:rPr lang="ko-KR" altLang="en-US" dirty="0"/>
              <a:t>의뢰인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STEP 01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인테리어 견적 의뢰</a:t>
            </a:r>
            <a:endParaRPr lang="en-US" altLang="ko-KR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17112" y="2507067"/>
            <a:ext cx="971290" cy="971290"/>
            <a:chOff x="720006" y="2494614"/>
            <a:chExt cx="1012528" cy="1012528"/>
          </a:xfrm>
        </p:grpSpPr>
        <p:sp>
          <p:nvSpPr>
            <p:cNvPr id="14" name="타원 13"/>
            <p:cNvSpPr/>
            <p:nvPr/>
          </p:nvSpPr>
          <p:spPr>
            <a:xfrm>
              <a:off x="720006" y="2494614"/>
              <a:ext cx="1012528" cy="101252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118358" y="2703995"/>
              <a:ext cx="256792" cy="300757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>
                <a:solidFill>
                  <a:srgbClr val="E9181D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60652" y="3011314"/>
              <a:ext cx="572422" cy="260291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23" name="타원 22"/>
          <p:cNvSpPr/>
          <p:nvPr/>
        </p:nvSpPr>
        <p:spPr>
          <a:xfrm>
            <a:off x="7952789" y="2505068"/>
            <a:ext cx="971290" cy="97129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24" name="타원 23"/>
          <p:cNvSpPr/>
          <p:nvPr/>
        </p:nvSpPr>
        <p:spPr>
          <a:xfrm>
            <a:off x="4334950" y="4390438"/>
            <a:ext cx="971290" cy="97129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47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인테리어 디자인 의뢰 및 진행 과정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sp>
        <p:nvSpPr>
          <p:cNvPr id="49" name="텍스트 개체 틀 16"/>
          <p:cNvSpPr txBox="1">
            <a:spLocks/>
          </p:cNvSpPr>
          <p:nvPr/>
        </p:nvSpPr>
        <p:spPr>
          <a:xfrm>
            <a:off x="633253" y="1274507"/>
            <a:ext cx="10764217" cy="270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The Process of </a:t>
            </a:r>
            <a:r>
              <a:rPr lang="ko-KR" altLang="en-US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 </a:t>
            </a:r>
            <a:r>
              <a:rPr lang="en-US" altLang="ko-KR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request</a:t>
            </a:r>
            <a:r>
              <a:rPr lang="ko-KR" altLang="en-US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 </a:t>
            </a:r>
            <a:r>
              <a:rPr lang="en-US" altLang="ko-KR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about</a:t>
            </a:r>
            <a:r>
              <a:rPr lang="ko-KR" altLang="en-US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 </a:t>
            </a:r>
            <a:r>
              <a:rPr lang="en-US" altLang="ko-KR" sz="1394" dirty="0">
                <a:solidFill>
                  <a:schemeClr val="bg1">
                    <a:lumMod val="65000"/>
                  </a:schemeClr>
                </a:solidFill>
                <a:ea typeface="Noto Sans CJK KR Light" pitchFamily="34" charset="-127"/>
              </a:rPr>
              <a:t>Interior design</a:t>
            </a:r>
            <a:endParaRPr lang="ko-KR" altLang="en-US" sz="1394" dirty="0">
              <a:solidFill>
                <a:schemeClr val="bg1">
                  <a:lumMod val="65000"/>
                </a:schemeClr>
              </a:solidFill>
              <a:ea typeface="Noto Sans CJK KR Light" pitchFamily="34" charset="-127"/>
            </a:endParaRPr>
          </a:p>
        </p:txBody>
      </p:sp>
      <p:pic>
        <p:nvPicPr>
          <p:cNvPr id="51" name="그래픽 50" descr="콜 센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4775" y="4463185"/>
            <a:ext cx="762056" cy="762056"/>
          </a:xfrm>
          <a:prstGeom prst="rect">
            <a:avLst/>
          </a:prstGeom>
        </p:spPr>
      </p:pic>
      <p:pic>
        <p:nvPicPr>
          <p:cNvPr id="52" name="그래픽 51" descr="트럭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1229" y="2646967"/>
            <a:ext cx="742545" cy="7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프로젝트 아이디어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5"/>
          </p:nvPr>
        </p:nvSpPr>
        <p:spPr>
          <a:xfrm>
            <a:off x="717659" y="1333325"/>
            <a:ext cx="10764218" cy="193066"/>
          </a:xfrm>
        </p:spPr>
        <p:txBody>
          <a:bodyPr/>
          <a:lstStyle/>
          <a:p>
            <a:r>
              <a:rPr lang="en-US" altLang="ko-KR" dirty="0"/>
              <a:t>Summary about Project Idea</a:t>
            </a:r>
            <a:endParaRPr lang="ko-KR" altLang="en-US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pic>
        <p:nvPicPr>
          <p:cNvPr id="4" name="그래픽 3" descr="모니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9994" y="535022"/>
            <a:ext cx="4659548" cy="4659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6556" y="1594637"/>
            <a:ext cx="2166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맞춤형</a:t>
            </a:r>
            <a:endParaRPr lang="en-US" altLang="ko-KR" sz="3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3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인테리어</a:t>
            </a:r>
            <a:endParaRPr lang="en-US" altLang="ko-KR" sz="3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3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리노베이션</a:t>
            </a:r>
            <a:endParaRPr lang="en-US" altLang="ko-KR" sz="3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3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시스템</a:t>
            </a:r>
          </a:p>
        </p:txBody>
      </p:sp>
      <p:sp>
        <p:nvSpPr>
          <p:cNvPr id="15" name="텍스트 개체 틀 7"/>
          <p:cNvSpPr txBox="1">
            <a:spLocks/>
          </p:cNvSpPr>
          <p:nvPr/>
        </p:nvSpPr>
        <p:spPr>
          <a:xfrm>
            <a:off x="819450" y="4830712"/>
            <a:ext cx="11053681" cy="14174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고객과 인테리어 디자이너와의 상담 매칭</a:t>
            </a:r>
            <a:endParaRPr lang="en-US" altLang="ko-KR" sz="4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인테리어 디자이너와 가구 회사와의 매칭</a:t>
            </a:r>
          </a:p>
        </p:txBody>
      </p:sp>
    </p:spTree>
    <p:extLst>
      <p:ext uri="{BB962C8B-B14F-4D97-AF65-F5344CB8AC3E}">
        <p14:creationId xmlns:p14="http://schemas.microsoft.com/office/powerpoint/2010/main" val="194084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738728" y="2136744"/>
            <a:ext cx="4714544" cy="2518948"/>
            <a:chOff x="3129085" y="2313759"/>
            <a:chExt cx="4733574" cy="2529116"/>
          </a:xfrm>
        </p:grpSpPr>
        <p:sp>
          <p:nvSpPr>
            <p:cNvPr id="14" name="타원 1"/>
            <p:cNvSpPr/>
            <p:nvPr/>
          </p:nvSpPr>
          <p:spPr>
            <a:xfrm>
              <a:off x="5333542" y="2313759"/>
              <a:ext cx="2529117" cy="2529116"/>
            </a:xfrm>
            <a:custGeom>
              <a:avLst/>
              <a:gdLst/>
              <a:ahLst/>
              <a:cxnLst/>
              <a:rect l="l" t="t" r="r" b="b"/>
              <a:pathLst>
                <a:path w="2529117" h="2529116">
                  <a:moveTo>
                    <a:pt x="1265481" y="321865"/>
                  </a:moveTo>
                  <a:cubicBezTo>
                    <a:pt x="744846" y="321865"/>
                    <a:pt x="322788" y="743923"/>
                    <a:pt x="322788" y="1264558"/>
                  </a:cubicBezTo>
                  <a:cubicBezTo>
                    <a:pt x="322788" y="1785193"/>
                    <a:pt x="744846" y="2207251"/>
                    <a:pt x="1265481" y="2207251"/>
                  </a:cubicBezTo>
                  <a:cubicBezTo>
                    <a:pt x="1786116" y="2207251"/>
                    <a:pt x="2208174" y="1785193"/>
                    <a:pt x="2208174" y="1264558"/>
                  </a:cubicBezTo>
                  <a:cubicBezTo>
                    <a:pt x="2208174" y="743923"/>
                    <a:pt x="1786116" y="321865"/>
                    <a:pt x="1265481" y="321865"/>
                  </a:cubicBezTo>
                  <a:close/>
                  <a:moveTo>
                    <a:pt x="1264559" y="0"/>
                  </a:moveTo>
                  <a:cubicBezTo>
                    <a:pt x="1962955" y="0"/>
                    <a:pt x="2529117" y="566162"/>
                    <a:pt x="2529117" y="1264558"/>
                  </a:cubicBezTo>
                  <a:cubicBezTo>
                    <a:pt x="2529117" y="1962954"/>
                    <a:pt x="1962955" y="2529116"/>
                    <a:pt x="1264559" y="2529116"/>
                  </a:cubicBezTo>
                  <a:cubicBezTo>
                    <a:pt x="566162" y="2529116"/>
                    <a:pt x="0" y="1962954"/>
                    <a:pt x="0" y="1264558"/>
                  </a:cubicBezTo>
                  <a:cubicBezTo>
                    <a:pt x="0" y="566162"/>
                    <a:pt x="566162" y="0"/>
                    <a:pt x="126455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2" name="타원 1"/>
            <p:cNvSpPr/>
            <p:nvPr/>
          </p:nvSpPr>
          <p:spPr>
            <a:xfrm>
              <a:off x="3129085" y="2313759"/>
              <a:ext cx="2529117" cy="2529116"/>
            </a:xfrm>
            <a:custGeom>
              <a:avLst/>
              <a:gdLst/>
              <a:ahLst/>
              <a:cxnLst/>
              <a:rect l="l" t="t" r="r" b="b"/>
              <a:pathLst>
                <a:path w="2529117" h="2529116">
                  <a:moveTo>
                    <a:pt x="1264558" y="321865"/>
                  </a:moveTo>
                  <a:cubicBezTo>
                    <a:pt x="743923" y="321865"/>
                    <a:pt x="321865" y="743923"/>
                    <a:pt x="321865" y="1264558"/>
                  </a:cubicBezTo>
                  <a:cubicBezTo>
                    <a:pt x="321865" y="1785193"/>
                    <a:pt x="743923" y="2207251"/>
                    <a:pt x="1264558" y="2207251"/>
                  </a:cubicBezTo>
                  <a:cubicBezTo>
                    <a:pt x="1785193" y="2207251"/>
                    <a:pt x="2207251" y="1785193"/>
                    <a:pt x="2207251" y="1264558"/>
                  </a:cubicBezTo>
                  <a:cubicBezTo>
                    <a:pt x="2207251" y="743923"/>
                    <a:pt x="1785193" y="321865"/>
                    <a:pt x="1264558" y="321865"/>
                  </a:cubicBezTo>
                  <a:close/>
                  <a:moveTo>
                    <a:pt x="1264559" y="0"/>
                  </a:moveTo>
                  <a:cubicBezTo>
                    <a:pt x="1962955" y="0"/>
                    <a:pt x="2529117" y="566162"/>
                    <a:pt x="2529117" y="1264558"/>
                  </a:cubicBezTo>
                  <a:cubicBezTo>
                    <a:pt x="2529117" y="1962954"/>
                    <a:pt x="1962955" y="2529116"/>
                    <a:pt x="1264559" y="2529116"/>
                  </a:cubicBezTo>
                  <a:cubicBezTo>
                    <a:pt x="566162" y="2529116"/>
                    <a:pt x="0" y="1962954"/>
                    <a:pt x="0" y="1264558"/>
                  </a:cubicBezTo>
                  <a:cubicBezTo>
                    <a:pt x="0" y="566162"/>
                    <a:pt x="566162" y="0"/>
                    <a:pt x="126455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16" name="타원 1"/>
            <p:cNvSpPr/>
            <p:nvPr/>
          </p:nvSpPr>
          <p:spPr>
            <a:xfrm>
              <a:off x="5411458" y="3578318"/>
              <a:ext cx="246956" cy="748467"/>
            </a:xfrm>
            <a:custGeom>
              <a:avLst/>
              <a:gdLst/>
              <a:ahLst/>
              <a:cxnLst/>
              <a:rect l="l" t="t" r="r" b="b"/>
              <a:pathLst>
                <a:path w="288280" h="873713">
                  <a:moveTo>
                    <a:pt x="0" y="0"/>
                  </a:moveTo>
                  <a:lnTo>
                    <a:pt x="288280" y="0"/>
                  </a:lnTo>
                  <a:cubicBezTo>
                    <a:pt x="288280" y="327395"/>
                    <a:pt x="181698" y="629896"/>
                    <a:pt x="0" y="8737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23" name="타원 1"/>
            <p:cNvSpPr/>
            <p:nvPr/>
          </p:nvSpPr>
          <p:spPr>
            <a:xfrm rot="10800000">
              <a:off x="5337398" y="2833024"/>
              <a:ext cx="246956" cy="748467"/>
            </a:xfrm>
            <a:custGeom>
              <a:avLst/>
              <a:gdLst/>
              <a:ahLst/>
              <a:cxnLst/>
              <a:rect l="l" t="t" r="r" b="b"/>
              <a:pathLst>
                <a:path w="288280" h="873713">
                  <a:moveTo>
                    <a:pt x="0" y="0"/>
                  </a:moveTo>
                  <a:lnTo>
                    <a:pt x="288280" y="0"/>
                  </a:lnTo>
                  <a:cubicBezTo>
                    <a:pt x="288280" y="327395"/>
                    <a:pt x="181698" y="629896"/>
                    <a:pt x="0" y="8737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52400" dist="38100" dir="10800000" algn="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>
              <a:off x="5569282" y="2844205"/>
              <a:ext cx="73848" cy="75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0800000">
              <a:off x="5360254" y="3539904"/>
              <a:ext cx="73848" cy="75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37399" y="3483401"/>
              <a:ext cx="320804" cy="188622"/>
            </a:xfrm>
            <a:prstGeom prst="roundRect">
              <a:avLst>
                <a:gd name="adj" fmla="val 301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2542" y="3242949"/>
            <a:ext cx="1871780" cy="30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992" dirty="0">
                <a:solidFill>
                  <a:srgbClr val="05DBE3"/>
                </a:solidFill>
                <a:latin typeface="Noto Sans CJK KR DemiLight" pitchFamily="34" charset="-127"/>
                <a:ea typeface="Noto Sans CJK KR DemiLight" pitchFamily="34" charset="-127"/>
              </a:rPr>
              <a:t>APP</a:t>
            </a:r>
            <a:r>
              <a:rPr lang="en-US" altLang="ko-KR" sz="1992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LICATION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9126" y="3242949"/>
            <a:ext cx="1871780" cy="30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992" dirty="0">
                <a:solidFill>
                  <a:srgbClr val="05DBE3"/>
                </a:solidFill>
                <a:latin typeface="Noto Sans CJK KR DemiLight" pitchFamily="34" charset="-127"/>
                <a:ea typeface="Noto Sans CJK KR DemiLight" pitchFamily="34" charset="-127"/>
              </a:rPr>
              <a:t>WEB</a:t>
            </a:r>
            <a:r>
              <a:rPr lang="en-US" altLang="ko-KR" sz="1992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SITE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47107" y="2559207"/>
            <a:ext cx="2868422" cy="702797"/>
            <a:chOff x="1156469" y="2955348"/>
            <a:chExt cx="2880000" cy="705633"/>
          </a:xfrm>
        </p:grpSpPr>
        <p:sp>
          <p:nvSpPr>
            <p:cNvPr id="40" name="TextBox 39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l"/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이미지 프로세싱 기능 제공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6469" y="3276253"/>
              <a:ext cx="2880000" cy="384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자신의 방 이미지를 분석해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  <a:p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인테리어 디자이너에게 전송해주는 기능 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47107" y="3634984"/>
            <a:ext cx="2868422" cy="511202"/>
            <a:chOff x="1156469" y="2955348"/>
            <a:chExt cx="2880000" cy="513265"/>
          </a:xfrm>
        </p:grpSpPr>
        <p:sp>
          <p:nvSpPr>
            <p:cNvPr id="45" name="TextBox 44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l"/>
              <a:r>
                <a:rPr lang="en-US" altLang="ko-KR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GPS </a:t>
              </a:r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기능 제공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6469" y="3276253"/>
              <a:ext cx="2880000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현재 위치 정보를 제공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624006" y="1994630"/>
            <a:ext cx="2868422" cy="511206"/>
            <a:chOff x="1156469" y="2955348"/>
            <a:chExt cx="2880000" cy="513269"/>
          </a:xfrm>
        </p:grpSpPr>
        <p:sp>
          <p:nvSpPr>
            <p:cNvPr id="51" name="TextBox 50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r"/>
              <a:r>
                <a:rPr lang="en-US" altLang="ko-KR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1:1 </a:t>
              </a:r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채팅 </a:t>
              </a:r>
              <a:r>
                <a:rPr lang="en-US" altLang="ko-KR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or </a:t>
              </a:r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화상 회의 매칭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6469" y="3276253"/>
              <a:ext cx="2880000" cy="192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의뢰인과 인테리어 디자이너와의 매칭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624006" y="3070408"/>
            <a:ext cx="2868422" cy="511202"/>
            <a:chOff x="1156469" y="2955348"/>
            <a:chExt cx="2880000" cy="513265"/>
          </a:xfrm>
        </p:grpSpPr>
        <p:sp>
          <p:nvSpPr>
            <p:cNvPr id="54" name="TextBox 53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r"/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온라인 실내용품 판매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56469" y="3276253"/>
              <a:ext cx="2880000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실내용품을 온라인으로 판매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624006" y="4002748"/>
            <a:ext cx="2868422" cy="511202"/>
            <a:chOff x="1156469" y="2955348"/>
            <a:chExt cx="2880000" cy="513265"/>
          </a:xfrm>
        </p:grpSpPr>
        <p:sp>
          <p:nvSpPr>
            <p:cNvPr id="57" name="TextBox 56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r"/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실시간 견적 계산 제공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56469" y="3276253"/>
              <a:ext cx="2880000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견적 분석을 통한 비용 계산 기능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5300789" y="4655693"/>
            <a:ext cx="1520712" cy="697062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62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grpSp>
        <p:nvGrpSpPr>
          <p:cNvPr id="60" name="그룹 59"/>
          <p:cNvGrpSpPr/>
          <p:nvPr/>
        </p:nvGrpSpPr>
        <p:grpSpPr>
          <a:xfrm>
            <a:off x="4626934" y="5437119"/>
            <a:ext cx="2868422" cy="511202"/>
            <a:chOff x="1156469" y="2955348"/>
            <a:chExt cx="2880000" cy="513265"/>
          </a:xfrm>
        </p:grpSpPr>
        <p:sp>
          <p:nvSpPr>
            <p:cNvPr id="61" name="TextBox 60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고객 </a:t>
              </a:r>
              <a:r>
                <a:rPr lang="en-US" altLang="ko-KR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(</a:t>
              </a:r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의뢰인</a:t>
              </a:r>
              <a:r>
                <a:rPr lang="en-US" altLang="ko-KR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6469" y="3276253"/>
              <a:ext cx="2880000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45" dirty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인테리어 견적 의뢰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sp>
        <p:nvSpPr>
          <p:cNvPr id="41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주요 기능 프로세스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sz="quarter" idx="35"/>
          </p:nvPr>
        </p:nvSpPr>
        <p:spPr>
          <a:xfrm>
            <a:off x="717659" y="1333325"/>
            <a:ext cx="10764218" cy="193066"/>
          </a:xfrm>
        </p:spPr>
        <p:txBody>
          <a:bodyPr/>
          <a:lstStyle/>
          <a:p>
            <a:r>
              <a:rPr lang="en-US" altLang="ko-KR" dirty="0"/>
              <a:t>Process of Main Service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79901" y="547803"/>
            <a:ext cx="330602" cy="316649"/>
            <a:chOff x="5929583" y="2341290"/>
            <a:chExt cx="488581" cy="467964"/>
          </a:xfrm>
        </p:grpSpPr>
        <p:sp>
          <p:nvSpPr>
            <p:cNvPr id="5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</p:grpSp>
      <p:sp>
        <p:nvSpPr>
          <p:cNvPr id="29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서비스 사례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33251" y="1291121"/>
            <a:ext cx="10764218" cy="19306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390" dirty="0">
                <a:solidFill>
                  <a:schemeClr val="bg1">
                    <a:lumMod val="65000"/>
                  </a:schemeClr>
                </a:solidFill>
                <a:ea typeface="Noto Sans CJK KR Light"/>
              </a:rPr>
              <a:t>Service Example</a:t>
            </a:r>
            <a:endParaRPr lang="ko-KR" altLang="en-US" sz="1390" dirty="0">
              <a:solidFill>
                <a:schemeClr val="bg1">
                  <a:lumMod val="65000"/>
                </a:schemeClr>
              </a:solidFill>
              <a:ea typeface="Noto Sans CJK KR Light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3" y="1909879"/>
            <a:ext cx="11101854" cy="36263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9606" y="353841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견적 문의하기 </a:t>
            </a:r>
            <a:r>
              <a:rPr lang="en-US" altLang="ko-KR" dirty="0"/>
              <a:t>&lt;- </a:t>
            </a:r>
            <a:r>
              <a:rPr lang="ko-KR" altLang="en-US" dirty="0"/>
              <a:t>버튼 클릭 </a:t>
            </a:r>
          </a:p>
        </p:txBody>
      </p:sp>
    </p:spTree>
    <p:extLst>
      <p:ext uri="{BB962C8B-B14F-4D97-AF65-F5344CB8AC3E}">
        <p14:creationId xmlns:p14="http://schemas.microsoft.com/office/powerpoint/2010/main" val="183007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779901" y="547803"/>
            <a:ext cx="330602" cy="316649"/>
            <a:chOff x="5929583" y="2341290"/>
            <a:chExt cx="488581" cy="467964"/>
          </a:xfrm>
        </p:grpSpPr>
        <p:sp>
          <p:nvSpPr>
            <p:cNvPr id="41" name="양쪽 모서리가 둥근 사각형 4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  <p:sp>
          <p:nvSpPr>
            <p:cNvPr id="42" name="양쪽 모서리가 둥근 사각형 5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793"/>
            </a:p>
          </p:txBody>
        </p:sp>
      </p:grpSp>
      <p:sp>
        <p:nvSpPr>
          <p:cNvPr id="43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17661" y="988466"/>
            <a:ext cx="10764217" cy="276613"/>
          </a:xfrm>
        </p:spPr>
        <p:txBody>
          <a:bodyPr/>
          <a:lstStyle/>
          <a:p>
            <a:r>
              <a:rPr lang="ko-KR" altLang="en-US" dirty="0"/>
              <a:t>서비스 사례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4" name="텍스트 개체 틀 2"/>
          <p:cNvSpPr txBox="1">
            <a:spLocks/>
          </p:cNvSpPr>
          <p:nvPr/>
        </p:nvSpPr>
        <p:spPr>
          <a:xfrm>
            <a:off x="633251" y="1291121"/>
            <a:ext cx="10764218" cy="19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90" dirty="0">
                <a:solidFill>
                  <a:schemeClr val="bg1">
                    <a:lumMod val="65000"/>
                  </a:schemeClr>
                </a:solidFill>
                <a:ea typeface="Noto Sans CJK KR Light"/>
              </a:rPr>
              <a:t>Service Example</a:t>
            </a:r>
            <a:endParaRPr lang="ko-KR" altLang="en-US" sz="1390" dirty="0">
              <a:solidFill>
                <a:schemeClr val="bg1">
                  <a:lumMod val="65000"/>
                </a:schemeClr>
              </a:solidFill>
              <a:ea typeface="Noto Sans CJK KR Ligh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55" b="-4687"/>
          <a:stretch/>
        </p:blipFill>
        <p:spPr>
          <a:xfrm>
            <a:off x="717659" y="380754"/>
            <a:ext cx="1796724" cy="607711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33814" y="2202179"/>
            <a:ext cx="2754634" cy="2754634"/>
            <a:chOff x="720006" y="2494614"/>
            <a:chExt cx="1012528" cy="1012528"/>
          </a:xfrm>
        </p:grpSpPr>
        <p:sp>
          <p:nvSpPr>
            <p:cNvPr id="52" name="타원 51"/>
            <p:cNvSpPr/>
            <p:nvPr/>
          </p:nvSpPr>
          <p:spPr>
            <a:xfrm>
              <a:off x="720006" y="2494614"/>
              <a:ext cx="1012528" cy="1012528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118358" y="2703995"/>
              <a:ext cx="256792" cy="300757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>
                <a:solidFill>
                  <a:srgbClr val="E9181D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960652" y="3011314"/>
              <a:ext cx="572422" cy="260291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03553" y="2212719"/>
            <a:ext cx="2754634" cy="2754634"/>
            <a:chOff x="7408890" y="2992712"/>
            <a:chExt cx="971290" cy="971290"/>
          </a:xfrm>
        </p:grpSpPr>
        <p:sp>
          <p:nvSpPr>
            <p:cNvPr id="55" name="타원 54"/>
            <p:cNvSpPr/>
            <p:nvPr/>
          </p:nvSpPr>
          <p:spPr>
            <a:xfrm>
              <a:off x="7408890" y="2992712"/>
              <a:ext cx="971290" cy="97129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pic>
          <p:nvPicPr>
            <p:cNvPr id="56" name="그래픽 55" descr="콜 센터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8715" y="3065459"/>
              <a:ext cx="762056" cy="76205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312247" y="2886998"/>
            <a:ext cx="356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5DBE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1:1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매칭 기능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화상 회의 기능 제공</a:t>
            </a:r>
          </a:p>
        </p:txBody>
      </p:sp>
      <p:cxnSp>
        <p:nvCxnSpPr>
          <p:cNvPr id="12" name="직선 연결선 11"/>
          <p:cNvCxnSpPr>
            <a:stCxn id="52" idx="7"/>
          </p:cNvCxnSpPr>
          <p:nvPr/>
        </p:nvCxnSpPr>
        <p:spPr>
          <a:xfrm flipV="1">
            <a:off x="3485041" y="706127"/>
            <a:ext cx="827206" cy="1899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05154" y="414818"/>
            <a:ext cx="7796798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이미지 프로세싱을 이용해 방 정보를 제공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이후 마음에 드는 의뢰 견적에 대한 결제 진행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731" y="5353870"/>
            <a:ext cx="7796798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제공받은 이미지 정보에 대해 의뢰분석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이후 의뢰에 관한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몇가지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견적 및 비용 정보 제공</a:t>
            </a: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870529" y="4572851"/>
            <a:ext cx="827206" cy="1899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9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733</Words>
  <Application>Microsoft Office PowerPoint</Application>
  <PresentationFormat>와이드스크린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Noto Sans CJK KR Bold</vt:lpstr>
      <vt:lpstr>Noto Sans CJK KR DemiLight</vt:lpstr>
      <vt:lpstr>Noto Sans CJK KR Light</vt:lpstr>
      <vt:lpstr>Noto Sans CJK KR Medium</vt:lpstr>
      <vt:lpstr>나눔바른고딕</vt:lpstr>
      <vt:lpstr>맑은 고딕</vt:lpstr>
      <vt:lpstr>함초롬돋움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구본일</dc:creator>
  <cp:lastModifiedBy>구본일</cp:lastModifiedBy>
  <cp:revision>25</cp:revision>
  <dcterms:created xsi:type="dcterms:W3CDTF">2017-01-21T09:06:14Z</dcterms:created>
  <dcterms:modified xsi:type="dcterms:W3CDTF">2017-01-22T09:16:25Z</dcterms:modified>
</cp:coreProperties>
</file>