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70" r:id="rId5"/>
    <p:sldId id="269" r:id="rId6"/>
    <p:sldId id="264" r:id="rId7"/>
    <p:sldId id="271" r:id="rId8"/>
    <p:sldId id="272" r:id="rId9"/>
    <p:sldId id="273" r:id="rId10"/>
    <p:sldId id="274" r:id="rId11"/>
    <p:sldId id="265" r:id="rId12"/>
    <p:sldId id="259" r:id="rId13"/>
    <p:sldId id="275" r:id="rId14"/>
    <p:sldId id="276" r:id="rId15"/>
    <p:sldId id="266" r:id="rId16"/>
    <p:sldId id="26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1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B72C-D148-4853-BD17-5FD99455335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7F71-A570-4F1F-B35B-F0A859B0F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19488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B72C-D148-4853-BD17-5FD99455335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7F71-A570-4F1F-B35B-F0A859B0F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94929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B72C-D148-4853-BD17-5FD99455335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7F71-A570-4F1F-B35B-F0A859B0F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23368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B72C-D148-4853-BD17-5FD99455335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7F71-A570-4F1F-B35B-F0A859B0F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140442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B72C-D148-4853-BD17-5FD99455335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7F71-A570-4F1F-B35B-F0A859B0F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4622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B72C-D148-4853-BD17-5FD99455335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7F71-A570-4F1F-B35B-F0A859B0F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06755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B72C-D148-4853-BD17-5FD99455335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7F71-A570-4F1F-B35B-F0A859B0F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67977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B72C-D148-4853-BD17-5FD99455335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7F71-A570-4F1F-B35B-F0A859B0F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05687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B72C-D148-4853-BD17-5FD99455335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7F71-A570-4F1F-B35B-F0A859B0F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25531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B72C-D148-4853-BD17-5FD99455335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7F71-A570-4F1F-B35B-F0A859B0F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66663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B72C-D148-4853-BD17-5FD99455335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7F71-A570-4F1F-B35B-F0A859B0F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31242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B72C-D148-4853-BD17-5FD99455335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7F71-A570-4F1F-B35B-F0A859B0F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6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/>
          <p:cNvSpPr/>
          <p:nvPr/>
        </p:nvSpPr>
        <p:spPr>
          <a:xfrm flipV="1">
            <a:off x="0" y="0"/>
            <a:ext cx="1403648" cy="6914072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flipH="1">
            <a:off x="7956375" y="3717032"/>
            <a:ext cx="1187621" cy="314096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00728" y="2694168"/>
            <a:ext cx="42915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dirty="0">
                <a:latin typeface="-윤고딕360" pitchFamily="18" charset="-127"/>
                <a:ea typeface="-윤고딕360" pitchFamily="18" charset="-127"/>
              </a:rPr>
              <a:t>아이디어 수정 기획안</a:t>
            </a:r>
          </a:p>
        </p:txBody>
      </p:sp>
      <p:sp>
        <p:nvSpPr>
          <p:cNvPr id="10" name="이등변 삼각형 9"/>
          <p:cNvSpPr/>
          <p:nvPr/>
        </p:nvSpPr>
        <p:spPr>
          <a:xfrm rot="10800000" flipH="1">
            <a:off x="2528341" y="2463180"/>
            <a:ext cx="382928" cy="351412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10" idx="2"/>
            <a:endCxn id="6" idx="4"/>
          </p:cNvCxnSpPr>
          <p:nvPr/>
        </p:nvCxnSpPr>
        <p:spPr>
          <a:xfrm flipH="1" flipV="1">
            <a:off x="1403648" y="0"/>
            <a:ext cx="1124693" cy="2463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flipH="1">
            <a:off x="6743111" y="3365620"/>
            <a:ext cx="382928" cy="351412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7" idx="0"/>
            <a:endCxn id="15" idx="2"/>
          </p:cNvCxnSpPr>
          <p:nvPr/>
        </p:nvCxnSpPr>
        <p:spPr>
          <a:xfrm flipH="1">
            <a:off x="7126039" y="3717032"/>
            <a:ext cx="20179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867864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19" y="216775"/>
            <a:ext cx="1656185" cy="57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277" y="176882"/>
            <a:ext cx="1395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제 </a:t>
            </a:r>
            <a:r>
              <a:rPr lang="en-US" altLang="ko-KR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3</a:t>
            </a:r>
            <a:r>
              <a:rPr lang="ko-KR" altLang="en-US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안</a:t>
            </a:r>
            <a:r>
              <a:rPr lang="en-US" altLang="ko-KR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?</a:t>
            </a:r>
            <a:endParaRPr lang="ko-KR" altLang="en-US" sz="32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7821998">
            <a:off x="185831" y="62348"/>
            <a:ext cx="161972" cy="370266"/>
          </a:xfrm>
          <a:prstGeom prst="triangle">
            <a:avLst>
              <a:gd name="adj" fmla="val 503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flipH="1">
            <a:off x="1716240" y="617133"/>
            <a:ext cx="191464" cy="175706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37235" y="2621488"/>
            <a:ext cx="346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이때 </a:t>
            </a:r>
            <a:r>
              <a:rPr lang="en-US" altLang="ko-KR" b="1" dirty="0" err="1"/>
              <a:t>RemoteMeeting</a:t>
            </a:r>
            <a:r>
              <a:rPr lang="en-US" altLang="ko-KR" b="1" dirty="0"/>
              <a:t>,</a:t>
            </a:r>
          </a:p>
          <a:p>
            <a:r>
              <a:rPr lang="en-US" altLang="ko-KR" b="1" dirty="0" err="1"/>
              <a:t>FloorPlanner</a:t>
            </a:r>
            <a:r>
              <a:rPr lang="en-US" altLang="ko-KR" b="1" dirty="0"/>
              <a:t> API </a:t>
            </a:r>
            <a:r>
              <a:rPr lang="ko-KR" altLang="en-US" b="1" dirty="0"/>
              <a:t>사용</a:t>
            </a:r>
          </a:p>
        </p:txBody>
      </p:sp>
      <p:pic>
        <p:nvPicPr>
          <p:cNvPr id="11" name="그래픽 10" descr="모니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2431" y="4525037"/>
            <a:ext cx="914400" cy="914400"/>
          </a:xfrm>
          <a:prstGeom prst="rect">
            <a:avLst/>
          </a:prstGeom>
        </p:spPr>
      </p:pic>
      <p:pic>
        <p:nvPicPr>
          <p:cNvPr id="27" name="그래픽 26" descr="사용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845" y="2494876"/>
            <a:ext cx="914400" cy="9144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09764" y="33464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답변가</a:t>
            </a:r>
            <a:endParaRPr lang="ko-KR" altLang="en-US" b="1" dirty="0"/>
          </a:p>
        </p:txBody>
      </p:sp>
      <p:sp>
        <p:nvSpPr>
          <p:cNvPr id="31" name="화살표: 오른쪽 30"/>
          <p:cNvSpPr/>
          <p:nvPr/>
        </p:nvSpPr>
        <p:spPr>
          <a:xfrm rot="16200000">
            <a:off x="554976" y="182304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/>
          <p:cNvSpPr/>
          <p:nvPr/>
        </p:nvSpPr>
        <p:spPr>
          <a:xfrm rot="5400000">
            <a:off x="554975" y="420212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95536" y="1213932"/>
            <a:ext cx="11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아마추어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45845" y="4803136"/>
            <a:ext cx="96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전문가</a:t>
            </a:r>
          </a:p>
        </p:txBody>
      </p:sp>
      <p:sp>
        <p:nvSpPr>
          <p:cNvPr id="36" name="화살표: 오른쪽 35"/>
          <p:cNvSpPr/>
          <p:nvPr/>
        </p:nvSpPr>
        <p:spPr>
          <a:xfrm>
            <a:off x="1573297" y="118016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82638" y="1080568"/>
            <a:ext cx="136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셀프 인테리어 시공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2638" y="4659072"/>
            <a:ext cx="136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인테리어 위탁 시공</a:t>
            </a:r>
          </a:p>
        </p:txBody>
      </p:sp>
      <p:sp>
        <p:nvSpPr>
          <p:cNvPr id="39" name="화살표: 오른쪽 38"/>
          <p:cNvSpPr/>
          <p:nvPr/>
        </p:nvSpPr>
        <p:spPr>
          <a:xfrm>
            <a:off x="1491926" y="4766214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/>
          <p:cNvSpPr/>
          <p:nvPr/>
        </p:nvSpPr>
        <p:spPr>
          <a:xfrm>
            <a:off x="1586499" y="2736052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래픽 40" descr="리본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844" y="5305403"/>
            <a:ext cx="914400" cy="9144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491926" y="5422621"/>
            <a:ext cx="160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전문가 검증 시스템 도입</a:t>
            </a:r>
          </a:p>
        </p:txBody>
      </p:sp>
      <p:pic>
        <p:nvPicPr>
          <p:cNvPr id="43" name="그래픽 42" descr="엄지 올리기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01886" y="697808"/>
            <a:ext cx="914400" cy="914400"/>
          </a:xfrm>
          <a:prstGeom prst="rect">
            <a:avLst/>
          </a:prstGeom>
        </p:spPr>
      </p:pic>
      <p:pic>
        <p:nvPicPr>
          <p:cNvPr id="45" name="그래픽 44" descr="악수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0209" y="2494876"/>
            <a:ext cx="914400" cy="9144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494595" y="3319718"/>
            <a:ext cx="125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답변 채택</a:t>
            </a:r>
          </a:p>
        </p:txBody>
      </p:sp>
      <p:sp>
        <p:nvSpPr>
          <p:cNvPr id="35" name="화살표: 오른쪽 34"/>
          <p:cNvSpPr/>
          <p:nvPr/>
        </p:nvSpPr>
        <p:spPr>
          <a:xfrm>
            <a:off x="3744647" y="1154099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975778" y="1605294"/>
            <a:ext cx="1758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시공 후기 및 노하우 등록 및 네티즌 평가</a:t>
            </a:r>
            <a:endParaRPr lang="ko-KR" altLang="en-US" b="1" dirty="0"/>
          </a:p>
        </p:txBody>
      </p:sp>
      <p:sp>
        <p:nvSpPr>
          <p:cNvPr id="48" name="화살표: 오른쪽 47"/>
          <p:cNvSpPr/>
          <p:nvPr/>
        </p:nvSpPr>
        <p:spPr>
          <a:xfrm>
            <a:off x="3726003" y="4768075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710203" y="5415079"/>
            <a:ext cx="1250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1:1</a:t>
            </a:r>
            <a:r>
              <a:rPr lang="ko-KR" altLang="en-US" b="1" dirty="0"/>
              <a:t> 매칭 및 계약 체결 후</a:t>
            </a:r>
            <a:endParaRPr lang="en-US" altLang="ko-KR" b="1" dirty="0"/>
          </a:p>
          <a:p>
            <a:r>
              <a:rPr lang="ko-KR" altLang="en-US" b="1" dirty="0"/>
              <a:t>선정</a:t>
            </a:r>
          </a:p>
        </p:txBody>
      </p:sp>
      <p:sp>
        <p:nvSpPr>
          <p:cNvPr id="50" name="화살표: 오른쪽 49"/>
          <p:cNvSpPr/>
          <p:nvPr/>
        </p:nvSpPr>
        <p:spPr>
          <a:xfrm>
            <a:off x="3642657" y="2691273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수신기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10203" y="2543781"/>
            <a:ext cx="727032" cy="72703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125844" y="3302899"/>
            <a:ext cx="252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필요시 의뢰인은</a:t>
            </a:r>
            <a:endParaRPr lang="en-US" altLang="ko-KR" b="1" dirty="0"/>
          </a:p>
          <a:p>
            <a:r>
              <a:rPr lang="ko-KR" altLang="en-US" b="1" dirty="0"/>
              <a:t>온라인 도면상담 요청</a:t>
            </a:r>
          </a:p>
        </p:txBody>
      </p:sp>
      <p:pic>
        <p:nvPicPr>
          <p:cNvPr id="10" name="그래픽 9" descr="장바구니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72723" y="836845"/>
            <a:ext cx="914400" cy="9144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437370" y="1680721"/>
            <a:ext cx="146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시공 원자재 구매 서비스</a:t>
            </a:r>
          </a:p>
        </p:txBody>
      </p:sp>
      <p:sp>
        <p:nvSpPr>
          <p:cNvPr id="54" name="화살표: 오른쪽 53"/>
          <p:cNvSpPr/>
          <p:nvPr/>
        </p:nvSpPr>
        <p:spPr>
          <a:xfrm>
            <a:off x="6034926" y="115121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/>
          <p:cNvSpPr/>
          <p:nvPr/>
        </p:nvSpPr>
        <p:spPr>
          <a:xfrm>
            <a:off x="6034925" y="4739655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래픽 55" descr="엄지 올리기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8253" y="4201872"/>
            <a:ext cx="914400" cy="9144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842145" y="5109358"/>
            <a:ext cx="1758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위탁 시공 후기 등록 및 인테리어 업체에 대한 네티즌 평가</a:t>
            </a:r>
          </a:p>
        </p:txBody>
      </p:sp>
    </p:spTree>
    <p:extLst>
      <p:ext uri="{BB962C8B-B14F-4D97-AF65-F5344CB8AC3E}">
        <p14:creationId xmlns:p14="http://schemas.microsoft.com/office/powerpoint/2010/main" val="33835946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25486" y="2482061"/>
            <a:ext cx="984077" cy="1218037"/>
            <a:chOff x="2654322" y="209804"/>
            <a:chExt cx="4287978" cy="5307428"/>
          </a:xfrm>
        </p:grpSpPr>
        <p:sp>
          <p:nvSpPr>
            <p:cNvPr id="4" name="타원 3"/>
            <p:cNvSpPr/>
            <p:nvPr/>
          </p:nvSpPr>
          <p:spPr>
            <a:xfrm>
              <a:off x="2654322" y="1340768"/>
              <a:ext cx="4176464" cy="4176464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-윤고딕360" pitchFamily="18" charset="-127"/>
                  <a:ea typeface="-윤고딕360" pitchFamily="18" charset="-127"/>
                </a:rPr>
                <a:t>3</a:t>
              </a:r>
              <a:endParaRPr lang="ko-KR" altLang="en-US" sz="4000" dirty="0">
                <a:solidFill>
                  <a:schemeClr val="tx1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sp>
          <p:nvSpPr>
            <p:cNvPr id="5" name="이등변 삼각형 4"/>
            <p:cNvSpPr/>
            <p:nvPr/>
          </p:nvSpPr>
          <p:spPr>
            <a:xfrm rot="13149421">
              <a:off x="5898185" y="209804"/>
              <a:ext cx="1044115" cy="2747230"/>
            </a:xfrm>
            <a:prstGeom prst="triangle">
              <a:avLst>
                <a:gd name="adj" fmla="val 5039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873509" y="287395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-윤고딕360" pitchFamily="18" charset="-127"/>
                <a:ea typeface="-윤고딕360" pitchFamily="18" charset="-127"/>
              </a:rPr>
              <a:t>보안사항</a:t>
            </a:r>
            <a:endParaRPr lang="ko-KR" altLang="en-US" dirty="0"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flipV="1">
            <a:off x="0" y="0"/>
            <a:ext cx="1403648" cy="6914072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 flipH="1">
            <a:off x="4634022" y="2691796"/>
            <a:ext cx="382928" cy="351412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0" idx="2"/>
            <a:endCxn id="9" idx="4"/>
          </p:cNvCxnSpPr>
          <p:nvPr/>
        </p:nvCxnSpPr>
        <p:spPr>
          <a:xfrm flipH="1" flipV="1">
            <a:off x="1403648" y="0"/>
            <a:ext cx="3230374" cy="2691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이등변 삼각형 72"/>
          <p:cNvSpPr/>
          <p:nvPr/>
        </p:nvSpPr>
        <p:spPr>
          <a:xfrm flipH="1">
            <a:off x="8418461" y="3377698"/>
            <a:ext cx="382928" cy="351412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>
            <a:cxnSpLocks/>
            <a:stCxn id="12" idx="0"/>
          </p:cNvCxnSpPr>
          <p:nvPr/>
        </p:nvCxnSpPr>
        <p:spPr>
          <a:xfrm flipH="1">
            <a:off x="8748464" y="3717032"/>
            <a:ext cx="395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/>
          <p:cNvSpPr/>
          <p:nvPr/>
        </p:nvSpPr>
        <p:spPr>
          <a:xfrm flipH="1">
            <a:off x="7956375" y="3717032"/>
            <a:ext cx="1187621" cy="314096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02037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51519" y="216775"/>
            <a:ext cx="1944217" cy="57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7821998">
            <a:off x="185831" y="62348"/>
            <a:ext cx="161972" cy="370266"/>
          </a:xfrm>
          <a:prstGeom prst="triangle">
            <a:avLst>
              <a:gd name="adj" fmla="val 503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 flipH="1">
            <a:off x="2004272" y="617133"/>
            <a:ext cx="191464" cy="175706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8277" y="176882"/>
            <a:ext cx="1827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보안사항</a:t>
            </a:r>
            <a:endParaRPr lang="ko-KR" altLang="en-US" sz="32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5519" y="948081"/>
            <a:ext cx="919033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Q. 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기본적으로 </a:t>
            </a:r>
            <a:r>
              <a:rPr lang="ko-KR" altLang="en-US" sz="24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몇십만원이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넘어가는 인테리어 분야를</a:t>
            </a:r>
            <a:b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</a:br>
            <a:r>
              <a:rPr lang="ko-KR" altLang="en-US" sz="24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누군지도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모르는 낯선 </a:t>
            </a:r>
            <a:r>
              <a:rPr lang="ko-KR" altLang="en-US" sz="24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사람들한테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뭘 신뢰하고 문의할 수 있겠나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.</a:t>
            </a:r>
          </a:p>
          <a:p>
            <a:endParaRPr lang="en-US" altLang="ko-KR" sz="24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pPr marL="457200" indent="-457200">
              <a:buAutoNum type="alphaUcPeriod"/>
            </a:pPr>
            <a:r>
              <a:rPr lang="ko-KR" altLang="en-US" sz="24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답변가에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대해 전문가 검증 시스템을 도입해서</a:t>
            </a:r>
            <a:b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</a:br>
            <a:r>
              <a:rPr lang="ko-KR" altLang="en-US" sz="24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답변가가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실제 인테리어 업체에 활동 중임을 알 수 있도록</a:t>
            </a:r>
            <a:b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</a:b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소속 인테리어 업체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, 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사업자 등록번호 등을 입력</a:t>
            </a:r>
            <a:endParaRPr lang="en-US" altLang="ko-KR" sz="24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pPr marL="457200" indent="-457200">
              <a:buAutoNum type="alphaUcPeriod"/>
            </a:pPr>
            <a:endParaRPr lang="en-US" altLang="ko-KR" sz="24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Q. 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전문가 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or 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아마추어들은 왜 의뢰인에게 답변을 달아주는가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? </a:t>
            </a:r>
          </a:p>
          <a:p>
            <a:endParaRPr lang="en-US" altLang="ko-KR" sz="24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pPr marL="457200" indent="-457200">
              <a:buFontTx/>
              <a:buAutoNum type="alphaUcPeriod"/>
            </a:pP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아마추어의 경우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, 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채택된 답변들을 통해 자신을 알릴 수 있고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  <a:b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</a:b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향후 인테리어 업체에 채용을 희망할 경우에는 스펙으로</a:t>
            </a:r>
            <a:b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</a:b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활용 가능하다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.</a:t>
            </a:r>
            <a:b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</a:b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전문가의 경우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, 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채택을 통해 시공 계약 및 체결을 맺을 수 있고</a:t>
            </a:r>
            <a:b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</a:b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이를 통해 수익을 발생시킬 수 있다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. 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또한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, 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채택됨으로써</a:t>
            </a:r>
            <a:b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</a:b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자신이 소속된 업체에 대한 광고효과를 기대할 수 있다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.</a:t>
            </a:r>
          </a:p>
          <a:p>
            <a:pPr marL="457200" indent="-457200">
              <a:buAutoNum type="alphaUcPeriod"/>
            </a:pPr>
            <a:endParaRPr lang="en-US" altLang="ko-KR" sz="24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936170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51519" y="216775"/>
            <a:ext cx="1944217" cy="57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7821998">
            <a:off x="185831" y="62348"/>
            <a:ext cx="161972" cy="370266"/>
          </a:xfrm>
          <a:prstGeom prst="triangle">
            <a:avLst>
              <a:gd name="adj" fmla="val 503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 flipH="1">
            <a:off x="2004272" y="617133"/>
            <a:ext cx="191464" cy="175706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8277" y="176882"/>
            <a:ext cx="1827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보안사항</a:t>
            </a:r>
            <a:endParaRPr lang="ko-KR" altLang="en-US" sz="32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5519" y="948081"/>
            <a:ext cx="928972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Q. 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고객은 어떻게 실측에 대한 정확한 정보를 인테리어 업체에</a:t>
            </a:r>
            <a:b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</a:b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온라인으로 전할 수 있는가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? 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또한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, 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고객이 직접 측정한 실측</a:t>
            </a:r>
            <a:b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</a:b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정보를 전문가 측에서 뭘 믿고 시공할 것인가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?</a:t>
            </a:r>
          </a:p>
          <a:p>
            <a:pPr marL="457200" indent="-457200">
              <a:buAutoNum type="alphaUcPeriod"/>
            </a:pPr>
            <a:endParaRPr lang="en-US" altLang="ko-KR" sz="24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pPr marL="457200" indent="-457200">
              <a:buAutoNum type="alphaUcPeriod"/>
            </a:pP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아마추어의 경우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, 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실제로 인테리어를 본인이 하기 때문에</a:t>
            </a:r>
            <a:b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</a:b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굳이 정확한 실측 정보를 전달할 필요가 없으며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, 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필요 시에는</a:t>
            </a:r>
            <a:b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</a:b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1:1 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도면 상담 서비스를 통해 실측에 대한 정보를 전할 수 있다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.</a:t>
            </a:r>
            <a:b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</a:br>
            <a:b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</a:b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전문가의 경우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, 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실측 정보가 부정확하다고 판단될 경우에</a:t>
            </a:r>
            <a:b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</a:b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의뢰인에 대한 현장 방문 요청을 실시할 수 있다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7974113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51519" y="216775"/>
            <a:ext cx="1944217" cy="57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7821998">
            <a:off x="185831" y="62348"/>
            <a:ext cx="161972" cy="370266"/>
          </a:xfrm>
          <a:prstGeom prst="triangle">
            <a:avLst>
              <a:gd name="adj" fmla="val 503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 flipH="1">
            <a:off x="2004272" y="617133"/>
            <a:ext cx="191464" cy="175706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8277" y="176882"/>
            <a:ext cx="1827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보안사항</a:t>
            </a:r>
            <a:endParaRPr lang="ko-KR" altLang="en-US" sz="32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14" y="1340768"/>
            <a:ext cx="90588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Q. 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의뢰인이 견적 신청을 할 때 도면 제작하면서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집에 있는</a:t>
            </a:r>
            <a:endParaRPr lang="en-US" altLang="ko-KR" sz="24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가구에 대한 정보는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만일 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API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에 없으면 어떻게 등록할 것인가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?</a:t>
            </a:r>
          </a:p>
          <a:p>
            <a:endParaRPr lang="en-US" altLang="ko-KR" sz="24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pPr marL="457200" indent="-457200">
              <a:buAutoNum type="alphaUcPeriod"/>
            </a:pP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가구를 사진 찍은 후 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API</a:t>
            </a:r>
            <a:r>
              <a:rPr lang="ko-KR" altLang="en-US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에 등록하여 드래그 형식으로 올린다</a:t>
            </a:r>
            <a:r>
              <a:rPr lang="en-US" altLang="ko-KR" sz="24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.</a:t>
            </a:r>
          </a:p>
        </p:txBody>
      </p:sp>
      <p:pic>
        <p:nvPicPr>
          <p:cNvPr id="2" name="그래픽 1" descr="소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987" y="3954760"/>
            <a:ext cx="914400" cy="914400"/>
          </a:xfrm>
          <a:prstGeom prst="rect">
            <a:avLst/>
          </a:prstGeom>
        </p:spPr>
      </p:pic>
      <p:sp>
        <p:nvSpPr>
          <p:cNvPr id="8" name="화살표: 오른쪽 7"/>
          <p:cNvSpPr/>
          <p:nvPr/>
        </p:nvSpPr>
        <p:spPr>
          <a:xfrm>
            <a:off x="1656202" y="419593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2954" y="4656188"/>
            <a:ext cx="96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</a:t>
            </a:r>
          </a:p>
        </p:txBody>
      </p:sp>
      <p:pic>
        <p:nvPicPr>
          <p:cNvPr id="3" name="그래픽 2" descr="스마트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0703" y="3954760"/>
            <a:ext cx="914400" cy="914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11839" y="4925670"/>
            <a:ext cx="115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스마트폰</a:t>
            </a:r>
          </a:p>
        </p:txBody>
      </p:sp>
      <p:sp>
        <p:nvSpPr>
          <p:cNvPr id="16" name="화살표: 오른쪽 15"/>
          <p:cNvSpPr/>
          <p:nvPr/>
        </p:nvSpPr>
        <p:spPr>
          <a:xfrm>
            <a:off x="3245103" y="419593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71387" y="3496859"/>
            <a:ext cx="132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사진 촬영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56" y="3161625"/>
            <a:ext cx="8288958" cy="3867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73788" y="5228808"/>
            <a:ext cx="1576429" cy="218806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 descr="소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4" y="5468978"/>
            <a:ext cx="768334" cy="7683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350677" y="6191254"/>
            <a:ext cx="96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사진 등록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82435" y="5641735"/>
            <a:ext cx="4021778" cy="1099633"/>
            <a:chOff x="71514" y="5589240"/>
            <a:chExt cx="4021778" cy="1099633"/>
          </a:xfrm>
        </p:grpSpPr>
        <p:sp>
          <p:nvSpPr>
            <p:cNvPr id="10" name="이등변 삼각형 9"/>
            <p:cNvSpPr/>
            <p:nvPr/>
          </p:nvSpPr>
          <p:spPr>
            <a:xfrm rot="5400000">
              <a:off x="3751988" y="5812705"/>
              <a:ext cx="300864" cy="381744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71514" y="5589240"/>
              <a:ext cx="3712679" cy="109963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마우스 버튼을 누른 후</a:t>
              </a:r>
              <a:endParaRPr lang="en-US" altLang="ko-KR" dirty="0"/>
            </a:p>
            <a:p>
              <a:pPr algn="ctr"/>
              <a:r>
                <a:rPr lang="en-US" altLang="ko-KR" dirty="0"/>
                <a:t>API</a:t>
              </a:r>
              <a:r>
                <a:rPr lang="ko-KR" altLang="en-US" dirty="0"/>
                <a:t>에 제공하는 </a:t>
              </a:r>
              <a:r>
                <a:rPr lang="en-US" altLang="ko-KR" dirty="0"/>
                <a:t>3D </a:t>
              </a:r>
              <a:r>
                <a:rPr lang="ko-KR" altLang="en-US" dirty="0"/>
                <a:t>이미지 중 최대한 비슷한 이미지를 선택할 수 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1" name="화살표: 왼쪽으로 구부러짐 20"/>
          <p:cNvSpPr/>
          <p:nvPr/>
        </p:nvSpPr>
        <p:spPr>
          <a:xfrm rot="15908713">
            <a:off x="6454443" y="3891335"/>
            <a:ext cx="664173" cy="31354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66035" y="595350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드래그 앤 드랍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7792706" y="3213989"/>
            <a:ext cx="1182206" cy="2335422"/>
            <a:chOff x="5262002" y="3356992"/>
            <a:chExt cx="1182206" cy="2335422"/>
          </a:xfrm>
        </p:grpSpPr>
        <p:sp>
          <p:nvSpPr>
            <p:cNvPr id="27" name="이등변 삼각형 26"/>
            <p:cNvSpPr/>
            <p:nvPr/>
          </p:nvSpPr>
          <p:spPr>
            <a:xfrm rot="10800000">
              <a:off x="5963288" y="5310670"/>
              <a:ext cx="300864" cy="381744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5262002" y="3356992"/>
              <a:ext cx="1182206" cy="19536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래픽 30" descr="소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0456" y="3197123"/>
            <a:ext cx="914400" cy="9144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792706" y="3898551"/>
            <a:ext cx="1178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마우스를대면</a:t>
            </a:r>
            <a:r>
              <a:rPr lang="ko-KR" altLang="en-US" b="1" dirty="0"/>
              <a:t> 찍었던 사진이 나옴</a:t>
            </a:r>
          </a:p>
        </p:txBody>
      </p:sp>
    </p:spTree>
    <p:extLst>
      <p:ext uri="{BB962C8B-B14F-4D97-AF65-F5344CB8AC3E}">
        <p14:creationId xmlns:p14="http://schemas.microsoft.com/office/powerpoint/2010/main" val="2758977045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101114" y="1858092"/>
            <a:ext cx="3141814" cy="314181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811172" y="2902117"/>
            <a:ext cx="1721698" cy="1056769"/>
            <a:chOff x="3806303" y="2861011"/>
            <a:chExt cx="1721698" cy="1056769"/>
          </a:xfrm>
        </p:grpSpPr>
        <p:sp>
          <p:nvSpPr>
            <p:cNvPr id="7" name="TextBox 6"/>
            <p:cNvSpPr txBox="1"/>
            <p:nvPr/>
          </p:nvSpPr>
          <p:spPr>
            <a:xfrm>
              <a:off x="3857351" y="2902117"/>
              <a:ext cx="167065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6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Q</a:t>
              </a:r>
              <a:r>
                <a:rPr lang="en-US" altLang="ko-KR" sz="4400" dirty="0">
                  <a:solidFill>
                    <a:schemeClr val="bg1">
                      <a:lumMod val="6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&amp;</a:t>
              </a:r>
              <a:r>
                <a:rPr lang="en-US" altLang="ko-KR" sz="6000" dirty="0">
                  <a:solidFill>
                    <a:schemeClr val="bg1">
                      <a:lumMod val="6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A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806303" y="2861011"/>
              <a:ext cx="167065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latin typeface="-윤고딕330" pitchFamily="18" charset="-127"/>
                  <a:ea typeface="-윤고딕330" pitchFamily="18" charset="-127"/>
                </a:rPr>
                <a:t>Q</a:t>
              </a:r>
              <a:r>
                <a:rPr lang="en-US" altLang="ko-KR" sz="4400" dirty="0">
                  <a:latin typeface="-윤고딕330" pitchFamily="18" charset="-127"/>
                  <a:ea typeface="-윤고딕330" pitchFamily="18" charset="-127"/>
                </a:rPr>
                <a:t>&amp;</a:t>
              </a:r>
              <a:r>
                <a:rPr lang="en-US" altLang="ko-KR" sz="6000" dirty="0">
                  <a:latin typeface="-윤고딕330" pitchFamily="18" charset="-127"/>
                  <a:ea typeface="-윤고딕330" pitchFamily="18" charset="-127"/>
                </a:rPr>
                <a:t>A</a:t>
              </a:r>
              <a:endParaRPr lang="ko-KR" altLang="en-US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6" name="타원 5"/>
          <p:cNvSpPr/>
          <p:nvPr/>
        </p:nvSpPr>
        <p:spPr>
          <a:xfrm>
            <a:off x="3330779" y="2087757"/>
            <a:ext cx="2682484" cy="268248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3149421">
            <a:off x="5736627" y="1661809"/>
            <a:ext cx="518547" cy="1364377"/>
          </a:xfrm>
          <a:prstGeom prst="triangle">
            <a:avLst>
              <a:gd name="adj" fmla="val 503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0800000" flipH="1">
            <a:off x="2718186" y="1736345"/>
            <a:ext cx="382928" cy="351412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flipH="1">
            <a:off x="6244785" y="4770241"/>
            <a:ext cx="382928" cy="351412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8" idx="2"/>
          </p:cNvCxnSpPr>
          <p:nvPr/>
        </p:nvCxnSpPr>
        <p:spPr>
          <a:xfrm flipH="1" flipV="1">
            <a:off x="0" y="0"/>
            <a:ext cx="2718186" cy="1736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9" idx="2"/>
          </p:cNvCxnSpPr>
          <p:nvPr/>
        </p:nvCxnSpPr>
        <p:spPr>
          <a:xfrm flipH="1" flipV="1">
            <a:off x="6627713" y="5121653"/>
            <a:ext cx="2516287" cy="173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13817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101114" y="1858092"/>
            <a:ext cx="3141814" cy="314181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77349" y="3076573"/>
            <a:ext cx="2635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30" pitchFamily="18" charset="-127"/>
                <a:ea typeface="-윤고딕330" pitchFamily="18" charset="-127"/>
              </a:rPr>
              <a:t>Thank You</a:t>
            </a:r>
            <a:endParaRPr lang="ko-KR" altLang="en-US" sz="11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30779" y="2087757"/>
            <a:ext cx="2682484" cy="268248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3149421">
            <a:off x="5736627" y="1661809"/>
            <a:ext cx="518547" cy="1364377"/>
          </a:xfrm>
          <a:prstGeom prst="triangle">
            <a:avLst>
              <a:gd name="adj" fmla="val 503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0800000" flipH="1">
            <a:off x="2718186" y="1736345"/>
            <a:ext cx="382928" cy="351412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flipH="1">
            <a:off x="6244785" y="4770241"/>
            <a:ext cx="382928" cy="351412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8" idx="2"/>
          </p:cNvCxnSpPr>
          <p:nvPr/>
        </p:nvCxnSpPr>
        <p:spPr>
          <a:xfrm flipH="1" flipV="1">
            <a:off x="0" y="0"/>
            <a:ext cx="2718186" cy="1736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9" idx="2"/>
          </p:cNvCxnSpPr>
          <p:nvPr/>
        </p:nvCxnSpPr>
        <p:spPr>
          <a:xfrm flipH="1" flipV="1">
            <a:off x="6627713" y="5121653"/>
            <a:ext cx="2516287" cy="173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269973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25486" y="2482061"/>
            <a:ext cx="984077" cy="1218037"/>
            <a:chOff x="2654322" y="209804"/>
            <a:chExt cx="4287978" cy="5307428"/>
          </a:xfrm>
        </p:grpSpPr>
        <p:sp>
          <p:nvSpPr>
            <p:cNvPr id="4" name="타원 3"/>
            <p:cNvSpPr/>
            <p:nvPr/>
          </p:nvSpPr>
          <p:spPr>
            <a:xfrm>
              <a:off x="2654322" y="1340768"/>
              <a:ext cx="4176464" cy="4176464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-윤고딕360" pitchFamily="18" charset="-127"/>
                  <a:ea typeface="-윤고딕360" pitchFamily="18" charset="-127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sp>
          <p:nvSpPr>
            <p:cNvPr id="5" name="이등변 삼각형 4"/>
            <p:cNvSpPr/>
            <p:nvPr/>
          </p:nvSpPr>
          <p:spPr>
            <a:xfrm rot="13149421">
              <a:off x="5898185" y="209804"/>
              <a:ext cx="1044115" cy="2747230"/>
            </a:xfrm>
            <a:prstGeom prst="triangle">
              <a:avLst>
                <a:gd name="adj" fmla="val 5039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873509" y="2873958"/>
            <a:ext cx="2031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-윤고딕360" pitchFamily="18" charset="-127"/>
                <a:ea typeface="-윤고딕360" pitchFamily="18" charset="-127"/>
              </a:rPr>
              <a:t>교수님</a:t>
            </a:r>
            <a:endParaRPr lang="en-US" altLang="ko-KR" sz="4800" dirty="0">
              <a:latin typeface="-윤고딕360" pitchFamily="18" charset="-127"/>
              <a:ea typeface="-윤고딕360" pitchFamily="18" charset="-127"/>
            </a:endParaRPr>
          </a:p>
          <a:p>
            <a:r>
              <a:rPr lang="ko-KR" altLang="en-US" sz="4800" dirty="0">
                <a:latin typeface="-윤고딕360" pitchFamily="18" charset="-127"/>
                <a:ea typeface="-윤고딕360" pitchFamily="18" charset="-127"/>
              </a:rPr>
              <a:t>말씀</a:t>
            </a:r>
            <a:endParaRPr lang="ko-KR" altLang="en-US" dirty="0"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flipV="1">
            <a:off x="0" y="0"/>
            <a:ext cx="1403648" cy="6914072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 flipH="1">
            <a:off x="4634022" y="2691796"/>
            <a:ext cx="382928" cy="351412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0" idx="2"/>
            <a:endCxn id="9" idx="4"/>
          </p:cNvCxnSpPr>
          <p:nvPr/>
        </p:nvCxnSpPr>
        <p:spPr>
          <a:xfrm flipH="1" flipV="1">
            <a:off x="1403648" y="0"/>
            <a:ext cx="3230374" cy="2691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이등변 삼각형 72"/>
          <p:cNvSpPr/>
          <p:nvPr/>
        </p:nvSpPr>
        <p:spPr>
          <a:xfrm flipH="1">
            <a:off x="8028384" y="3365620"/>
            <a:ext cx="382928" cy="351412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>
            <a:stCxn id="12" idx="0"/>
            <a:endCxn id="73" idx="2"/>
          </p:cNvCxnSpPr>
          <p:nvPr/>
        </p:nvCxnSpPr>
        <p:spPr>
          <a:xfrm flipH="1">
            <a:off x="8411312" y="3717032"/>
            <a:ext cx="7326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/>
          <p:cNvSpPr/>
          <p:nvPr/>
        </p:nvSpPr>
        <p:spPr>
          <a:xfrm flipH="1">
            <a:off x="7956375" y="3717032"/>
            <a:ext cx="1187621" cy="314096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40200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19" y="188640"/>
            <a:ext cx="2664297" cy="57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277" y="176882"/>
            <a:ext cx="2431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교수님 말씀</a:t>
            </a:r>
            <a:endParaRPr lang="ko-KR" altLang="en-US" sz="32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7821998">
            <a:off x="185831" y="62348"/>
            <a:ext cx="161972" cy="370266"/>
          </a:xfrm>
          <a:prstGeom prst="triangle">
            <a:avLst>
              <a:gd name="adj" fmla="val 503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flipH="1">
            <a:off x="2724352" y="588998"/>
            <a:ext cx="191464" cy="175706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308" y="1556986"/>
            <a:ext cx="4570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2017. 01. 25</a:t>
            </a:r>
          </a:p>
          <a:p>
            <a:pPr algn="ctr"/>
            <a:endParaRPr lang="en-US" altLang="ko-KR" sz="22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pPr algn="ctr"/>
            <a:r>
              <a:rPr lang="ko-KR" altLang="en-US" sz="22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제 </a:t>
            </a:r>
            <a:r>
              <a:rPr lang="en-US" altLang="ko-KR" sz="22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1</a:t>
            </a:r>
            <a:r>
              <a:rPr lang="ko-KR" altLang="en-US" sz="22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안 </a:t>
            </a:r>
            <a:r>
              <a:rPr lang="en-US" altLang="ko-KR" sz="22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– </a:t>
            </a:r>
            <a:r>
              <a:rPr lang="ko-KR" altLang="en-US" sz="22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인테리어 </a:t>
            </a:r>
            <a:r>
              <a:rPr lang="en-US" altLang="ko-KR" sz="22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1:1 </a:t>
            </a:r>
            <a:r>
              <a:rPr lang="ko-KR" altLang="en-US" sz="22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매칭 시스템</a:t>
            </a:r>
            <a:endParaRPr lang="en-US" altLang="ko-KR" sz="22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68277" y="2782573"/>
            <a:ext cx="3312368" cy="32417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19" y="3655387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정확한 치수를</a:t>
            </a:r>
            <a:endParaRPr lang="en-US" altLang="ko-K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정확하게</a:t>
            </a:r>
            <a:endParaRPr lang="en-US" altLang="ko-K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온라인으로 전달하기</a:t>
            </a:r>
            <a:endParaRPr lang="en-US" altLang="ko-K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힘들다</a:t>
            </a:r>
            <a:r>
              <a:rPr lang="en-US" altLang="ko-K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.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  <a:p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1556986"/>
            <a:ext cx="40324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2017. 02. 15</a:t>
            </a:r>
          </a:p>
          <a:p>
            <a:pPr algn="ctr"/>
            <a:endParaRPr lang="en-US" altLang="ko-KR" sz="22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pPr algn="ctr"/>
            <a:r>
              <a:rPr lang="ko-KR" altLang="en-US" sz="22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제 </a:t>
            </a:r>
            <a:r>
              <a:rPr lang="en-US" altLang="ko-KR" sz="22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2</a:t>
            </a:r>
            <a:r>
              <a:rPr lang="ko-KR" altLang="en-US" sz="22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안 </a:t>
            </a:r>
            <a:r>
              <a:rPr lang="en-US" altLang="ko-KR" sz="22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– SNS </a:t>
            </a:r>
            <a:r>
              <a:rPr lang="ko-KR" altLang="en-US" sz="22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인테리어 시스템</a:t>
            </a:r>
            <a:endParaRPr lang="en-US" altLang="ko-KR" sz="22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436096" y="2782573"/>
            <a:ext cx="3312368" cy="32417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3433935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낯선 아마추어를</a:t>
            </a:r>
            <a:endParaRPr lang="en-US" altLang="ko-K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믿고 견적을 문의하기</a:t>
            </a:r>
            <a:endParaRPr lang="en-US" altLang="ko-K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어렵고</a:t>
            </a:r>
            <a:r>
              <a:rPr lang="en-US" altLang="ko-K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,</a:t>
            </a:r>
          </a:p>
          <a:p>
            <a:pPr algn="ctr"/>
            <a:r>
              <a:rPr lang="ko-KR" alt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답변가가</a:t>
            </a:r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 얻을 수 있는</a:t>
            </a:r>
            <a:endParaRPr lang="en-US" altLang="ko-K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실질적인 이득이</a:t>
            </a:r>
            <a:endParaRPr lang="en-US" altLang="ko-K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전혀 없다</a:t>
            </a:r>
            <a:r>
              <a:rPr lang="en-US" altLang="ko-K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8081980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19" y="188640"/>
            <a:ext cx="2664297" cy="57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277" y="176882"/>
            <a:ext cx="2431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교수님 말씀</a:t>
            </a:r>
            <a:endParaRPr lang="ko-KR" altLang="en-US" sz="32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7821998">
            <a:off x="185831" y="62348"/>
            <a:ext cx="161972" cy="370266"/>
          </a:xfrm>
          <a:prstGeom prst="triangle">
            <a:avLst>
              <a:gd name="adj" fmla="val 503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flipH="1">
            <a:off x="2724352" y="588998"/>
            <a:ext cx="191464" cy="175706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68277" y="913166"/>
            <a:ext cx="3312368" cy="25878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408837" y="913166"/>
            <a:ext cx="3312368" cy="25878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110" y="1475493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정확한 치수를</a:t>
            </a:r>
            <a:endParaRPr lang="en-US" altLang="ko-K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정확하게</a:t>
            </a:r>
            <a:endParaRPr lang="en-US" altLang="ko-K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온라인으로 전달하기</a:t>
            </a:r>
            <a:endParaRPr lang="en-US" altLang="ko-K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힘들다</a:t>
            </a:r>
            <a:r>
              <a:rPr lang="en-US" altLang="ko-K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.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72012" y="1389472"/>
            <a:ext cx="2986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낯선 아마추어를</a:t>
            </a:r>
            <a:endParaRPr lang="en-US" altLang="ko-K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믿고 견적을 문의하기</a:t>
            </a:r>
            <a:r>
              <a:rPr lang="en-US" altLang="ko-K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 </a:t>
            </a:r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어렵다</a:t>
            </a:r>
            <a:r>
              <a:rPr lang="en-US" altLang="ko-K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.</a:t>
            </a:r>
          </a:p>
          <a:p>
            <a:pPr algn="ctr"/>
            <a:r>
              <a:rPr lang="ko-KR" alt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답변가가</a:t>
            </a:r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 얻을 수 있는</a:t>
            </a:r>
            <a:r>
              <a:rPr lang="en-US" altLang="ko-K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 </a:t>
            </a:r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이득이 없다</a:t>
            </a:r>
            <a:r>
              <a:rPr lang="en-US" altLang="ko-K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9321" y="3649470"/>
            <a:ext cx="4002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 만일 직접 셀프 인테리어를 할 것이면 전문가에게 정확한 치수를 전달할 필요가 없으며</a:t>
            </a:r>
            <a:r>
              <a:rPr lang="en-US" altLang="ko-KR" dirty="0"/>
              <a:t>, </a:t>
            </a:r>
            <a:r>
              <a:rPr lang="ko-KR" altLang="en-US" dirty="0"/>
              <a:t>필요하다면 정확한 치수의 정보는 </a:t>
            </a:r>
            <a:r>
              <a:rPr lang="en-US" altLang="ko-KR" dirty="0"/>
              <a:t>1:1 </a:t>
            </a:r>
            <a:r>
              <a:rPr lang="ko-KR" altLang="en-US" dirty="0"/>
              <a:t>문의 상담에서 간략하게 제공하되</a:t>
            </a:r>
            <a:r>
              <a:rPr lang="en-US" altLang="ko-KR" dirty="0"/>
              <a:t>, </a:t>
            </a:r>
            <a:r>
              <a:rPr lang="ko-KR" altLang="en-US" dirty="0"/>
              <a:t>전문업자에게 시공을 맡기게 된다면 </a:t>
            </a:r>
            <a:r>
              <a:rPr lang="en-US" altLang="ko-KR" dirty="0"/>
              <a:t>1</a:t>
            </a:r>
            <a:r>
              <a:rPr lang="ko-KR" altLang="en-US" dirty="0"/>
              <a:t>안의 아이디어 기능의 인테리어 업자 선정 및 체결 서비스를 제공 이후 필요 시 방문 요청을 하면 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55786" y="3649470"/>
            <a:ext cx="39882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 그렇다면 답변을 다는 사람이 전문가라면 그 사람이 전문가임을 표시하는 마크를 달면 될 것이고</a:t>
            </a:r>
            <a:r>
              <a:rPr lang="en-US" altLang="ko-KR" dirty="0"/>
              <a:t>, </a:t>
            </a:r>
            <a:r>
              <a:rPr lang="ko-KR" altLang="en-US" dirty="0"/>
              <a:t>의뢰인과의 </a:t>
            </a:r>
            <a:r>
              <a:rPr lang="en-US" altLang="ko-KR" dirty="0"/>
              <a:t>1:1 </a:t>
            </a:r>
            <a:r>
              <a:rPr lang="ko-KR" altLang="en-US" dirty="0"/>
              <a:t>대화를 거쳐 시공 업체로 선정된다면 계약서에 명시된 금전적인 이득을 취할 수 있다</a:t>
            </a:r>
            <a:r>
              <a:rPr lang="en-US" altLang="ko-KR" dirty="0"/>
              <a:t>. </a:t>
            </a:r>
            <a:r>
              <a:rPr lang="ko-KR" altLang="en-US" dirty="0"/>
              <a:t>또한 그 사람이 셀프 인테리어를 한다고 하더라도 채택된 후에 네티즌으로부터 좋은 </a:t>
            </a:r>
            <a:r>
              <a:rPr lang="ko-KR" altLang="en-US" dirty="0" err="1"/>
              <a:t>평가을</a:t>
            </a:r>
            <a:r>
              <a:rPr lang="ko-KR" altLang="en-US" dirty="0"/>
              <a:t> 받게 된다면 그 사람을 홍보할 수 있는 마케팅의 수단으로 삼을 수 있을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7644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19" y="188640"/>
            <a:ext cx="2664297" cy="57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277" y="176882"/>
            <a:ext cx="2431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교수님 말씀</a:t>
            </a:r>
            <a:endParaRPr lang="ko-KR" altLang="en-US" sz="32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7821998">
            <a:off x="185831" y="62348"/>
            <a:ext cx="161972" cy="370266"/>
          </a:xfrm>
          <a:prstGeom prst="triangle">
            <a:avLst>
              <a:gd name="adj" fmla="val 503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flipH="1">
            <a:off x="2724352" y="588998"/>
            <a:ext cx="191464" cy="175706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68277" y="912385"/>
            <a:ext cx="3312368" cy="32417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408837" y="913165"/>
            <a:ext cx="3312368" cy="32417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273" y="1844824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제 </a:t>
            </a:r>
            <a:r>
              <a:rPr lang="en-US" altLang="ko-K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1</a:t>
            </a:r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안</a:t>
            </a:r>
            <a:endParaRPr lang="en-US" altLang="ko-K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  <a:p>
            <a:pPr algn="ctr"/>
            <a:endParaRPr lang="en-US" altLang="ko-K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인테리어 </a:t>
            </a:r>
            <a:r>
              <a:rPr lang="en-US" altLang="ko-K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1:1 </a:t>
            </a:r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매칭</a:t>
            </a:r>
            <a:endParaRPr lang="en-US" altLang="ko-K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시스템</a:t>
            </a:r>
            <a:endParaRPr lang="en-US" altLang="ko-K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72012" y="1844824"/>
            <a:ext cx="298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제 </a:t>
            </a:r>
            <a:r>
              <a:rPr lang="en-US" altLang="ko-K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2</a:t>
            </a:r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안</a:t>
            </a:r>
            <a:endParaRPr lang="en-US" altLang="ko-K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  <a:p>
            <a:pPr algn="ctr"/>
            <a:endParaRPr lang="en-US" altLang="ko-K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  <a:p>
            <a:pPr algn="ctr"/>
            <a:r>
              <a:rPr lang="en-US" altLang="ko-K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SNS </a:t>
            </a:r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인테리어 시스템</a:t>
            </a:r>
            <a:endParaRPr lang="en-US" altLang="ko-K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윤고딕"/>
              <a:ea typeface="-윤고딕360"/>
            </a:endParaRPr>
          </a:p>
        </p:txBody>
      </p:sp>
      <p:sp>
        <p:nvSpPr>
          <p:cNvPr id="4" name="더하기 기호 3"/>
          <p:cNvSpPr/>
          <p:nvPr/>
        </p:nvSpPr>
        <p:spPr>
          <a:xfrm>
            <a:off x="3923928" y="1981582"/>
            <a:ext cx="1296144" cy="1296144"/>
          </a:xfrm>
          <a:prstGeom prst="mathPlu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화살표: 아래쪽 5"/>
          <p:cNvSpPr/>
          <p:nvPr/>
        </p:nvSpPr>
        <p:spPr>
          <a:xfrm>
            <a:off x="4103948" y="3861048"/>
            <a:ext cx="936104" cy="9310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51920" y="5157192"/>
            <a:ext cx="1440160" cy="14401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제 </a:t>
            </a:r>
            <a:r>
              <a:rPr lang="en-US" altLang="ko-K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3</a:t>
            </a:r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92080" y="5415607"/>
            <a:ext cx="400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 전문가가 </a:t>
            </a:r>
            <a:r>
              <a:rPr lang="en-US" altLang="ko-KR" dirty="0"/>
              <a:t>SNS </a:t>
            </a:r>
            <a:r>
              <a:rPr lang="ko-KR" altLang="en-US" dirty="0"/>
              <a:t>형식으로 참여해서 금전을 비롯한 갖가지 혜택을 얻을 수 있는 서비스 시스템</a:t>
            </a:r>
          </a:p>
        </p:txBody>
      </p:sp>
      <p:sp>
        <p:nvSpPr>
          <p:cNvPr id="14" name="화살표: 아래쪽 13"/>
          <p:cNvSpPr/>
          <p:nvPr/>
        </p:nvSpPr>
        <p:spPr>
          <a:xfrm rot="5400000">
            <a:off x="2663788" y="5405344"/>
            <a:ext cx="936104" cy="9310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8727" y="5465914"/>
            <a:ext cx="1909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FloorPlanner</a:t>
            </a:r>
            <a:r>
              <a:rPr lang="ko-KR" altLang="en-US" dirty="0"/>
              <a:t>를 활용할 수 있는 시스템</a:t>
            </a:r>
          </a:p>
        </p:txBody>
      </p:sp>
    </p:spTree>
    <p:extLst>
      <p:ext uri="{BB962C8B-B14F-4D97-AF65-F5344CB8AC3E}">
        <p14:creationId xmlns:p14="http://schemas.microsoft.com/office/powerpoint/2010/main" val="6302703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25486" y="2482061"/>
            <a:ext cx="984077" cy="1218037"/>
            <a:chOff x="2654322" y="209804"/>
            <a:chExt cx="4287978" cy="5307428"/>
          </a:xfrm>
        </p:grpSpPr>
        <p:sp>
          <p:nvSpPr>
            <p:cNvPr id="4" name="타원 3"/>
            <p:cNvSpPr/>
            <p:nvPr/>
          </p:nvSpPr>
          <p:spPr>
            <a:xfrm>
              <a:off x="2654322" y="1340768"/>
              <a:ext cx="4176464" cy="4176464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-윤고딕360" pitchFamily="18" charset="-127"/>
                  <a:ea typeface="-윤고딕360" pitchFamily="18" charset="-127"/>
                </a:rPr>
                <a:t>2</a:t>
              </a:r>
              <a:endParaRPr lang="ko-KR" altLang="en-US" sz="4000" dirty="0">
                <a:solidFill>
                  <a:schemeClr val="tx1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sp>
          <p:nvSpPr>
            <p:cNvPr id="5" name="이등변 삼각형 4"/>
            <p:cNvSpPr/>
            <p:nvPr/>
          </p:nvSpPr>
          <p:spPr>
            <a:xfrm rot="13149421">
              <a:off x="5898185" y="209804"/>
              <a:ext cx="1044115" cy="2747230"/>
            </a:xfrm>
            <a:prstGeom prst="triangle">
              <a:avLst>
                <a:gd name="adj" fmla="val 5039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873509" y="2873958"/>
            <a:ext cx="2255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-윤고딕360" pitchFamily="18" charset="-127"/>
                <a:ea typeface="-윤고딕360" pitchFamily="18" charset="-127"/>
              </a:rPr>
              <a:t>제 </a:t>
            </a:r>
            <a:r>
              <a:rPr lang="en-US" altLang="ko-KR" sz="4800" dirty="0">
                <a:latin typeface="-윤고딕360" pitchFamily="18" charset="-127"/>
                <a:ea typeface="-윤고딕360" pitchFamily="18" charset="-127"/>
              </a:rPr>
              <a:t>3</a:t>
            </a:r>
            <a:r>
              <a:rPr lang="ko-KR" altLang="en-US" sz="4800" dirty="0">
                <a:latin typeface="-윤고딕360" pitchFamily="18" charset="-127"/>
                <a:ea typeface="-윤고딕360" pitchFamily="18" charset="-127"/>
              </a:rPr>
              <a:t>안</a:t>
            </a:r>
            <a:r>
              <a:rPr lang="en-US" altLang="ko-KR" sz="4800" dirty="0">
                <a:latin typeface="-윤고딕360" pitchFamily="18" charset="-127"/>
                <a:ea typeface="-윤고딕360" pitchFamily="18" charset="-127"/>
              </a:rPr>
              <a:t>?</a:t>
            </a:r>
            <a:endParaRPr lang="ko-KR" altLang="en-US" dirty="0"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flipV="1">
            <a:off x="0" y="0"/>
            <a:ext cx="1403648" cy="6914072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 flipH="1">
            <a:off x="4634022" y="2691796"/>
            <a:ext cx="382928" cy="351412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0" idx="2"/>
            <a:endCxn id="9" idx="4"/>
          </p:cNvCxnSpPr>
          <p:nvPr/>
        </p:nvCxnSpPr>
        <p:spPr>
          <a:xfrm flipH="1" flipV="1">
            <a:off x="1403648" y="0"/>
            <a:ext cx="3230374" cy="2691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이등변 삼각형 72"/>
          <p:cNvSpPr/>
          <p:nvPr/>
        </p:nvSpPr>
        <p:spPr>
          <a:xfrm flipH="1">
            <a:off x="8028384" y="3365620"/>
            <a:ext cx="382928" cy="351412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>
            <a:stCxn id="12" idx="0"/>
            <a:endCxn id="73" idx="2"/>
          </p:cNvCxnSpPr>
          <p:nvPr/>
        </p:nvCxnSpPr>
        <p:spPr>
          <a:xfrm flipH="1">
            <a:off x="8411312" y="3717032"/>
            <a:ext cx="7326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/>
          <p:cNvSpPr/>
          <p:nvPr/>
        </p:nvSpPr>
        <p:spPr>
          <a:xfrm flipH="1">
            <a:off x="7956375" y="3717032"/>
            <a:ext cx="1187621" cy="314096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117882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19" y="216775"/>
            <a:ext cx="1656185" cy="57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277" y="176882"/>
            <a:ext cx="1395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제 </a:t>
            </a:r>
            <a:r>
              <a:rPr lang="en-US" altLang="ko-KR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3</a:t>
            </a:r>
            <a:r>
              <a:rPr lang="ko-KR" altLang="en-US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안</a:t>
            </a:r>
            <a:r>
              <a:rPr lang="en-US" altLang="ko-KR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?</a:t>
            </a:r>
            <a:endParaRPr lang="ko-KR" altLang="en-US" sz="32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7821998">
            <a:off x="185831" y="62348"/>
            <a:ext cx="161972" cy="370266"/>
          </a:xfrm>
          <a:prstGeom prst="triangle">
            <a:avLst>
              <a:gd name="adj" fmla="val 503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flipH="1">
            <a:off x="1716240" y="617133"/>
            <a:ext cx="191464" cy="175706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284192" y="1162015"/>
            <a:ext cx="1440160" cy="14401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제 </a:t>
            </a:r>
            <a:r>
              <a:rPr lang="en-US" altLang="ko-K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3</a:t>
            </a:r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43808" y="1589707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혼합형 인테리어 지원 시스템</a:t>
            </a:r>
            <a:endParaRPr lang="ko-KR" altLang="en-US" sz="32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753" y="2954478"/>
            <a:ext cx="8398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→ 전문가가 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SNS 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형식으로 참여해서 금전을 비롯한 갖가지 혜택을 얻을 수 있는 서비스 시스템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0326" y="4211527"/>
            <a:ext cx="83980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즉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,</a:t>
            </a:r>
          </a:p>
          <a:p>
            <a:endParaRPr lang="en-US" altLang="ko-KR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r>
              <a:rPr lang="en-US" altLang="ko-KR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1</a:t>
            </a:r>
            <a:r>
              <a:rPr lang="ko-KR" altLang="en-US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안의 문제점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은 </a:t>
            </a:r>
            <a:r>
              <a:rPr lang="en-US" altLang="ko-KR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2</a:t>
            </a:r>
            <a:r>
              <a:rPr lang="ko-KR" altLang="en-US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안의 기능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을 통해 </a:t>
            </a:r>
            <a:r>
              <a:rPr lang="ko-KR" altLang="en-US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해결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할 수 있고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,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  <a:r>
              <a:rPr lang="en-US" altLang="ko-KR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2</a:t>
            </a:r>
            <a:r>
              <a:rPr lang="ko-KR" altLang="en-US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안의 문제점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은 </a:t>
            </a:r>
            <a:r>
              <a:rPr lang="en-US" altLang="ko-KR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1</a:t>
            </a:r>
            <a:r>
              <a:rPr lang="ko-KR" altLang="en-US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안의 기능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을 통해 </a:t>
            </a:r>
            <a:r>
              <a:rPr lang="ko-KR" altLang="en-US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해결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할 수 있다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.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11416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19" y="216775"/>
            <a:ext cx="1656185" cy="57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277" y="176882"/>
            <a:ext cx="1395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제 </a:t>
            </a:r>
            <a:r>
              <a:rPr lang="en-US" altLang="ko-KR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3</a:t>
            </a:r>
            <a:r>
              <a:rPr lang="ko-KR" altLang="en-US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안</a:t>
            </a:r>
            <a:r>
              <a:rPr lang="en-US" altLang="ko-KR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?</a:t>
            </a:r>
            <a:endParaRPr lang="ko-KR" altLang="en-US" sz="32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7821998">
            <a:off x="185831" y="62348"/>
            <a:ext cx="161972" cy="370266"/>
          </a:xfrm>
          <a:prstGeom prst="triangle">
            <a:avLst>
              <a:gd name="adj" fmla="val 503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flipH="1">
            <a:off x="1716240" y="617133"/>
            <a:ext cx="191464" cy="175706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284192" y="1162015"/>
            <a:ext cx="1440160" cy="14401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제 </a:t>
            </a:r>
            <a:r>
              <a:rPr lang="en-US" altLang="ko-K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3</a:t>
            </a:r>
            <a:r>
              <a:rPr lang="ko-KR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윤고딕"/>
                <a:ea typeface="-윤고딕360"/>
              </a:rPr>
              <a:t>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43808" y="1589707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을 통해서</a:t>
            </a:r>
            <a:r>
              <a:rPr lang="en-US" altLang="ko-KR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…</a:t>
            </a:r>
            <a:endParaRPr lang="ko-KR" altLang="en-US" sz="32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753" y="2954478"/>
            <a:ext cx="839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→ 전문가가 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SNS 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형식으로 쉽게 참여할 수 있다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.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753" y="4205209"/>
            <a:ext cx="839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→ 전문가가 온라인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  <a:r>
              <a:rPr lang="ko-KR" altLang="en-US" sz="28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매칭으로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쉽게 계약할 수 있다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.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4231" y="4869160"/>
            <a:ext cx="839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→ 전문가가 자신을 알릴 수 있다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.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005" y="3553852"/>
            <a:ext cx="839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→ 전문가가 답변하기 때문에 믿을 수 있다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.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0583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19" y="216775"/>
            <a:ext cx="1656185" cy="57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277" y="176882"/>
            <a:ext cx="1395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제 </a:t>
            </a:r>
            <a:r>
              <a:rPr lang="en-US" altLang="ko-KR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3</a:t>
            </a:r>
            <a:r>
              <a:rPr lang="ko-KR" altLang="en-US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안</a:t>
            </a:r>
            <a:r>
              <a:rPr lang="en-US" altLang="ko-KR" sz="3200" dirty="0">
                <a:ln w="22225">
                  <a:solidFill>
                    <a:schemeClr val="tx1"/>
                  </a:solidFill>
                </a:ln>
                <a:latin typeface="-윤고딕360" pitchFamily="18" charset="-127"/>
                <a:ea typeface="-윤고딕360" pitchFamily="18" charset="-127"/>
              </a:rPr>
              <a:t>?</a:t>
            </a:r>
            <a:endParaRPr lang="ko-KR" altLang="en-US" sz="32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7821998">
            <a:off x="185831" y="62348"/>
            <a:ext cx="161972" cy="370266"/>
          </a:xfrm>
          <a:prstGeom prst="triangle">
            <a:avLst>
              <a:gd name="adj" fmla="val 503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flipH="1">
            <a:off x="1716240" y="617133"/>
            <a:ext cx="191464" cy="175706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60326" y="2780928"/>
            <a:ext cx="798439" cy="791727"/>
            <a:chOff x="679616" y="3212976"/>
            <a:chExt cx="798439" cy="791727"/>
          </a:xfrm>
        </p:grpSpPr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899592" y="3212976"/>
              <a:ext cx="358185" cy="419509"/>
            </a:xfrm>
            <a:custGeom>
              <a:avLst/>
              <a:gdLst>
                <a:gd name="T0" fmla="*/ 1175 w 2349"/>
                <a:gd name="T1" fmla="*/ 0 h 2750"/>
                <a:gd name="T2" fmla="*/ 1328 w 2349"/>
                <a:gd name="T3" fmla="*/ 6 h 2750"/>
                <a:gd name="T4" fmla="*/ 1474 w 2349"/>
                <a:gd name="T5" fmla="*/ 27 h 2750"/>
                <a:gd name="T6" fmla="*/ 1614 w 2349"/>
                <a:gd name="T7" fmla="*/ 62 h 2750"/>
                <a:gd name="T8" fmla="*/ 1746 w 2349"/>
                <a:gd name="T9" fmla="*/ 112 h 2750"/>
                <a:gd name="T10" fmla="*/ 1869 w 2349"/>
                <a:gd name="T11" fmla="*/ 181 h 2750"/>
                <a:gd name="T12" fmla="*/ 1978 w 2349"/>
                <a:gd name="T13" fmla="*/ 268 h 2750"/>
                <a:gd name="T14" fmla="*/ 2079 w 2349"/>
                <a:gd name="T15" fmla="*/ 375 h 2750"/>
                <a:gd name="T16" fmla="*/ 2163 w 2349"/>
                <a:gd name="T17" fmla="*/ 504 h 2750"/>
                <a:gd name="T18" fmla="*/ 2234 w 2349"/>
                <a:gd name="T19" fmla="*/ 653 h 2750"/>
                <a:gd name="T20" fmla="*/ 2288 w 2349"/>
                <a:gd name="T21" fmla="*/ 828 h 2750"/>
                <a:gd name="T22" fmla="*/ 2327 w 2349"/>
                <a:gd name="T23" fmla="*/ 1027 h 2750"/>
                <a:gd name="T24" fmla="*/ 2346 w 2349"/>
                <a:gd name="T25" fmla="*/ 1251 h 2750"/>
                <a:gd name="T26" fmla="*/ 2344 w 2349"/>
                <a:gd name="T27" fmla="*/ 1493 h 2750"/>
                <a:gd name="T28" fmla="*/ 2311 w 2349"/>
                <a:gd name="T29" fmla="*/ 1722 h 2750"/>
                <a:gd name="T30" fmla="*/ 2247 w 2349"/>
                <a:gd name="T31" fmla="*/ 1935 h 2750"/>
                <a:gd name="T32" fmla="*/ 2155 w 2349"/>
                <a:gd name="T33" fmla="*/ 2133 h 2750"/>
                <a:gd name="T34" fmla="*/ 2037 w 2349"/>
                <a:gd name="T35" fmla="*/ 2308 h 2750"/>
                <a:gd name="T36" fmla="*/ 1899 w 2349"/>
                <a:gd name="T37" fmla="*/ 2457 h 2750"/>
                <a:gd name="T38" fmla="*/ 1740 w 2349"/>
                <a:gd name="T39" fmla="*/ 2581 h 2750"/>
                <a:gd name="T40" fmla="*/ 1565 w 2349"/>
                <a:gd name="T41" fmla="*/ 2672 h 2750"/>
                <a:gd name="T42" fmla="*/ 1376 w 2349"/>
                <a:gd name="T43" fmla="*/ 2729 h 2750"/>
                <a:gd name="T44" fmla="*/ 1175 w 2349"/>
                <a:gd name="T45" fmla="*/ 2750 h 2750"/>
                <a:gd name="T46" fmla="*/ 975 w 2349"/>
                <a:gd name="T47" fmla="*/ 2729 h 2750"/>
                <a:gd name="T48" fmla="*/ 786 w 2349"/>
                <a:gd name="T49" fmla="*/ 2672 h 2750"/>
                <a:gd name="T50" fmla="*/ 609 w 2349"/>
                <a:gd name="T51" fmla="*/ 2581 h 2750"/>
                <a:gd name="T52" fmla="*/ 450 w 2349"/>
                <a:gd name="T53" fmla="*/ 2457 h 2750"/>
                <a:gd name="T54" fmla="*/ 312 w 2349"/>
                <a:gd name="T55" fmla="*/ 2308 h 2750"/>
                <a:gd name="T56" fmla="*/ 194 w 2349"/>
                <a:gd name="T57" fmla="*/ 2133 h 2750"/>
                <a:gd name="T58" fmla="*/ 102 w 2349"/>
                <a:gd name="T59" fmla="*/ 1935 h 2750"/>
                <a:gd name="T60" fmla="*/ 38 w 2349"/>
                <a:gd name="T61" fmla="*/ 1722 h 2750"/>
                <a:gd name="T62" fmla="*/ 5 w 2349"/>
                <a:gd name="T63" fmla="*/ 1493 h 2750"/>
                <a:gd name="T64" fmla="*/ 3 w 2349"/>
                <a:gd name="T65" fmla="*/ 1251 h 2750"/>
                <a:gd name="T66" fmla="*/ 22 w 2349"/>
                <a:gd name="T67" fmla="*/ 1027 h 2750"/>
                <a:gd name="T68" fmla="*/ 60 w 2349"/>
                <a:gd name="T69" fmla="*/ 828 h 2750"/>
                <a:gd name="T70" fmla="*/ 114 w 2349"/>
                <a:gd name="T71" fmla="*/ 653 h 2750"/>
                <a:gd name="T72" fmla="*/ 186 w 2349"/>
                <a:gd name="T73" fmla="*/ 504 h 2750"/>
                <a:gd name="T74" fmla="*/ 272 w 2349"/>
                <a:gd name="T75" fmla="*/ 375 h 2750"/>
                <a:gd name="T76" fmla="*/ 371 w 2349"/>
                <a:gd name="T77" fmla="*/ 268 h 2750"/>
                <a:gd name="T78" fmla="*/ 482 w 2349"/>
                <a:gd name="T79" fmla="*/ 181 h 2750"/>
                <a:gd name="T80" fmla="*/ 603 w 2349"/>
                <a:gd name="T81" fmla="*/ 112 h 2750"/>
                <a:gd name="T82" fmla="*/ 735 w 2349"/>
                <a:gd name="T83" fmla="*/ 62 h 2750"/>
                <a:gd name="T84" fmla="*/ 875 w 2349"/>
                <a:gd name="T85" fmla="*/ 27 h 2750"/>
                <a:gd name="T86" fmla="*/ 1021 w 2349"/>
                <a:gd name="T87" fmla="*/ 6 h 2750"/>
                <a:gd name="T88" fmla="*/ 1175 w 2349"/>
                <a:gd name="T89" fmla="*/ 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49" h="2750">
                  <a:moveTo>
                    <a:pt x="1175" y="0"/>
                  </a:moveTo>
                  <a:lnTo>
                    <a:pt x="1175" y="0"/>
                  </a:lnTo>
                  <a:lnTo>
                    <a:pt x="1252" y="1"/>
                  </a:lnTo>
                  <a:lnTo>
                    <a:pt x="1328" y="6"/>
                  </a:lnTo>
                  <a:lnTo>
                    <a:pt x="1403" y="15"/>
                  </a:lnTo>
                  <a:lnTo>
                    <a:pt x="1474" y="27"/>
                  </a:lnTo>
                  <a:lnTo>
                    <a:pt x="1546" y="42"/>
                  </a:lnTo>
                  <a:lnTo>
                    <a:pt x="1614" y="62"/>
                  </a:lnTo>
                  <a:lnTo>
                    <a:pt x="1681" y="85"/>
                  </a:lnTo>
                  <a:lnTo>
                    <a:pt x="1746" y="112"/>
                  </a:lnTo>
                  <a:lnTo>
                    <a:pt x="1808" y="144"/>
                  </a:lnTo>
                  <a:lnTo>
                    <a:pt x="1869" y="181"/>
                  </a:lnTo>
                  <a:lnTo>
                    <a:pt x="1926" y="222"/>
                  </a:lnTo>
                  <a:lnTo>
                    <a:pt x="1978" y="268"/>
                  </a:lnTo>
                  <a:lnTo>
                    <a:pt x="2031" y="319"/>
                  </a:lnTo>
                  <a:lnTo>
                    <a:pt x="2079" y="375"/>
                  </a:lnTo>
                  <a:lnTo>
                    <a:pt x="2123" y="437"/>
                  </a:lnTo>
                  <a:lnTo>
                    <a:pt x="2163" y="504"/>
                  </a:lnTo>
                  <a:lnTo>
                    <a:pt x="2201" y="575"/>
                  </a:lnTo>
                  <a:lnTo>
                    <a:pt x="2234" y="653"/>
                  </a:lnTo>
                  <a:lnTo>
                    <a:pt x="2263" y="738"/>
                  </a:lnTo>
                  <a:lnTo>
                    <a:pt x="2288" y="828"/>
                  </a:lnTo>
                  <a:lnTo>
                    <a:pt x="2311" y="924"/>
                  </a:lnTo>
                  <a:lnTo>
                    <a:pt x="2327" y="1027"/>
                  </a:lnTo>
                  <a:lnTo>
                    <a:pt x="2339" y="1137"/>
                  </a:lnTo>
                  <a:lnTo>
                    <a:pt x="2346" y="1251"/>
                  </a:lnTo>
                  <a:lnTo>
                    <a:pt x="2349" y="1376"/>
                  </a:lnTo>
                  <a:lnTo>
                    <a:pt x="2344" y="1493"/>
                  </a:lnTo>
                  <a:lnTo>
                    <a:pt x="2331" y="1609"/>
                  </a:lnTo>
                  <a:lnTo>
                    <a:pt x="2311" y="1722"/>
                  </a:lnTo>
                  <a:lnTo>
                    <a:pt x="2282" y="1830"/>
                  </a:lnTo>
                  <a:lnTo>
                    <a:pt x="2247" y="1935"/>
                  </a:lnTo>
                  <a:lnTo>
                    <a:pt x="2204" y="2037"/>
                  </a:lnTo>
                  <a:lnTo>
                    <a:pt x="2155" y="2133"/>
                  </a:lnTo>
                  <a:lnTo>
                    <a:pt x="2099" y="2222"/>
                  </a:lnTo>
                  <a:lnTo>
                    <a:pt x="2037" y="2308"/>
                  </a:lnTo>
                  <a:lnTo>
                    <a:pt x="1970" y="2386"/>
                  </a:lnTo>
                  <a:lnTo>
                    <a:pt x="1899" y="2457"/>
                  </a:lnTo>
                  <a:lnTo>
                    <a:pt x="1821" y="2522"/>
                  </a:lnTo>
                  <a:lnTo>
                    <a:pt x="1740" y="2581"/>
                  </a:lnTo>
                  <a:lnTo>
                    <a:pt x="1654" y="2631"/>
                  </a:lnTo>
                  <a:lnTo>
                    <a:pt x="1565" y="2672"/>
                  </a:lnTo>
                  <a:lnTo>
                    <a:pt x="1471" y="2705"/>
                  </a:lnTo>
                  <a:lnTo>
                    <a:pt x="1376" y="2729"/>
                  </a:lnTo>
                  <a:lnTo>
                    <a:pt x="1275" y="2745"/>
                  </a:lnTo>
                  <a:lnTo>
                    <a:pt x="1175" y="2750"/>
                  </a:lnTo>
                  <a:lnTo>
                    <a:pt x="1073" y="2745"/>
                  </a:lnTo>
                  <a:lnTo>
                    <a:pt x="975" y="2729"/>
                  </a:lnTo>
                  <a:lnTo>
                    <a:pt x="878" y="2705"/>
                  </a:lnTo>
                  <a:lnTo>
                    <a:pt x="786" y="2672"/>
                  </a:lnTo>
                  <a:lnTo>
                    <a:pt x="695" y="2631"/>
                  </a:lnTo>
                  <a:lnTo>
                    <a:pt x="609" y="2581"/>
                  </a:lnTo>
                  <a:lnTo>
                    <a:pt x="528" y="2522"/>
                  </a:lnTo>
                  <a:lnTo>
                    <a:pt x="450" y="2457"/>
                  </a:lnTo>
                  <a:lnTo>
                    <a:pt x="378" y="2386"/>
                  </a:lnTo>
                  <a:lnTo>
                    <a:pt x="312" y="2308"/>
                  </a:lnTo>
                  <a:lnTo>
                    <a:pt x="250" y="2222"/>
                  </a:lnTo>
                  <a:lnTo>
                    <a:pt x="194" y="2133"/>
                  </a:lnTo>
                  <a:lnTo>
                    <a:pt x="145" y="2037"/>
                  </a:lnTo>
                  <a:lnTo>
                    <a:pt x="102" y="1935"/>
                  </a:lnTo>
                  <a:lnTo>
                    <a:pt x="67" y="1830"/>
                  </a:lnTo>
                  <a:lnTo>
                    <a:pt x="38" y="1722"/>
                  </a:lnTo>
                  <a:lnTo>
                    <a:pt x="17" y="1609"/>
                  </a:lnTo>
                  <a:lnTo>
                    <a:pt x="5" y="1493"/>
                  </a:lnTo>
                  <a:lnTo>
                    <a:pt x="0" y="1376"/>
                  </a:lnTo>
                  <a:lnTo>
                    <a:pt x="3" y="1251"/>
                  </a:lnTo>
                  <a:lnTo>
                    <a:pt x="10" y="1137"/>
                  </a:lnTo>
                  <a:lnTo>
                    <a:pt x="22" y="1027"/>
                  </a:lnTo>
                  <a:lnTo>
                    <a:pt x="40" y="924"/>
                  </a:lnTo>
                  <a:lnTo>
                    <a:pt x="60" y="828"/>
                  </a:lnTo>
                  <a:lnTo>
                    <a:pt x="86" y="738"/>
                  </a:lnTo>
                  <a:lnTo>
                    <a:pt x="114" y="653"/>
                  </a:lnTo>
                  <a:lnTo>
                    <a:pt x="148" y="575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20" y="319"/>
                  </a:lnTo>
                  <a:lnTo>
                    <a:pt x="371" y="268"/>
                  </a:lnTo>
                  <a:lnTo>
                    <a:pt x="425" y="222"/>
                  </a:lnTo>
                  <a:lnTo>
                    <a:pt x="482" y="181"/>
                  </a:lnTo>
                  <a:lnTo>
                    <a:pt x="541" y="144"/>
                  </a:lnTo>
                  <a:lnTo>
                    <a:pt x="603" y="112"/>
                  </a:lnTo>
                  <a:lnTo>
                    <a:pt x="668" y="85"/>
                  </a:lnTo>
                  <a:lnTo>
                    <a:pt x="735" y="62"/>
                  </a:lnTo>
                  <a:lnTo>
                    <a:pt x="803" y="42"/>
                  </a:lnTo>
                  <a:lnTo>
                    <a:pt x="875" y="27"/>
                  </a:lnTo>
                  <a:lnTo>
                    <a:pt x="948" y="15"/>
                  </a:lnTo>
                  <a:lnTo>
                    <a:pt x="1021" y="6"/>
                  </a:lnTo>
                  <a:lnTo>
                    <a:pt x="1097" y="1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 dirty="0">
                <a:solidFill>
                  <a:srgbClr val="E9181D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679616" y="3641638"/>
              <a:ext cx="798439" cy="363065"/>
            </a:xfrm>
            <a:custGeom>
              <a:avLst/>
              <a:gdLst>
                <a:gd name="T0" fmla="*/ 1690 w 5235"/>
                <a:gd name="T1" fmla="*/ 0 h 2380"/>
                <a:gd name="T2" fmla="*/ 1712 w 5235"/>
                <a:gd name="T3" fmla="*/ 2 h 2380"/>
                <a:gd name="T4" fmla="*/ 1733 w 5235"/>
                <a:gd name="T5" fmla="*/ 13 h 2380"/>
                <a:gd name="T6" fmla="*/ 1820 w 5235"/>
                <a:gd name="T7" fmla="*/ 75 h 2380"/>
                <a:gd name="T8" fmla="*/ 1913 w 5235"/>
                <a:gd name="T9" fmla="*/ 129 h 2380"/>
                <a:gd name="T10" fmla="*/ 2007 w 5235"/>
                <a:gd name="T11" fmla="*/ 179 h 2380"/>
                <a:gd name="T12" fmla="*/ 2104 w 5235"/>
                <a:gd name="T13" fmla="*/ 218 h 2380"/>
                <a:gd name="T14" fmla="*/ 2202 w 5235"/>
                <a:gd name="T15" fmla="*/ 253 h 2380"/>
                <a:gd name="T16" fmla="*/ 2304 w 5235"/>
                <a:gd name="T17" fmla="*/ 279 h 2380"/>
                <a:gd name="T18" fmla="*/ 2407 w 5235"/>
                <a:gd name="T19" fmla="*/ 298 h 2380"/>
                <a:gd name="T20" fmla="*/ 2511 w 5235"/>
                <a:gd name="T21" fmla="*/ 309 h 2380"/>
                <a:gd name="T22" fmla="*/ 2617 w 5235"/>
                <a:gd name="T23" fmla="*/ 314 h 2380"/>
                <a:gd name="T24" fmla="*/ 2722 w 5235"/>
                <a:gd name="T25" fmla="*/ 309 h 2380"/>
                <a:gd name="T26" fmla="*/ 2827 w 5235"/>
                <a:gd name="T27" fmla="*/ 298 h 2380"/>
                <a:gd name="T28" fmla="*/ 2929 w 5235"/>
                <a:gd name="T29" fmla="*/ 279 h 2380"/>
                <a:gd name="T30" fmla="*/ 3031 w 5235"/>
                <a:gd name="T31" fmla="*/ 253 h 2380"/>
                <a:gd name="T32" fmla="*/ 3129 w 5235"/>
                <a:gd name="T33" fmla="*/ 218 h 2380"/>
                <a:gd name="T34" fmla="*/ 3226 w 5235"/>
                <a:gd name="T35" fmla="*/ 179 h 2380"/>
                <a:gd name="T36" fmla="*/ 3322 w 5235"/>
                <a:gd name="T37" fmla="*/ 129 h 2380"/>
                <a:gd name="T38" fmla="*/ 3412 w 5235"/>
                <a:gd name="T39" fmla="*/ 75 h 2380"/>
                <a:gd name="T40" fmla="*/ 3501 w 5235"/>
                <a:gd name="T41" fmla="*/ 13 h 2380"/>
                <a:gd name="T42" fmla="*/ 3521 w 5235"/>
                <a:gd name="T43" fmla="*/ 2 h 2380"/>
                <a:gd name="T44" fmla="*/ 3543 w 5235"/>
                <a:gd name="T45" fmla="*/ 0 h 2380"/>
                <a:gd name="T46" fmla="*/ 3563 w 5235"/>
                <a:gd name="T47" fmla="*/ 7 h 2380"/>
                <a:gd name="T48" fmla="*/ 4483 w 5235"/>
                <a:gd name="T49" fmla="*/ 486 h 2380"/>
                <a:gd name="T50" fmla="*/ 4526 w 5235"/>
                <a:gd name="T51" fmla="*/ 513 h 2380"/>
                <a:gd name="T52" fmla="*/ 4562 w 5235"/>
                <a:gd name="T53" fmla="*/ 546 h 2380"/>
                <a:gd name="T54" fmla="*/ 4594 w 5235"/>
                <a:gd name="T55" fmla="*/ 584 h 2380"/>
                <a:gd name="T56" fmla="*/ 4618 w 5235"/>
                <a:gd name="T57" fmla="*/ 629 h 2380"/>
                <a:gd name="T58" fmla="*/ 5209 w 5235"/>
                <a:gd name="T59" fmla="*/ 1963 h 2380"/>
                <a:gd name="T60" fmla="*/ 5225 w 5235"/>
                <a:gd name="T61" fmla="*/ 2011 h 2380"/>
                <a:gd name="T62" fmla="*/ 5235 w 5235"/>
                <a:gd name="T63" fmla="*/ 2059 h 2380"/>
                <a:gd name="T64" fmla="*/ 5235 w 5235"/>
                <a:gd name="T65" fmla="*/ 2106 h 2380"/>
                <a:gd name="T66" fmla="*/ 5227 w 5235"/>
                <a:gd name="T67" fmla="*/ 2156 h 2380"/>
                <a:gd name="T68" fmla="*/ 5211 w 5235"/>
                <a:gd name="T69" fmla="*/ 2202 h 2380"/>
                <a:gd name="T70" fmla="*/ 5187 w 5235"/>
                <a:gd name="T71" fmla="*/ 2245 h 2380"/>
                <a:gd name="T72" fmla="*/ 5157 w 5235"/>
                <a:gd name="T73" fmla="*/ 2285 h 2380"/>
                <a:gd name="T74" fmla="*/ 5120 w 5235"/>
                <a:gd name="T75" fmla="*/ 2318 h 2380"/>
                <a:gd name="T76" fmla="*/ 5081 w 5235"/>
                <a:gd name="T77" fmla="*/ 2344 h 2380"/>
                <a:gd name="T78" fmla="*/ 5036 w 5235"/>
                <a:gd name="T79" fmla="*/ 2364 h 2380"/>
                <a:gd name="T80" fmla="*/ 4988 w 5235"/>
                <a:gd name="T81" fmla="*/ 2375 h 2380"/>
                <a:gd name="T82" fmla="*/ 4939 w 5235"/>
                <a:gd name="T83" fmla="*/ 2380 h 2380"/>
                <a:gd name="T84" fmla="*/ 294 w 5235"/>
                <a:gd name="T85" fmla="*/ 2380 h 2380"/>
                <a:gd name="T86" fmla="*/ 244 w 5235"/>
                <a:gd name="T87" fmla="*/ 2375 h 2380"/>
                <a:gd name="T88" fmla="*/ 197 w 5235"/>
                <a:gd name="T89" fmla="*/ 2364 h 2380"/>
                <a:gd name="T90" fmla="*/ 152 w 5235"/>
                <a:gd name="T91" fmla="*/ 2344 h 2380"/>
                <a:gd name="T92" fmla="*/ 113 w 5235"/>
                <a:gd name="T93" fmla="*/ 2318 h 2380"/>
                <a:gd name="T94" fmla="*/ 76 w 5235"/>
                <a:gd name="T95" fmla="*/ 2285 h 2380"/>
                <a:gd name="T96" fmla="*/ 46 w 5235"/>
                <a:gd name="T97" fmla="*/ 2245 h 2380"/>
                <a:gd name="T98" fmla="*/ 22 w 5235"/>
                <a:gd name="T99" fmla="*/ 2202 h 2380"/>
                <a:gd name="T100" fmla="*/ 6 w 5235"/>
                <a:gd name="T101" fmla="*/ 2156 h 2380"/>
                <a:gd name="T102" fmla="*/ 0 w 5235"/>
                <a:gd name="T103" fmla="*/ 2106 h 2380"/>
                <a:gd name="T104" fmla="*/ 0 w 5235"/>
                <a:gd name="T105" fmla="*/ 2059 h 2380"/>
                <a:gd name="T106" fmla="*/ 8 w 5235"/>
                <a:gd name="T107" fmla="*/ 2011 h 2380"/>
                <a:gd name="T108" fmla="*/ 23 w 5235"/>
                <a:gd name="T109" fmla="*/ 1963 h 2380"/>
                <a:gd name="T110" fmla="*/ 617 w 5235"/>
                <a:gd name="T111" fmla="*/ 629 h 2380"/>
                <a:gd name="T112" fmla="*/ 640 w 5235"/>
                <a:gd name="T113" fmla="*/ 584 h 2380"/>
                <a:gd name="T114" fmla="*/ 671 w 5235"/>
                <a:gd name="T115" fmla="*/ 546 h 2380"/>
                <a:gd name="T116" fmla="*/ 707 w 5235"/>
                <a:gd name="T117" fmla="*/ 513 h 2380"/>
                <a:gd name="T118" fmla="*/ 750 w 5235"/>
                <a:gd name="T119" fmla="*/ 486 h 2380"/>
                <a:gd name="T120" fmla="*/ 1669 w 5235"/>
                <a:gd name="T121" fmla="*/ 7 h 2380"/>
                <a:gd name="T122" fmla="*/ 1690 w 5235"/>
                <a:gd name="T123" fmla="*/ 0 h 2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5" h="2380">
                  <a:moveTo>
                    <a:pt x="1690" y="0"/>
                  </a:moveTo>
                  <a:lnTo>
                    <a:pt x="1712" y="2"/>
                  </a:lnTo>
                  <a:lnTo>
                    <a:pt x="1733" y="13"/>
                  </a:lnTo>
                  <a:lnTo>
                    <a:pt x="1820" y="75"/>
                  </a:lnTo>
                  <a:lnTo>
                    <a:pt x="1913" y="129"/>
                  </a:lnTo>
                  <a:lnTo>
                    <a:pt x="2007" y="179"/>
                  </a:lnTo>
                  <a:lnTo>
                    <a:pt x="2104" y="218"/>
                  </a:lnTo>
                  <a:lnTo>
                    <a:pt x="2202" y="253"/>
                  </a:lnTo>
                  <a:lnTo>
                    <a:pt x="2304" y="279"/>
                  </a:lnTo>
                  <a:lnTo>
                    <a:pt x="2407" y="298"/>
                  </a:lnTo>
                  <a:lnTo>
                    <a:pt x="2511" y="309"/>
                  </a:lnTo>
                  <a:lnTo>
                    <a:pt x="2617" y="314"/>
                  </a:lnTo>
                  <a:lnTo>
                    <a:pt x="2722" y="309"/>
                  </a:lnTo>
                  <a:lnTo>
                    <a:pt x="2827" y="298"/>
                  </a:lnTo>
                  <a:lnTo>
                    <a:pt x="2929" y="279"/>
                  </a:lnTo>
                  <a:lnTo>
                    <a:pt x="3031" y="253"/>
                  </a:lnTo>
                  <a:lnTo>
                    <a:pt x="3129" y="218"/>
                  </a:lnTo>
                  <a:lnTo>
                    <a:pt x="3226" y="179"/>
                  </a:lnTo>
                  <a:lnTo>
                    <a:pt x="3322" y="129"/>
                  </a:lnTo>
                  <a:lnTo>
                    <a:pt x="3412" y="75"/>
                  </a:lnTo>
                  <a:lnTo>
                    <a:pt x="3501" y="13"/>
                  </a:lnTo>
                  <a:lnTo>
                    <a:pt x="3521" y="2"/>
                  </a:lnTo>
                  <a:lnTo>
                    <a:pt x="3543" y="0"/>
                  </a:lnTo>
                  <a:lnTo>
                    <a:pt x="3563" y="7"/>
                  </a:lnTo>
                  <a:lnTo>
                    <a:pt x="4483" y="486"/>
                  </a:lnTo>
                  <a:lnTo>
                    <a:pt x="4526" y="513"/>
                  </a:lnTo>
                  <a:lnTo>
                    <a:pt x="4562" y="546"/>
                  </a:lnTo>
                  <a:lnTo>
                    <a:pt x="4594" y="584"/>
                  </a:lnTo>
                  <a:lnTo>
                    <a:pt x="4618" y="629"/>
                  </a:lnTo>
                  <a:lnTo>
                    <a:pt x="5209" y="1963"/>
                  </a:lnTo>
                  <a:lnTo>
                    <a:pt x="5225" y="2011"/>
                  </a:lnTo>
                  <a:lnTo>
                    <a:pt x="5235" y="2059"/>
                  </a:lnTo>
                  <a:lnTo>
                    <a:pt x="5235" y="2106"/>
                  </a:lnTo>
                  <a:lnTo>
                    <a:pt x="5227" y="2156"/>
                  </a:lnTo>
                  <a:lnTo>
                    <a:pt x="5211" y="2202"/>
                  </a:lnTo>
                  <a:lnTo>
                    <a:pt x="5187" y="2245"/>
                  </a:lnTo>
                  <a:lnTo>
                    <a:pt x="5157" y="2285"/>
                  </a:lnTo>
                  <a:lnTo>
                    <a:pt x="5120" y="2318"/>
                  </a:lnTo>
                  <a:lnTo>
                    <a:pt x="5081" y="2344"/>
                  </a:lnTo>
                  <a:lnTo>
                    <a:pt x="5036" y="2364"/>
                  </a:lnTo>
                  <a:lnTo>
                    <a:pt x="4988" y="2375"/>
                  </a:lnTo>
                  <a:lnTo>
                    <a:pt x="4939" y="2380"/>
                  </a:lnTo>
                  <a:lnTo>
                    <a:pt x="294" y="2380"/>
                  </a:lnTo>
                  <a:lnTo>
                    <a:pt x="244" y="2375"/>
                  </a:lnTo>
                  <a:lnTo>
                    <a:pt x="197" y="2364"/>
                  </a:lnTo>
                  <a:lnTo>
                    <a:pt x="152" y="2344"/>
                  </a:lnTo>
                  <a:lnTo>
                    <a:pt x="113" y="2318"/>
                  </a:lnTo>
                  <a:lnTo>
                    <a:pt x="76" y="2285"/>
                  </a:lnTo>
                  <a:lnTo>
                    <a:pt x="46" y="2245"/>
                  </a:lnTo>
                  <a:lnTo>
                    <a:pt x="22" y="2202"/>
                  </a:lnTo>
                  <a:lnTo>
                    <a:pt x="6" y="2156"/>
                  </a:lnTo>
                  <a:lnTo>
                    <a:pt x="0" y="2106"/>
                  </a:lnTo>
                  <a:lnTo>
                    <a:pt x="0" y="2059"/>
                  </a:lnTo>
                  <a:lnTo>
                    <a:pt x="8" y="2011"/>
                  </a:lnTo>
                  <a:lnTo>
                    <a:pt x="23" y="1963"/>
                  </a:lnTo>
                  <a:lnTo>
                    <a:pt x="617" y="629"/>
                  </a:lnTo>
                  <a:lnTo>
                    <a:pt x="640" y="584"/>
                  </a:lnTo>
                  <a:lnTo>
                    <a:pt x="671" y="546"/>
                  </a:lnTo>
                  <a:lnTo>
                    <a:pt x="707" y="513"/>
                  </a:lnTo>
                  <a:lnTo>
                    <a:pt x="750" y="486"/>
                  </a:lnTo>
                  <a:lnTo>
                    <a:pt x="1669" y="7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19477" y="356947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의뢰인</a:t>
            </a:r>
          </a:p>
        </p:txBody>
      </p:sp>
      <p:sp>
        <p:nvSpPr>
          <p:cNvPr id="7" name="화살표: 오른쪽 6"/>
          <p:cNvSpPr/>
          <p:nvPr/>
        </p:nvSpPr>
        <p:spPr>
          <a:xfrm>
            <a:off x="1463902" y="2959074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528156" y="3754144"/>
            <a:ext cx="78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신청</a:t>
            </a:r>
            <a:endParaRPr lang="en-US" altLang="ko-KR" b="1" dirty="0"/>
          </a:p>
          <a:p>
            <a:r>
              <a:rPr lang="ko-KR" altLang="en-US" b="1" dirty="0"/>
              <a:t>등록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6300" y="1626756"/>
            <a:ext cx="289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FloorPlanner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pic>
        <p:nvPicPr>
          <p:cNvPr id="11" name="그래픽 10" descr="모니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178" y="2780928"/>
            <a:ext cx="914400" cy="9144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592052" y="2286997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견적 신청</a:t>
            </a:r>
          </a:p>
        </p:txBody>
      </p:sp>
      <p:pic>
        <p:nvPicPr>
          <p:cNvPr id="27" name="그래픽 26" descr="사용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9542" y="2717898"/>
            <a:ext cx="914400" cy="914400"/>
          </a:xfrm>
          <a:prstGeom prst="rect">
            <a:avLst/>
          </a:prstGeom>
        </p:spPr>
      </p:pic>
      <p:sp>
        <p:nvSpPr>
          <p:cNvPr id="28" name="화살표: 오른쪽 27"/>
          <p:cNvSpPr/>
          <p:nvPr/>
        </p:nvSpPr>
        <p:spPr>
          <a:xfrm>
            <a:off x="3478497" y="2959074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433461" y="356947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답변가</a:t>
            </a:r>
            <a:endParaRPr lang="ko-KR" altLang="en-US" b="1" dirty="0"/>
          </a:p>
        </p:txBody>
      </p:sp>
      <p:sp>
        <p:nvSpPr>
          <p:cNvPr id="31" name="화살표: 오른쪽 30"/>
          <p:cNvSpPr/>
          <p:nvPr/>
        </p:nvSpPr>
        <p:spPr>
          <a:xfrm rot="16200000">
            <a:off x="4478673" y="2046068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/>
          <p:cNvSpPr/>
          <p:nvPr/>
        </p:nvSpPr>
        <p:spPr>
          <a:xfrm rot="5400000">
            <a:off x="4478672" y="4425142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319233" y="1436954"/>
            <a:ext cx="11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아마추어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369542" y="5026158"/>
            <a:ext cx="96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전문가</a:t>
            </a:r>
          </a:p>
        </p:txBody>
      </p:sp>
      <p:sp>
        <p:nvSpPr>
          <p:cNvPr id="36" name="화살표: 오른쪽 35"/>
          <p:cNvSpPr/>
          <p:nvPr/>
        </p:nvSpPr>
        <p:spPr>
          <a:xfrm>
            <a:off x="5496994" y="1403182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206335" y="1303590"/>
            <a:ext cx="136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셀프 인테리어 시공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06335" y="4882094"/>
            <a:ext cx="136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인테리어 위탁 시공</a:t>
            </a:r>
          </a:p>
        </p:txBody>
      </p:sp>
      <p:sp>
        <p:nvSpPr>
          <p:cNvPr id="39" name="화살표: 오른쪽 38"/>
          <p:cNvSpPr/>
          <p:nvPr/>
        </p:nvSpPr>
        <p:spPr>
          <a:xfrm>
            <a:off x="5415623" y="498923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/>
          <p:cNvSpPr/>
          <p:nvPr/>
        </p:nvSpPr>
        <p:spPr>
          <a:xfrm>
            <a:off x="5510196" y="2959074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래픽 40" descr="리본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9541" y="5528425"/>
            <a:ext cx="914400" cy="9144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764891" y="5757891"/>
            <a:ext cx="160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전문가 검증 시스템 도입</a:t>
            </a:r>
          </a:p>
        </p:txBody>
      </p:sp>
      <p:pic>
        <p:nvPicPr>
          <p:cNvPr id="45" name="그래픽 44" descr="악수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3906" y="2717898"/>
            <a:ext cx="914400" cy="9144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418292" y="3542740"/>
            <a:ext cx="125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답변 채택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785836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497</Words>
  <Application>Microsoft Office PowerPoint</Application>
  <PresentationFormat>화면 슬라이드 쇼(4:3)</PresentationFormat>
  <Paragraphs>118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윤고딕</vt:lpstr>
      <vt:lpstr>-윤고딕330</vt:lpstr>
      <vt:lpstr>-윤고딕360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구본일</cp:lastModifiedBy>
  <cp:revision>33</cp:revision>
  <dcterms:created xsi:type="dcterms:W3CDTF">2012-03-02T11:57:45Z</dcterms:created>
  <dcterms:modified xsi:type="dcterms:W3CDTF">2017-02-17T05:46:59Z</dcterms:modified>
</cp:coreProperties>
</file>