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85" r:id="rId5"/>
    <p:sldId id="301" r:id="rId6"/>
    <p:sldId id="302" r:id="rId7"/>
    <p:sldId id="278" r:id="rId8"/>
    <p:sldId id="311" r:id="rId9"/>
    <p:sldId id="258" r:id="rId10"/>
    <p:sldId id="312" r:id="rId11"/>
    <p:sldId id="305" r:id="rId12"/>
    <p:sldId id="313" r:id="rId13"/>
    <p:sldId id="309" r:id="rId14"/>
    <p:sldId id="262" r:id="rId15"/>
    <p:sldId id="279" r:id="rId16"/>
    <p:sldId id="307" r:id="rId17"/>
    <p:sldId id="280" r:id="rId18"/>
    <p:sldId id="308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2DCDA"/>
    <a:srgbClr val="E6B9B8"/>
    <a:srgbClr val="D99694"/>
    <a:srgbClr val="4C1900"/>
    <a:srgbClr val="FF9966"/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23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온라인 가구 쇼핑 피해 </a:t>
            </a:r>
            <a:r>
              <a:rPr lang="ko-KR" altLang="en-US" sz="1600" dirty="0" err="1"/>
              <a:t>사례수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11888588808374"/>
          <c:y val="0.22861352756993356"/>
          <c:w val="0.84715755289969152"/>
          <c:h val="0.48534236921252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 사례수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111</c:v>
                </c:pt>
                <c:pt idx="1">
                  <c:v>143</c:v>
                </c:pt>
                <c:pt idx="2">
                  <c:v>143</c:v>
                </c:pt>
                <c:pt idx="3">
                  <c:v>227</c:v>
                </c:pt>
                <c:pt idx="4">
                  <c:v>627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232144"/>
        <c:axId val="252232536"/>
      </c:barChart>
      <c:catAx>
        <c:axId val="25223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32536"/>
        <c:crosses val="autoZero"/>
        <c:auto val="1"/>
        <c:lblAlgn val="ctr"/>
        <c:lblOffset val="100"/>
        <c:noMultiLvlLbl val="0"/>
      </c:catAx>
      <c:valAx>
        <c:axId val="252232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3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2367712617173"/>
          <c:y val="2.9261785068732553E-2"/>
          <c:w val="0.7417360356021282"/>
          <c:h val="0.677287824217314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가구 피해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2012년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519</c:v>
                </c:pt>
                <c:pt idx="1">
                  <c:v>598</c:v>
                </c:pt>
                <c:pt idx="2">
                  <c:v>508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온라인 가구 피해 건수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2012년</c:v>
                </c:pt>
                <c:pt idx="2">
                  <c:v>2011년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</c:v>
                </c:pt>
                <c:pt idx="1">
                  <c:v>143</c:v>
                </c:pt>
                <c:pt idx="2">
                  <c:v>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230576"/>
        <c:axId val="252234888"/>
      </c:barChart>
      <c:catAx>
        <c:axId val="252230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34888"/>
        <c:crosses val="autoZero"/>
        <c:auto val="1"/>
        <c:lblAlgn val="ctr"/>
        <c:lblOffset val="100"/>
        <c:noMultiLvlLbl val="0"/>
      </c:catAx>
      <c:valAx>
        <c:axId val="252234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3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온라인 가구 쇼핑 피해 유형</a:t>
            </a:r>
          </a:p>
        </c:rich>
      </c:tx>
      <c:layout>
        <c:manualLayout>
          <c:xMode val="edge"/>
          <c:yMode val="edge"/>
          <c:x val="0.15705717153516802"/>
          <c:y val="2.2264250946741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품질 불만</c:v>
                </c:pt>
                <c:pt idx="1">
                  <c:v>배송 불만</c:v>
                </c:pt>
                <c:pt idx="2">
                  <c:v>광고 상이</c:v>
                </c:pt>
                <c:pt idx="3">
                  <c:v>환불 거절</c:v>
                </c:pt>
                <c:pt idx="4">
                  <c:v>A/S 불만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47.9</c:v>
                </c:pt>
                <c:pt idx="1">
                  <c:v>17.899999999999999</c:v>
                </c:pt>
                <c:pt idx="2">
                  <c:v>13</c:v>
                </c:pt>
                <c:pt idx="3">
                  <c:v>12</c:v>
                </c:pt>
                <c:pt idx="4">
                  <c:v>4.3</c:v>
                </c:pt>
                <c:pt idx="5">
                  <c:v>4.9000000000000004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품질 불만 유형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형태 다름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2229400"/>
        <c:axId val="252227440"/>
      </c:barChart>
      <c:catAx>
        <c:axId val="252229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7440"/>
        <c:crosses val="autoZero"/>
        <c:auto val="1"/>
        <c:lblAlgn val="ctr"/>
        <c:lblOffset val="100"/>
        <c:noMultiLvlLbl val="0"/>
      </c:catAx>
      <c:valAx>
        <c:axId val="25222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7381-1193-4940-8FC2-410A6D3ABAD4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F4D0C-9A35-41B6-AB4A-2D9861332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9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7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4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2662" y="2679471"/>
            <a:ext cx="2706180" cy="527108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3408013" y="3206579"/>
            <a:ext cx="3994269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3179" y="321941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InnerBase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670" y="2785715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 아이디어 기획서 발표</a:t>
            </a:r>
            <a:endParaRPr lang="ko-KR" altLang="en-US" sz="1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6" y="2244234"/>
            <a:ext cx="2333544" cy="233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1065406" y="4684022"/>
            <a:ext cx="5074136" cy="1437506"/>
          </a:xfrm>
          <a:prstGeom prst="rect">
            <a:avLst/>
          </a:prstGeom>
          <a:solidFill>
            <a:srgbClr val="C0504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Pm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교수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김대호 교수님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조장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박광민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구본일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전현재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이유선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강성희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제작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_x2330321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106" y="1738302"/>
            <a:ext cx="5804041" cy="2680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51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       가구 </a:t>
              </a:r>
              <a:r>
                <a:rPr lang="ko-KR" altLang="en-US" sz="1400" dirty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배치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기능</a:t>
              </a:r>
              <a:endParaRPr lang="ko-KR" altLang="en-US" sz="14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" y="1328095"/>
            <a:ext cx="8805797" cy="51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       가구 </a:t>
              </a:r>
              <a:r>
                <a:rPr lang="ko-KR" altLang="en-US" sz="1400" dirty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배치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기능</a:t>
              </a:r>
              <a:endParaRPr lang="ko-KR" altLang="en-US" sz="14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1437643"/>
            <a:ext cx="3765478" cy="2658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4096599"/>
            <a:ext cx="4284605" cy="2252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굽은 화살표 8"/>
          <p:cNvSpPr/>
          <p:nvPr/>
        </p:nvSpPr>
        <p:spPr>
          <a:xfrm rot="5400000">
            <a:off x="5135573" y="2385806"/>
            <a:ext cx="928076" cy="10624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068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8388" y="1556695"/>
            <a:ext cx="46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2D -&gt; 3D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전환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9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앱을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이용한 </a:t>
            </a:r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2D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가구 배치 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4313" y="1306228"/>
            <a:ext cx="4115374" cy="5092612"/>
            <a:chOff x="2144047" y="1306228"/>
            <a:chExt cx="4115374" cy="509261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047" y="1306228"/>
              <a:ext cx="4115374" cy="509261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145" y="2381036"/>
              <a:ext cx="2593428" cy="18670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784" y="4248044"/>
              <a:ext cx="2060696" cy="1080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9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을 이용한 가상 가구 배치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7" y="2290757"/>
            <a:ext cx="3978712" cy="228644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18" y="2290757"/>
            <a:ext cx="3879711" cy="23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21" name="그룹 20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108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120855" y="3140968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25" name="직사각형 24"/>
            <p:cNvSpPr/>
            <p:nvPr/>
          </p:nvSpPr>
          <p:spPr>
            <a:xfrm>
              <a:off x="3103522" y="2661971"/>
              <a:ext cx="5210907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951849" y="37021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주요프로세스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66" y="1642350"/>
            <a:ext cx="94359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고객</a:t>
            </a:r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5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시행사</a:t>
            </a:r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7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가구업체</a:t>
            </a:r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40940" y="1217963"/>
            <a:ext cx="650474" cy="4725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웹</a:t>
            </a:r>
            <a:endParaRPr lang="ko-KR" altLang="en-US" b="1" dirty="0"/>
          </a:p>
        </p:txBody>
      </p:sp>
      <p:sp>
        <p:nvSpPr>
          <p:cNvPr id="70" name="타원 69"/>
          <p:cNvSpPr/>
          <p:nvPr/>
        </p:nvSpPr>
        <p:spPr>
          <a:xfrm>
            <a:off x="840940" y="2439718"/>
            <a:ext cx="650474" cy="4725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앱</a:t>
            </a:r>
            <a:endParaRPr lang="ko-KR" altLang="en-US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360552" y="1306228"/>
            <a:ext cx="8462340" cy="5136754"/>
            <a:chOff x="262596" y="2195289"/>
            <a:chExt cx="8462340" cy="3567724"/>
          </a:xfrm>
        </p:grpSpPr>
        <p:cxnSp>
          <p:nvCxnSpPr>
            <p:cNvPr id="68" name="직선 화살표 연결선 67"/>
            <p:cNvCxnSpPr>
              <a:endCxn id="61" idx="1"/>
            </p:cNvCxnSpPr>
            <p:nvPr/>
          </p:nvCxnSpPr>
          <p:spPr>
            <a:xfrm>
              <a:off x="1410274" y="2676410"/>
              <a:ext cx="636208" cy="8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5073599" y="2336563"/>
              <a:ext cx="489976" cy="3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72" idx="1"/>
            </p:cNvCxnSpPr>
            <p:nvPr/>
          </p:nvCxnSpPr>
          <p:spPr>
            <a:xfrm flipV="1">
              <a:off x="2326057" y="2680390"/>
              <a:ext cx="627213" cy="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738681" y="3820720"/>
              <a:ext cx="906593" cy="3176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파트너 신청</a:t>
              </a:r>
              <a:endParaRPr lang="ko-KR" altLang="en-US" sz="1200" b="1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38681" y="4644403"/>
              <a:ext cx="906593" cy="3176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파트너 신청</a:t>
              </a:r>
              <a:endParaRPr lang="ko-KR" altLang="en-US" sz="1200" b="1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262596" y="3546760"/>
              <a:ext cx="8427791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286995" y="4403120"/>
              <a:ext cx="8427791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297145" y="5201784"/>
              <a:ext cx="8427791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3473699" y="3820902"/>
              <a:ext cx="1278172" cy="3696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도면 제작 </a:t>
              </a:r>
              <a:r>
                <a:rPr lang="en-US" altLang="ko-KR" sz="1200" b="1" dirty="0" smtClean="0"/>
                <a:t>&amp; </a:t>
              </a:r>
              <a:r>
                <a:rPr lang="ko-KR" altLang="en-US" sz="1200" b="1" dirty="0" smtClean="0"/>
                <a:t>등록</a:t>
              </a:r>
              <a:endParaRPr lang="ko-KR" altLang="en-US" sz="1200" b="1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473699" y="4643907"/>
              <a:ext cx="1278172" cy="3380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가구등록</a:t>
              </a:r>
              <a:endParaRPr lang="ko-KR" altLang="en-US" sz="1200" b="1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046481" y="5394783"/>
              <a:ext cx="754341" cy="3682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승인</a:t>
              </a:r>
              <a:endParaRPr lang="ko-KR" altLang="en-US" sz="12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38681" y="2540246"/>
              <a:ext cx="852890" cy="2864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회원가입</a:t>
              </a:r>
              <a:endParaRPr lang="ko-KR" altLang="en-US" sz="1200" b="1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046482" y="2534079"/>
              <a:ext cx="754341" cy="2864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로그인</a:t>
              </a:r>
              <a:endParaRPr lang="ko-KR" altLang="en-US" sz="1200" b="1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618210" y="4609810"/>
              <a:ext cx="766226" cy="329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주문 확인</a:t>
              </a:r>
              <a:endParaRPr lang="ko-KR" altLang="en-US" sz="12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95005" y="4620450"/>
              <a:ext cx="561989" cy="31822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배송</a:t>
              </a:r>
              <a:endParaRPr lang="ko-KR" altLang="en-US" sz="1200" b="1" dirty="0"/>
            </a:p>
          </p:txBody>
        </p:sp>
        <p:cxnSp>
          <p:nvCxnSpPr>
            <p:cNvPr id="64" name="꺾인 연결선 63"/>
            <p:cNvCxnSpPr>
              <a:stCxn id="52" idx="3"/>
            </p:cNvCxnSpPr>
            <p:nvPr/>
          </p:nvCxnSpPr>
          <p:spPr>
            <a:xfrm>
              <a:off x="1645274" y="4803210"/>
              <a:ext cx="199870" cy="39857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2" idx="3"/>
              <a:endCxn id="63" idx="1"/>
            </p:cNvCxnSpPr>
            <p:nvPr/>
          </p:nvCxnSpPr>
          <p:spPr>
            <a:xfrm>
              <a:off x="7384436" y="4774391"/>
              <a:ext cx="510569" cy="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59" idx="3"/>
              <a:endCxn id="57" idx="1"/>
            </p:cNvCxnSpPr>
            <p:nvPr/>
          </p:nvCxnSpPr>
          <p:spPr>
            <a:xfrm flipV="1">
              <a:off x="2800822" y="4005724"/>
              <a:ext cx="672877" cy="157317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59" idx="3"/>
              <a:endCxn id="58" idx="1"/>
            </p:cNvCxnSpPr>
            <p:nvPr/>
          </p:nvCxnSpPr>
          <p:spPr>
            <a:xfrm flipV="1">
              <a:off x="2800822" y="4812929"/>
              <a:ext cx="672877" cy="76596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51" idx="3"/>
              <a:endCxn id="59" idx="1"/>
            </p:cNvCxnSpPr>
            <p:nvPr/>
          </p:nvCxnSpPr>
          <p:spPr>
            <a:xfrm>
              <a:off x="1645274" y="3979526"/>
              <a:ext cx="401207" cy="159937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2953270" y="2540246"/>
              <a:ext cx="882501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가구 쇼핑</a:t>
              </a:r>
              <a:endParaRPr lang="ko-KR" altLang="en-US" sz="1200" b="1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4142592" y="2195289"/>
              <a:ext cx="1278172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아파트 도면 검색</a:t>
              </a:r>
              <a:endParaRPr lang="ko-KR" altLang="en-US" sz="1200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563574" y="2195398"/>
              <a:ext cx="825068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가구 배치</a:t>
              </a:r>
              <a:endParaRPr lang="ko-KR" altLang="en-US" sz="1200" b="1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671345" y="2488553"/>
              <a:ext cx="639086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구매</a:t>
              </a:r>
              <a:endParaRPr lang="ko-KR" altLang="en-US" sz="12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142592" y="2904960"/>
              <a:ext cx="1278172" cy="280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AR </a:t>
              </a:r>
              <a:r>
                <a:rPr lang="ko-KR" altLang="en-US" sz="1200" b="1" dirty="0" smtClean="0"/>
                <a:t>배치</a:t>
              </a:r>
              <a:endParaRPr lang="ko-KR" altLang="en-US" sz="1200" b="1" dirty="0"/>
            </a:p>
          </p:txBody>
        </p:sp>
        <p:cxnSp>
          <p:nvCxnSpPr>
            <p:cNvPr id="77" name="꺾인 연결선 76"/>
            <p:cNvCxnSpPr>
              <a:stCxn id="72" idx="3"/>
              <a:endCxn id="73" idx="1"/>
            </p:cNvCxnSpPr>
            <p:nvPr/>
          </p:nvCxnSpPr>
          <p:spPr>
            <a:xfrm flipV="1">
              <a:off x="3835771" y="2335433"/>
              <a:ext cx="306821" cy="34495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72" idx="3"/>
              <a:endCxn id="76" idx="1"/>
            </p:cNvCxnSpPr>
            <p:nvPr/>
          </p:nvCxnSpPr>
          <p:spPr>
            <a:xfrm>
              <a:off x="3835771" y="2680390"/>
              <a:ext cx="306821" cy="36471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76" idx="3"/>
              <a:endCxn id="75" idx="1"/>
            </p:cNvCxnSpPr>
            <p:nvPr/>
          </p:nvCxnSpPr>
          <p:spPr>
            <a:xfrm flipV="1">
              <a:off x="5420764" y="2628697"/>
              <a:ext cx="1250581" cy="41640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4" idx="3"/>
            </p:cNvCxnSpPr>
            <p:nvPr/>
          </p:nvCxnSpPr>
          <p:spPr>
            <a:xfrm>
              <a:off x="6388642" y="2335542"/>
              <a:ext cx="97785" cy="29315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2"/>
              <a:endCxn id="62" idx="0"/>
            </p:cNvCxnSpPr>
            <p:nvPr/>
          </p:nvCxnSpPr>
          <p:spPr>
            <a:xfrm>
              <a:off x="6990889" y="2768841"/>
              <a:ext cx="10434" cy="18409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57" idx="3"/>
              <a:endCxn id="72" idx="2"/>
            </p:cNvCxnSpPr>
            <p:nvPr/>
          </p:nvCxnSpPr>
          <p:spPr>
            <a:xfrm flipH="1" flipV="1">
              <a:off x="3394520" y="2820535"/>
              <a:ext cx="1357350" cy="1185188"/>
            </a:xfrm>
            <a:prstGeom prst="bentConnector4">
              <a:avLst>
                <a:gd name="adj1" fmla="val -12609"/>
                <a:gd name="adj2" fmla="val 5779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/>
            <p:nvPr/>
          </p:nvCxnSpPr>
          <p:spPr>
            <a:xfrm flipV="1">
              <a:off x="4756145" y="3546760"/>
              <a:ext cx="167091" cy="1242712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3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33" name="그룹 32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4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08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08309" y="31409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4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25" name="직사각형 24"/>
            <p:cNvSpPr/>
            <p:nvPr/>
          </p:nvSpPr>
          <p:spPr>
            <a:xfrm>
              <a:off x="3103522" y="2661971"/>
              <a:ext cx="5210907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1077491" y="677991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방향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1849" y="370214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4.Development direction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77491" y="1853240"/>
          <a:ext cx="6721187" cy="4119784"/>
        </p:xfrm>
        <a:graphic>
          <a:graphicData uri="http://schemas.openxmlformats.org/drawingml/2006/table">
            <a:tbl>
              <a:tblPr/>
              <a:tblGrid>
                <a:gridCol w="1446473"/>
                <a:gridCol w="793812"/>
                <a:gridCol w="746817"/>
                <a:gridCol w="746817"/>
                <a:gridCol w="746817"/>
                <a:gridCol w="746817"/>
                <a:gridCol w="746817"/>
                <a:gridCol w="746817"/>
              </a:tblGrid>
              <a:tr h="44273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개발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일정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개발 일정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기획 문서 작성</a:t>
                      </a:r>
                      <a:endParaRPr lang="ko-KR" altLang="en-US" sz="1000" kern="0" spc="-18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사용기술 학습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스토리보드 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웹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앱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326" marR="68326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1560449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692593" y="3421369"/>
            <a:ext cx="17588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QnA</a:t>
            </a:r>
            <a:endParaRPr lang="ko-KR" altLang="en-US" sz="10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083318" y="914400"/>
            <a:ext cx="9359932" cy="5029200"/>
            <a:chOff x="-2286048" y="1214422"/>
            <a:chExt cx="9359932" cy="5029200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 rot="5400000">
              <a:off x="-2286048" y="1214422"/>
              <a:ext cx="5029200" cy="5029200"/>
            </a:xfrm>
            <a:custGeom>
              <a:avLst/>
              <a:gdLst>
                <a:gd name="G0" fmla="+- 10275 0 0"/>
                <a:gd name="G1" fmla="+- -11781497 0 0"/>
                <a:gd name="G2" fmla="+- 0 0 -11781497"/>
                <a:gd name="T0" fmla="*/ 0 256 1"/>
                <a:gd name="T1" fmla="*/ 180 256 1"/>
                <a:gd name="G3" fmla="+- -11781497 T0 T1"/>
                <a:gd name="T2" fmla="*/ 0 256 1"/>
                <a:gd name="T3" fmla="*/ 90 256 1"/>
                <a:gd name="G4" fmla="+- -11781497 T2 T3"/>
                <a:gd name="G5" fmla="*/ G4 2 1"/>
                <a:gd name="T4" fmla="*/ 90 256 1"/>
                <a:gd name="T5" fmla="*/ 0 256 1"/>
                <a:gd name="G6" fmla="+- -11781497 T4 T5"/>
                <a:gd name="G7" fmla="*/ G6 2 1"/>
                <a:gd name="G8" fmla="abs -1178149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275"/>
                <a:gd name="G18" fmla="*/ 10275 1 2"/>
                <a:gd name="G19" fmla="+- G18 5400 0"/>
                <a:gd name="G20" fmla="cos G19 -11781497"/>
                <a:gd name="G21" fmla="sin G19 -11781497"/>
                <a:gd name="G22" fmla="+- G20 10800 0"/>
                <a:gd name="G23" fmla="+- G21 10800 0"/>
                <a:gd name="G24" fmla="+- 10800 0 G20"/>
                <a:gd name="G25" fmla="+- 10275 10800 0"/>
                <a:gd name="G26" fmla="?: G9 G17 G25"/>
                <a:gd name="G27" fmla="?: G9 0 21600"/>
                <a:gd name="G28" fmla="cos 10800 -11781497"/>
                <a:gd name="G29" fmla="sin 10800 -11781497"/>
                <a:gd name="G30" fmla="sin 10275 -11781497"/>
                <a:gd name="G31" fmla="+- G28 10800 0"/>
                <a:gd name="G32" fmla="+- G29 10800 0"/>
                <a:gd name="G33" fmla="+- G30 10800 0"/>
                <a:gd name="G34" fmla="?: G4 0 G31"/>
                <a:gd name="G35" fmla="?: -11781497 G34 0"/>
                <a:gd name="G36" fmla="?: G6 G35 G31"/>
                <a:gd name="G37" fmla="+- 21600 0 G36"/>
                <a:gd name="G38" fmla="?: G4 0 G33"/>
                <a:gd name="G39" fmla="?: -1178149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62 w 21600"/>
                <a:gd name="T15" fmla="*/ 10757 h 21600"/>
                <a:gd name="T16" fmla="*/ 10800 w 21600"/>
                <a:gd name="T17" fmla="*/ 525 h 21600"/>
                <a:gd name="T18" fmla="*/ 2133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25" y="10759"/>
                  </a:moveTo>
                  <a:cubicBezTo>
                    <a:pt x="547" y="5100"/>
                    <a:pt x="5141" y="524"/>
                    <a:pt x="10800" y="525"/>
                  </a:cubicBezTo>
                  <a:cubicBezTo>
                    <a:pt x="16458" y="525"/>
                    <a:pt x="21052" y="5100"/>
                    <a:pt x="21074" y="10759"/>
                  </a:cubicBezTo>
                  <a:lnTo>
                    <a:pt x="21599" y="10756"/>
                  </a:lnTo>
                  <a:cubicBezTo>
                    <a:pt x="21576" y="4809"/>
                    <a:pt x="16747" y="-1"/>
                    <a:pt x="10799" y="0"/>
                  </a:cubicBezTo>
                  <a:cubicBezTo>
                    <a:pt x="4852" y="0"/>
                    <a:pt x="23" y="4809"/>
                    <a:pt x="0" y="1075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tx2">
                    <a:alpha val="60001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85984" y="2357430"/>
              <a:ext cx="4787900" cy="2862263"/>
              <a:chOff x="3603625" y="2209800"/>
              <a:chExt cx="4787900" cy="2862263"/>
            </a:xfrm>
          </p:grpSpPr>
          <p:sp>
            <p:nvSpPr>
              <p:cNvPr id="20" name="AutoShape 2"/>
              <p:cNvSpPr>
                <a:spLocks noChangeArrowheads="1"/>
              </p:cNvSpPr>
              <p:nvPr/>
            </p:nvSpPr>
            <p:spPr bwMode="gray">
              <a:xfrm>
                <a:off x="4124325" y="346075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AutoShape 3"/>
              <p:cNvSpPr>
                <a:spLocks noChangeArrowheads="1"/>
              </p:cNvSpPr>
              <p:nvPr/>
            </p:nvSpPr>
            <p:spPr bwMode="gray">
              <a:xfrm>
                <a:off x="4027488" y="4092575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AutoShape 4"/>
              <p:cNvSpPr>
                <a:spLocks noChangeArrowheads="1"/>
              </p:cNvSpPr>
              <p:nvPr/>
            </p:nvSpPr>
            <p:spPr bwMode="gray">
              <a:xfrm>
                <a:off x="3776663" y="469106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rgbClr val="A1A3A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AutoShape 5"/>
              <p:cNvSpPr>
                <a:spLocks noChangeArrowheads="1"/>
              </p:cNvSpPr>
              <p:nvPr/>
            </p:nvSpPr>
            <p:spPr bwMode="gray">
              <a:xfrm>
                <a:off x="4049713" y="283051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gray">
              <a:xfrm>
                <a:off x="3843338" y="220980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3679825" y="2319338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gray">
              <a:xfrm>
                <a:off x="3886200" y="294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3962400" y="3559175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gray">
              <a:xfrm>
                <a:off x="3852863" y="421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3603625" y="4805363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A1A3A5">
                      <a:gamma/>
                      <a:shade val="63529"/>
                      <a:invGamma/>
                    </a:srgbClr>
                  </a:gs>
                  <a:gs pos="100000">
                    <a:srgbClr val="A1A3A5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91331" y="2034265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1.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5619" y="265658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2.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ko-KR" altLang="en-US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408" y="3284451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3.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주요프로세스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618" y="3906846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향후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방향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305" y="1877853"/>
            <a:ext cx="2333544" cy="3331861"/>
            <a:chOff x="812587" y="1306992"/>
            <a:chExt cx="2333544" cy="3331861"/>
          </a:xfrm>
        </p:grpSpPr>
        <p:sp>
          <p:nvSpPr>
            <p:cNvPr id="5" name="TextBox 4"/>
            <p:cNvSpPr txBox="1"/>
            <p:nvPr/>
          </p:nvSpPr>
          <p:spPr>
            <a:xfrm>
              <a:off x="1049682" y="3530857"/>
              <a:ext cx="17155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Index</a:t>
              </a:r>
              <a:endPara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87" y="1306992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0" name="TextBox 29"/>
          <p:cNvSpPr txBox="1"/>
          <p:nvPr/>
        </p:nvSpPr>
        <p:spPr>
          <a:xfrm>
            <a:off x="3961156" y="450212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5. Q&amp;A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rgbClr val="C050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1.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개발 배경 및 목적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2.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서비스 소개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3.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주요프로세스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4.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향후 개발 방향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7" name="직사각형 6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491" y="677991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시장 현황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62" y="2013038"/>
            <a:ext cx="3746019" cy="33775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커지는 한국 가구 시장 그래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8" y="2013038"/>
            <a:ext cx="3993182" cy="33775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15" name="직사각형 14"/>
            <p:cNvSpPr/>
            <p:nvPr/>
          </p:nvSpPr>
          <p:spPr>
            <a:xfrm>
              <a:off x="3085019" y="2679470"/>
              <a:ext cx="6065986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4027" y="390274"/>
            <a:ext cx="38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1.Market </a:t>
            </a:r>
            <a:r>
              <a:rPr lang="en-US" altLang="ko-KR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Research &amp; Target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491" y="677991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쇼핑몰 피해 사례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차트 10"/>
          <p:cNvGraphicFramePr/>
          <p:nvPr>
            <p:extLst/>
          </p:nvPr>
        </p:nvGraphicFramePr>
        <p:xfrm>
          <a:off x="4464526" y="3944841"/>
          <a:ext cx="3888586" cy="272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/>
          </p:nvPr>
        </p:nvGraphicFramePr>
        <p:xfrm>
          <a:off x="4464525" y="1158819"/>
          <a:ext cx="3888587" cy="250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차트 18"/>
          <p:cNvGraphicFramePr/>
          <p:nvPr>
            <p:extLst/>
          </p:nvPr>
        </p:nvGraphicFramePr>
        <p:xfrm>
          <a:off x="130483" y="1281416"/>
          <a:ext cx="4106237" cy="306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차트 19"/>
          <p:cNvGraphicFramePr/>
          <p:nvPr>
            <p:extLst/>
          </p:nvPr>
        </p:nvGraphicFramePr>
        <p:xfrm>
          <a:off x="-24022" y="4468973"/>
          <a:ext cx="4415245" cy="1907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89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92247" y="2290554"/>
            <a:ext cx="7154029" cy="868197"/>
            <a:chOff x="251520" y="1561725"/>
            <a:chExt cx="5410200" cy="54820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6" b="23207"/>
            <a:stretch/>
          </p:blipFill>
          <p:spPr bwMode="auto">
            <a:xfrm>
              <a:off x="251520" y="1561725"/>
              <a:ext cx="5410200" cy="54820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cxnSp>
          <p:nvCxnSpPr>
            <p:cNvPr id="3" name="직선 연결선 2"/>
            <p:cNvCxnSpPr/>
            <p:nvPr/>
          </p:nvCxnSpPr>
          <p:spPr>
            <a:xfrm>
              <a:off x="2627784" y="1955332"/>
              <a:ext cx="193459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22" name="직사각형 21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문제 피해 사례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05181" y="4471417"/>
            <a:ext cx="4328160" cy="2430449"/>
            <a:chOff x="4838474" y="3319827"/>
            <a:chExt cx="3267075" cy="1738196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99"/>
            <a:stretch/>
          </p:blipFill>
          <p:spPr bwMode="auto">
            <a:xfrm>
              <a:off x="4838474" y="3319827"/>
              <a:ext cx="3267075" cy="17381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cxnSp>
          <p:nvCxnSpPr>
            <p:cNvPr id="21" name="직선 연결선 20"/>
            <p:cNvCxnSpPr/>
            <p:nvPr/>
          </p:nvCxnSpPr>
          <p:spPr>
            <a:xfrm>
              <a:off x="4838474" y="4824344"/>
              <a:ext cx="266429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566754" y="3575101"/>
              <a:ext cx="159166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66754" y="3575101"/>
              <a:ext cx="151032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4838474" y="4824344"/>
              <a:ext cx="2651752" cy="270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136531" y="1435858"/>
            <a:ext cx="1323070" cy="5261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사례 ①</a:t>
            </a:r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6531" y="3622009"/>
            <a:ext cx="1323070" cy="5261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사례 ②</a:t>
            </a:r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0434" y="1376148"/>
            <a:ext cx="46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굵은샘체" panose="02010804000101010101" pitchFamily="2" charset="-127"/>
                <a:ea typeface="휴먼굵은샘체" panose="02010804000101010101" pitchFamily="2" charset="-127"/>
              </a:rPr>
              <a:t>실물 확인이 불가한 점</a:t>
            </a:r>
            <a:endParaRPr lang="ko-KR" altLang="en-US" sz="3200" dirty="0">
              <a:latin typeface="휴먼굵은샘체" panose="02010804000101010101" pitchFamily="2" charset="-127"/>
              <a:ea typeface="휴먼굵은샘체" panose="02010804000101010101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0434" y="3563404"/>
            <a:ext cx="46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굵은샘체" panose="02010804000101010101" pitchFamily="2" charset="-127"/>
                <a:ea typeface="휴먼굵은샘체" panose="02010804000101010101" pitchFamily="2" charset="-127"/>
              </a:rPr>
              <a:t>이사 가기 전 가구 배치 불가능</a:t>
            </a:r>
            <a:endParaRPr lang="ko-KR" altLang="en-US" sz="3200" dirty="0">
              <a:latin typeface="휴먼굵은샘체" panose="02010804000101010101" pitchFamily="2" charset="-127"/>
              <a:ea typeface="휴먼굵은샘체" panose="020108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6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3120855" y="31371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 프로세스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20855" y="2348880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4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29" name="직사각형 28"/>
            <p:cNvSpPr/>
            <p:nvPr/>
          </p:nvSpPr>
          <p:spPr>
            <a:xfrm>
              <a:off x="3085019" y="2679470"/>
              <a:ext cx="5824927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4293" y="381359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2.InnerBase service Overview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7491" y="67799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개요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3677257" y="1022133"/>
            <a:ext cx="1391920" cy="1391920"/>
            <a:chOff x="3815080" y="1396519"/>
            <a:chExt cx="1391920" cy="1391920"/>
          </a:xfrm>
        </p:grpSpPr>
        <p:sp>
          <p:nvSpPr>
            <p:cNvPr id="4" name="타원 3"/>
            <p:cNvSpPr/>
            <p:nvPr/>
          </p:nvSpPr>
          <p:spPr>
            <a:xfrm>
              <a:off x="3815080" y="1396519"/>
              <a:ext cx="1391920" cy="139192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69111" y="1769313"/>
              <a:ext cx="883857" cy="769441"/>
            </a:xfrm>
            <a:prstGeom prst="rect">
              <a:avLst/>
            </a:prstGeom>
            <a:no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아파트 </a:t>
              </a:r>
              <a:r>
                <a:rPr lang="ko-KR" altLang="en-US" sz="2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시행사</a:t>
              </a:r>
              <a:endParaRPr lang="ko-KR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54019" y="5142927"/>
            <a:ext cx="1391920" cy="1391920"/>
            <a:chOff x="5745480" y="3373120"/>
            <a:chExt cx="1391920" cy="1391920"/>
          </a:xfrm>
        </p:grpSpPr>
        <p:sp>
          <p:nvSpPr>
            <p:cNvPr id="23" name="타원 22"/>
            <p:cNvSpPr/>
            <p:nvPr/>
          </p:nvSpPr>
          <p:spPr>
            <a:xfrm>
              <a:off x="5745480" y="3373120"/>
              <a:ext cx="1391920" cy="139192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2320" y="3884414"/>
              <a:ext cx="11582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가구업체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3106166" y="3311843"/>
            <a:ext cx="2494275" cy="2340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InnerBase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0668" y="5142927"/>
            <a:ext cx="1391920" cy="1391920"/>
            <a:chOff x="3597199" y="3884414"/>
            <a:chExt cx="1391920" cy="1391920"/>
          </a:xfrm>
        </p:grpSpPr>
        <p:sp>
          <p:nvSpPr>
            <p:cNvPr id="33" name="타원 32"/>
            <p:cNvSpPr/>
            <p:nvPr/>
          </p:nvSpPr>
          <p:spPr>
            <a:xfrm>
              <a:off x="3597199" y="3884414"/>
              <a:ext cx="1391920" cy="139192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3494" y="4395708"/>
              <a:ext cx="679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</a:t>
              </a:r>
            </a:p>
          </p:txBody>
        </p:sp>
      </p:grpSp>
      <p:sp>
        <p:nvSpPr>
          <p:cNvPr id="48" name="오른쪽 화살표 47"/>
          <p:cNvSpPr/>
          <p:nvPr/>
        </p:nvSpPr>
        <p:spPr>
          <a:xfrm rot="12820952">
            <a:off x="5566437" y="4725797"/>
            <a:ext cx="809296" cy="834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 rot="5400000">
            <a:off x="3993366" y="2464267"/>
            <a:ext cx="809296" cy="834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 rot="19605342">
            <a:off x="2386661" y="4725797"/>
            <a:ext cx="809296" cy="834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검색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" y="1427835"/>
            <a:ext cx="8805797" cy="48056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41071" y="3814354"/>
            <a:ext cx="783772" cy="313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클릭</a:t>
            </a: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2824843" y="3452648"/>
            <a:ext cx="3244881" cy="51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24" y="2723738"/>
            <a:ext cx="2680138" cy="21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3683</TotalTime>
  <Words>337</Words>
  <Application>Microsoft Office PowerPoint</Application>
  <PresentationFormat>화면 슬라이드 쇼(4:3)</PresentationFormat>
  <Paragraphs>123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HY견고딕</vt:lpstr>
      <vt:lpstr>HY동녘M</vt:lpstr>
      <vt:lpstr>굴림</vt:lpstr>
      <vt:lpstr>나눔고딕</vt:lpstr>
      <vt:lpstr>나눔바른펜</vt:lpstr>
      <vt:lpstr>맑은 고딕</vt:lpstr>
      <vt:lpstr>양재깨비체B</vt:lpstr>
      <vt:lpstr>한컴 바겐세일 B</vt:lpstr>
      <vt:lpstr>휴먼굵은샘체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bon</cp:lastModifiedBy>
  <cp:revision>116</cp:revision>
  <dcterms:created xsi:type="dcterms:W3CDTF">2016-09-19T23:57:10Z</dcterms:created>
  <dcterms:modified xsi:type="dcterms:W3CDTF">2017-04-03T04:14:58Z</dcterms:modified>
</cp:coreProperties>
</file>