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6" r:id="rId4"/>
    <p:sldId id="260" r:id="rId5"/>
    <p:sldId id="263" r:id="rId6"/>
    <p:sldId id="264" r:id="rId7"/>
    <p:sldId id="267" r:id="rId8"/>
    <p:sldId id="278" r:id="rId9"/>
    <p:sldId id="279" r:id="rId10"/>
    <p:sldId id="265" r:id="rId11"/>
    <p:sldId id="281" r:id="rId12"/>
    <p:sldId id="285" r:id="rId13"/>
    <p:sldId id="280" r:id="rId14"/>
    <p:sldId id="282" r:id="rId15"/>
    <p:sldId id="273" r:id="rId16"/>
    <p:sldId id="283" r:id="rId17"/>
    <p:sldId id="275" r:id="rId18"/>
    <p:sldId id="284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D89290"/>
    <a:srgbClr val="E6686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2367712617173"/>
          <c:y val="2.9261785068732553E-2"/>
          <c:w val="0.7417360356021282"/>
          <c:h val="0.677287824217314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가구 피해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698</c:v>
                </c:pt>
                <c:pt idx="1">
                  <c:v>598</c:v>
                </c:pt>
                <c:pt idx="2">
                  <c:v>508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온라인 가구 피해 건수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</c:v>
                </c:pt>
                <c:pt idx="1">
                  <c:v>143</c:v>
                </c:pt>
                <c:pt idx="2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36912"/>
        <c:axId val="187337304"/>
      </c:barChart>
      <c:catAx>
        <c:axId val="18733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37304"/>
        <c:crosses val="autoZero"/>
        <c:auto val="1"/>
        <c:lblAlgn val="ctr"/>
        <c:lblOffset val="100"/>
        <c:noMultiLvlLbl val="0"/>
      </c:catAx>
      <c:valAx>
        <c:axId val="187337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3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온라인 가구 쇼핑 피해 </a:t>
            </a:r>
            <a:r>
              <a:rPr lang="ko-KR" altLang="en-US" sz="1600" dirty="0" err="1"/>
              <a:t>사례수</a:t>
            </a:r>
            <a:endParaRPr lang="ko-KR" altLang="en-US" sz="1600" dirty="0"/>
          </a:p>
        </c:rich>
      </c:tx>
      <c:layout>
        <c:manualLayout>
          <c:xMode val="edge"/>
          <c:yMode val="edge"/>
          <c:x val="0.17512932045413088"/>
          <c:y val="3.90959376767933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11888588808374"/>
          <c:y val="0.22861352756993356"/>
          <c:w val="0.84715755289969152"/>
          <c:h val="0.48534236921252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 사례수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</c:v>
                </c:pt>
                <c:pt idx="1">
                  <c:v>143</c:v>
                </c:pt>
                <c:pt idx="2">
                  <c:v>143</c:v>
                </c:pt>
                <c:pt idx="3">
                  <c:v>227</c:v>
                </c:pt>
                <c:pt idx="4">
                  <c:v>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49520"/>
        <c:axId val="186649912"/>
      </c:barChart>
      <c:catAx>
        <c:axId val="18664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49912"/>
        <c:crosses val="autoZero"/>
        <c:auto val="1"/>
        <c:lblAlgn val="ctr"/>
        <c:lblOffset val="100"/>
        <c:noMultiLvlLbl val="0"/>
      </c:catAx>
      <c:valAx>
        <c:axId val="18664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4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280919789679057"/>
          <c:y val="0.26978374762927859"/>
          <c:w val="0.39890287692517851"/>
          <c:h val="0.586468835991320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품질 불만</c:v>
                </c:pt>
                <c:pt idx="1">
                  <c:v>배송 불만</c:v>
                </c:pt>
                <c:pt idx="2">
                  <c:v>광고 상이</c:v>
                </c:pt>
                <c:pt idx="3">
                  <c:v>환불 거절</c:v>
                </c:pt>
                <c:pt idx="4">
                  <c:v>A/S 불만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47.9</c:v>
                </c:pt>
                <c:pt idx="1">
                  <c:v>17.899999999999999</c:v>
                </c:pt>
                <c:pt idx="2">
                  <c:v>13</c:v>
                </c:pt>
                <c:pt idx="3">
                  <c:v>12</c:v>
                </c:pt>
                <c:pt idx="4">
                  <c:v>4.3</c:v>
                </c:pt>
                <c:pt idx="5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701885561118913E-2"/>
          <c:y val="2.648288733906148E-2"/>
          <c:w val="0.61078075832737599"/>
          <c:h val="0.1894093288884709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형태 다름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6651088"/>
        <c:axId val="186651480"/>
      </c:barChart>
      <c:catAx>
        <c:axId val="18665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51480"/>
        <c:crosses val="autoZero"/>
        <c:auto val="1"/>
        <c:lblAlgn val="ctr"/>
        <c:lblOffset val="100"/>
        <c:noMultiLvlLbl val="0"/>
      </c:catAx>
      <c:valAx>
        <c:axId val="186651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5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EF63-46AD-4D6D-A9A8-F87E346D17B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7BD32-C1AA-4930-B5B3-48ACB13C7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7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4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168033"/>
            <a:ext cx="12192000" cy="234046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66" y="2244233"/>
            <a:ext cx="2061066" cy="20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7" name="그룹 6"/>
          <p:cNvGrpSpPr/>
          <p:nvPr/>
        </p:nvGrpSpPr>
        <p:grpSpPr>
          <a:xfrm>
            <a:off x="5867460" y="2664970"/>
            <a:ext cx="68391" cy="1445104"/>
            <a:chOff x="5603966" y="2377440"/>
            <a:chExt cx="100148" cy="128016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603966" y="2377440"/>
              <a:ext cx="0" cy="128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704114" y="2377440"/>
              <a:ext cx="0" cy="128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6107557" y="2788953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 아이디어 기획서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7625" y="374074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7557" y="3371409"/>
            <a:ext cx="3268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김대호교수님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 박광민  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강성희 구본일 이유선 전현재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검색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0721" y="1554628"/>
            <a:ext cx="10468398" cy="5133044"/>
            <a:chOff x="1438713" y="1151215"/>
            <a:chExt cx="9525748" cy="575161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713" y="1151215"/>
              <a:ext cx="9525748" cy="5751610"/>
            </a:xfrm>
            <a:prstGeom prst="rect">
              <a:avLst/>
            </a:prstGeom>
          </p:spPr>
        </p:pic>
        <p:cxnSp>
          <p:nvCxnSpPr>
            <p:cNvPr id="42" name="직선 화살표 연결선 41"/>
            <p:cNvCxnSpPr/>
            <p:nvPr/>
          </p:nvCxnSpPr>
          <p:spPr>
            <a:xfrm flipV="1">
              <a:off x="4121045" y="4206927"/>
              <a:ext cx="2527729" cy="4571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777626" y="2693766"/>
              <a:ext cx="4057983" cy="3689105"/>
              <a:chOff x="7037602" y="2460683"/>
              <a:chExt cx="3576918" cy="2967318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382" y="2596692"/>
                <a:ext cx="3307359" cy="2677371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037602" y="2460683"/>
                <a:ext cx="3576918" cy="29673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35062" y="4467794"/>
            <a:ext cx="375615" cy="363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배치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83738" y="1489188"/>
            <a:ext cx="10781205" cy="4857824"/>
            <a:chOff x="1693102" y="1328095"/>
            <a:chExt cx="8805797" cy="5162624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1942012" y="1330996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02" y="1328095"/>
              <a:ext cx="8805797" cy="5162624"/>
            </a:xfrm>
            <a:prstGeom prst="rect">
              <a:avLst/>
            </a:prstGeom>
          </p:spPr>
        </p:pic>
      </p:grpSp>
      <p:sp>
        <p:nvSpPr>
          <p:cNvPr id="1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42012" y="13309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99157" y="11434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6" y="1328095"/>
            <a:ext cx="3765478" cy="2658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4121538"/>
            <a:ext cx="4284605" cy="2252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굽은 화살표 8"/>
          <p:cNvSpPr/>
          <p:nvPr/>
        </p:nvSpPr>
        <p:spPr>
          <a:xfrm rot="5400000">
            <a:off x="5597127" y="2718315"/>
            <a:ext cx="928076" cy="10624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068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412" y="2000900"/>
            <a:ext cx="46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2D -&gt; 3D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가구 배치 기능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4650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이용한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2D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가구 배치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8313" y="1306228"/>
            <a:ext cx="4115374" cy="5092612"/>
            <a:chOff x="2144047" y="1306228"/>
            <a:chExt cx="4115374" cy="50926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047" y="1306228"/>
              <a:ext cx="4115374" cy="509261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45" y="2381036"/>
              <a:ext cx="2593428" cy="186700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784" y="4248044"/>
              <a:ext cx="2060696" cy="1080701"/>
            </a:xfrm>
            <a:prstGeom prst="rect">
              <a:avLst/>
            </a:prstGeom>
          </p:spPr>
        </p:pic>
      </p:grpSp>
      <p:sp>
        <p:nvSpPr>
          <p:cNvPr id="15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4650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이용한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2D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가구 배치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80752" y="188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83739" y="1602380"/>
            <a:ext cx="10560225" cy="4616957"/>
            <a:chOff x="1840997" y="2290758"/>
            <a:chExt cx="8281233" cy="228644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997" y="2290758"/>
              <a:ext cx="4137707" cy="228644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944" y="2318535"/>
              <a:ext cx="4087286" cy="2258666"/>
            </a:xfrm>
            <a:prstGeom prst="rect">
              <a:avLst/>
            </a:prstGeom>
            <a:effectLst/>
          </p:spPr>
        </p:pic>
      </p:grpSp>
      <p:sp>
        <p:nvSpPr>
          <p:cNvPr id="2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21" name="그룹 20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32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44855" y="3140968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</a:p>
        </p:txBody>
      </p:sp>
    </p:spTree>
    <p:extLst>
      <p:ext uri="{BB962C8B-B14F-4D97-AF65-F5344CB8AC3E}">
        <p14:creationId xmlns:p14="http://schemas.microsoft.com/office/powerpoint/2010/main" val="3086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94177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408099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208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3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주요 프로세스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895" y="1658582"/>
            <a:ext cx="1189707" cy="475514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고객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시행사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가구업체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</a:p>
        </p:txBody>
      </p:sp>
      <p:sp>
        <p:nvSpPr>
          <p:cNvPr id="25" name="타원 24"/>
          <p:cNvSpPr/>
          <p:nvPr/>
        </p:nvSpPr>
        <p:spPr>
          <a:xfrm>
            <a:off x="1179786" y="1261090"/>
            <a:ext cx="820133" cy="472590"/>
          </a:xfrm>
          <a:prstGeom prst="ellipse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</a:t>
            </a:r>
          </a:p>
        </p:txBody>
      </p:sp>
      <p:sp>
        <p:nvSpPr>
          <p:cNvPr id="26" name="타원 25"/>
          <p:cNvSpPr/>
          <p:nvPr/>
        </p:nvSpPr>
        <p:spPr>
          <a:xfrm>
            <a:off x="1179786" y="2359343"/>
            <a:ext cx="820133" cy="472590"/>
          </a:xfrm>
          <a:prstGeom prst="ellipse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cxnSp>
        <p:nvCxnSpPr>
          <p:cNvPr id="28" name="직선 화살표 연결선 27"/>
          <p:cNvCxnSpPr>
            <a:endCxn id="40" idx="1"/>
          </p:cNvCxnSpPr>
          <p:nvPr/>
        </p:nvCxnSpPr>
        <p:spPr>
          <a:xfrm>
            <a:off x="2657616" y="2042066"/>
            <a:ext cx="802146" cy="1291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276424" y="1552759"/>
            <a:ext cx="617774" cy="496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endCxn id="48" idx="1"/>
          </p:cNvCxnSpPr>
          <p:nvPr/>
        </p:nvCxnSpPr>
        <p:spPr>
          <a:xfrm flipV="1">
            <a:off x="3812257" y="2047796"/>
            <a:ext cx="790805" cy="4537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810855" y="3689625"/>
            <a:ext cx="1143054" cy="45729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파트너 신청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10855" y="4875552"/>
            <a:ext cx="1143054" cy="45729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파트너 신청</a:t>
            </a: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210596" y="3295182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241359" y="4528156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1254156" y="5678060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259232" y="3689888"/>
            <a:ext cx="1611550" cy="532206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도면 제작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등록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9232" y="4874837"/>
            <a:ext cx="1611550" cy="486709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가구등록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59761" y="5955937"/>
            <a:ext cx="951091" cy="530172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승인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10855" y="1846019"/>
            <a:ext cx="1075344" cy="41243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59762" y="1837140"/>
            <a:ext cx="951091" cy="41243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23907" y="4825745"/>
            <a:ext cx="966076" cy="473919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확인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833721" y="4841064"/>
            <a:ext cx="708569" cy="458173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배송</a:t>
            </a:r>
          </a:p>
        </p:txBody>
      </p:sp>
      <p:cxnSp>
        <p:nvCxnSpPr>
          <p:cNvPr id="43" name="꺾인 연결선 42"/>
          <p:cNvCxnSpPr>
            <a:stCxn id="32" idx="3"/>
          </p:cNvCxnSpPr>
          <p:nvPr/>
        </p:nvCxnSpPr>
        <p:spPr>
          <a:xfrm>
            <a:off x="2953910" y="5104199"/>
            <a:ext cx="252001" cy="573861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>
            <a:off x="10189983" y="5062706"/>
            <a:ext cx="643738" cy="7447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꺾인 연결선 44"/>
          <p:cNvCxnSpPr>
            <a:stCxn id="38" idx="3"/>
            <a:endCxn id="36" idx="1"/>
          </p:cNvCxnSpPr>
          <p:nvPr/>
        </p:nvCxnSpPr>
        <p:spPr>
          <a:xfrm flipV="1">
            <a:off x="4410852" y="3955991"/>
            <a:ext cx="848380" cy="2265032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꺾인 연결선 45"/>
          <p:cNvCxnSpPr>
            <a:stCxn id="38" idx="3"/>
            <a:endCxn id="37" idx="1"/>
          </p:cNvCxnSpPr>
          <p:nvPr/>
        </p:nvCxnSpPr>
        <p:spPr>
          <a:xfrm flipV="1">
            <a:off x="4410852" y="5118193"/>
            <a:ext cx="848380" cy="1102830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꺾인 연결선 46"/>
          <p:cNvCxnSpPr>
            <a:stCxn id="31" idx="3"/>
            <a:endCxn id="38" idx="1"/>
          </p:cNvCxnSpPr>
          <p:nvPr/>
        </p:nvCxnSpPr>
        <p:spPr>
          <a:xfrm>
            <a:off x="2953910" y="3918272"/>
            <a:ext cx="505851" cy="2302751"/>
          </a:xfrm>
          <a:prstGeom prst="bentConnector3">
            <a:avLst>
              <a:gd name="adj1" fmla="val 50000"/>
            </a:avLst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603063" y="1846019"/>
            <a:ext cx="1112679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 쇼핑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2588" y="1349355"/>
            <a:ext cx="1611550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아파트 도면 검색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94197" y="1349512"/>
            <a:ext cx="1040266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 배치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290901" y="1771592"/>
            <a:ext cx="805775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구매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02588" y="2371128"/>
            <a:ext cx="1611550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AR </a:t>
            </a:r>
            <a:r>
              <a:rPr lang="ko-KR" altLang="en-US" sz="1200" b="1" dirty="0"/>
              <a:t>배치</a:t>
            </a:r>
          </a:p>
        </p:txBody>
      </p:sp>
      <p:cxnSp>
        <p:nvCxnSpPr>
          <p:cNvPr id="53" name="꺾인 연결선 52"/>
          <p:cNvCxnSpPr>
            <a:stCxn id="48" idx="3"/>
            <a:endCxn id="49" idx="1"/>
          </p:cNvCxnSpPr>
          <p:nvPr/>
        </p:nvCxnSpPr>
        <p:spPr>
          <a:xfrm flipV="1">
            <a:off x="5715741" y="1551132"/>
            <a:ext cx="386847" cy="496664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꺾인 연결선 53"/>
          <p:cNvCxnSpPr>
            <a:stCxn id="48" idx="3"/>
            <a:endCxn id="52" idx="1"/>
          </p:cNvCxnSpPr>
          <p:nvPr/>
        </p:nvCxnSpPr>
        <p:spPr>
          <a:xfrm>
            <a:off x="5715741" y="2047796"/>
            <a:ext cx="386847" cy="525110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꺾인 연결선 54"/>
          <p:cNvCxnSpPr>
            <a:stCxn id="52" idx="3"/>
            <a:endCxn id="51" idx="1"/>
          </p:cNvCxnSpPr>
          <p:nvPr/>
        </p:nvCxnSpPr>
        <p:spPr>
          <a:xfrm flipV="1">
            <a:off x="7714138" y="1973369"/>
            <a:ext cx="1576763" cy="599536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꺾인 연결선 55"/>
          <p:cNvCxnSpPr>
            <a:stCxn id="50" idx="3"/>
          </p:cNvCxnSpPr>
          <p:nvPr/>
        </p:nvCxnSpPr>
        <p:spPr>
          <a:xfrm>
            <a:off x="8934462" y="1551289"/>
            <a:ext cx="123290" cy="422080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직선 화살표 연결선 56"/>
          <p:cNvCxnSpPr>
            <a:stCxn id="51" idx="2"/>
            <a:endCxn id="41" idx="0"/>
          </p:cNvCxnSpPr>
          <p:nvPr/>
        </p:nvCxnSpPr>
        <p:spPr>
          <a:xfrm>
            <a:off x="9693790" y="2175146"/>
            <a:ext cx="13155" cy="2650599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꺾인 연결선 57"/>
          <p:cNvCxnSpPr>
            <a:stCxn id="36" idx="3"/>
            <a:endCxn id="48" idx="2"/>
          </p:cNvCxnSpPr>
          <p:nvPr/>
        </p:nvCxnSpPr>
        <p:spPr>
          <a:xfrm flipH="1" flipV="1">
            <a:off x="5159401" y="2249575"/>
            <a:ext cx="1711380" cy="1706415"/>
          </a:xfrm>
          <a:prstGeom prst="bentConnector4">
            <a:avLst>
              <a:gd name="adj1" fmla="val -12609"/>
              <a:gd name="adj2" fmla="val 57797"/>
            </a:avLst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6876171" y="3295182"/>
            <a:ext cx="210672" cy="1789238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33" name="그룹 32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4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32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632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</p:spTree>
    <p:extLst>
      <p:ext uri="{BB962C8B-B14F-4D97-AF65-F5344CB8AC3E}">
        <p14:creationId xmlns:p14="http://schemas.microsoft.com/office/powerpoint/2010/main" val="3882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81766" y="20850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854439" y="20850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637134" y="20850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281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4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향후 개발 방향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80752" y="188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10263"/>
              </p:ext>
            </p:extLst>
          </p:nvPr>
        </p:nvGraphicFramePr>
        <p:xfrm>
          <a:off x="1247996" y="1518902"/>
          <a:ext cx="9716464" cy="490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12"/>
                <a:gridCol w="1188204"/>
                <a:gridCol w="1214558"/>
                <a:gridCol w="1214558"/>
                <a:gridCol w="1214558"/>
                <a:gridCol w="1214558"/>
                <a:gridCol w="1214558"/>
                <a:gridCol w="1214558"/>
              </a:tblGrid>
              <a:tr h="6051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일정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문서 작성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기술 학습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 보드 제작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362584" y="1625600"/>
            <a:ext cx="1118150" cy="110913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9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209" y="2944474"/>
            <a:ext cx="47333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감사합니다</a:t>
            </a:r>
            <a:r>
              <a:rPr lang="en-US" altLang="ko-KR" sz="66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.</a:t>
            </a:r>
            <a:endParaRPr lang="en-US" altLang="ko-KR" sz="6600" b="1" dirty="0">
              <a:solidFill>
                <a:srgbClr val="C0504D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5287" cy="6852348"/>
          </a:xfrm>
          <a:prstGeom prst="rect">
            <a:avLst/>
          </a:prstGeom>
          <a:solidFill>
            <a:srgbClr val="C0504D"/>
          </a:solidFill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7845287" cy="685800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05218" y="3772305"/>
            <a:ext cx="1441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INDEX</a:t>
            </a:r>
            <a:endParaRPr lang="ko-KR" altLang="en-US" sz="3200" b="1" dirty="0">
              <a:solidFill>
                <a:srgbClr val="C0504D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745936" y="4357080"/>
            <a:ext cx="0" cy="1561302"/>
          </a:xfrm>
          <a:prstGeom prst="line">
            <a:avLst/>
          </a:prstGeom>
          <a:ln w="127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782932" y="4382480"/>
            <a:ext cx="3223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dirty="0" smtClean="0">
                <a:latin typeface="맑은 고딕" panose="020B0503020000020004" pitchFamily="50" charset="-127"/>
              </a:rPr>
              <a:t>개발 배경 및 목적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2 </a:t>
            </a:r>
            <a:r>
              <a:rPr lang="ko-KR" altLang="en-US" dirty="0" smtClean="0">
                <a:latin typeface="맑은 고딕" panose="020B0503020000020004" pitchFamily="50" charset="-127"/>
              </a:rPr>
              <a:t>서비스 및 기능 소개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3 </a:t>
            </a:r>
            <a:r>
              <a:rPr lang="ko-KR" altLang="en-US" dirty="0" smtClean="0">
                <a:latin typeface="맑은 고딕" panose="020B0503020000020004" pitchFamily="50" charset="-127"/>
              </a:rPr>
              <a:t>주요 프로세스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4 </a:t>
            </a:r>
            <a:r>
              <a:rPr lang="ko-KR" altLang="en-US" dirty="0" smtClean="0">
                <a:latin typeface="맑은 고딕" panose="020B0503020000020004" pitchFamily="50" charset="-127"/>
              </a:rPr>
              <a:t>향후 개발 방향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5 </a:t>
            </a:r>
            <a:r>
              <a:rPr lang="en-US" altLang="ko-KR" dirty="0" smtClean="0">
                <a:latin typeface="맑은 고딕" panose="020B0503020000020004" pitchFamily="50" charset="-127"/>
              </a:rPr>
              <a:t>Q&amp;A</a:t>
            </a:r>
          </a:p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399" y="16265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35761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rgbClr val="C050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1.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개발 배경 및 목적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2.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서비스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3.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주요프로세스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4.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향후 개발 방향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63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52918" y="1690589"/>
            <a:ext cx="8486163" cy="3825260"/>
            <a:chOff x="1864337" y="1648440"/>
            <a:chExt cx="8486163" cy="3825260"/>
          </a:xfrm>
        </p:grpSpPr>
        <p:grpSp>
          <p:nvGrpSpPr>
            <p:cNvPr id="27" name="그룹 26"/>
            <p:cNvGrpSpPr/>
            <p:nvPr/>
          </p:nvGrpSpPr>
          <p:grpSpPr>
            <a:xfrm>
              <a:off x="2006470" y="1756390"/>
              <a:ext cx="8179060" cy="3564910"/>
              <a:chOff x="868402" y="1568538"/>
              <a:chExt cx="8230120" cy="3536862"/>
            </a:xfrm>
          </p:grpSpPr>
          <p:pic>
            <p:nvPicPr>
              <p:cNvPr id="25" name="Picture 2" descr="커지는 한국 가구 시장 그래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402" y="1568538"/>
                <a:ext cx="4181510" cy="353686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832" y="1568538"/>
                <a:ext cx="3922690" cy="35368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9" name="직사각형 28"/>
            <p:cNvSpPr/>
            <p:nvPr/>
          </p:nvSpPr>
          <p:spPr>
            <a:xfrm>
              <a:off x="1864337" y="1648440"/>
              <a:ext cx="8486163" cy="38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63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6271159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099157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62584" y="1250669"/>
            <a:ext cx="4156168" cy="4612675"/>
            <a:chOff x="875435" y="1294172"/>
            <a:chExt cx="4156168" cy="4612675"/>
          </a:xfrm>
        </p:grpSpPr>
        <p:grpSp>
          <p:nvGrpSpPr>
            <p:cNvPr id="5" name="그룹 4"/>
            <p:cNvGrpSpPr/>
            <p:nvPr/>
          </p:nvGrpSpPr>
          <p:grpSpPr>
            <a:xfrm>
              <a:off x="875435" y="1762584"/>
              <a:ext cx="4156168" cy="4144263"/>
              <a:chOff x="6295932" y="2034822"/>
              <a:chExt cx="4156168" cy="4144263"/>
            </a:xfrm>
          </p:grpSpPr>
          <p:graphicFrame>
            <p:nvGraphicFramePr>
              <p:cNvPr id="38" name="차트 37"/>
              <p:cNvGraphicFramePr/>
              <p:nvPr>
                <p:extLst>
                  <p:ext uri="{D42A27DB-BD31-4B8C-83A1-F6EECF244321}">
                    <p14:modId xmlns:p14="http://schemas.microsoft.com/office/powerpoint/2010/main" val="1100865442"/>
                  </p:ext>
                </p:extLst>
              </p:nvPr>
            </p:nvGraphicFramePr>
            <p:xfrm>
              <a:off x="6295932" y="2034822"/>
              <a:ext cx="4156168" cy="19340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40" name="차트 39"/>
              <p:cNvGraphicFramePr/>
              <p:nvPr>
                <p:extLst>
                  <p:ext uri="{D42A27DB-BD31-4B8C-83A1-F6EECF244321}">
                    <p14:modId xmlns:p14="http://schemas.microsoft.com/office/powerpoint/2010/main" val="2914520559"/>
                  </p:ext>
                </p:extLst>
              </p:nvPr>
            </p:nvGraphicFramePr>
            <p:xfrm>
              <a:off x="6295932" y="4008363"/>
              <a:ext cx="4156167" cy="217072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3" name="직사각형 42"/>
            <p:cNvSpPr/>
            <p:nvPr/>
          </p:nvSpPr>
          <p:spPr>
            <a:xfrm>
              <a:off x="875435" y="1294172"/>
              <a:ext cx="4156168" cy="406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온라인 가구 쇼핑 </a:t>
              </a:r>
              <a:r>
                <a:rPr lang="ko-KR" altLang="en-US" dirty="0" smtClean="0"/>
                <a:t>피해 규모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97535" y="1250669"/>
            <a:ext cx="4455185" cy="4622800"/>
            <a:chOff x="1746409" y="1566988"/>
            <a:chExt cx="4455185" cy="4622800"/>
          </a:xfrm>
        </p:grpSpPr>
        <p:sp>
          <p:nvSpPr>
            <p:cNvPr id="2" name="직사각형 1"/>
            <p:cNvSpPr/>
            <p:nvPr/>
          </p:nvSpPr>
          <p:spPr>
            <a:xfrm>
              <a:off x="1748939" y="1566988"/>
              <a:ext cx="4156168" cy="406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온라인 가구 쇼핑 피해의 유형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746409" y="2128375"/>
              <a:ext cx="4455185" cy="4061413"/>
              <a:chOff x="1746409" y="2128375"/>
              <a:chExt cx="4455185" cy="4061413"/>
            </a:xfrm>
          </p:grpSpPr>
          <p:graphicFrame>
            <p:nvGraphicFramePr>
              <p:cNvPr id="41" name="차트 40"/>
              <p:cNvGraphicFramePr/>
              <p:nvPr>
                <p:extLst>
                  <p:ext uri="{D42A27DB-BD31-4B8C-83A1-F6EECF244321}">
                    <p14:modId xmlns:p14="http://schemas.microsoft.com/office/powerpoint/2010/main" val="283414488"/>
                  </p:ext>
                </p:extLst>
              </p:nvPr>
            </p:nvGraphicFramePr>
            <p:xfrm>
              <a:off x="1759195" y="2128375"/>
              <a:ext cx="4143382" cy="28182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2" name="차트 41"/>
              <p:cNvGraphicFramePr/>
              <p:nvPr>
                <p:extLst>
                  <p:ext uri="{D42A27DB-BD31-4B8C-83A1-F6EECF244321}">
                    <p14:modId xmlns:p14="http://schemas.microsoft.com/office/powerpoint/2010/main" val="1722075268"/>
                  </p:ext>
                </p:extLst>
              </p:nvPr>
            </p:nvGraphicFramePr>
            <p:xfrm>
              <a:off x="1746409" y="5027981"/>
              <a:ext cx="4455185" cy="11618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7" name="그룹 6"/>
              <p:cNvGrpSpPr/>
              <p:nvPr/>
            </p:nvGrpSpPr>
            <p:grpSpPr>
              <a:xfrm rot="572412">
                <a:off x="4226355" y="3534737"/>
                <a:ext cx="488625" cy="1664311"/>
                <a:chOff x="3070254" y="3305123"/>
                <a:chExt cx="488625" cy="2199347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3070254" y="3305123"/>
                  <a:ext cx="488625" cy="42432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화살표 연결선 5"/>
                <p:cNvCxnSpPr>
                  <a:stCxn id="4" idx="4"/>
                </p:cNvCxnSpPr>
                <p:nvPr/>
              </p:nvCxnSpPr>
              <p:spPr>
                <a:xfrm>
                  <a:off x="3314567" y="3729450"/>
                  <a:ext cx="3012" cy="17750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600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9"/>
          <a:stretch/>
        </p:blipFill>
        <p:spPr bwMode="auto">
          <a:xfrm>
            <a:off x="3812298" y="3213099"/>
            <a:ext cx="6295516" cy="2799691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773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피해 사례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099157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106926" y="458512"/>
            <a:ext cx="2679518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b="23207"/>
          <a:stretch/>
        </p:blipFill>
        <p:spPr bwMode="auto">
          <a:xfrm>
            <a:off x="3812298" y="1724722"/>
            <a:ext cx="6295516" cy="1338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0" name="직선 연결선 9"/>
          <p:cNvCxnSpPr/>
          <p:nvPr/>
        </p:nvCxnSpPr>
        <p:spPr>
          <a:xfrm>
            <a:off x="7273114" y="2667000"/>
            <a:ext cx="1587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950156" y="5638800"/>
            <a:ext cx="300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215714" y="3594100"/>
            <a:ext cx="2362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752600" y="1625514"/>
            <a:ext cx="8623300" cy="4495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29454" y="2297668"/>
            <a:ext cx="205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실물 확인 불가능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94196" y="4289778"/>
            <a:ext cx="150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이사 가기 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배치 불가능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4644855" y="31371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 프로세스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44855" y="2348880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13693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자유형 61"/>
          <p:cNvSpPr/>
          <p:nvPr/>
        </p:nvSpPr>
        <p:spPr>
          <a:xfrm>
            <a:off x="-49427" y="-12357"/>
            <a:ext cx="9329351" cy="6932141"/>
          </a:xfrm>
          <a:custGeom>
            <a:avLst/>
            <a:gdLst>
              <a:gd name="connsiteX0" fmla="*/ 2903838 w 9329351"/>
              <a:gd name="connsiteY0" fmla="*/ 0 h 6932141"/>
              <a:gd name="connsiteX1" fmla="*/ 0 w 9329351"/>
              <a:gd name="connsiteY1" fmla="*/ 0 h 6932141"/>
              <a:gd name="connsiteX2" fmla="*/ 0 w 9329351"/>
              <a:gd name="connsiteY2" fmla="*/ 6932141 h 6932141"/>
              <a:gd name="connsiteX3" fmla="*/ 9329351 w 9329351"/>
              <a:gd name="connsiteY3" fmla="*/ 6932141 h 6932141"/>
              <a:gd name="connsiteX4" fmla="*/ 2903838 w 9329351"/>
              <a:gd name="connsiteY4" fmla="*/ 0 h 693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9351" h="6932141">
                <a:moveTo>
                  <a:pt x="2903838" y="0"/>
                </a:moveTo>
                <a:lnTo>
                  <a:pt x="0" y="0"/>
                </a:lnTo>
                <a:lnTo>
                  <a:pt x="0" y="6932141"/>
                </a:lnTo>
                <a:lnTo>
                  <a:pt x="9329351" y="6932141"/>
                </a:lnTo>
                <a:lnTo>
                  <a:pt x="290383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8586" y="495796"/>
            <a:ext cx="292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InnerBase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개요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56820" y="518734"/>
            <a:ext cx="8322866" cy="5442621"/>
            <a:chOff x="1946079" y="1146156"/>
            <a:chExt cx="8322866" cy="5442621"/>
          </a:xfrm>
        </p:grpSpPr>
        <p:sp>
          <p:nvSpPr>
            <p:cNvPr id="64" name="도넛 63"/>
            <p:cNvSpPr/>
            <p:nvPr/>
          </p:nvSpPr>
          <p:spPr>
            <a:xfrm>
              <a:off x="4965984" y="1146156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도넛 64"/>
            <p:cNvSpPr/>
            <p:nvPr/>
          </p:nvSpPr>
          <p:spPr>
            <a:xfrm>
              <a:off x="1946079" y="4572327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도넛 65"/>
            <p:cNvSpPr/>
            <p:nvPr/>
          </p:nvSpPr>
          <p:spPr>
            <a:xfrm>
              <a:off x="8042784" y="4572327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도넛 66"/>
            <p:cNvSpPr/>
            <p:nvPr/>
          </p:nvSpPr>
          <p:spPr>
            <a:xfrm>
              <a:off x="4408198" y="3417240"/>
              <a:ext cx="3347825" cy="3032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68" y="3511429"/>
              <a:ext cx="2406769" cy="2406769"/>
            </a:xfrm>
            <a:prstGeom prst="rect">
              <a:avLst/>
            </a:prstGeom>
            <a:effectLst/>
          </p:spPr>
        </p:pic>
        <p:sp>
          <p:nvSpPr>
            <p:cNvPr id="69" name="직사각형 68"/>
            <p:cNvSpPr/>
            <p:nvPr/>
          </p:nvSpPr>
          <p:spPr>
            <a:xfrm>
              <a:off x="5382995" y="5662157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atin typeface="맑은 고딕" panose="020B0503020000020004" pitchFamily="50" charset="-127"/>
                </a:rPr>
                <a:t>InnerBase</a:t>
              </a:r>
              <a:endParaRPr lang="en-US" altLang="ko-KR" sz="2400" dirty="0" smtClean="0">
                <a:latin typeface="맑은 고딕" panose="020B0503020000020004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280" y="4944535"/>
              <a:ext cx="1111551" cy="111155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8673199" y="6013751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</a:rPr>
                <a:t>가구 업체</a:t>
              </a:r>
              <a:endParaRPr lang="en-US" altLang="ko-KR" sz="1400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425799" y="4856877"/>
              <a:ext cx="1324402" cy="1447349"/>
              <a:chOff x="5425330" y="1416625"/>
              <a:chExt cx="1324402" cy="1447349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829" y="1416625"/>
                <a:ext cx="1198338" cy="1198338"/>
              </a:xfrm>
              <a:prstGeom prst="rect">
                <a:avLst/>
              </a:prstGeom>
            </p:spPr>
          </p:pic>
          <p:sp>
            <p:nvSpPr>
              <p:cNvPr id="79" name="직사각형 78"/>
              <p:cNvSpPr/>
              <p:nvPr/>
            </p:nvSpPr>
            <p:spPr>
              <a:xfrm>
                <a:off x="5425330" y="2556197"/>
                <a:ext cx="13244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 smtClean="0">
                    <a:latin typeface="맑은 고딕" panose="020B0503020000020004" pitchFamily="50" charset="-127"/>
                  </a:rPr>
                  <a:t>아파트 </a:t>
                </a:r>
                <a:r>
                  <a:rPr lang="ko-KR" altLang="en-US" sz="1400" dirty="0" err="1" smtClean="0">
                    <a:latin typeface="맑은 고딕" panose="020B0503020000020004" pitchFamily="50" charset="-127"/>
                  </a:rPr>
                  <a:t>시행사</a:t>
                </a:r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1" y="1405434"/>
              <a:ext cx="1238202" cy="1238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직사각형 73"/>
            <p:cNvSpPr/>
            <p:nvPr/>
          </p:nvSpPr>
          <p:spPr>
            <a:xfrm>
              <a:off x="5798480" y="264363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</a:rPr>
                <a:t>고객</a:t>
              </a:r>
              <a:endParaRPr lang="en-US" altLang="ko-KR" sz="1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>
              <a:stCxn id="64" idx="4"/>
              <a:endCxn id="67" idx="0"/>
            </p:cNvCxnSpPr>
            <p:nvPr/>
          </p:nvCxnSpPr>
          <p:spPr>
            <a:xfrm>
              <a:off x="6079065" y="3162606"/>
              <a:ext cx="3046" cy="254634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7726115" y="5026598"/>
              <a:ext cx="418628" cy="273535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051037" y="5137965"/>
              <a:ext cx="384905" cy="232113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제작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2" name="_x233032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17" y="1478356"/>
            <a:ext cx="10874797" cy="5003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336</Words>
  <Application>Microsoft Office PowerPoint</Application>
  <PresentationFormat>와이드스크린</PresentationFormat>
  <Paragraphs>117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나눔고딕</vt:lpstr>
      <vt:lpstr>맑은 고딕</vt:lpstr>
      <vt:lpstr>양재깨비체B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</dc:creator>
  <cp:lastModifiedBy>bon</cp:lastModifiedBy>
  <cp:revision>25</cp:revision>
  <dcterms:created xsi:type="dcterms:W3CDTF">2017-04-03T04:42:32Z</dcterms:created>
  <dcterms:modified xsi:type="dcterms:W3CDTF">2017-04-03T08:26:04Z</dcterms:modified>
</cp:coreProperties>
</file>