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96"/>
    <p:restoredTop sz="94712"/>
  </p:normalViewPr>
  <p:slideViewPr>
    <p:cSldViewPr snapToObjects="1">
      <p:cViewPr varScale="1">
        <p:scale>
          <a:sx n="68" d="100"/>
          <a:sy n="68" d="100"/>
        </p:scale>
        <p:origin x="408" y="66"/>
      </p:cViewPr>
      <p:guideLst>
        <p:guide orient="horz" pos="2158"/>
        <p:guide orient="horz" pos="164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2DC764-0E60-41E5-9271-9183062C8916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E6755C-B4C9-4D14-9352-8479DE59F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857232"/>
            <a:ext cx="7772400" cy="1829761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조 프로젝트 계획서 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 외</a:t>
            </a:r>
            <a:r>
              <a:rPr lang="en-US" altLang="ko-KR"/>
              <a:t>5</a:t>
            </a:r>
            <a:r>
              <a:rPr lang="ko-KR" altLang="en-US"/>
              <a:t>명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반납 예정일 전날 빌려준 사람과 빌린 사람에게   </a:t>
            </a:r>
            <a:r>
              <a:rPr lang="ko-KR" altLang="en-US" dirty="0" err="1" smtClean="0">
                <a:solidFill>
                  <a:srgbClr val="FF0000"/>
                </a:solidFill>
              </a:rPr>
              <a:t>푸쉬</a:t>
            </a:r>
            <a:r>
              <a:rPr lang="ko-KR" altLang="en-US" dirty="0" smtClean="0">
                <a:solidFill>
                  <a:srgbClr val="FF0000"/>
                </a:solidFill>
              </a:rPr>
              <a:t> 알림</a:t>
            </a:r>
            <a:r>
              <a:rPr lang="ko-KR" altLang="en-US" dirty="0" smtClean="0"/>
              <a:t>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통해 반납일을 알려주는 기능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35948"/>
            <a:ext cx="2829320" cy="45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1071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455"/>
            <a:ext cx="8230235" cy="452691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65760" indent="-255905" algn="l" defTabSz="914400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mn-ea"/>
              <a:buChar char="}"/>
              <a:defRPr lang="ko-KR" altLang="en-US"/>
            </a:pPr>
            <a:r>
              <a:rPr lang="ko-KR" altLang="en-US" sz="2000" b="0">
                <a:latin typeface="맑은 고딕"/>
                <a:ea typeface="맑은 고딕"/>
              </a:rPr>
              <a:t>예약기능 -  </a:t>
            </a:r>
            <a:r>
              <a:rPr lang="en-US" altLang="ko-KR" sz="2000" b="0">
                <a:latin typeface="맑은 고딕"/>
                <a:ea typeface="맑은 고딕"/>
              </a:rPr>
              <a:t>물품이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대여중일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경우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반납예정일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다음 날짜로부터</a:t>
            </a: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할수있음</a:t>
            </a:r>
            <a:r>
              <a:rPr lang="en-US" altLang="ko-KR" sz="2000" b="0">
                <a:latin typeface="Lucida Sans Unicode"/>
                <a:ea typeface="Lucida Sans Unicode"/>
              </a:rPr>
              <a:t>  </a:t>
            </a:r>
            <a:r>
              <a:rPr lang="ko-KR" altLang="en-US" sz="2000" b="0">
                <a:latin typeface="Lucida Sans Unicode"/>
                <a:ea typeface="Lucida Sans Unicode"/>
              </a:rPr>
              <a:t>(예약 당일 전 푸쉬알림)</a:t>
            </a:r>
            <a:endParaRPr lang="ko-KR" altLang="en-US" sz="2000" b="0">
              <a:latin typeface="Lucida Sans Unicode"/>
              <a:ea typeface="Lucida Sans Unicode"/>
            </a:endParaRPr>
          </a:p>
          <a:p>
            <a:pPr marL="0" indent="0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None/>
              <a:defRPr lang="ko-KR" altLang="en-US"/>
            </a:pPr>
            <a:endParaRPr lang="ko-KR" altLang="en-US" sz="2000" b="0"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ff0000"/>
              </a:buClr>
              <a:buSzPct val="68000"/>
              <a:buFont typeface="mn-ea"/>
              <a:buChar char="}"/>
              <a:defRPr lang="ko-KR" altLang="en-US"/>
            </a:pP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신고접수</a:t>
            </a:r>
            <a:r>
              <a:rPr lang="en-US" altLang="ko-KR" sz="2000" b="0">
                <a:solidFill>
                  <a:srgbClr val="ff0000"/>
                </a:solidFill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기능을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통한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문제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발생시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즉각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개인정보및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관련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계약서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등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자료</a:t>
            </a:r>
            <a:r>
              <a:rPr lang="en-US" altLang="ko-KR" sz="2000" b="0">
                <a:solidFill>
                  <a:srgbClr val="ff0000"/>
                </a:solidFill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전송기능</a:t>
            </a:r>
            <a:r>
              <a:rPr lang="en-US" altLang="ko-KR" sz="2000" b="0">
                <a:solidFill>
                  <a:srgbClr val="ff0000"/>
                </a:solidFill>
                <a:latin typeface="Lucida Sans Unicode"/>
                <a:ea typeface="Lucida Sans Unicode"/>
              </a:rPr>
              <a:t> </a:t>
            </a:r>
            <a:endParaRPr lang="en-US" altLang="ko-KR" sz="2000" b="0">
              <a:solidFill>
                <a:srgbClr val="ff0000"/>
              </a:solidFill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ff0000"/>
              </a:buClr>
              <a:buSzPct val="68000"/>
              <a:buFont typeface="mn-ea"/>
              <a:buChar char="}"/>
              <a:defRPr lang="ko-KR" altLang="en-US"/>
            </a:pPr>
            <a:endParaRPr lang="ko-KR" altLang="en-US" sz="2000" b="0">
              <a:solidFill>
                <a:srgbClr val="ff0000"/>
              </a:solidFill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ff0000"/>
              </a:buClr>
              <a:buSzPct val="68000"/>
              <a:buFont typeface="mn-ea"/>
              <a:buChar char="}"/>
              <a:defRPr lang="ko-KR" altLang="en-US"/>
            </a:pP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직거래 시 </a:t>
            </a:r>
            <a:r>
              <a:rPr lang="en-US" altLang="ko-KR" sz="2000" b="0">
                <a:solidFill>
                  <a:schemeClr val="tx1"/>
                </a:solidFill>
                <a:latin typeface="문체부 돋음체"/>
                <a:ea typeface="문체부 돋음체"/>
              </a:rPr>
              <a:t>거래장소 까지 가는 </a:t>
            </a:r>
            <a:r>
              <a:rPr lang="en-US" altLang="ko-KR" sz="2000" b="0">
                <a:solidFill>
                  <a:srgbClr val="ff0000"/>
                </a:solidFill>
                <a:latin typeface="문체부 돋음체"/>
                <a:ea typeface="문체부 돋음체"/>
              </a:rPr>
              <a:t>길안내</a:t>
            </a:r>
            <a:r>
              <a:rPr lang="en-US" altLang="ko-KR" sz="2000" b="0">
                <a:solidFill>
                  <a:schemeClr val="tx1"/>
                </a:solidFill>
                <a:latin typeface="문체부 돋음체"/>
                <a:ea typeface="문체부 돋음체"/>
              </a:rPr>
              <a:t> 기능</a:t>
            </a:r>
            <a:r>
              <a:rPr lang="ko-KR" altLang="en-US" sz="2000" b="0">
                <a:solidFill>
                  <a:schemeClr val="tx1"/>
                </a:solidFill>
                <a:latin typeface="문체부 돋음체"/>
                <a:ea typeface="문체부 돋음체"/>
              </a:rPr>
              <a:t> </a:t>
            </a:r>
            <a:r>
              <a:rPr lang="en-US" altLang="ko-KR" sz="2000" b="0">
                <a:solidFill>
                  <a:schemeClr val="tx1"/>
                </a:solidFill>
                <a:latin typeface="문체부 돋음체"/>
                <a:ea typeface="문체부 돋음체"/>
              </a:rPr>
              <a:t> </a:t>
            </a:r>
            <a:r>
              <a:rPr lang="en-US" altLang="ko-KR" sz="2000" b="0">
                <a:solidFill>
                  <a:srgbClr val="ff0000"/>
                </a:solidFill>
                <a:latin typeface="Lucida Sans Unicode"/>
                <a:ea typeface="Lucida Sans Unicode"/>
              </a:rPr>
              <a:t> </a:t>
            </a:r>
            <a:endParaRPr lang="en-US" altLang="ko-KR" sz="2000" b="0">
              <a:solidFill>
                <a:srgbClr val="ff0000"/>
              </a:solidFill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ff0000"/>
              </a:buClr>
              <a:buSzPct val="68000"/>
              <a:buFont typeface="mn-ea"/>
              <a:buChar char="}"/>
              <a:defRPr lang="ko-KR" altLang="en-US"/>
            </a:pPr>
            <a:endParaRPr lang="ko-KR" altLang="en-US" sz="2000" b="0">
              <a:solidFill>
                <a:srgbClr val="ff0000"/>
              </a:solidFill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mn-ea"/>
              <a:buChar char="}"/>
              <a:defRPr lang="ko-KR" altLang="en-US"/>
            </a:pP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빌려주는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사람은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물품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대여비를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경매</a:t>
            </a:r>
            <a:r>
              <a:rPr lang="en-US" altLang="ko-KR" sz="2000" b="0">
                <a:latin typeface="맑은 고딕"/>
                <a:ea typeface="맑은 고딕"/>
              </a:rPr>
              <a:t>형식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으로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물품등록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가능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endParaRPr lang="en-US" altLang="ko-KR" sz="2000" b="0">
              <a:latin typeface="Lucida Sans Unicode"/>
              <a:ea typeface="Lucida Sans Unicode"/>
            </a:endParaRPr>
          </a:p>
          <a:p>
            <a:pPr marL="0" indent="0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None/>
              <a:defRPr lang="ko-KR" altLang="en-US"/>
            </a:pPr>
            <a:endParaRPr lang="ko-KR" altLang="en-US" sz="2000" b="0"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ff0000"/>
              </a:buClr>
              <a:buSzPct val="68000"/>
              <a:buFont typeface="mn-ea"/>
              <a:buChar char="}"/>
              <a:defRPr lang="ko-KR" altLang="en-US"/>
            </a:pPr>
            <a:r>
              <a:rPr lang="en-US" altLang="ko-KR" sz="2000" b="0">
                <a:solidFill>
                  <a:srgbClr val="ff0000"/>
                </a:solidFill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빌리는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사람은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solidFill>
                  <a:srgbClr val="ff0000"/>
                </a:solidFill>
                <a:latin typeface="맑은 고딕"/>
                <a:ea typeface="맑은 고딕"/>
              </a:rPr>
              <a:t>역경매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시스템으로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합리적인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가격에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물품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대여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r>
              <a:rPr lang="en-US" altLang="ko-KR" sz="2000" b="0">
                <a:latin typeface="맑은 고딕"/>
                <a:ea typeface="맑은 고딕"/>
              </a:rPr>
              <a:t>가능</a:t>
            </a:r>
            <a:r>
              <a:rPr lang="en-US" altLang="ko-KR" sz="2000" b="0">
                <a:latin typeface="Lucida Sans Unicode"/>
                <a:ea typeface="Lucida Sans Unicode"/>
              </a:rPr>
              <a:t> </a:t>
            </a:r>
            <a:endParaRPr lang="en-US" altLang="ko-KR" sz="2000" b="0"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mn-ea"/>
              <a:buChar char="}"/>
              <a:defRPr lang="ko-KR" altLang="en-US"/>
            </a:pPr>
            <a:endParaRPr lang="ko-KR" altLang="en-US" sz="2000" b="0"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mn-ea"/>
              <a:buChar char="}"/>
              <a:defRPr lang="ko-KR" altLang="en-US"/>
            </a:pPr>
            <a:r>
              <a:rPr lang="ko-KR" altLang="en-US" sz="2000" b="0">
                <a:latin typeface="Lucida Sans Unicode"/>
                <a:ea typeface="Lucida Sans Unicode"/>
              </a:rPr>
              <a:t> 빌려 사용해본 후 구매를 하고 싶을 시 구매 전환 기능</a:t>
            </a:r>
            <a:endParaRPr lang="ko-KR" altLang="en-US" sz="2000" b="0">
              <a:latin typeface="Lucida Sans Unicode"/>
              <a:ea typeface="Lucida Sans Unicode"/>
            </a:endParaRPr>
          </a:p>
          <a:p>
            <a:pPr marL="365760" indent="-255905" algn="l" defTabSz="91440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mn-ea"/>
              <a:buChar char="}"/>
              <a:defRPr lang="ko-KR" altLang="en-US"/>
            </a:pPr>
            <a:endParaRPr lang="ko-KR" altLang="en-US" sz="2000" b="0"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3.5</a:t>
            </a:r>
            <a:r>
              <a:rPr lang="ko-KR" altLang="en-US"/>
              <a:t>그외기능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휴가 기념 해외여행 계획을 잡은 김</a:t>
            </a:r>
            <a:r>
              <a:rPr lang="en-US" altLang="ko-KR" dirty="0" smtClean="0"/>
              <a:t>XX(35)</a:t>
            </a:r>
            <a:r>
              <a:rPr lang="ko-KR" altLang="en-US" dirty="0" smtClean="0"/>
              <a:t>씨</a:t>
            </a:r>
            <a:r>
              <a:rPr lang="en-US" altLang="ko-KR" dirty="0" smtClean="0"/>
              <a:t>..     </a:t>
            </a:r>
            <a:r>
              <a:rPr lang="ko-KR" altLang="en-US" dirty="0" smtClean="0"/>
              <a:t>짐이 예상보다 많아 큰 </a:t>
            </a:r>
            <a:r>
              <a:rPr lang="ko-KR" altLang="en-US" dirty="0" err="1" smtClean="0"/>
              <a:t>캐리어가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!! </a:t>
            </a:r>
            <a:r>
              <a:rPr lang="ko-KR" altLang="en-US" dirty="0" smtClean="0"/>
              <a:t> 새로 구매하자니 부담되고 주위에는 빌릴만한 </a:t>
            </a:r>
            <a:r>
              <a:rPr lang="ko-KR" altLang="en-US" dirty="0" err="1" smtClean="0"/>
              <a:t>사람이없다</a:t>
            </a:r>
            <a:r>
              <a:rPr lang="en-US" altLang="ko-KR" dirty="0" smtClean="0"/>
              <a:t>….. 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케리어</a:t>
            </a:r>
            <a:r>
              <a:rPr lang="ko-KR" altLang="en-US" sz="2000" dirty="0" smtClean="0"/>
              <a:t> 대여해주는 사람이 있는지 검색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채팅신청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대화 통해 직거래</a:t>
            </a:r>
            <a:r>
              <a:rPr lang="en-US" altLang="ko-KR" sz="2000" dirty="0" smtClean="0"/>
              <a:t>or</a:t>
            </a:r>
            <a:r>
              <a:rPr lang="ko-KR" altLang="en-US" sz="2000" dirty="0" smtClean="0"/>
              <a:t>택배거래 선택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보증금 입금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빌려주는사람에게입금</a:t>
            </a:r>
            <a:r>
              <a:rPr lang="en-US" altLang="ko-KR" sz="2000" dirty="0" smtClean="0"/>
              <a:t>x)</a:t>
            </a:r>
          </a:p>
          <a:p>
            <a:pPr marL="109728" indent="0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물품 </a:t>
            </a:r>
            <a:r>
              <a:rPr lang="ko-KR" altLang="en-US" sz="2000" dirty="0" err="1" smtClean="0"/>
              <a:t>수령후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이용후</a:t>
            </a:r>
            <a:r>
              <a:rPr lang="ko-KR" altLang="en-US" sz="2000" dirty="0" smtClean="0"/>
              <a:t> 대여료 지불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물품 </a:t>
            </a:r>
            <a:r>
              <a:rPr lang="ko-KR" altLang="en-US" sz="2000" dirty="0" err="1" smtClean="0"/>
              <a:t>반납후</a:t>
            </a:r>
            <a:r>
              <a:rPr lang="ko-KR" altLang="en-US" sz="2000" dirty="0" smtClean="0"/>
              <a:t> 확인되면 보증금 지급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일정의 수수료 제외</a:t>
            </a:r>
            <a:r>
              <a:rPr lang="en-US" altLang="ko-KR" sz="2000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서비스 사례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3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서울에서 사는 </a:t>
            </a:r>
            <a:r>
              <a:rPr lang="ko-KR" altLang="en-US" dirty="0"/>
              <a:t>박</a:t>
            </a:r>
            <a:r>
              <a:rPr lang="en-US" altLang="ko-KR" dirty="0"/>
              <a:t>XX(41)</a:t>
            </a:r>
            <a:r>
              <a:rPr lang="ko-KR" altLang="en-US" dirty="0"/>
              <a:t>씨</a:t>
            </a:r>
            <a:r>
              <a:rPr lang="en-US" altLang="ko-KR" dirty="0"/>
              <a:t>… 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대구에 </a:t>
            </a:r>
            <a:r>
              <a:rPr lang="ko-KR" altLang="en-US" dirty="0" err="1" smtClean="0"/>
              <a:t>볼일이있어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일정도 </a:t>
            </a:r>
            <a:r>
              <a:rPr lang="ko-KR" altLang="en-US" dirty="0" err="1" smtClean="0"/>
              <a:t>있어야하는</a:t>
            </a:r>
            <a:r>
              <a:rPr lang="ko-KR" altLang="en-US" dirty="0" smtClean="0"/>
              <a:t> 상황 숙박업소를 </a:t>
            </a:r>
            <a:r>
              <a:rPr lang="ko-KR" altLang="en-US" dirty="0" err="1" smtClean="0"/>
              <a:t>이용할려니</a:t>
            </a:r>
            <a:r>
              <a:rPr lang="ko-KR" altLang="en-US" dirty="0" smtClean="0"/>
              <a:t> 비용이 부담이 되고 지인도 </a:t>
            </a:r>
            <a:r>
              <a:rPr lang="ko-KR" altLang="en-US" dirty="0" err="1" smtClean="0"/>
              <a:t>없는상황</a:t>
            </a:r>
            <a:r>
              <a:rPr lang="en-US" altLang="ko-KR" dirty="0" smtClean="0"/>
              <a:t>…..</a:t>
            </a:r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대구에 사는 대학생 김</a:t>
            </a:r>
            <a:r>
              <a:rPr lang="en-US" altLang="ko-KR" dirty="0" smtClean="0"/>
              <a:t>XX(25)</a:t>
            </a:r>
            <a:r>
              <a:rPr lang="ko-KR" altLang="en-US" dirty="0" smtClean="0"/>
              <a:t>씨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취업으로 인해 자취방은 비어있지만 계약으로 인해 </a:t>
            </a:r>
            <a:r>
              <a:rPr lang="ko-KR" altLang="en-US" dirty="0" err="1" smtClean="0"/>
              <a:t>어쩔수없이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내고있는</a:t>
            </a:r>
            <a:r>
              <a:rPr lang="ko-KR" altLang="en-US" dirty="0" smtClean="0"/>
              <a:t> 월세가 너무 아까운 상황</a:t>
            </a:r>
            <a:r>
              <a:rPr lang="en-US" altLang="ko-KR" dirty="0" smtClean="0"/>
              <a:t>……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서비스사례 </a:t>
            </a:r>
            <a:endParaRPr lang="ko-KR" altLang="en-US" dirty="0"/>
          </a:p>
        </p:txBody>
      </p:sp>
      <p:sp>
        <p:nvSpPr>
          <p:cNvPr id="4" name="위쪽/아래쪽 화살표 3"/>
          <p:cNvSpPr/>
          <p:nvPr/>
        </p:nvSpPr>
        <p:spPr>
          <a:xfrm>
            <a:off x="3779912" y="2852936"/>
            <a:ext cx="576064" cy="12241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1148" y="3280338"/>
            <a:ext cx="16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합리적인 가격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3280338"/>
            <a:ext cx="178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용돈 벌이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7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455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65760" indent="-255905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}"/>
            </a:pPr>
            <a:r>
              <a:rPr lang="en-US" altLang="ko-KR" sz="2700" cap="none" dirty="0" smtClean="0" b="0">
                <a:latin typeface="문체부 돋음체" charset="0"/>
                <a:ea typeface="문체부 돋음체" charset="0"/>
              </a:rPr>
              <a:t>B씨에게 3일동안 노트북 대여한 A씨… 갑자기 급하게 일이 생겨 2일 더 이용해야할 상황…</a:t>
            </a:r>
            <a:endParaRPr lang="ko-KR" altLang="en-US" sz="2700" cap="none" dirty="0" smtClean="0" b="0">
              <a:latin typeface="문체부 돋음체" charset="0"/>
              <a:ea typeface="문체부 돋음체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1.B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씨에게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기간연장요청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2. B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씨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승인시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계약서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작성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기능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endParaRPr lang="ko-KR" altLang="en-US" sz="2400" cap="none" dirty="0" smtClean="0" b="0">
              <a:latin typeface="Lucida Sans Unicode" charset="0"/>
              <a:ea typeface="Lucida Sans Unicode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3.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계약서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작성후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2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일더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이용하고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반납완료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endParaRPr lang="ko-KR" altLang="en-US" sz="2400" cap="none" dirty="0" smtClean="0" b="0">
              <a:latin typeface="Lucida Sans Unicode" charset="0"/>
              <a:ea typeface="Lucida Sans Unicode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서비스사례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455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65760" indent="-255905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}"/>
            </a:pP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A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씨에게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자전거를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3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일간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빌려주기로한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B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씨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반납일이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지났지만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연락이안되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답답한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700" cap="none" dirty="0" smtClean="0" b="0">
                <a:latin typeface="맑은 고딕" charset="0"/>
                <a:ea typeface="맑은 고딕" charset="0"/>
              </a:rPr>
              <a:t>상황인데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….</a:t>
            </a: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}"/>
            </a:pP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1.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신고접수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2.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사건확인후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A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씨에게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받은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보증금을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B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씨에게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지급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endParaRPr lang="ko-KR" altLang="en-US" sz="2400" cap="none" dirty="0" smtClean="0" b="0">
              <a:latin typeface="Lucida Sans Unicode" charset="0"/>
              <a:ea typeface="Lucida Sans Unicode" charset="0"/>
            </a:endParaRPr>
          </a:p>
          <a:p>
            <a:pPr marL="109855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3.B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씨가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법적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처벌 및 민사소송 원할시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여러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증거자료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제공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함으로써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적극적으로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사건해결에</a:t>
            </a:r>
            <a:r>
              <a:rPr lang="en-US" altLang="ko-KR" sz="2400" cap="none" dirty="0" smtClean="0" b="0"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개입</a:t>
            </a:r>
            <a:r>
              <a:rPr lang="en-US" altLang="ko-KR" sz="2700" cap="none" dirty="0" smtClean="0" b="0">
                <a:latin typeface="Lucida Sans Unicode" charset="0"/>
                <a:ea typeface="Lucida Sans Unicode" charset="0"/>
              </a:rPr>
              <a:t> </a:t>
            </a:r>
            <a:endParaRPr lang="ko-KR" altLang="en-US" sz="2700" cap="none" dirty="0" smtClean="0" b="0">
              <a:latin typeface="Lucida Sans Unicode" charset="0"/>
              <a:ea typeface="Lucida Sans Unicode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ko-KR" dirty="0" smtClean="0"/>
              <a:t>4.3</a:t>
            </a:r>
            <a:r>
              <a:rPr lang="ko-KR" altLang="en-US" dirty="0" smtClean="0"/>
              <a:t>서비스사례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82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5143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300" dirty="0" smtClean="0"/>
              <a:t>공유경제</a:t>
            </a:r>
            <a:r>
              <a:rPr lang="en-US" altLang="ko-KR" sz="3300" dirty="0" smtClean="0"/>
              <a:t>?</a:t>
            </a:r>
          </a:p>
          <a:p>
            <a:pPr>
              <a:buNone/>
            </a:pPr>
            <a:r>
              <a:rPr lang="en-US" altLang="ko-KR" sz="3300" dirty="0" smtClean="0"/>
              <a:t>	</a:t>
            </a:r>
            <a:r>
              <a:rPr lang="ko-KR" altLang="en-US" sz="3300" dirty="0" smtClean="0"/>
              <a:t>물품을 </a:t>
            </a:r>
            <a:r>
              <a:rPr lang="ko-KR" altLang="en-US" sz="3300" dirty="0" smtClean="0">
                <a:solidFill>
                  <a:srgbClr val="FF0000"/>
                </a:solidFill>
              </a:rPr>
              <a:t>소유</a:t>
            </a:r>
            <a:r>
              <a:rPr lang="ko-KR" altLang="en-US" sz="3300" dirty="0" smtClean="0"/>
              <a:t>의 개념이 </a:t>
            </a:r>
            <a:r>
              <a:rPr lang="ko-KR" altLang="en-US" sz="3300" dirty="0" smtClean="0">
                <a:solidFill>
                  <a:srgbClr val="FF0000"/>
                </a:solidFill>
              </a:rPr>
              <a:t>아닌</a:t>
            </a:r>
            <a:r>
              <a:rPr lang="ko-KR" altLang="en-US" sz="3300" dirty="0" smtClean="0"/>
              <a:t> 서로 </a:t>
            </a:r>
            <a:r>
              <a:rPr lang="ko-KR" altLang="en-US" sz="3300" dirty="0" smtClean="0">
                <a:solidFill>
                  <a:srgbClr val="FF0000"/>
                </a:solidFill>
              </a:rPr>
              <a:t>대여</a:t>
            </a:r>
            <a:r>
              <a:rPr lang="ko-KR" altLang="en-US" sz="3300" dirty="0" smtClean="0"/>
              <a:t>해 주고 차용해 쓰는 개념으로 인식하여 </a:t>
            </a:r>
            <a:r>
              <a:rPr lang="ko-KR" altLang="en-US" sz="3300" b="1" dirty="0" smtClean="0"/>
              <a:t>경제</a:t>
            </a:r>
            <a:r>
              <a:rPr lang="ko-KR" altLang="en-US" sz="3300" dirty="0" smtClean="0"/>
              <a:t>활동을 하는 것</a:t>
            </a:r>
            <a:endParaRPr lang="en-US" altLang="ko-KR" sz="3300" dirty="0" smtClean="0"/>
          </a:p>
          <a:p>
            <a:pPr>
              <a:buNone/>
            </a:pPr>
            <a:endParaRPr lang="en-US" altLang="ko-KR" sz="33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개요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09081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위치를 기반으로  </a:t>
            </a:r>
            <a:r>
              <a:rPr lang="ko-KR" altLang="en-US" dirty="0" smtClean="0">
                <a:solidFill>
                  <a:srgbClr val="FF0000"/>
                </a:solidFill>
              </a:rPr>
              <a:t>자주 사용하지 않는 </a:t>
            </a:r>
            <a:r>
              <a:rPr lang="ko-KR" altLang="en-US" dirty="0" smtClean="0"/>
              <a:t>물품이나 장소를 필요로 하는 사람에게 대여료를 받고 </a:t>
            </a:r>
            <a:r>
              <a:rPr lang="ko-KR" altLang="en-US" dirty="0" smtClean="0">
                <a:solidFill>
                  <a:srgbClr val="FF0000"/>
                </a:solidFill>
              </a:rPr>
              <a:t>대여</a:t>
            </a:r>
            <a:r>
              <a:rPr lang="ko-KR" altLang="en-US" dirty="0" smtClean="0"/>
              <a:t>해주는 서비스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누구나</a:t>
            </a:r>
            <a:r>
              <a:rPr lang="ko-KR" altLang="en-US" dirty="0" smtClean="0"/>
              <a:t> 쉽게 빌리고 누구나 쉽게 빌려줄 수 있는 서비스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보증금</a:t>
            </a:r>
            <a:r>
              <a:rPr lang="ko-KR" altLang="en-US" dirty="0" smtClean="0"/>
              <a:t> 시스템을 통해 도난이나 파손 최소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계약서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합의서 </a:t>
            </a:r>
            <a:r>
              <a:rPr lang="ko-KR" altLang="en-US" dirty="0" smtClean="0"/>
              <a:t>작성 기능을 통한 고객간 원만한 거래 유지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내가 자주 사용하지 않는 </a:t>
            </a:r>
            <a:r>
              <a:rPr lang="ko-KR" altLang="en-US" dirty="0" smtClean="0">
                <a:solidFill>
                  <a:srgbClr val="FF0000"/>
                </a:solidFill>
              </a:rPr>
              <a:t>물품이나 장소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누군가에게는</a:t>
            </a:r>
            <a:r>
              <a:rPr lang="ko-KR" altLang="en-US" dirty="0" smtClean="0"/>
              <a:t> 꼭 </a:t>
            </a:r>
            <a:r>
              <a:rPr lang="ko-KR" altLang="en-US" dirty="0" err="1" smtClean="0"/>
              <a:t>필요할수도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>
              <a:buNone/>
            </a:pPr>
            <a:r>
              <a:rPr lang="en-US" altLang="ko-KR" sz="1600" dirty="0" smtClean="0"/>
              <a:t> 	 ex)</a:t>
            </a:r>
            <a:r>
              <a:rPr lang="ko-KR" altLang="en-US" sz="1600" dirty="0" smtClean="0"/>
              <a:t>아이스박스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가방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낚시대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장난감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의류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자전거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연습실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원룸 등 </a:t>
            </a:r>
            <a:endParaRPr lang="en-US" altLang="ko-KR" sz="16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빌리는사람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합리적인 가격으로 물품이나 장소이용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빌려주는사람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대여료를 받아 금전적 이익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</a:t>
            </a:r>
            <a:r>
              <a:rPr lang="ko-KR" altLang="en-US"/>
              <a:t>핵심기능 프로세스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465628" y="1595239"/>
            <a:ext cx="6212742" cy="4410331"/>
            <a:chOff x="1465628" y="1595239"/>
            <a:chExt cx="6212742" cy="4410331"/>
          </a:xfrm>
        </p:grpSpPr>
        <p:sp>
          <p:nvSpPr>
            <p:cNvPr id="15" name=""/>
            <p:cNvSpPr/>
            <p:nvPr/>
          </p:nvSpPr>
          <p:spPr>
            <a:xfrm>
              <a:off x="3400648" y="1595239"/>
              <a:ext cx="2342703" cy="94620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55000" cap="flat" cmpd="thickThin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3428361" y="1622952"/>
              <a:ext cx="2287277" cy="8907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2870" tIns="102870" rIns="102870" bIns="1028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700" kern="1200"/>
                <a:t>보증금 </a:t>
              </a:r>
              <a:endParaRPr lang="ko-KR" altLang="en-US" sz="2700" kern="1200"/>
            </a:p>
          </p:txBody>
        </p:sp>
        <p:sp>
          <p:nvSpPr>
            <p:cNvPr id="18" name=""/>
            <p:cNvSpPr txBox="1"/>
            <p:nvPr/>
          </p:nvSpPr>
          <p:spPr>
            <a:xfrm rot="7200000">
              <a:off x="5472306" y="3594085"/>
              <a:ext cx="69411" cy="1874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1000" kern="1200"/>
            </a:p>
          </p:txBody>
        </p:sp>
        <p:sp>
          <p:nvSpPr>
            <p:cNvPr id="19" name=""/>
            <p:cNvSpPr/>
            <p:nvPr/>
          </p:nvSpPr>
          <p:spPr>
            <a:xfrm>
              <a:off x="5335667" y="4834219"/>
              <a:ext cx="2342703" cy="117135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55000" cap="flat" cmpd="thickThin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"/>
            <p:cNvSpPr txBox="1"/>
            <p:nvPr/>
          </p:nvSpPr>
          <p:spPr>
            <a:xfrm>
              <a:off x="5369975" y="4868527"/>
              <a:ext cx="2274087" cy="11027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2870" tIns="102870" rIns="102870" bIns="1028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700" kern="1200"/>
                <a:t>빌려주는사람 </a:t>
              </a:r>
              <a:endParaRPr lang="ko-KR" altLang="en-US" sz="2700" kern="1200"/>
            </a:p>
          </p:txBody>
        </p:sp>
        <p:sp>
          <p:nvSpPr>
            <p:cNvPr id="21" name=""/>
            <p:cNvSpPr/>
            <p:nvPr/>
          </p:nvSpPr>
          <p:spPr>
            <a:xfrm rot="10800000">
              <a:off x="4687612" y="5373217"/>
              <a:ext cx="18288" cy="67150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"/>
            <p:cNvSpPr txBox="1"/>
            <p:nvPr/>
          </p:nvSpPr>
          <p:spPr>
            <a:xfrm rot="21600000">
              <a:off x="4655607" y="5283683"/>
              <a:ext cx="18288" cy="671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500" kern="1200"/>
            </a:p>
          </p:txBody>
        </p:sp>
        <p:sp>
          <p:nvSpPr>
            <p:cNvPr id="23" name=""/>
            <p:cNvSpPr/>
            <p:nvPr/>
          </p:nvSpPr>
          <p:spPr>
            <a:xfrm>
              <a:off x="1465628" y="4834219"/>
              <a:ext cx="2342703" cy="117135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55000" cap="flat" cmpd="thickThin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1499936" y="4868527"/>
              <a:ext cx="2274087" cy="11027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2870" tIns="102870" rIns="102870" bIns="1028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700" kern="1200"/>
                <a:t>빌리는사람 </a:t>
              </a:r>
              <a:endParaRPr lang="ko-KR" altLang="en-US" sz="2700" kern="1200"/>
            </a:p>
          </p:txBody>
        </p:sp>
        <p:sp>
          <p:nvSpPr>
            <p:cNvPr id="25" name=""/>
            <p:cNvSpPr/>
            <p:nvPr/>
          </p:nvSpPr>
          <p:spPr>
            <a:xfrm rot="18000000">
              <a:off x="3026052" y="3482846"/>
              <a:ext cx="1221868" cy="409973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 txBox="1"/>
            <p:nvPr/>
          </p:nvSpPr>
          <p:spPr>
            <a:xfrm rot="18000000">
              <a:off x="3149044" y="3564841"/>
              <a:ext cx="975884" cy="2459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1300" kern="1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65473" y="4337561"/>
            <a:ext cx="1413054" cy="64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믿고 빌려줄 수 있음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3245227"/>
            <a:ext cx="2592288" cy="643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거래가 끝나면 다시 돌려받는 형태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위쪽 화살표 11"/>
          <p:cNvSpPr/>
          <p:nvPr/>
        </p:nvSpPr>
        <p:spPr>
          <a:xfrm rot="5400000">
            <a:off x="4355976" y="4933419"/>
            <a:ext cx="432048" cy="1385947"/>
          </a:xfrm>
          <a:prstGeom prst="upArrow">
            <a:avLst>
              <a:gd name="adj1" fmla="val 50000"/>
              <a:gd name="adj2" fmla="val 6953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위쪽 화살표 12"/>
          <p:cNvSpPr/>
          <p:nvPr/>
        </p:nvSpPr>
        <p:spPr>
          <a:xfrm rot="8838128">
            <a:off x="5429671" y="3069907"/>
            <a:ext cx="432048" cy="1385947"/>
          </a:xfrm>
          <a:prstGeom prst="upArrow">
            <a:avLst>
              <a:gd name="adj1" fmla="val 50000"/>
              <a:gd name="adj2" fmla="val 6953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10"/>
          <p:cNvSpPr txBox="1"/>
          <p:nvPr/>
        </p:nvSpPr>
        <p:spPr>
          <a:xfrm>
            <a:off x="5940152" y="3245227"/>
            <a:ext cx="2376264" cy="63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문제가 있을 시 빌린것에 대한 보상 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위쪽 화살표 11"/>
          <p:cNvSpPr/>
          <p:nvPr/>
        </p:nvSpPr>
        <p:spPr>
          <a:xfrm rot="5400000" flipV="1">
            <a:off x="4355975" y="4532719"/>
            <a:ext cx="432048" cy="1323249"/>
          </a:xfrm>
          <a:prstGeom prst="upArrow">
            <a:avLst>
              <a:gd name="adj1" fmla="val 50000"/>
              <a:gd name="adj2" fmla="val 6953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TextBox 4"/>
          <p:cNvSpPr txBox="1"/>
          <p:nvPr/>
        </p:nvSpPr>
        <p:spPr>
          <a:xfrm>
            <a:off x="3865473" y="5842416"/>
            <a:ext cx="1413054" cy="64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저렴하게 대여 가능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지도를 움직여 핀 위치를 조정해 가장 가까운 대여가능 물품 조회 기능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  <p:pic>
        <p:nvPicPr>
          <p:cNvPr id="4" name="그림 3" descr="KakaoTalk_20170106_1110246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7" y="2428868"/>
            <a:ext cx="4285302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ct val="0"/>
              </a:spcAft>
              <a:defRPr lang="ko-KR" altLang="en-US"/>
            </a:pPr>
            <a:r>
              <a:rPr lang="ko-KR" altLang="en-US"/>
              <a:t>온라인 </a:t>
            </a:r>
            <a:r>
              <a:rPr lang="ko-KR" altLang="en-US">
                <a:solidFill>
                  <a:srgbClr val="ff0000"/>
                </a:solidFill>
              </a:rPr>
              <a:t>계약서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합의서 </a:t>
            </a:r>
            <a:r>
              <a:rPr lang="ko-KR" altLang="en-US"/>
              <a:t>작성 기능</a:t>
            </a:r>
            <a:endParaRPr lang="ko-KR" altLang="en-US"/>
          </a:p>
          <a:p>
            <a:pPr lvl="0">
              <a:spcBef>
                <a:spcPct val="12000"/>
              </a:spcBef>
              <a:defRPr lang="ko-KR" altLang="en-US"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3.1</a:t>
            </a:r>
            <a:r>
              <a:rPr lang="ko-KR" altLang="en-US"/>
              <a:t>주요기능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05252" y="2062381"/>
            <a:ext cx="7534838" cy="9075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계약서 : 기존 등록한 글과 다르게 서로 협의를 한 후 대여를 진행했을 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금액 등의 차이가 있을 수 있으므로, 한쪽이 대여계약서를 작성한 후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둘 모두의 승인이 있으면 원래 시스템대로 처리가 가능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805250" y="3429000"/>
            <a:ext cx="7534840" cy="11791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합의서</a:t>
            </a:r>
            <a:r>
              <a:rPr lang="en-US" altLang="ko-KR"/>
              <a:t> :</a:t>
            </a:r>
            <a:r>
              <a:rPr lang="ko-KR" altLang="en-US"/>
              <a:t> 대여를 했을 때 발생한 파손 또는 분실 등의 문제가 발생했을 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문제를 해결하기 위한 서로의 합의 후 보증금을 통한 보상이 생길 경우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합의서를 작성하여 둘 모두의 승인이 있으면 관리자에게 전송되고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그에따른 처리가 가능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판매자와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1:1 </a:t>
            </a:r>
            <a:r>
              <a:rPr lang="ko-KR" altLang="en-US" dirty="0" smtClean="0">
                <a:solidFill>
                  <a:srgbClr val="FF0000"/>
                </a:solidFill>
              </a:rPr>
              <a:t>채팅</a:t>
            </a:r>
            <a:r>
              <a:rPr lang="ko-KR" altLang="en-US" dirty="0" smtClean="0"/>
              <a:t> 신청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3419952" cy="4382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ct val="0"/>
              </a:spcAft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각 개인의 평점기능</a:t>
            </a:r>
            <a:r>
              <a:rPr lang="ko-KR" altLang="en-US"/>
              <a:t> 및 신용을 </a:t>
            </a:r>
            <a:r>
              <a:rPr lang="ko-KR" altLang="en-US">
                <a:solidFill>
                  <a:srgbClr val="ff0000"/>
                </a:solidFill>
              </a:rPr>
              <a:t>등급별</a:t>
            </a:r>
            <a:r>
              <a:rPr lang="ko-KR" altLang="en-US"/>
              <a:t>로 나누어 물품 대여시 보증금 감소 기능 </a:t>
            </a:r>
            <a:endParaRPr lang="ko-KR" altLang="en-US"/>
          </a:p>
          <a:p>
            <a:pPr lvl="0">
              <a:spcBef>
                <a:spcPct val="12000"/>
              </a:spcBef>
              <a:spcAft>
                <a:spcPct val="0"/>
              </a:spcAft>
              <a:defRPr lang="ko-KR" altLang="en-US"/>
            </a:pPr>
            <a:r>
              <a:rPr lang="ko-KR" altLang="en-US"/>
              <a:t>(신용등급 ↑ =&gt; 보증금 % ↓)</a:t>
            </a:r>
            <a:endParaRPr lang="ko-KR" altLang="en-US"/>
          </a:p>
          <a:p>
            <a:pPr marL="109728" indent="0">
              <a:spcBef>
                <a:spcPct val="17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/>
              <a:t>  ex)</a:t>
            </a:r>
            <a:r>
              <a:rPr lang="ko-KR" altLang="en-US" sz="2000"/>
              <a:t>대여료가 </a:t>
            </a:r>
            <a:r>
              <a:rPr lang="en-US" altLang="ko-KR" sz="2000"/>
              <a:t>1</a:t>
            </a:r>
            <a:r>
              <a:rPr lang="ko-KR" altLang="en-US" sz="2000"/>
              <a:t>일에</a:t>
            </a:r>
            <a:r>
              <a:rPr lang="en-US" altLang="ko-KR" sz="2000"/>
              <a:t>3</a:t>
            </a:r>
            <a:r>
              <a:rPr lang="ko-KR" altLang="en-US" sz="2000"/>
              <a:t>천원, 보증금 </a:t>
            </a:r>
            <a:r>
              <a:rPr lang="en-US" altLang="ko-KR" sz="2000"/>
              <a:t>100000</a:t>
            </a:r>
            <a:r>
              <a:rPr lang="ko-KR" altLang="en-US" sz="2000"/>
              <a:t>원인 물품일 경우 </a:t>
            </a:r>
            <a:endParaRPr lang="ko-KR" altLang="en-US" sz="2000"/>
          </a:p>
          <a:p>
            <a:pPr marL="109728" indent="0">
              <a:spcBef>
                <a:spcPct val="17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/>
              <a:t>    </a:t>
            </a:r>
            <a:r>
              <a:rPr lang="ko-KR" altLang="en-US" sz="2000"/>
              <a:t>기본등급 </a:t>
            </a:r>
            <a:r>
              <a:rPr lang="en-US" altLang="ko-KR" sz="2000"/>
              <a:t>– </a:t>
            </a:r>
            <a:r>
              <a:rPr lang="ko-KR" altLang="en-US" sz="2000"/>
              <a:t>보증금 전액 입금시 물품대여가능</a:t>
            </a:r>
            <a:endParaRPr lang="ko-KR" altLang="en-US" sz="2000"/>
          </a:p>
          <a:p>
            <a:pPr marL="109728" indent="0">
              <a:spcBef>
                <a:spcPct val="17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/>
              <a:t>    </a:t>
            </a:r>
            <a:r>
              <a:rPr lang="ko-KR" altLang="en-US" sz="2000"/>
              <a:t>골드등급 </a:t>
            </a:r>
            <a:r>
              <a:rPr lang="en-US" altLang="ko-KR" sz="2000"/>
              <a:t>– </a:t>
            </a:r>
            <a:r>
              <a:rPr lang="ko-KR" altLang="en-US" sz="2000"/>
              <a:t>보증금 </a:t>
            </a:r>
            <a:r>
              <a:rPr lang="en-US" altLang="ko-KR" sz="2000"/>
              <a:t>70%</a:t>
            </a:r>
            <a:r>
              <a:rPr lang="ko-KR" altLang="en-US" sz="2000"/>
              <a:t> 입금시 물품대여 가능 </a:t>
            </a:r>
            <a:r>
              <a:rPr lang="en-US" altLang="ko-KR" sz="2000"/>
              <a:t> </a:t>
            </a:r>
            <a:endParaRPr lang="en-US" altLang="ko-KR" sz="2000"/>
          </a:p>
          <a:p>
            <a:pPr lvl="0">
              <a:spcBef>
                <a:spcPct val="12000"/>
              </a:spcBef>
              <a:defRPr lang="ko-KR" altLang="en-US"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3.3</a:t>
            </a:r>
            <a:r>
              <a:rPr lang="ko-KR" altLang="en-US"/>
              <a:t>주요기능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7904" y="3744309"/>
            <a:ext cx="3992095" cy="277776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 rotWithShape="1">
          <a:blip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411</ep:Words>
  <ep:PresentationFormat/>
  <ep:Paragraphs>89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광장</vt:lpstr>
      <vt:lpstr>5조 프로젝트 계획서</vt:lpstr>
      <vt:lpstr>슬라이드 2</vt:lpstr>
      <vt:lpstr>슬라이드 3</vt:lpstr>
      <vt:lpstr>슬라이드 4</vt:lpstr>
      <vt:lpstr>2.핵심기능 프로세스</vt:lpstr>
      <vt:lpstr>슬라이드 6</vt:lpstr>
      <vt:lpstr>3.1주요기능</vt:lpstr>
      <vt:lpstr>슬라이드 8</vt:lpstr>
      <vt:lpstr>3.3주요기능</vt:lpstr>
      <vt:lpstr>슬라이드 10</vt:lpstr>
      <vt:lpstr>3.5그외기능</vt:lpstr>
      <vt:lpstr>슬라이드 12</vt:lpstr>
      <vt:lpstr>슬라이드 13</vt:lpstr>
      <vt:lpstr>슬라이드 14</vt:lpstr>
      <vt:lpstr>슬라이드 15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sec</dc:creator>
  <cp:lastModifiedBy>seonghee</cp:lastModifiedBy>
  <dcterms:modified xsi:type="dcterms:W3CDTF">2017-01-06T09:48:15.807</dcterms:modified>
  <cp:revision>15</cp:revision>
  <dc:title>5조 프로젝트 계획서</dc:title>
</cp:coreProperties>
</file>