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00" r:id="rId3"/>
    <p:sldId id="257" r:id="rId4"/>
    <p:sldId id="276" r:id="rId5"/>
    <p:sldId id="285" r:id="rId6"/>
    <p:sldId id="282" r:id="rId7"/>
    <p:sldId id="287" r:id="rId8"/>
    <p:sldId id="283" r:id="rId9"/>
    <p:sldId id="284" r:id="rId10"/>
    <p:sldId id="299" r:id="rId11"/>
    <p:sldId id="278" r:id="rId12"/>
    <p:sldId id="258" r:id="rId13"/>
    <p:sldId id="260" r:id="rId14"/>
    <p:sldId id="262" r:id="rId15"/>
    <p:sldId id="264" r:id="rId16"/>
    <p:sldId id="266" r:id="rId17"/>
    <p:sldId id="279" r:id="rId18"/>
    <p:sldId id="274" r:id="rId19"/>
    <p:sldId id="294" r:id="rId20"/>
    <p:sldId id="280" r:id="rId21"/>
    <p:sldId id="296" r:id="rId22"/>
    <p:sldId id="297" r:id="rId23"/>
    <p:sldId id="275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2DCDA"/>
    <a:srgbClr val="E6B9B8"/>
    <a:srgbClr val="D99694"/>
    <a:srgbClr val="4C1900"/>
    <a:srgbClr val="FF9966"/>
    <a:srgbClr val="ED7D31"/>
    <a:srgbClr val="FFF2CC"/>
    <a:srgbClr val="FFFFFF"/>
    <a:srgbClr val="F18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14" autoAdjust="0"/>
    <p:restoredTop sz="94612" autoAdjust="0"/>
  </p:normalViewPr>
  <p:slideViewPr>
    <p:cSldViewPr snapToGrid="0">
      <p:cViewPr varScale="1">
        <p:scale>
          <a:sx n="108" d="100"/>
          <a:sy n="108" d="100"/>
        </p:scale>
        <p:origin x="23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 smtClean="0"/>
              <a:t>온라인 가구 쇼핑 피해 </a:t>
            </a:r>
            <a:r>
              <a:rPr lang="ko-KR" altLang="en-US" sz="1600" dirty="0" err="1"/>
              <a:t>사례수</a:t>
            </a:r>
            <a:endParaRPr lang="ko-KR" altLang="en-US" sz="16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피해 사례수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2011년</c:v>
                </c:pt>
                <c:pt idx="1">
                  <c:v>2012년</c:v>
                </c:pt>
                <c:pt idx="2">
                  <c:v>2013년</c:v>
                </c:pt>
                <c:pt idx="3">
                  <c:v>2014년</c:v>
                </c:pt>
                <c:pt idx="4">
                  <c:v>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111</c:v>
                </c:pt>
                <c:pt idx="1">
                  <c:v>143</c:v>
                </c:pt>
                <c:pt idx="2">
                  <c:v>143</c:v>
                </c:pt>
                <c:pt idx="3">
                  <c:v>227</c:v>
                </c:pt>
                <c:pt idx="4">
                  <c:v>627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2011년</c:v>
                </c:pt>
                <c:pt idx="1">
                  <c:v>2012년</c:v>
                </c:pt>
                <c:pt idx="2">
                  <c:v>2013년</c:v>
                </c:pt>
                <c:pt idx="3">
                  <c:v>2014년</c:v>
                </c:pt>
                <c:pt idx="4">
                  <c:v>계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5470008"/>
        <c:axId val="416131032"/>
      </c:barChart>
      <c:catAx>
        <c:axId val="715470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6131032"/>
        <c:crosses val="autoZero"/>
        <c:auto val="1"/>
        <c:lblAlgn val="ctr"/>
        <c:lblOffset val="100"/>
        <c:noMultiLvlLbl val="0"/>
      </c:catAx>
      <c:valAx>
        <c:axId val="416131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5470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전체 가구 피해 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2013년</c:v>
                </c:pt>
                <c:pt idx="1">
                  <c:v>2012년</c:v>
                </c:pt>
                <c:pt idx="2">
                  <c:v>2011년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519</c:v>
                </c:pt>
                <c:pt idx="1">
                  <c:v>598</c:v>
                </c:pt>
                <c:pt idx="2">
                  <c:v>508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온라인 가구 피해 건수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2013년</c:v>
                </c:pt>
                <c:pt idx="1">
                  <c:v>2012년</c:v>
                </c:pt>
                <c:pt idx="2">
                  <c:v>2011년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143</c:v>
                </c:pt>
                <c:pt idx="1">
                  <c:v>143</c:v>
                </c:pt>
                <c:pt idx="2">
                  <c:v>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6132208"/>
        <c:axId val="416132600"/>
      </c:barChart>
      <c:catAx>
        <c:axId val="416132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6132600"/>
        <c:crosses val="autoZero"/>
        <c:auto val="1"/>
        <c:lblAlgn val="ctr"/>
        <c:lblOffset val="100"/>
        <c:noMultiLvlLbl val="0"/>
      </c:catAx>
      <c:valAx>
        <c:axId val="416132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613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온라인 가구 쇼핑 피해 유형</a:t>
            </a:r>
          </a:p>
        </c:rich>
      </c:tx>
      <c:layout>
        <c:manualLayout>
          <c:xMode val="edge"/>
          <c:yMode val="edge"/>
          <c:x val="0.15705717153516802"/>
          <c:y val="2.22642509467419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품질 불만</c:v>
                </c:pt>
                <c:pt idx="1">
                  <c:v>배송 불만</c:v>
                </c:pt>
                <c:pt idx="2">
                  <c:v>광고 상이</c:v>
                </c:pt>
                <c:pt idx="3">
                  <c:v>환불 거절</c:v>
                </c:pt>
                <c:pt idx="4">
                  <c:v>A/S 불만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47.9</c:v>
                </c:pt>
                <c:pt idx="1">
                  <c:v>17.899999999999999</c:v>
                </c:pt>
                <c:pt idx="2">
                  <c:v>13</c:v>
                </c:pt>
                <c:pt idx="3">
                  <c:v>12</c:v>
                </c:pt>
                <c:pt idx="4">
                  <c:v>4.3</c:v>
                </c:pt>
                <c:pt idx="5">
                  <c:v>4.9000000000000004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품질 불만 유형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형태 다름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품질 불만 유형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품질 불만 유형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6133384"/>
        <c:axId val="416133776"/>
      </c:barChart>
      <c:catAx>
        <c:axId val="416133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6133776"/>
        <c:crosses val="autoZero"/>
        <c:auto val="1"/>
        <c:lblAlgn val="ctr"/>
        <c:lblOffset val="100"/>
        <c:noMultiLvlLbl val="0"/>
      </c:catAx>
      <c:valAx>
        <c:axId val="41613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613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21DCD-5D62-4ADB-B9FB-207C49E93900}" type="doc">
      <dgm:prSet loTypeId="urn:microsoft.com/office/officeart/2005/8/layout/gear1" loCatId="relationship" qsTypeId="urn:microsoft.com/office/officeart/2005/8/quickstyle/simple5" qsCatId="simple" csTypeId="urn:microsoft.com/office/officeart/2005/8/colors/colorful5" csCatId="colorful" phldr="1"/>
      <dgm:spPr/>
    </dgm:pt>
    <dgm:pt modelId="{EFF2763A-712C-40D7-8A21-A16476ADDF9C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12966815-D35A-4BBA-B33C-4D9E0C7DD032}" type="parTrans" cxnId="{28BE7F96-23E3-4B53-AB6E-B0E02927C395}">
      <dgm:prSet/>
      <dgm:spPr/>
      <dgm:t>
        <a:bodyPr/>
        <a:lstStyle/>
        <a:p>
          <a:pPr latinLnBrk="1"/>
          <a:endParaRPr lang="ko-KR" altLang="en-US"/>
        </a:p>
      </dgm:t>
    </dgm:pt>
    <dgm:pt modelId="{9917E6FB-7F37-46B8-A2CE-6C27C5A79278}" type="sibTrans" cxnId="{28BE7F96-23E3-4B53-AB6E-B0E02927C395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0F2B375C-D021-4CC8-885C-A03FA312F449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CC3497F6-7C12-465A-830B-E908CB633A81}" type="parTrans" cxnId="{D41E332E-C731-4F07-9A91-C8063FB4D2A5}">
      <dgm:prSet/>
      <dgm:spPr/>
      <dgm:t>
        <a:bodyPr/>
        <a:lstStyle/>
        <a:p>
          <a:pPr latinLnBrk="1"/>
          <a:endParaRPr lang="ko-KR" altLang="en-US"/>
        </a:p>
      </dgm:t>
    </dgm:pt>
    <dgm:pt modelId="{62936398-D525-4B3F-8CC2-A99FB2C65E17}" type="sibTrans" cxnId="{D41E332E-C731-4F07-9A91-C8063FB4D2A5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DE7BAA03-8BF6-427F-B9C5-3ADE9A84F2A0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6222962D-8D09-4371-829E-BA6BC0AC55A0}" type="parTrans" cxnId="{3A979CA0-DC85-4D8E-9AAB-B8539BFF67EC}">
      <dgm:prSet/>
      <dgm:spPr/>
      <dgm:t>
        <a:bodyPr/>
        <a:lstStyle/>
        <a:p>
          <a:pPr latinLnBrk="1"/>
          <a:endParaRPr lang="ko-KR" altLang="en-US"/>
        </a:p>
      </dgm:t>
    </dgm:pt>
    <dgm:pt modelId="{6604B247-4A38-4F84-AAA8-2E1F4DB251D0}" type="sibTrans" cxnId="{3A979CA0-DC85-4D8E-9AAB-B8539BFF67EC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FAF999CC-B128-4BFC-9167-CD97BE17A1D1}" type="pres">
      <dgm:prSet presAssocID="{3B021DCD-5D62-4ADB-B9FB-207C49E9390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65AAEAC-B114-4234-B557-A582987CA50B}" type="pres">
      <dgm:prSet presAssocID="{EFF2763A-712C-40D7-8A21-A16476ADDF9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2618F1-48B9-40B3-8D3D-4BC482D77512}" type="pres">
      <dgm:prSet presAssocID="{EFF2763A-712C-40D7-8A21-A16476ADDF9C}" presName="gear1src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FE41B13-1F0F-4EE8-BF1A-FF6A78E41EEF}" type="pres">
      <dgm:prSet presAssocID="{EFF2763A-712C-40D7-8A21-A16476ADDF9C}" presName="gear1dstNod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5EECF00-A456-4DF2-B2EC-3C5C5E73F9A0}" type="pres">
      <dgm:prSet presAssocID="{0F2B375C-D021-4CC8-885C-A03FA312F44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46C533-B5A5-4179-833B-0D0680D03037}" type="pres">
      <dgm:prSet presAssocID="{0F2B375C-D021-4CC8-885C-A03FA312F449}" presName="gear2src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800A133-5A42-418D-8040-A88971E60CDD}" type="pres">
      <dgm:prSet presAssocID="{0F2B375C-D021-4CC8-885C-A03FA312F449}" presName="gear2dstNod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BEDA6DB-6E4D-4CA0-80A9-35B81CC169F5}" type="pres">
      <dgm:prSet presAssocID="{DE7BAA03-8BF6-427F-B9C5-3ADE9A84F2A0}" presName="gear3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D339EEA-9FA5-4FCE-A8B7-8064CDAF5182}" type="pres">
      <dgm:prSet presAssocID="{DE7BAA03-8BF6-427F-B9C5-3ADE9A84F2A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230C53-0B76-4B25-A8F1-863E17C3859A}" type="pres">
      <dgm:prSet presAssocID="{DE7BAA03-8BF6-427F-B9C5-3ADE9A84F2A0}" presName="gear3src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422A9D2-56BC-4196-B378-29D75010469A}" type="pres">
      <dgm:prSet presAssocID="{DE7BAA03-8BF6-427F-B9C5-3ADE9A84F2A0}" presName="gear3dstNod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325BA49-6A08-4E55-955A-53666F4D6639}" type="pres">
      <dgm:prSet presAssocID="{9917E6FB-7F37-46B8-A2CE-6C27C5A79278}" presName="connector1" presStyleLbl="sibTrans2D1" presStyleIdx="0" presStyleCnt="3" custLinFactY="-21924" custLinFactNeighborX="-45338" custLinFactNeighborY="-100000"/>
      <dgm:spPr/>
      <dgm:t>
        <a:bodyPr/>
        <a:lstStyle/>
        <a:p>
          <a:pPr latinLnBrk="1"/>
          <a:endParaRPr lang="ko-KR" altLang="en-US"/>
        </a:p>
      </dgm:t>
    </dgm:pt>
    <dgm:pt modelId="{26E04C18-EADB-41D2-AFD0-6930D88C4CDC}" type="pres">
      <dgm:prSet presAssocID="{62936398-D525-4B3F-8CC2-A99FB2C65E17}" presName="connector2" presStyleLbl="sibTrans2D1" presStyleIdx="1" presStyleCnt="3" custLinFactNeighborX="-32498" custLinFactNeighborY="-78237"/>
      <dgm:spPr/>
      <dgm:t>
        <a:bodyPr/>
        <a:lstStyle/>
        <a:p>
          <a:pPr latinLnBrk="1"/>
          <a:endParaRPr lang="ko-KR" altLang="en-US"/>
        </a:p>
      </dgm:t>
    </dgm:pt>
    <dgm:pt modelId="{4C1CDB5E-6B82-4A9D-9838-8C0DBE184E77}" type="pres">
      <dgm:prSet presAssocID="{6604B247-4A38-4F84-AAA8-2E1F4DB251D0}" presName="connector3" presStyleLbl="sibTrans2D1" presStyleIdx="2" presStyleCnt="3" custLinFactNeighborX="-55693" custLinFactNeighborY="-25594"/>
      <dgm:spPr/>
      <dgm:t>
        <a:bodyPr/>
        <a:lstStyle/>
        <a:p>
          <a:pPr latinLnBrk="1"/>
          <a:endParaRPr lang="ko-KR" altLang="en-US"/>
        </a:p>
      </dgm:t>
    </dgm:pt>
  </dgm:ptLst>
  <dgm:cxnLst>
    <dgm:cxn modelId="{AEC30163-2CF8-41CF-A74F-9658185AE378}" type="presOf" srcId="{DE7BAA03-8BF6-427F-B9C5-3ADE9A84F2A0}" destId="{B422A9D2-56BC-4196-B378-29D75010469A}" srcOrd="3" destOrd="0" presId="urn:microsoft.com/office/officeart/2005/8/layout/gear1"/>
    <dgm:cxn modelId="{6C444D91-2B2F-42A8-BDE8-0325E4360E19}" type="presOf" srcId="{6604B247-4A38-4F84-AAA8-2E1F4DB251D0}" destId="{4C1CDB5E-6B82-4A9D-9838-8C0DBE184E77}" srcOrd="0" destOrd="0" presId="urn:microsoft.com/office/officeart/2005/8/layout/gear1"/>
    <dgm:cxn modelId="{5FA765A7-8E2E-4BB9-8D0F-4EE3966FFBB7}" type="presOf" srcId="{DE7BAA03-8BF6-427F-B9C5-3ADE9A84F2A0}" destId="{6BEDA6DB-6E4D-4CA0-80A9-35B81CC169F5}" srcOrd="0" destOrd="0" presId="urn:microsoft.com/office/officeart/2005/8/layout/gear1"/>
    <dgm:cxn modelId="{D41E332E-C731-4F07-9A91-C8063FB4D2A5}" srcId="{3B021DCD-5D62-4ADB-B9FB-207C49E93900}" destId="{0F2B375C-D021-4CC8-885C-A03FA312F449}" srcOrd="1" destOrd="0" parTransId="{CC3497F6-7C12-465A-830B-E908CB633A81}" sibTransId="{62936398-D525-4B3F-8CC2-A99FB2C65E17}"/>
    <dgm:cxn modelId="{8A9CF927-F53E-415D-B1D3-465F347FC21E}" type="presOf" srcId="{9917E6FB-7F37-46B8-A2CE-6C27C5A79278}" destId="{1325BA49-6A08-4E55-955A-53666F4D6639}" srcOrd="0" destOrd="0" presId="urn:microsoft.com/office/officeart/2005/8/layout/gear1"/>
    <dgm:cxn modelId="{DA26DDEF-FE81-44B8-B75C-29E5B9CA6CC4}" type="presOf" srcId="{3B021DCD-5D62-4ADB-B9FB-207C49E93900}" destId="{FAF999CC-B128-4BFC-9167-CD97BE17A1D1}" srcOrd="0" destOrd="0" presId="urn:microsoft.com/office/officeart/2005/8/layout/gear1"/>
    <dgm:cxn modelId="{29A53503-FCE5-40C3-A1D6-21D97E093CEC}" type="presOf" srcId="{0F2B375C-D021-4CC8-885C-A03FA312F449}" destId="{75EECF00-A456-4DF2-B2EC-3C5C5E73F9A0}" srcOrd="0" destOrd="0" presId="urn:microsoft.com/office/officeart/2005/8/layout/gear1"/>
    <dgm:cxn modelId="{82914E4F-65BF-4F4F-9187-5187594ECD9C}" type="presOf" srcId="{EFF2763A-712C-40D7-8A21-A16476ADDF9C}" destId="{4FE41B13-1F0F-4EE8-BF1A-FF6A78E41EEF}" srcOrd="2" destOrd="0" presId="urn:microsoft.com/office/officeart/2005/8/layout/gear1"/>
    <dgm:cxn modelId="{4F7C0E69-0F8F-42F5-AF75-BDCE8B19E6D1}" type="presOf" srcId="{EFF2763A-712C-40D7-8A21-A16476ADDF9C}" destId="{865AAEAC-B114-4234-B557-A582987CA50B}" srcOrd="0" destOrd="0" presId="urn:microsoft.com/office/officeart/2005/8/layout/gear1"/>
    <dgm:cxn modelId="{BD908E2E-CF3A-4E4E-A50C-288ADE863FA1}" type="presOf" srcId="{0F2B375C-D021-4CC8-885C-A03FA312F449}" destId="{1800A133-5A42-418D-8040-A88971E60CDD}" srcOrd="2" destOrd="0" presId="urn:microsoft.com/office/officeart/2005/8/layout/gear1"/>
    <dgm:cxn modelId="{28ADD682-A0D4-41E9-8C02-9FBF2346E36F}" type="presOf" srcId="{62936398-D525-4B3F-8CC2-A99FB2C65E17}" destId="{26E04C18-EADB-41D2-AFD0-6930D88C4CDC}" srcOrd="0" destOrd="0" presId="urn:microsoft.com/office/officeart/2005/8/layout/gear1"/>
    <dgm:cxn modelId="{3A979CA0-DC85-4D8E-9AAB-B8539BFF67EC}" srcId="{3B021DCD-5D62-4ADB-B9FB-207C49E93900}" destId="{DE7BAA03-8BF6-427F-B9C5-3ADE9A84F2A0}" srcOrd="2" destOrd="0" parTransId="{6222962D-8D09-4371-829E-BA6BC0AC55A0}" sibTransId="{6604B247-4A38-4F84-AAA8-2E1F4DB251D0}"/>
    <dgm:cxn modelId="{19C5779B-5E7C-45F1-B49F-98593EE154D5}" type="presOf" srcId="{DE7BAA03-8BF6-427F-B9C5-3ADE9A84F2A0}" destId="{1C230C53-0B76-4B25-A8F1-863E17C3859A}" srcOrd="2" destOrd="0" presId="urn:microsoft.com/office/officeart/2005/8/layout/gear1"/>
    <dgm:cxn modelId="{28BE7F96-23E3-4B53-AB6E-B0E02927C395}" srcId="{3B021DCD-5D62-4ADB-B9FB-207C49E93900}" destId="{EFF2763A-712C-40D7-8A21-A16476ADDF9C}" srcOrd="0" destOrd="0" parTransId="{12966815-D35A-4BBA-B33C-4D9E0C7DD032}" sibTransId="{9917E6FB-7F37-46B8-A2CE-6C27C5A79278}"/>
    <dgm:cxn modelId="{16A1FC9D-7546-4281-BEC4-7F358715F663}" type="presOf" srcId="{DE7BAA03-8BF6-427F-B9C5-3ADE9A84F2A0}" destId="{9D339EEA-9FA5-4FCE-A8B7-8064CDAF5182}" srcOrd="1" destOrd="0" presId="urn:microsoft.com/office/officeart/2005/8/layout/gear1"/>
    <dgm:cxn modelId="{8BC5B3F7-3CB9-4090-AC81-3BCBADACFD38}" type="presOf" srcId="{0F2B375C-D021-4CC8-885C-A03FA312F449}" destId="{7846C533-B5A5-4179-833B-0D0680D03037}" srcOrd="1" destOrd="0" presId="urn:microsoft.com/office/officeart/2005/8/layout/gear1"/>
    <dgm:cxn modelId="{9CD6048B-4B4B-453D-8C02-2BB31A457E48}" type="presOf" srcId="{EFF2763A-712C-40D7-8A21-A16476ADDF9C}" destId="{F02618F1-48B9-40B3-8D3D-4BC482D77512}" srcOrd="1" destOrd="0" presId="urn:microsoft.com/office/officeart/2005/8/layout/gear1"/>
    <dgm:cxn modelId="{F7559B87-7554-4B85-ADD7-4D2D221171FB}" type="presParOf" srcId="{FAF999CC-B128-4BFC-9167-CD97BE17A1D1}" destId="{865AAEAC-B114-4234-B557-A582987CA50B}" srcOrd="0" destOrd="0" presId="urn:microsoft.com/office/officeart/2005/8/layout/gear1"/>
    <dgm:cxn modelId="{A66151D2-EB58-4E1B-A422-80A0CB3F5DC5}" type="presParOf" srcId="{FAF999CC-B128-4BFC-9167-CD97BE17A1D1}" destId="{F02618F1-48B9-40B3-8D3D-4BC482D77512}" srcOrd="1" destOrd="0" presId="urn:microsoft.com/office/officeart/2005/8/layout/gear1"/>
    <dgm:cxn modelId="{F7677421-A8FC-44A7-B6E7-EFDB62B726EB}" type="presParOf" srcId="{FAF999CC-B128-4BFC-9167-CD97BE17A1D1}" destId="{4FE41B13-1F0F-4EE8-BF1A-FF6A78E41EEF}" srcOrd="2" destOrd="0" presId="urn:microsoft.com/office/officeart/2005/8/layout/gear1"/>
    <dgm:cxn modelId="{5664A1B1-4190-45B5-B0AA-9495F2BA10E3}" type="presParOf" srcId="{FAF999CC-B128-4BFC-9167-CD97BE17A1D1}" destId="{75EECF00-A456-4DF2-B2EC-3C5C5E73F9A0}" srcOrd="3" destOrd="0" presId="urn:microsoft.com/office/officeart/2005/8/layout/gear1"/>
    <dgm:cxn modelId="{4A645F19-BBB6-40BD-A91A-B297948511E3}" type="presParOf" srcId="{FAF999CC-B128-4BFC-9167-CD97BE17A1D1}" destId="{7846C533-B5A5-4179-833B-0D0680D03037}" srcOrd="4" destOrd="0" presId="urn:microsoft.com/office/officeart/2005/8/layout/gear1"/>
    <dgm:cxn modelId="{7C468E65-FBBF-406A-A60B-C292DDDA38DC}" type="presParOf" srcId="{FAF999CC-B128-4BFC-9167-CD97BE17A1D1}" destId="{1800A133-5A42-418D-8040-A88971E60CDD}" srcOrd="5" destOrd="0" presId="urn:microsoft.com/office/officeart/2005/8/layout/gear1"/>
    <dgm:cxn modelId="{52508689-B2AA-44C2-A4EF-E644DD74F13D}" type="presParOf" srcId="{FAF999CC-B128-4BFC-9167-CD97BE17A1D1}" destId="{6BEDA6DB-6E4D-4CA0-80A9-35B81CC169F5}" srcOrd="6" destOrd="0" presId="urn:microsoft.com/office/officeart/2005/8/layout/gear1"/>
    <dgm:cxn modelId="{72562DAE-DB09-468D-9B1F-9D6BE4C48D1B}" type="presParOf" srcId="{FAF999CC-B128-4BFC-9167-CD97BE17A1D1}" destId="{9D339EEA-9FA5-4FCE-A8B7-8064CDAF5182}" srcOrd="7" destOrd="0" presId="urn:microsoft.com/office/officeart/2005/8/layout/gear1"/>
    <dgm:cxn modelId="{AA02BC12-3FC6-45E5-A741-69EC5A894CD1}" type="presParOf" srcId="{FAF999CC-B128-4BFC-9167-CD97BE17A1D1}" destId="{1C230C53-0B76-4B25-A8F1-863E17C3859A}" srcOrd="8" destOrd="0" presId="urn:microsoft.com/office/officeart/2005/8/layout/gear1"/>
    <dgm:cxn modelId="{8FA17B41-74BC-4BEF-955E-0A3C66804FB2}" type="presParOf" srcId="{FAF999CC-B128-4BFC-9167-CD97BE17A1D1}" destId="{B422A9D2-56BC-4196-B378-29D75010469A}" srcOrd="9" destOrd="0" presId="urn:microsoft.com/office/officeart/2005/8/layout/gear1"/>
    <dgm:cxn modelId="{5A34D743-80F7-47E5-BF98-7C967AF578F1}" type="presParOf" srcId="{FAF999CC-B128-4BFC-9167-CD97BE17A1D1}" destId="{1325BA49-6A08-4E55-955A-53666F4D6639}" srcOrd="10" destOrd="0" presId="urn:microsoft.com/office/officeart/2005/8/layout/gear1"/>
    <dgm:cxn modelId="{B2661D87-514C-45D2-B863-EB640DD4D959}" type="presParOf" srcId="{FAF999CC-B128-4BFC-9167-CD97BE17A1D1}" destId="{26E04C18-EADB-41D2-AFD0-6930D88C4CDC}" srcOrd="11" destOrd="0" presId="urn:microsoft.com/office/officeart/2005/8/layout/gear1"/>
    <dgm:cxn modelId="{80AE7307-D584-443C-B746-51F1D921C1BC}" type="presParOf" srcId="{FAF999CC-B128-4BFC-9167-CD97BE17A1D1}" destId="{4C1CDB5E-6B82-4A9D-9838-8C0DBE184E7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AAEAC-B114-4234-B557-A582987CA50B}">
      <dsp:nvSpPr>
        <dsp:cNvPr id="0" name=""/>
        <dsp:cNvSpPr/>
      </dsp:nvSpPr>
      <dsp:spPr>
        <a:xfrm>
          <a:off x="3542607" y="2447158"/>
          <a:ext cx="2990972" cy="2990972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>
        <a:off x="4143925" y="3147779"/>
        <a:ext cx="1788336" cy="1537421"/>
      </dsp:txXfrm>
    </dsp:sp>
    <dsp:sp modelId="{75EECF00-A456-4DF2-B2EC-3C5C5E73F9A0}">
      <dsp:nvSpPr>
        <dsp:cNvPr id="0" name=""/>
        <dsp:cNvSpPr/>
      </dsp:nvSpPr>
      <dsp:spPr>
        <a:xfrm>
          <a:off x="1802406" y="1740201"/>
          <a:ext cx="2175252" cy="2175252"/>
        </a:xfrm>
        <a:prstGeom prst="gear6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 dirty="0"/>
        </a:p>
      </dsp:txBody>
      <dsp:txXfrm>
        <a:off x="2350032" y="2291137"/>
        <a:ext cx="1080000" cy="1073380"/>
      </dsp:txXfrm>
    </dsp:sp>
    <dsp:sp modelId="{6BEDA6DB-6E4D-4CA0-80A9-35B81CC169F5}">
      <dsp:nvSpPr>
        <dsp:cNvPr id="0" name=""/>
        <dsp:cNvSpPr/>
      </dsp:nvSpPr>
      <dsp:spPr>
        <a:xfrm rot="20700000">
          <a:off x="3020769" y="239499"/>
          <a:ext cx="2131303" cy="2131303"/>
        </a:xfrm>
        <a:prstGeom prst="gear6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 rot="-20700000">
        <a:off x="3488226" y="706957"/>
        <a:ext cx="1196388" cy="1196388"/>
      </dsp:txXfrm>
    </dsp:sp>
    <dsp:sp modelId="{1325BA49-6A08-4E55-955A-53666F4D6639}">
      <dsp:nvSpPr>
        <dsp:cNvPr id="0" name=""/>
        <dsp:cNvSpPr/>
      </dsp:nvSpPr>
      <dsp:spPr>
        <a:xfrm>
          <a:off x="1590776" y="-1914222"/>
          <a:ext cx="3828444" cy="3828444"/>
        </a:xfrm>
        <a:prstGeom prst="circularArrow">
          <a:avLst>
            <a:gd name="adj1" fmla="val 4688"/>
            <a:gd name="adj2" fmla="val 299029"/>
            <a:gd name="adj3" fmla="val 2539586"/>
            <a:gd name="adj4" fmla="val 15811715"/>
            <a:gd name="adj5" fmla="val 5469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E04C18-EADB-41D2-AFD0-6930D88C4CDC}">
      <dsp:nvSpPr>
        <dsp:cNvPr id="0" name=""/>
        <dsp:cNvSpPr/>
      </dsp:nvSpPr>
      <dsp:spPr>
        <a:xfrm>
          <a:off x="513207" y="-922680"/>
          <a:ext cx="2781604" cy="278160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1CDB5E-6B82-4A9D-9838-8C0DBE184E77}">
      <dsp:nvSpPr>
        <dsp:cNvPr id="0" name=""/>
        <dsp:cNvSpPr/>
      </dsp:nvSpPr>
      <dsp:spPr>
        <a:xfrm>
          <a:off x="857471" y="-1000270"/>
          <a:ext cx="2999129" cy="299912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F7381-1193-4940-8FC2-410A6D3ABAD4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F4D0C-9A35-41B6-AB4A-2D9861332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4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73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00A9-F715-45F1-9CD8-9543E469E6B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83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3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81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00A9-F715-45F1-9CD8-9543E469E6B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5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3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0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1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60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4D0C-9A35-41B6-AB4A-2D98613320A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8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9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1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0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5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1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098A-3B26-4F00-BD66-820F488C0FAF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8F5EB-225B-41C7-A576-526FCCB9A9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8" Type="http://schemas.openxmlformats.org/officeDocument/2006/relationships/image" Target="../media/image28.png"/><Relationship Id="rId3" Type="http://schemas.openxmlformats.org/officeDocument/2006/relationships/image" Target="../media/image7.png"/><Relationship Id="rId21" Type="http://schemas.openxmlformats.org/officeDocument/2006/relationships/image" Target="../media/image19.svg"/><Relationship Id="rId7" Type="http://schemas.openxmlformats.org/officeDocument/2006/relationships/image" Target="../media/image25.png"/><Relationship Id="rId12" Type="http://schemas.openxmlformats.org/officeDocument/2006/relationships/image" Target="../media/image27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19" Type="http://schemas.openxmlformats.org/officeDocument/2006/relationships/image" Target="../media/image17.sv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6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42662" y="2679471"/>
            <a:ext cx="2706180" cy="527108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화살표: 오각형 5"/>
          <p:cNvSpPr/>
          <p:nvPr/>
        </p:nvSpPr>
        <p:spPr>
          <a:xfrm>
            <a:off x="3408013" y="3206579"/>
            <a:ext cx="3994269" cy="63014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3179" y="3219415"/>
            <a:ext cx="2425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InnerBase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670" y="2785715"/>
            <a:ext cx="2571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조 아이디어 기획서 발표</a:t>
            </a:r>
            <a:endParaRPr lang="ko-KR" altLang="en-US" sz="16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36" y="2244234"/>
            <a:ext cx="2333544" cy="2333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56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2310519" y="2136744"/>
            <a:ext cx="4714544" cy="2518948"/>
            <a:chOff x="3129085" y="2313759"/>
            <a:chExt cx="4733574" cy="2529116"/>
          </a:xfrm>
        </p:grpSpPr>
        <p:sp>
          <p:nvSpPr>
            <p:cNvPr id="61" name="타원 1"/>
            <p:cNvSpPr/>
            <p:nvPr/>
          </p:nvSpPr>
          <p:spPr>
            <a:xfrm>
              <a:off x="5333542" y="2313759"/>
              <a:ext cx="2529117" cy="2529116"/>
            </a:xfrm>
            <a:custGeom>
              <a:avLst/>
              <a:gdLst/>
              <a:ahLst/>
              <a:cxnLst/>
              <a:rect l="l" t="t" r="r" b="b"/>
              <a:pathLst>
                <a:path w="2529117" h="2529116">
                  <a:moveTo>
                    <a:pt x="1265481" y="321865"/>
                  </a:moveTo>
                  <a:cubicBezTo>
                    <a:pt x="744846" y="321865"/>
                    <a:pt x="322788" y="743923"/>
                    <a:pt x="322788" y="1264558"/>
                  </a:cubicBezTo>
                  <a:cubicBezTo>
                    <a:pt x="322788" y="1785193"/>
                    <a:pt x="744846" y="2207251"/>
                    <a:pt x="1265481" y="2207251"/>
                  </a:cubicBezTo>
                  <a:cubicBezTo>
                    <a:pt x="1786116" y="2207251"/>
                    <a:pt x="2208174" y="1785193"/>
                    <a:pt x="2208174" y="1264558"/>
                  </a:cubicBezTo>
                  <a:cubicBezTo>
                    <a:pt x="2208174" y="743923"/>
                    <a:pt x="1786116" y="321865"/>
                    <a:pt x="1265481" y="321865"/>
                  </a:cubicBezTo>
                  <a:close/>
                  <a:moveTo>
                    <a:pt x="1264559" y="0"/>
                  </a:moveTo>
                  <a:cubicBezTo>
                    <a:pt x="1962955" y="0"/>
                    <a:pt x="2529117" y="566162"/>
                    <a:pt x="2529117" y="1264558"/>
                  </a:cubicBezTo>
                  <a:cubicBezTo>
                    <a:pt x="2529117" y="1962954"/>
                    <a:pt x="1962955" y="2529116"/>
                    <a:pt x="1264559" y="2529116"/>
                  </a:cubicBezTo>
                  <a:cubicBezTo>
                    <a:pt x="566162" y="2529116"/>
                    <a:pt x="0" y="1962954"/>
                    <a:pt x="0" y="1264558"/>
                  </a:cubicBezTo>
                  <a:cubicBezTo>
                    <a:pt x="0" y="566162"/>
                    <a:pt x="566162" y="0"/>
                    <a:pt x="126455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62" name="타원 1"/>
            <p:cNvSpPr/>
            <p:nvPr/>
          </p:nvSpPr>
          <p:spPr>
            <a:xfrm>
              <a:off x="3129085" y="2313759"/>
              <a:ext cx="2529117" cy="2529116"/>
            </a:xfrm>
            <a:custGeom>
              <a:avLst/>
              <a:gdLst/>
              <a:ahLst/>
              <a:cxnLst/>
              <a:rect l="l" t="t" r="r" b="b"/>
              <a:pathLst>
                <a:path w="2529117" h="2529116">
                  <a:moveTo>
                    <a:pt x="1264558" y="321865"/>
                  </a:moveTo>
                  <a:cubicBezTo>
                    <a:pt x="743923" y="321865"/>
                    <a:pt x="321865" y="743923"/>
                    <a:pt x="321865" y="1264558"/>
                  </a:cubicBezTo>
                  <a:cubicBezTo>
                    <a:pt x="321865" y="1785193"/>
                    <a:pt x="743923" y="2207251"/>
                    <a:pt x="1264558" y="2207251"/>
                  </a:cubicBezTo>
                  <a:cubicBezTo>
                    <a:pt x="1785193" y="2207251"/>
                    <a:pt x="2207251" y="1785193"/>
                    <a:pt x="2207251" y="1264558"/>
                  </a:cubicBezTo>
                  <a:cubicBezTo>
                    <a:pt x="2207251" y="743923"/>
                    <a:pt x="1785193" y="321865"/>
                    <a:pt x="1264558" y="321865"/>
                  </a:cubicBezTo>
                  <a:close/>
                  <a:moveTo>
                    <a:pt x="1264559" y="0"/>
                  </a:moveTo>
                  <a:cubicBezTo>
                    <a:pt x="1962955" y="0"/>
                    <a:pt x="2529117" y="566162"/>
                    <a:pt x="2529117" y="1264558"/>
                  </a:cubicBezTo>
                  <a:cubicBezTo>
                    <a:pt x="2529117" y="1962954"/>
                    <a:pt x="1962955" y="2529116"/>
                    <a:pt x="1264559" y="2529116"/>
                  </a:cubicBezTo>
                  <a:cubicBezTo>
                    <a:pt x="566162" y="2529116"/>
                    <a:pt x="0" y="1962954"/>
                    <a:pt x="0" y="1264558"/>
                  </a:cubicBezTo>
                  <a:cubicBezTo>
                    <a:pt x="0" y="566162"/>
                    <a:pt x="566162" y="0"/>
                    <a:pt x="126455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63" name="타원 1"/>
            <p:cNvSpPr/>
            <p:nvPr/>
          </p:nvSpPr>
          <p:spPr>
            <a:xfrm>
              <a:off x="5411458" y="3578318"/>
              <a:ext cx="246956" cy="748467"/>
            </a:xfrm>
            <a:custGeom>
              <a:avLst/>
              <a:gdLst/>
              <a:ahLst/>
              <a:cxnLst/>
              <a:rect l="l" t="t" r="r" b="b"/>
              <a:pathLst>
                <a:path w="288280" h="873713">
                  <a:moveTo>
                    <a:pt x="0" y="0"/>
                  </a:moveTo>
                  <a:lnTo>
                    <a:pt x="288280" y="0"/>
                  </a:lnTo>
                  <a:cubicBezTo>
                    <a:pt x="288280" y="327395"/>
                    <a:pt x="181698" y="629896"/>
                    <a:pt x="0" y="8737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64" name="타원 1"/>
            <p:cNvSpPr/>
            <p:nvPr/>
          </p:nvSpPr>
          <p:spPr>
            <a:xfrm rot="10800000">
              <a:off x="5337398" y="2833024"/>
              <a:ext cx="246956" cy="748467"/>
            </a:xfrm>
            <a:custGeom>
              <a:avLst/>
              <a:gdLst/>
              <a:ahLst/>
              <a:cxnLst/>
              <a:rect l="l" t="t" r="r" b="b"/>
              <a:pathLst>
                <a:path w="288280" h="873713">
                  <a:moveTo>
                    <a:pt x="0" y="0"/>
                  </a:moveTo>
                  <a:lnTo>
                    <a:pt x="288280" y="0"/>
                  </a:lnTo>
                  <a:cubicBezTo>
                    <a:pt x="288280" y="327395"/>
                    <a:pt x="181698" y="629896"/>
                    <a:pt x="0" y="8737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52400" dist="38100" dir="10800000" algn="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65" name="양쪽 모서리가 둥근 사각형 64"/>
            <p:cNvSpPr/>
            <p:nvPr/>
          </p:nvSpPr>
          <p:spPr>
            <a:xfrm>
              <a:off x="5569282" y="2844205"/>
              <a:ext cx="73848" cy="75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 rot="10800000">
              <a:off x="5360254" y="3539904"/>
              <a:ext cx="73848" cy="75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5337399" y="3483401"/>
              <a:ext cx="320804" cy="188622"/>
            </a:xfrm>
            <a:prstGeom prst="roundRect">
              <a:avLst>
                <a:gd name="adj" fmla="val 3011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3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634333" y="3242949"/>
            <a:ext cx="1871780" cy="306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992" dirty="0">
                <a:solidFill>
                  <a:srgbClr val="C0504D"/>
                </a:solidFill>
                <a:latin typeface="Noto Sans CJK KR DemiLight" pitchFamily="34" charset="-127"/>
                <a:ea typeface="Noto Sans CJK KR DemiLight" pitchFamily="34" charset="-127"/>
              </a:rPr>
              <a:t>APP</a:t>
            </a:r>
            <a:r>
              <a:rPr lang="en-US" altLang="ko-KR" sz="1992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LICATION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30917" y="3242949"/>
            <a:ext cx="1871780" cy="306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992" dirty="0">
                <a:solidFill>
                  <a:srgbClr val="C0504D"/>
                </a:solidFill>
                <a:latin typeface="Noto Sans CJK KR DemiLight" pitchFamily="34" charset="-127"/>
                <a:ea typeface="Noto Sans CJK KR DemiLight" pitchFamily="34" charset="-127"/>
              </a:rPr>
              <a:t>WEB</a:t>
            </a:r>
            <a:r>
              <a:rPr lang="en-US" altLang="ko-KR" sz="1992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 SITE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24594" y="2559206"/>
            <a:ext cx="2418313" cy="511206"/>
            <a:chOff x="1156469" y="2955348"/>
            <a:chExt cx="2880000" cy="513269"/>
          </a:xfrm>
        </p:grpSpPr>
        <p:sp>
          <p:nvSpPr>
            <p:cNvPr id="71" name="TextBox 70"/>
            <p:cNvSpPr txBox="1"/>
            <p:nvPr/>
          </p:nvSpPr>
          <p:spPr>
            <a:xfrm>
              <a:off x="1156469" y="2955348"/>
              <a:ext cx="2880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pPr algn="l"/>
              <a:r>
                <a:rPr lang="ko-KR" altLang="en-US" sz="1594" spc="-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이미지 프로세싱 기능 제공</a:t>
              </a:r>
              <a:endParaRPr lang="en-US" altLang="ko-KR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6469" y="3276253"/>
              <a:ext cx="2880000" cy="1923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37814" y="3634984"/>
            <a:ext cx="2305102" cy="511206"/>
            <a:chOff x="1156469" y="2955348"/>
            <a:chExt cx="2880000" cy="513269"/>
          </a:xfrm>
        </p:grpSpPr>
        <p:sp>
          <p:nvSpPr>
            <p:cNvPr id="74" name="TextBox 73"/>
            <p:cNvSpPr txBox="1"/>
            <p:nvPr/>
          </p:nvSpPr>
          <p:spPr>
            <a:xfrm>
              <a:off x="1156469" y="2955348"/>
              <a:ext cx="2880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pPr algn="l"/>
              <a:r>
                <a:rPr lang="en-US" altLang="ko-KR" sz="1594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AR </a:t>
              </a:r>
              <a:r>
                <a:rPr lang="ko-KR" altLang="en-US" sz="1594" spc="-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기능 제공</a:t>
              </a:r>
              <a:endParaRPr lang="en-US" altLang="ko-KR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56469" y="3276253"/>
              <a:ext cx="2880000" cy="1923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067147" y="1467885"/>
            <a:ext cx="2868422" cy="511206"/>
            <a:chOff x="1156469" y="2955348"/>
            <a:chExt cx="2880000" cy="513269"/>
          </a:xfrm>
        </p:grpSpPr>
        <p:sp>
          <p:nvSpPr>
            <p:cNvPr id="77" name="TextBox 76"/>
            <p:cNvSpPr txBox="1"/>
            <p:nvPr/>
          </p:nvSpPr>
          <p:spPr>
            <a:xfrm>
              <a:off x="1156469" y="2955348"/>
              <a:ext cx="2880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pPr algn="r"/>
              <a:r>
                <a:rPr lang="ko-KR" altLang="en-US" sz="1594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도면 검색 및 </a:t>
              </a:r>
              <a:r>
                <a:rPr lang="en-US" altLang="ko-KR" sz="1594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3D </a:t>
              </a:r>
              <a:r>
                <a:rPr lang="ko-KR" altLang="en-US" sz="1594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도면 신청</a:t>
              </a:r>
              <a:endParaRPr lang="en-US" altLang="ko-KR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6469" y="3276253"/>
              <a:ext cx="2880000" cy="1923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224386" y="3073938"/>
            <a:ext cx="2868422" cy="511206"/>
            <a:chOff x="1156469" y="2955348"/>
            <a:chExt cx="2880000" cy="513269"/>
          </a:xfrm>
        </p:grpSpPr>
        <p:sp>
          <p:nvSpPr>
            <p:cNvPr id="80" name="TextBox 79"/>
            <p:cNvSpPr txBox="1"/>
            <p:nvPr/>
          </p:nvSpPr>
          <p:spPr>
            <a:xfrm>
              <a:off x="1156469" y="2955348"/>
              <a:ext cx="2880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pPr algn="r"/>
              <a:r>
                <a:rPr lang="ko-KR" altLang="en-US" sz="1594" spc="-4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도면도에</a:t>
              </a:r>
              <a:r>
                <a:rPr lang="ko-KR" altLang="en-US" sz="1594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 </a:t>
              </a:r>
              <a:r>
                <a:rPr lang="en-US" altLang="ko-KR" sz="1594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3D </a:t>
              </a:r>
              <a:r>
                <a:rPr lang="ko-KR" altLang="en-US" sz="1594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가구 배치</a:t>
              </a:r>
              <a:endParaRPr lang="en-US" altLang="ko-KR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6469" y="3276253"/>
              <a:ext cx="2880000" cy="1923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154676" y="4347398"/>
            <a:ext cx="2868422" cy="511207"/>
            <a:chOff x="1156469" y="2955347"/>
            <a:chExt cx="2880000" cy="513270"/>
          </a:xfrm>
        </p:grpSpPr>
        <p:sp>
          <p:nvSpPr>
            <p:cNvPr id="83" name="TextBox 82"/>
            <p:cNvSpPr txBox="1"/>
            <p:nvPr/>
          </p:nvSpPr>
          <p:spPr>
            <a:xfrm>
              <a:off x="1156469" y="2955347"/>
              <a:ext cx="2880000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pPr algn="r"/>
              <a:r>
                <a:rPr lang="ko-KR" altLang="en-US" sz="1594" spc="-4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타임라인형</a:t>
              </a:r>
              <a:r>
                <a:rPr lang="ko-KR" altLang="en-US" sz="1594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 구매 후기 공유</a:t>
              </a:r>
              <a:endParaRPr lang="en-US" altLang="ko-KR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56469" y="3276253"/>
              <a:ext cx="2880000" cy="1923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sp>
        <p:nvSpPr>
          <p:cNvPr id="85" name="이등변 삼각형 84"/>
          <p:cNvSpPr/>
          <p:nvPr/>
        </p:nvSpPr>
        <p:spPr>
          <a:xfrm>
            <a:off x="3872580" y="4655693"/>
            <a:ext cx="1520712" cy="697062"/>
          </a:xfrm>
          <a:prstGeom prst="triangl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62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grpSp>
        <p:nvGrpSpPr>
          <p:cNvPr id="86" name="그룹 85"/>
          <p:cNvGrpSpPr/>
          <p:nvPr/>
        </p:nvGrpSpPr>
        <p:grpSpPr>
          <a:xfrm>
            <a:off x="3198725" y="5437119"/>
            <a:ext cx="2868422" cy="511202"/>
            <a:chOff x="1156469" y="2955348"/>
            <a:chExt cx="2880000" cy="513265"/>
          </a:xfrm>
        </p:grpSpPr>
        <p:sp>
          <p:nvSpPr>
            <p:cNvPr id="87" name="TextBox 86"/>
            <p:cNvSpPr txBox="1"/>
            <p:nvPr/>
          </p:nvSpPr>
          <p:spPr>
            <a:xfrm>
              <a:off x="1156469" y="2955348"/>
              <a:ext cx="2880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defRPr>
              </a:lvl1pPr>
            </a:lstStyle>
            <a:p>
              <a:r>
                <a:rPr lang="ko-KR" altLang="en-US" sz="1594" spc="-4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고객 </a:t>
              </a:r>
              <a:r>
                <a:rPr lang="en-US" altLang="ko-KR" sz="1594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(</a:t>
              </a:r>
              <a:r>
                <a:rPr lang="ko-KR" altLang="en-US" sz="1594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주문자</a:t>
              </a:r>
              <a:r>
                <a:rPr lang="en-US" altLang="ko-KR" sz="1594" spc="-4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)</a:t>
              </a:r>
              <a:endParaRPr lang="en-US" altLang="ko-KR" sz="1594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156469" y="3276253"/>
              <a:ext cx="2880000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45" dirty="0" smtClean="0">
                  <a:solidFill>
                    <a:schemeClr val="bg1">
                      <a:lumMod val="50000"/>
                    </a:schemeClr>
                  </a:solidFill>
                  <a:latin typeface="Noto Sans CJK KR Light" pitchFamily="34" charset="-127"/>
                  <a:ea typeface="Noto Sans CJK KR Light" pitchFamily="34" charset="-127"/>
                </a:rPr>
                <a:t>온라인 가구 구매</a:t>
              </a:r>
              <a:endParaRPr lang="en-US" altLang="ko-KR" sz="1245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38" name="직사각형 37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/>
          <p:cNvSpPr txBox="1"/>
          <p:nvPr/>
        </p:nvSpPr>
        <p:spPr>
          <a:xfrm>
            <a:off x="1077491" y="39691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배경 및 목적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77491" y="677991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개요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0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1641863"/>
            <a:ext cx="609600" cy="3712103"/>
            <a:chOff x="2638769" y="2649975"/>
            <a:chExt cx="609600" cy="3712103"/>
          </a:xfrm>
        </p:grpSpPr>
        <p:grpSp>
          <p:nvGrpSpPr>
            <p:cNvPr id="18" name="그룹 17"/>
            <p:cNvGrpSpPr/>
            <p:nvPr/>
          </p:nvGrpSpPr>
          <p:grpSpPr>
            <a:xfrm>
              <a:off x="2699792" y="2649975"/>
              <a:ext cx="504000" cy="2874443"/>
              <a:chOff x="2339752" y="2649975"/>
              <a:chExt cx="504000" cy="2874443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0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직사각형 20"/>
          <p:cNvSpPr/>
          <p:nvPr/>
        </p:nvSpPr>
        <p:spPr>
          <a:xfrm>
            <a:off x="3108309" y="3140968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3.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사용 기술 소개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20855" y="3933056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4.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향후 기대 효과 및 개발 방향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120855" y="4725144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5. Q &amp; A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108309" y="1556792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1.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개발 배경 및 목적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20855" y="2348880"/>
            <a:ext cx="3528392" cy="648072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2.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서비스 소개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4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도면 검색 기능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" name="_x233032144" descr="EMB000006802a3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980" y="1561140"/>
            <a:ext cx="5804041" cy="3043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8" name="사각형: 둥근 모서리 7"/>
          <p:cNvSpPr/>
          <p:nvPr/>
        </p:nvSpPr>
        <p:spPr>
          <a:xfrm>
            <a:off x="1498312" y="1429106"/>
            <a:ext cx="6147377" cy="3307692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</a:t>
            </a:r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도면 </a:t>
            </a:r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제작 기능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사각형: 둥근 모서리 7"/>
          <p:cNvSpPr/>
          <p:nvPr/>
        </p:nvSpPr>
        <p:spPr>
          <a:xfrm>
            <a:off x="1498312" y="1429106"/>
            <a:ext cx="6147377" cy="3307692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_x2330321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6106" y="1738302"/>
            <a:ext cx="5804041" cy="26804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직사각형 2"/>
          <p:cNvSpPr/>
          <p:nvPr/>
        </p:nvSpPr>
        <p:spPr>
          <a:xfrm>
            <a:off x="-579120" y="4764767"/>
            <a:ext cx="10180320" cy="33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457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AR</a:t>
            </a:r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을 이용한 가상 가구 배치 </a:t>
            </a:r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기능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579120" y="4764767"/>
            <a:ext cx="10180320" cy="33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9234" y="8947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33030944" descr="EMB000006802a5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8" y="2202731"/>
            <a:ext cx="3864107" cy="232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56751" y="18382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33034464" descr="EMB000006802a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006" y="2208539"/>
            <a:ext cx="3869916" cy="230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4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이미지 </a:t>
            </a:r>
            <a:r>
              <a:rPr lang="ko-KR" altLang="en-US" sz="1400" dirty="0" err="1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서칭을</a:t>
            </a:r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</a:t>
            </a:r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이용한 가구 </a:t>
            </a:r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검색 기능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2870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0994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579120" y="4764767"/>
            <a:ext cx="10180320" cy="33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9234" y="8947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56751" y="18382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05918" y="9886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627650" y="1306228"/>
            <a:ext cx="6516350" cy="3383755"/>
            <a:chOff x="1872580" y="1445895"/>
            <a:chExt cx="9144000" cy="4748219"/>
          </a:xfrm>
        </p:grpSpPr>
        <p:pic>
          <p:nvPicPr>
            <p:cNvPr id="8193" name="_x232312896" descr="EMB000006802a6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18" y="1445895"/>
              <a:ext cx="5540375" cy="2493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872580" y="3541401"/>
              <a:ext cx="914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8195" name="_x216547032" descr="EMB000006802a6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"/>
            <a:stretch>
              <a:fillRect/>
            </a:stretch>
          </p:blipFill>
          <p:spPr bwMode="auto">
            <a:xfrm>
              <a:off x="1872580" y="3998601"/>
              <a:ext cx="5573713" cy="219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사각형: 둥근 모서리 7"/>
          <p:cNvSpPr/>
          <p:nvPr/>
        </p:nvSpPr>
        <p:spPr>
          <a:xfrm>
            <a:off x="1905918" y="1132622"/>
            <a:ext cx="5369836" cy="3847293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전체 프로세스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214805" y="2154220"/>
            <a:ext cx="12414503" cy="77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688677" y="2096674"/>
            <a:ext cx="798439" cy="791727"/>
            <a:chOff x="679616" y="3212976"/>
            <a:chExt cx="798439" cy="791727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899592" y="3212976"/>
              <a:ext cx="358185" cy="419509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 dirty="0">
                <a:solidFill>
                  <a:srgbClr val="E9181D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679616" y="3641638"/>
              <a:ext cx="798439" cy="363065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7827" y="288522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의뢰인</a:t>
            </a:r>
          </a:p>
        </p:txBody>
      </p:sp>
      <p:sp>
        <p:nvSpPr>
          <p:cNvPr id="18" name="화살표: 오른쪽 21"/>
          <p:cNvSpPr/>
          <p:nvPr/>
        </p:nvSpPr>
        <p:spPr>
          <a:xfrm>
            <a:off x="1692253" y="227481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88454" y="2918190"/>
            <a:ext cx="21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0402" y="1602743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</a:t>
            </a:r>
          </a:p>
        </p:txBody>
      </p:sp>
      <p:pic>
        <p:nvPicPr>
          <p:cNvPr id="21" name="그래픽 29" descr="핀 있는 지도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1247" y="1970822"/>
            <a:ext cx="914400" cy="914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77351" y="1650398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17" y="2052904"/>
            <a:ext cx="843646" cy="84364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3293" y="2978135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 완료</a:t>
            </a:r>
          </a:p>
        </p:txBody>
      </p:sp>
      <p:sp>
        <p:nvSpPr>
          <p:cNvPr id="25" name="화살표: 오른쪽 44"/>
          <p:cNvSpPr/>
          <p:nvPr/>
        </p:nvSpPr>
        <p:spPr>
          <a:xfrm>
            <a:off x="6060652" y="2235418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23829" y="1727342"/>
            <a:ext cx="19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배치된 가구 클릭</a:t>
            </a:r>
          </a:p>
        </p:txBody>
      </p:sp>
      <p:pic>
        <p:nvPicPr>
          <p:cNvPr id="28" name="그래픽 47" descr="수면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3895" y="2015089"/>
            <a:ext cx="914400" cy="914400"/>
          </a:xfrm>
          <a:prstGeom prst="rect">
            <a:avLst/>
          </a:prstGeom>
        </p:spPr>
      </p:pic>
      <p:pic>
        <p:nvPicPr>
          <p:cNvPr id="31" name="그래픽 67" descr="지폐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88392" y="4283308"/>
            <a:ext cx="914400" cy="9144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859173" y="5239449"/>
            <a:ext cx="20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 및 주문 진행</a:t>
            </a:r>
          </a:p>
        </p:txBody>
      </p:sp>
      <p:sp>
        <p:nvSpPr>
          <p:cNvPr id="33" name="화살표: 오른쪽 69"/>
          <p:cNvSpPr/>
          <p:nvPr/>
        </p:nvSpPr>
        <p:spPr>
          <a:xfrm>
            <a:off x="3673963" y="4524238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70" descr="문서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54922" y="4283062"/>
            <a:ext cx="914400" cy="9144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230730" y="5244256"/>
            <a:ext cx="20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가구 후기 등록</a:t>
            </a:r>
            <a:endParaRPr lang="ko-KR" altLang="en-US" b="1" dirty="0"/>
          </a:p>
        </p:txBody>
      </p:sp>
      <p:sp>
        <p:nvSpPr>
          <p:cNvPr id="36" name="화살표: 오른쪽 72"/>
          <p:cNvSpPr/>
          <p:nvPr/>
        </p:nvSpPr>
        <p:spPr>
          <a:xfrm>
            <a:off x="5953618" y="4524238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래픽 73" descr="엄지 올리기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92898" y="4159117"/>
            <a:ext cx="914400" cy="9144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788892" y="5214440"/>
            <a:ext cx="20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커뮤니티</a:t>
            </a:r>
            <a:endParaRPr lang="ko-KR" altLang="en-US" b="1" dirty="0"/>
          </a:p>
        </p:txBody>
      </p:sp>
      <p:sp>
        <p:nvSpPr>
          <p:cNvPr id="39" name="화살표: 오른쪽 40"/>
          <p:cNvSpPr/>
          <p:nvPr/>
        </p:nvSpPr>
        <p:spPr>
          <a:xfrm>
            <a:off x="3772536" y="2249074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L 도형 9"/>
          <p:cNvSpPr/>
          <p:nvPr/>
        </p:nvSpPr>
        <p:spPr>
          <a:xfrm flipH="1">
            <a:off x="409303" y="2828265"/>
            <a:ext cx="7397994" cy="1412810"/>
          </a:xfrm>
          <a:prstGeom prst="corner">
            <a:avLst>
              <a:gd name="adj1" fmla="val 17161"/>
              <a:gd name="adj2" fmla="val 1820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96688" y="3997137"/>
            <a:ext cx="252514" cy="16169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21"/>
          <p:cNvSpPr/>
          <p:nvPr/>
        </p:nvSpPr>
        <p:spPr>
          <a:xfrm>
            <a:off x="409303" y="5291881"/>
            <a:ext cx="1115123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411760" y="1641863"/>
            <a:ext cx="609600" cy="3712103"/>
            <a:chOff x="2638769" y="2649975"/>
            <a:chExt cx="609600" cy="3712103"/>
          </a:xfrm>
        </p:grpSpPr>
        <p:grpSp>
          <p:nvGrpSpPr>
            <p:cNvPr id="21" name="그룹 20"/>
            <p:cNvGrpSpPr/>
            <p:nvPr/>
          </p:nvGrpSpPr>
          <p:grpSpPr>
            <a:xfrm>
              <a:off x="2699792" y="2649975"/>
              <a:ext cx="504000" cy="2874443"/>
              <a:chOff x="2339752" y="2649975"/>
              <a:chExt cx="504000" cy="2874443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2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직사각형 27"/>
          <p:cNvSpPr/>
          <p:nvPr/>
        </p:nvSpPr>
        <p:spPr>
          <a:xfrm>
            <a:off x="3120855" y="3933056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4.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향후 기대 효과 및 개발 방향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120855" y="4725144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5. Q &amp; A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108309" y="1556792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1.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개발 배경 및 목적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108309" y="2348880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2.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서비스 소개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120855" y="3140968"/>
            <a:ext cx="3528392" cy="648072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3.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사용 기술 소개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3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사용 기술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FloorPlanner</a:t>
            </a:r>
            <a:r>
              <a:rPr lang="en-US" altLang="ko-KR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 API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7" y="2035566"/>
            <a:ext cx="4379751" cy="18083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607485" y="2438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1689808" descr="EMB00001928351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35" y="998696"/>
            <a:ext cx="2490788" cy="2079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4385" y="173415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31692208" descr="EMB0000192835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35" y="4109598"/>
            <a:ext cx="2490788" cy="19388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5" name="TextBox 14"/>
          <p:cNvSpPr txBox="1"/>
          <p:nvPr/>
        </p:nvSpPr>
        <p:spPr>
          <a:xfrm>
            <a:off x="114898" y="4194231"/>
            <a:ext cx="4929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FloorPlanner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API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8310" y="3224627"/>
            <a:ext cx="492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직접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제작해본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2D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도면 모습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93035" y="6173569"/>
            <a:ext cx="492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2D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도면을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형태로 변환한 모습</a:t>
            </a:r>
          </a:p>
          <a:p>
            <a:pPr fontAlgn="base" latinLnBrk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592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6" name="직사각형 5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077491" y="396915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사용 기술 소개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491" y="677991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Unity &amp; </a:t>
            </a:r>
            <a:r>
              <a:rPr lang="en-US" altLang="ko-KR" sz="1400" dirty="0" err="1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Vuforia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2" y="1542740"/>
            <a:ext cx="3893881" cy="24440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93389" y="570424"/>
            <a:ext cx="2459813" cy="43730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79452" y="4215722"/>
            <a:ext cx="4929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Unity &amp; </a:t>
            </a:r>
            <a:r>
              <a:rPr lang="en-US" altLang="ko-KR" sz="4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Vuforia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4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35629" y="1069985"/>
            <a:ext cx="6502229" cy="3917787"/>
            <a:chOff x="1049682" y="721066"/>
            <a:chExt cx="6502229" cy="3917787"/>
          </a:xfrm>
        </p:grpSpPr>
        <p:sp>
          <p:nvSpPr>
            <p:cNvPr id="3" name="TextBox 2"/>
            <p:cNvSpPr txBox="1"/>
            <p:nvPr/>
          </p:nvSpPr>
          <p:spPr>
            <a:xfrm>
              <a:off x="1049682" y="3530857"/>
              <a:ext cx="650222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What is Problem?</a:t>
              </a:r>
              <a:endParaRPr lang="ko-KR" altLang="en-US" sz="66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536" y="721066"/>
              <a:ext cx="2333544" cy="23335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05373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2411760" y="1641863"/>
            <a:ext cx="609600" cy="3712103"/>
            <a:chOff x="2638769" y="2649975"/>
            <a:chExt cx="609600" cy="3712103"/>
          </a:xfrm>
        </p:grpSpPr>
        <p:grpSp>
          <p:nvGrpSpPr>
            <p:cNvPr id="33" name="그룹 32"/>
            <p:cNvGrpSpPr/>
            <p:nvPr/>
          </p:nvGrpSpPr>
          <p:grpSpPr>
            <a:xfrm>
              <a:off x="2699792" y="2649975"/>
              <a:ext cx="504000" cy="2874443"/>
              <a:chOff x="2339752" y="2649975"/>
              <a:chExt cx="504000" cy="2874443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34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직사각형 39"/>
          <p:cNvSpPr/>
          <p:nvPr/>
        </p:nvSpPr>
        <p:spPr>
          <a:xfrm>
            <a:off x="3120855" y="4725144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5. Q &amp; A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108309" y="1556792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1.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개발 배경 및 목적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108309" y="2348880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2.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서비스 소개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108309" y="3140968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3.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사용 기술 소개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20855" y="3933056"/>
            <a:ext cx="3528392" cy="648072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4. </a:t>
            </a:r>
            <a:r>
              <a:rPr lang="ko-KR" altLang="en-US" sz="20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향후 기대 효과 및 개발 방향</a:t>
            </a:r>
            <a:endParaRPr lang="ko-KR" altLang="en-US" sz="2000" dirty="0"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4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위쪽 화살표 87"/>
          <p:cNvSpPr/>
          <p:nvPr/>
        </p:nvSpPr>
        <p:spPr>
          <a:xfrm rot="5400000">
            <a:off x="4088575" y="747974"/>
            <a:ext cx="392084" cy="856923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sp>
        <p:nvSpPr>
          <p:cNvPr id="124" name="타원 123"/>
          <p:cNvSpPr/>
          <p:nvPr/>
        </p:nvSpPr>
        <p:spPr>
          <a:xfrm>
            <a:off x="5624532" y="2011678"/>
            <a:ext cx="1529023" cy="1510507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 dirty="0"/>
          </a:p>
        </p:txBody>
      </p:sp>
      <p:sp>
        <p:nvSpPr>
          <p:cNvPr id="125" name="TextBox 124"/>
          <p:cNvSpPr txBox="1"/>
          <p:nvPr/>
        </p:nvSpPr>
        <p:spPr>
          <a:xfrm>
            <a:off x="5522579" y="2669414"/>
            <a:ext cx="173292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직접 배치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4600774" y="2847787"/>
            <a:ext cx="1648411" cy="1628449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sp>
        <p:nvSpPr>
          <p:cNvPr id="122" name="TextBox 121"/>
          <p:cNvSpPr txBox="1"/>
          <p:nvPr/>
        </p:nvSpPr>
        <p:spPr>
          <a:xfrm>
            <a:off x="4619716" y="3571382"/>
            <a:ext cx="16105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타임라인 형식의 커뮤니티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3288761" y="2196651"/>
            <a:ext cx="1717890" cy="1697087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sp>
        <p:nvSpPr>
          <p:cNvPr id="114" name="TextBox 113"/>
          <p:cNvSpPr txBox="1"/>
          <p:nvPr/>
        </p:nvSpPr>
        <p:spPr>
          <a:xfrm>
            <a:off x="3308501" y="2950745"/>
            <a:ext cx="16784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맞춤형 가구 주문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구매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116" name="Group 9"/>
          <p:cNvGrpSpPr>
            <a:grpSpLocks noChangeAspect="1"/>
          </p:cNvGrpSpPr>
          <p:nvPr/>
        </p:nvGrpSpPr>
        <p:grpSpPr bwMode="auto">
          <a:xfrm>
            <a:off x="3960271" y="2569983"/>
            <a:ext cx="374868" cy="230076"/>
            <a:chOff x="2511" y="1317"/>
            <a:chExt cx="2688" cy="1670"/>
          </a:xfrm>
          <a:noFill/>
        </p:grpSpPr>
        <p:sp>
          <p:nvSpPr>
            <p:cNvPr id="117" name="Freeform 11"/>
            <p:cNvSpPr>
              <a:spLocks/>
            </p:cNvSpPr>
            <p:nvPr/>
          </p:nvSpPr>
          <p:spPr bwMode="auto">
            <a:xfrm>
              <a:off x="3671" y="2339"/>
              <a:ext cx="138" cy="139"/>
            </a:xfrm>
            <a:custGeom>
              <a:avLst/>
              <a:gdLst>
                <a:gd name="T0" fmla="*/ 138 w 277"/>
                <a:gd name="T1" fmla="*/ 0 h 279"/>
                <a:gd name="T2" fmla="*/ 174 w 277"/>
                <a:gd name="T3" fmla="*/ 5 h 279"/>
                <a:gd name="T4" fmla="*/ 208 w 277"/>
                <a:gd name="T5" fmla="*/ 20 h 279"/>
                <a:gd name="T6" fmla="*/ 236 w 277"/>
                <a:gd name="T7" fmla="*/ 41 h 279"/>
                <a:gd name="T8" fmla="*/ 257 w 277"/>
                <a:gd name="T9" fmla="*/ 70 h 279"/>
                <a:gd name="T10" fmla="*/ 272 w 277"/>
                <a:gd name="T11" fmla="*/ 103 h 279"/>
                <a:gd name="T12" fmla="*/ 277 w 277"/>
                <a:gd name="T13" fmla="*/ 139 h 279"/>
                <a:gd name="T14" fmla="*/ 272 w 277"/>
                <a:gd name="T15" fmla="*/ 176 h 279"/>
                <a:gd name="T16" fmla="*/ 257 w 277"/>
                <a:gd name="T17" fmla="*/ 209 h 279"/>
                <a:gd name="T18" fmla="*/ 236 w 277"/>
                <a:gd name="T19" fmla="*/ 238 h 279"/>
                <a:gd name="T20" fmla="*/ 208 w 277"/>
                <a:gd name="T21" fmla="*/ 259 h 279"/>
                <a:gd name="T22" fmla="*/ 174 w 277"/>
                <a:gd name="T23" fmla="*/ 272 h 279"/>
                <a:gd name="T24" fmla="*/ 138 w 277"/>
                <a:gd name="T25" fmla="*/ 279 h 279"/>
                <a:gd name="T26" fmla="*/ 101 w 277"/>
                <a:gd name="T27" fmla="*/ 272 h 279"/>
                <a:gd name="T28" fmla="*/ 68 w 277"/>
                <a:gd name="T29" fmla="*/ 259 h 279"/>
                <a:gd name="T30" fmla="*/ 41 w 277"/>
                <a:gd name="T31" fmla="*/ 238 h 279"/>
                <a:gd name="T32" fmla="*/ 18 w 277"/>
                <a:gd name="T33" fmla="*/ 209 h 279"/>
                <a:gd name="T34" fmla="*/ 5 w 277"/>
                <a:gd name="T35" fmla="*/ 176 h 279"/>
                <a:gd name="T36" fmla="*/ 0 w 277"/>
                <a:gd name="T37" fmla="*/ 139 h 279"/>
                <a:gd name="T38" fmla="*/ 5 w 277"/>
                <a:gd name="T39" fmla="*/ 103 h 279"/>
                <a:gd name="T40" fmla="*/ 18 w 277"/>
                <a:gd name="T41" fmla="*/ 70 h 279"/>
                <a:gd name="T42" fmla="*/ 41 w 277"/>
                <a:gd name="T43" fmla="*/ 41 h 279"/>
                <a:gd name="T44" fmla="*/ 68 w 277"/>
                <a:gd name="T45" fmla="*/ 20 h 279"/>
                <a:gd name="T46" fmla="*/ 101 w 277"/>
                <a:gd name="T47" fmla="*/ 5 h 279"/>
                <a:gd name="T48" fmla="*/ 138 w 277"/>
                <a:gd name="T4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7" h="279">
                  <a:moveTo>
                    <a:pt x="138" y="0"/>
                  </a:moveTo>
                  <a:lnTo>
                    <a:pt x="174" y="5"/>
                  </a:lnTo>
                  <a:lnTo>
                    <a:pt x="208" y="20"/>
                  </a:lnTo>
                  <a:lnTo>
                    <a:pt x="236" y="41"/>
                  </a:lnTo>
                  <a:lnTo>
                    <a:pt x="257" y="70"/>
                  </a:lnTo>
                  <a:lnTo>
                    <a:pt x="272" y="103"/>
                  </a:lnTo>
                  <a:lnTo>
                    <a:pt x="277" y="139"/>
                  </a:lnTo>
                  <a:lnTo>
                    <a:pt x="272" y="176"/>
                  </a:lnTo>
                  <a:lnTo>
                    <a:pt x="257" y="209"/>
                  </a:lnTo>
                  <a:lnTo>
                    <a:pt x="236" y="238"/>
                  </a:lnTo>
                  <a:lnTo>
                    <a:pt x="208" y="259"/>
                  </a:lnTo>
                  <a:lnTo>
                    <a:pt x="174" y="272"/>
                  </a:lnTo>
                  <a:lnTo>
                    <a:pt x="138" y="279"/>
                  </a:lnTo>
                  <a:lnTo>
                    <a:pt x="101" y="272"/>
                  </a:lnTo>
                  <a:lnTo>
                    <a:pt x="68" y="259"/>
                  </a:lnTo>
                  <a:lnTo>
                    <a:pt x="41" y="238"/>
                  </a:lnTo>
                  <a:lnTo>
                    <a:pt x="18" y="209"/>
                  </a:lnTo>
                  <a:lnTo>
                    <a:pt x="5" y="176"/>
                  </a:lnTo>
                  <a:lnTo>
                    <a:pt x="0" y="139"/>
                  </a:lnTo>
                  <a:lnTo>
                    <a:pt x="5" y="103"/>
                  </a:lnTo>
                  <a:lnTo>
                    <a:pt x="18" y="70"/>
                  </a:lnTo>
                  <a:lnTo>
                    <a:pt x="41" y="41"/>
                  </a:lnTo>
                  <a:lnTo>
                    <a:pt x="68" y="20"/>
                  </a:lnTo>
                  <a:lnTo>
                    <a:pt x="101" y="5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solidFill>
                <a:srgbClr val="C0504D"/>
              </a:solidFill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793"/>
            </a:p>
          </p:txBody>
        </p:sp>
        <p:sp>
          <p:nvSpPr>
            <p:cNvPr id="118" name="Freeform 12"/>
            <p:cNvSpPr>
              <a:spLocks/>
            </p:cNvSpPr>
            <p:nvPr/>
          </p:nvSpPr>
          <p:spPr bwMode="auto">
            <a:xfrm>
              <a:off x="3925" y="2339"/>
              <a:ext cx="139" cy="139"/>
            </a:xfrm>
            <a:custGeom>
              <a:avLst/>
              <a:gdLst>
                <a:gd name="T0" fmla="*/ 139 w 277"/>
                <a:gd name="T1" fmla="*/ 0 h 279"/>
                <a:gd name="T2" fmla="*/ 176 w 277"/>
                <a:gd name="T3" fmla="*/ 5 h 279"/>
                <a:gd name="T4" fmla="*/ 209 w 277"/>
                <a:gd name="T5" fmla="*/ 20 h 279"/>
                <a:gd name="T6" fmla="*/ 238 w 277"/>
                <a:gd name="T7" fmla="*/ 41 h 279"/>
                <a:gd name="T8" fmla="*/ 259 w 277"/>
                <a:gd name="T9" fmla="*/ 70 h 279"/>
                <a:gd name="T10" fmla="*/ 272 w 277"/>
                <a:gd name="T11" fmla="*/ 103 h 279"/>
                <a:gd name="T12" fmla="*/ 277 w 277"/>
                <a:gd name="T13" fmla="*/ 139 h 279"/>
                <a:gd name="T14" fmla="*/ 272 w 277"/>
                <a:gd name="T15" fmla="*/ 176 h 279"/>
                <a:gd name="T16" fmla="*/ 259 w 277"/>
                <a:gd name="T17" fmla="*/ 209 h 279"/>
                <a:gd name="T18" fmla="*/ 238 w 277"/>
                <a:gd name="T19" fmla="*/ 238 h 279"/>
                <a:gd name="T20" fmla="*/ 209 w 277"/>
                <a:gd name="T21" fmla="*/ 259 h 279"/>
                <a:gd name="T22" fmla="*/ 176 w 277"/>
                <a:gd name="T23" fmla="*/ 272 h 279"/>
                <a:gd name="T24" fmla="*/ 139 w 277"/>
                <a:gd name="T25" fmla="*/ 279 h 279"/>
                <a:gd name="T26" fmla="*/ 103 w 277"/>
                <a:gd name="T27" fmla="*/ 272 h 279"/>
                <a:gd name="T28" fmla="*/ 69 w 277"/>
                <a:gd name="T29" fmla="*/ 259 h 279"/>
                <a:gd name="T30" fmla="*/ 41 w 277"/>
                <a:gd name="T31" fmla="*/ 238 h 279"/>
                <a:gd name="T32" fmla="*/ 20 w 277"/>
                <a:gd name="T33" fmla="*/ 209 h 279"/>
                <a:gd name="T34" fmla="*/ 5 w 277"/>
                <a:gd name="T35" fmla="*/ 176 h 279"/>
                <a:gd name="T36" fmla="*/ 0 w 277"/>
                <a:gd name="T37" fmla="*/ 139 h 279"/>
                <a:gd name="T38" fmla="*/ 5 w 277"/>
                <a:gd name="T39" fmla="*/ 103 h 279"/>
                <a:gd name="T40" fmla="*/ 20 w 277"/>
                <a:gd name="T41" fmla="*/ 70 h 279"/>
                <a:gd name="T42" fmla="*/ 41 w 277"/>
                <a:gd name="T43" fmla="*/ 41 h 279"/>
                <a:gd name="T44" fmla="*/ 69 w 277"/>
                <a:gd name="T45" fmla="*/ 20 h 279"/>
                <a:gd name="T46" fmla="*/ 103 w 277"/>
                <a:gd name="T47" fmla="*/ 5 h 279"/>
                <a:gd name="T48" fmla="*/ 139 w 277"/>
                <a:gd name="T4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7" h="279">
                  <a:moveTo>
                    <a:pt x="139" y="0"/>
                  </a:moveTo>
                  <a:lnTo>
                    <a:pt x="176" y="5"/>
                  </a:lnTo>
                  <a:lnTo>
                    <a:pt x="209" y="20"/>
                  </a:lnTo>
                  <a:lnTo>
                    <a:pt x="238" y="41"/>
                  </a:lnTo>
                  <a:lnTo>
                    <a:pt x="259" y="70"/>
                  </a:lnTo>
                  <a:lnTo>
                    <a:pt x="272" y="103"/>
                  </a:lnTo>
                  <a:lnTo>
                    <a:pt x="277" y="139"/>
                  </a:lnTo>
                  <a:lnTo>
                    <a:pt x="272" y="176"/>
                  </a:lnTo>
                  <a:lnTo>
                    <a:pt x="259" y="209"/>
                  </a:lnTo>
                  <a:lnTo>
                    <a:pt x="238" y="238"/>
                  </a:lnTo>
                  <a:lnTo>
                    <a:pt x="209" y="259"/>
                  </a:lnTo>
                  <a:lnTo>
                    <a:pt x="176" y="272"/>
                  </a:lnTo>
                  <a:lnTo>
                    <a:pt x="139" y="279"/>
                  </a:lnTo>
                  <a:lnTo>
                    <a:pt x="103" y="272"/>
                  </a:lnTo>
                  <a:lnTo>
                    <a:pt x="69" y="259"/>
                  </a:lnTo>
                  <a:lnTo>
                    <a:pt x="41" y="238"/>
                  </a:lnTo>
                  <a:lnTo>
                    <a:pt x="20" y="209"/>
                  </a:lnTo>
                  <a:lnTo>
                    <a:pt x="5" y="176"/>
                  </a:lnTo>
                  <a:lnTo>
                    <a:pt x="0" y="139"/>
                  </a:lnTo>
                  <a:lnTo>
                    <a:pt x="5" y="103"/>
                  </a:lnTo>
                  <a:lnTo>
                    <a:pt x="20" y="70"/>
                  </a:lnTo>
                  <a:lnTo>
                    <a:pt x="41" y="41"/>
                  </a:lnTo>
                  <a:lnTo>
                    <a:pt x="69" y="20"/>
                  </a:lnTo>
                  <a:lnTo>
                    <a:pt x="103" y="5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solidFill>
                <a:srgbClr val="C0504D"/>
              </a:solidFill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793"/>
            </a:p>
          </p:txBody>
        </p:sp>
        <p:sp>
          <p:nvSpPr>
            <p:cNvPr id="119" name="Freeform 13"/>
            <p:cNvSpPr>
              <a:spLocks/>
            </p:cNvSpPr>
            <p:nvPr/>
          </p:nvSpPr>
          <p:spPr bwMode="auto">
            <a:xfrm>
              <a:off x="3381" y="1687"/>
              <a:ext cx="868" cy="599"/>
            </a:xfrm>
            <a:custGeom>
              <a:avLst/>
              <a:gdLst>
                <a:gd name="T0" fmla="*/ 119 w 1736"/>
                <a:gd name="T1" fmla="*/ 0 h 1197"/>
                <a:gd name="T2" fmla="*/ 150 w 1736"/>
                <a:gd name="T3" fmla="*/ 5 h 1197"/>
                <a:gd name="T4" fmla="*/ 177 w 1736"/>
                <a:gd name="T5" fmla="*/ 18 h 1197"/>
                <a:gd name="T6" fmla="*/ 309 w 1736"/>
                <a:gd name="T7" fmla="*/ 99 h 1197"/>
                <a:gd name="T8" fmla="*/ 329 w 1736"/>
                <a:gd name="T9" fmla="*/ 114 h 1197"/>
                <a:gd name="T10" fmla="*/ 345 w 1736"/>
                <a:gd name="T11" fmla="*/ 133 h 1197"/>
                <a:gd name="T12" fmla="*/ 357 w 1736"/>
                <a:gd name="T13" fmla="*/ 156 h 1197"/>
                <a:gd name="T14" fmla="*/ 428 w 1736"/>
                <a:gd name="T15" fmla="*/ 337 h 1197"/>
                <a:gd name="T16" fmla="*/ 1666 w 1736"/>
                <a:gd name="T17" fmla="*/ 337 h 1197"/>
                <a:gd name="T18" fmla="*/ 1689 w 1736"/>
                <a:gd name="T19" fmla="*/ 340 h 1197"/>
                <a:gd name="T20" fmla="*/ 1709 w 1736"/>
                <a:gd name="T21" fmla="*/ 352 h 1197"/>
                <a:gd name="T22" fmla="*/ 1723 w 1736"/>
                <a:gd name="T23" fmla="*/ 368 h 1197"/>
                <a:gd name="T24" fmla="*/ 1733 w 1736"/>
                <a:gd name="T25" fmla="*/ 387 h 1197"/>
                <a:gd name="T26" fmla="*/ 1736 w 1736"/>
                <a:gd name="T27" fmla="*/ 410 h 1197"/>
                <a:gd name="T28" fmla="*/ 1732 w 1736"/>
                <a:gd name="T29" fmla="*/ 431 h 1197"/>
                <a:gd name="T30" fmla="*/ 1455 w 1736"/>
                <a:gd name="T31" fmla="*/ 1152 h 1197"/>
                <a:gd name="T32" fmla="*/ 1443 w 1736"/>
                <a:gd name="T33" fmla="*/ 1171 h 1197"/>
                <a:gd name="T34" fmla="*/ 1429 w 1736"/>
                <a:gd name="T35" fmla="*/ 1184 h 1197"/>
                <a:gd name="T36" fmla="*/ 1411 w 1736"/>
                <a:gd name="T37" fmla="*/ 1194 h 1197"/>
                <a:gd name="T38" fmla="*/ 1389 w 1736"/>
                <a:gd name="T39" fmla="*/ 1197 h 1197"/>
                <a:gd name="T40" fmla="*/ 555 w 1736"/>
                <a:gd name="T41" fmla="*/ 1197 h 1197"/>
                <a:gd name="T42" fmla="*/ 534 w 1736"/>
                <a:gd name="T43" fmla="*/ 1194 h 1197"/>
                <a:gd name="T44" fmla="*/ 516 w 1736"/>
                <a:gd name="T45" fmla="*/ 1184 h 1197"/>
                <a:gd name="T46" fmla="*/ 502 w 1736"/>
                <a:gd name="T47" fmla="*/ 1171 h 1197"/>
                <a:gd name="T48" fmla="*/ 490 w 1736"/>
                <a:gd name="T49" fmla="*/ 1152 h 1197"/>
                <a:gd name="T50" fmla="*/ 153 w 1736"/>
                <a:gd name="T51" fmla="*/ 277 h 1197"/>
                <a:gd name="T52" fmla="*/ 55 w 1736"/>
                <a:gd name="T53" fmla="*/ 216 h 1197"/>
                <a:gd name="T54" fmla="*/ 31 w 1736"/>
                <a:gd name="T55" fmla="*/ 197 h 1197"/>
                <a:gd name="T56" fmla="*/ 13 w 1736"/>
                <a:gd name="T57" fmla="*/ 172 h 1197"/>
                <a:gd name="T58" fmla="*/ 3 w 1736"/>
                <a:gd name="T59" fmla="*/ 143 h 1197"/>
                <a:gd name="T60" fmla="*/ 0 w 1736"/>
                <a:gd name="T61" fmla="*/ 114 h 1197"/>
                <a:gd name="T62" fmla="*/ 5 w 1736"/>
                <a:gd name="T63" fmla="*/ 84 h 1197"/>
                <a:gd name="T64" fmla="*/ 18 w 1736"/>
                <a:gd name="T65" fmla="*/ 55 h 1197"/>
                <a:gd name="T66" fmla="*/ 37 w 1736"/>
                <a:gd name="T67" fmla="*/ 31 h 1197"/>
                <a:gd name="T68" fmla="*/ 62 w 1736"/>
                <a:gd name="T69" fmla="*/ 13 h 1197"/>
                <a:gd name="T70" fmla="*/ 89 w 1736"/>
                <a:gd name="T71" fmla="*/ 3 h 1197"/>
                <a:gd name="T72" fmla="*/ 119 w 1736"/>
                <a:gd name="T73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36" h="1197">
                  <a:moveTo>
                    <a:pt x="119" y="0"/>
                  </a:moveTo>
                  <a:lnTo>
                    <a:pt x="150" y="5"/>
                  </a:lnTo>
                  <a:lnTo>
                    <a:pt x="177" y="18"/>
                  </a:lnTo>
                  <a:lnTo>
                    <a:pt x="309" y="99"/>
                  </a:lnTo>
                  <a:lnTo>
                    <a:pt x="329" y="114"/>
                  </a:lnTo>
                  <a:lnTo>
                    <a:pt x="345" y="133"/>
                  </a:lnTo>
                  <a:lnTo>
                    <a:pt x="357" y="156"/>
                  </a:lnTo>
                  <a:lnTo>
                    <a:pt x="428" y="337"/>
                  </a:lnTo>
                  <a:lnTo>
                    <a:pt x="1666" y="337"/>
                  </a:lnTo>
                  <a:lnTo>
                    <a:pt x="1689" y="340"/>
                  </a:lnTo>
                  <a:lnTo>
                    <a:pt x="1709" y="352"/>
                  </a:lnTo>
                  <a:lnTo>
                    <a:pt x="1723" y="368"/>
                  </a:lnTo>
                  <a:lnTo>
                    <a:pt x="1733" y="387"/>
                  </a:lnTo>
                  <a:lnTo>
                    <a:pt x="1736" y="410"/>
                  </a:lnTo>
                  <a:lnTo>
                    <a:pt x="1732" y="431"/>
                  </a:lnTo>
                  <a:lnTo>
                    <a:pt x="1455" y="1152"/>
                  </a:lnTo>
                  <a:lnTo>
                    <a:pt x="1443" y="1171"/>
                  </a:lnTo>
                  <a:lnTo>
                    <a:pt x="1429" y="1184"/>
                  </a:lnTo>
                  <a:lnTo>
                    <a:pt x="1411" y="1194"/>
                  </a:lnTo>
                  <a:lnTo>
                    <a:pt x="1389" y="1197"/>
                  </a:lnTo>
                  <a:lnTo>
                    <a:pt x="555" y="1197"/>
                  </a:lnTo>
                  <a:lnTo>
                    <a:pt x="534" y="1194"/>
                  </a:lnTo>
                  <a:lnTo>
                    <a:pt x="516" y="1184"/>
                  </a:lnTo>
                  <a:lnTo>
                    <a:pt x="502" y="1171"/>
                  </a:lnTo>
                  <a:lnTo>
                    <a:pt x="490" y="1152"/>
                  </a:lnTo>
                  <a:lnTo>
                    <a:pt x="153" y="277"/>
                  </a:lnTo>
                  <a:lnTo>
                    <a:pt x="55" y="216"/>
                  </a:lnTo>
                  <a:lnTo>
                    <a:pt x="31" y="197"/>
                  </a:lnTo>
                  <a:lnTo>
                    <a:pt x="13" y="172"/>
                  </a:lnTo>
                  <a:lnTo>
                    <a:pt x="3" y="143"/>
                  </a:lnTo>
                  <a:lnTo>
                    <a:pt x="0" y="114"/>
                  </a:lnTo>
                  <a:lnTo>
                    <a:pt x="5" y="84"/>
                  </a:lnTo>
                  <a:lnTo>
                    <a:pt x="18" y="55"/>
                  </a:lnTo>
                  <a:lnTo>
                    <a:pt x="37" y="31"/>
                  </a:lnTo>
                  <a:lnTo>
                    <a:pt x="62" y="13"/>
                  </a:lnTo>
                  <a:lnTo>
                    <a:pt x="89" y="3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solidFill>
                <a:srgbClr val="C0504D"/>
              </a:solidFill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793"/>
            </a:p>
          </p:txBody>
        </p:sp>
        <p:sp>
          <p:nvSpPr>
            <p:cNvPr id="120" name="Freeform 14"/>
            <p:cNvSpPr>
              <a:spLocks noEditPoints="1"/>
            </p:cNvSpPr>
            <p:nvPr/>
          </p:nvSpPr>
          <p:spPr bwMode="auto">
            <a:xfrm>
              <a:off x="2511" y="1317"/>
              <a:ext cx="2688" cy="1670"/>
            </a:xfrm>
            <a:custGeom>
              <a:avLst/>
              <a:gdLst>
                <a:gd name="T0" fmla="*/ 723 w 5376"/>
                <a:gd name="T1" fmla="*/ 2710 h 3341"/>
                <a:gd name="T2" fmla="*/ 4641 w 5376"/>
                <a:gd name="T3" fmla="*/ 354 h 3341"/>
                <a:gd name="T4" fmla="*/ 572 w 5376"/>
                <a:gd name="T5" fmla="*/ 0 h 3341"/>
                <a:gd name="T6" fmla="*/ 4832 w 5376"/>
                <a:gd name="T7" fmla="*/ 5 h 3341"/>
                <a:gd name="T8" fmla="*/ 4905 w 5376"/>
                <a:gd name="T9" fmla="*/ 36 h 3341"/>
                <a:gd name="T10" fmla="*/ 4961 w 5376"/>
                <a:gd name="T11" fmla="*/ 90 h 3341"/>
                <a:gd name="T12" fmla="*/ 4990 w 5376"/>
                <a:gd name="T13" fmla="*/ 163 h 3341"/>
                <a:gd name="T14" fmla="*/ 4995 w 5376"/>
                <a:gd name="T15" fmla="*/ 2849 h 3341"/>
                <a:gd name="T16" fmla="*/ 5312 w 5376"/>
                <a:gd name="T17" fmla="*/ 2853 h 3341"/>
                <a:gd name="T18" fmla="*/ 5358 w 5376"/>
                <a:gd name="T19" fmla="*/ 2886 h 3341"/>
                <a:gd name="T20" fmla="*/ 5376 w 5376"/>
                <a:gd name="T21" fmla="*/ 2941 h 3341"/>
                <a:gd name="T22" fmla="*/ 5360 w 5376"/>
                <a:gd name="T23" fmla="*/ 3057 h 3341"/>
                <a:gd name="T24" fmla="*/ 5311 w 5376"/>
                <a:gd name="T25" fmla="*/ 3160 h 3341"/>
                <a:gd name="T26" fmla="*/ 5239 w 5376"/>
                <a:gd name="T27" fmla="*/ 3243 h 3341"/>
                <a:gd name="T28" fmla="*/ 5145 w 5376"/>
                <a:gd name="T29" fmla="*/ 3305 h 3341"/>
                <a:gd name="T30" fmla="*/ 5036 w 5376"/>
                <a:gd name="T31" fmla="*/ 3337 h 3341"/>
                <a:gd name="T32" fmla="*/ 4244 w 5376"/>
                <a:gd name="T33" fmla="*/ 3341 h 3341"/>
                <a:gd name="T34" fmla="*/ 4239 w 5376"/>
                <a:gd name="T35" fmla="*/ 3139 h 3341"/>
                <a:gd name="T36" fmla="*/ 4211 w 5376"/>
                <a:gd name="T37" fmla="*/ 3090 h 3341"/>
                <a:gd name="T38" fmla="*/ 4161 w 5376"/>
                <a:gd name="T39" fmla="*/ 3060 h 3341"/>
                <a:gd name="T40" fmla="*/ 4102 w 5376"/>
                <a:gd name="T41" fmla="*/ 3060 h 3341"/>
                <a:gd name="T42" fmla="*/ 4053 w 5376"/>
                <a:gd name="T43" fmla="*/ 3090 h 3341"/>
                <a:gd name="T44" fmla="*/ 4024 w 5376"/>
                <a:gd name="T45" fmla="*/ 3139 h 3341"/>
                <a:gd name="T46" fmla="*/ 4021 w 5376"/>
                <a:gd name="T47" fmla="*/ 3341 h 3341"/>
                <a:gd name="T48" fmla="*/ 3838 w 5376"/>
                <a:gd name="T49" fmla="*/ 3168 h 3341"/>
                <a:gd name="T50" fmla="*/ 3823 w 5376"/>
                <a:gd name="T51" fmla="*/ 3113 h 3341"/>
                <a:gd name="T52" fmla="*/ 3783 w 5376"/>
                <a:gd name="T53" fmla="*/ 3072 h 3341"/>
                <a:gd name="T54" fmla="*/ 3727 w 5376"/>
                <a:gd name="T55" fmla="*/ 3057 h 3341"/>
                <a:gd name="T56" fmla="*/ 3670 w 5376"/>
                <a:gd name="T57" fmla="*/ 3072 h 3341"/>
                <a:gd name="T58" fmla="*/ 3631 w 5376"/>
                <a:gd name="T59" fmla="*/ 3113 h 3341"/>
                <a:gd name="T60" fmla="*/ 3615 w 5376"/>
                <a:gd name="T61" fmla="*/ 3168 h 3341"/>
                <a:gd name="T62" fmla="*/ 399 w 5376"/>
                <a:gd name="T63" fmla="*/ 3341 h 3341"/>
                <a:gd name="T64" fmla="*/ 285 w 5376"/>
                <a:gd name="T65" fmla="*/ 3324 h 3341"/>
                <a:gd name="T66" fmla="*/ 182 w 5376"/>
                <a:gd name="T67" fmla="*/ 3277 h 3341"/>
                <a:gd name="T68" fmla="*/ 98 w 5376"/>
                <a:gd name="T69" fmla="*/ 3204 h 3341"/>
                <a:gd name="T70" fmla="*/ 37 w 5376"/>
                <a:gd name="T71" fmla="*/ 3109 h 3341"/>
                <a:gd name="T72" fmla="*/ 5 w 5376"/>
                <a:gd name="T73" fmla="*/ 3000 h 3341"/>
                <a:gd name="T74" fmla="*/ 5 w 5376"/>
                <a:gd name="T75" fmla="*/ 2912 h 3341"/>
                <a:gd name="T76" fmla="*/ 37 w 5376"/>
                <a:gd name="T77" fmla="*/ 2867 h 3341"/>
                <a:gd name="T78" fmla="*/ 93 w 5376"/>
                <a:gd name="T79" fmla="*/ 2849 h 3341"/>
                <a:gd name="T80" fmla="*/ 370 w 5376"/>
                <a:gd name="T81" fmla="*/ 204 h 3341"/>
                <a:gd name="T82" fmla="*/ 384 w 5376"/>
                <a:gd name="T83" fmla="*/ 124 h 3341"/>
                <a:gd name="T84" fmla="*/ 428 w 5376"/>
                <a:gd name="T85" fmla="*/ 61 h 3341"/>
                <a:gd name="T86" fmla="*/ 494 w 5376"/>
                <a:gd name="T87" fmla="*/ 17 h 3341"/>
                <a:gd name="T88" fmla="*/ 572 w 5376"/>
                <a:gd name="T89" fmla="*/ 0 h 3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76" h="3341">
                  <a:moveTo>
                    <a:pt x="723" y="354"/>
                  </a:moveTo>
                  <a:lnTo>
                    <a:pt x="723" y="2710"/>
                  </a:lnTo>
                  <a:lnTo>
                    <a:pt x="4641" y="2710"/>
                  </a:lnTo>
                  <a:lnTo>
                    <a:pt x="4641" y="354"/>
                  </a:lnTo>
                  <a:lnTo>
                    <a:pt x="723" y="354"/>
                  </a:lnTo>
                  <a:close/>
                  <a:moveTo>
                    <a:pt x="572" y="0"/>
                  </a:moveTo>
                  <a:lnTo>
                    <a:pt x="4791" y="0"/>
                  </a:lnTo>
                  <a:lnTo>
                    <a:pt x="4832" y="5"/>
                  </a:lnTo>
                  <a:lnTo>
                    <a:pt x="4871" y="17"/>
                  </a:lnTo>
                  <a:lnTo>
                    <a:pt x="4905" y="36"/>
                  </a:lnTo>
                  <a:lnTo>
                    <a:pt x="4935" y="61"/>
                  </a:lnTo>
                  <a:lnTo>
                    <a:pt x="4961" y="90"/>
                  </a:lnTo>
                  <a:lnTo>
                    <a:pt x="4979" y="124"/>
                  </a:lnTo>
                  <a:lnTo>
                    <a:pt x="4990" y="163"/>
                  </a:lnTo>
                  <a:lnTo>
                    <a:pt x="4995" y="204"/>
                  </a:lnTo>
                  <a:lnTo>
                    <a:pt x="4995" y="2849"/>
                  </a:lnTo>
                  <a:lnTo>
                    <a:pt x="5283" y="2849"/>
                  </a:lnTo>
                  <a:lnTo>
                    <a:pt x="5312" y="2853"/>
                  </a:lnTo>
                  <a:lnTo>
                    <a:pt x="5339" y="2867"/>
                  </a:lnTo>
                  <a:lnTo>
                    <a:pt x="5358" y="2886"/>
                  </a:lnTo>
                  <a:lnTo>
                    <a:pt x="5371" y="2912"/>
                  </a:lnTo>
                  <a:lnTo>
                    <a:pt x="5376" y="2941"/>
                  </a:lnTo>
                  <a:lnTo>
                    <a:pt x="5371" y="3000"/>
                  </a:lnTo>
                  <a:lnTo>
                    <a:pt x="5360" y="3057"/>
                  </a:lnTo>
                  <a:lnTo>
                    <a:pt x="5339" y="3109"/>
                  </a:lnTo>
                  <a:lnTo>
                    <a:pt x="5311" y="3160"/>
                  </a:lnTo>
                  <a:lnTo>
                    <a:pt x="5278" y="3204"/>
                  </a:lnTo>
                  <a:lnTo>
                    <a:pt x="5239" y="3243"/>
                  </a:lnTo>
                  <a:lnTo>
                    <a:pt x="5194" y="3277"/>
                  </a:lnTo>
                  <a:lnTo>
                    <a:pt x="5145" y="3305"/>
                  </a:lnTo>
                  <a:lnTo>
                    <a:pt x="5091" y="3324"/>
                  </a:lnTo>
                  <a:lnTo>
                    <a:pt x="5036" y="3337"/>
                  </a:lnTo>
                  <a:lnTo>
                    <a:pt x="4977" y="3341"/>
                  </a:lnTo>
                  <a:lnTo>
                    <a:pt x="4244" y="3341"/>
                  </a:lnTo>
                  <a:lnTo>
                    <a:pt x="4244" y="3168"/>
                  </a:lnTo>
                  <a:lnTo>
                    <a:pt x="4239" y="3139"/>
                  </a:lnTo>
                  <a:lnTo>
                    <a:pt x="4227" y="3113"/>
                  </a:lnTo>
                  <a:lnTo>
                    <a:pt x="4211" y="3090"/>
                  </a:lnTo>
                  <a:lnTo>
                    <a:pt x="4188" y="3072"/>
                  </a:lnTo>
                  <a:lnTo>
                    <a:pt x="4161" y="3060"/>
                  </a:lnTo>
                  <a:lnTo>
                    <a:pt x="4131" y="3057"/>
                  </a:lnTo>
                  <a:lnTo>
                    <a:pt x="4102" y="3060"/>
                  </a:lnTo>
                  <a:lnTo>
                    <a:pt x="4076" y="3072"/>
                  </a:lnTo>
                  <a:lnTo>
                    <a:pt x="4053" y="3090"/>
                  </a:lnTo>
                  <a:lnTo>
                    <a:pt x="4035" y="3113"/>
                  </a:lnTo>
                  <a:lnTo>
                    <a:pt x="4024" y="3139"/>
                  </a:lnTo>
                  <a:lnTo>
                    <a:pt x="4021" y="3168"/>
                  </a:lnTo>
                  <a:lnTo>
                    <a:pt x="4021" y="3341"/>
                  </a:lnTo>
                  <a:lnTo>
                    <a:pt x="3838" y="3341"/>
                  </a:lnTo>
                  <a:lnTo>
                    <a:pt x="3838" y="3168"/>
                  </a:lnTo>
                  <a:lnTo>
                    <a:pt x="3833" y="3139"/>
                  </a:lnTo>
                  <a:lnTo>
                    <a:pt x="3823" y="3113"/>
                  </a:lnTo>
                  <a:lnTo>
                    <a:pt x="3806" y="3090"/>
                  </a:lnTo>
                  <a:lnTo>
                    <a:pt x="3783" y="3072"/>
                  </a:lnTo>
                  <a:lnTo>
                    <a:pt x="3757" y="3060"/>
                  </a:lnTo>
                  <a:lnTo>
                    <a:pt x="3727" y="3057"/>
                  </a:lnTo>
                  <a:lnTo>
                    <a:pt x="3696" y="3060"/>
                  </a:lnTo>
                  <a:lnTo>
                    <a:pt x="3670" y="3072"/>
                  </a:lnTo>
                  <a:lnTo>
                    <a:pt x="3648" y="3090"/>
                  </a:lnTo>
                  <a:lnTo>
                    <a:pt x="3631" y="3113"/>
                  </a:lnTo>
                  <a:lnTo>
                    <a:pt x="3620" y="3139"/>
                  </a:lnTo>
                  <a:lnTo>
                    <a:pt x="3615" y="3168"/>
                  </a:lnTo>
                  <a:lnTo>
                    <a:pt x="3615" y="3341"/>
                  </a:lnTo>
                  <a:lnTo>
                    <a:pt x="399" y="3341"/>
                  </a:lnTo>
                  <a:lnTo>
                    <a:pt x="340" y="3337"/>
                  </a:lnTo>
                  <a:lnTo>
                    <a:pt x="285" y="3324"/>
                  </a:lnTo>
                  <a:lnTo>
                    <a:pt x="231" y="3305"/>
                  </a:lnTo>
                  <a:lnTo>
                    <a:pt x="182" y="3277"/>
                  </a:lnTo>
                  <a:lnTo>
                    <a:pt x="137" y="3243"/>
                  </a:lnTo>
                  <a:lnTo>
                    <a:pt x="98" y="3204"/>
                  </a:lnTo>
                  <a:lnTo>
                    <a:pt x="65" y="3160"/>
                  </a:lnTo>
                  <a:lnTo>
                    <a:pt x="37" y="3109"/>
                  </a:lnTo>
                  <a:lnTo>
                    <a:pt x="16" y="3057"/>
                  </a:lnTo>
                  <a:lnTo>
                    <a:pt x="5" y="3000"/>
                  </a:lnTo>
                  <a:lnTo>
                    <a:pt x="0" y="2941"/>
                  </a:lnTo>
                  <a:lnTo>
                    <a:pt x="5" y="2912"/>
                  </a:lnTo>
                  <a:lnTo>
                    <a:pt x="18" y="2886"/>
                  </a:lnTo>
                  <a:lnTo>
                    <a:pt x="37" y="2867"/>
                  </a:lnTo>
                  <a:lnTo>
                    <a:pt x="64" y="2853"/>
                  </a:lnTo>
                  <a:lnTo>
                    <a:pt x="93" y="2849"/>
                  </a:lnTo>
                  <a:lnTo>
                    <a:pt x="370" y="2849"/>
                  </a:lnTo>
                  <a:lnTo>
                    <a:pt x="370" y="204"/>
                  </a:lnTo>
                  <a:lnTo>
                    <a:pt x="373" y="163"/>
                  </a:lnTo>
                  <a:lnTo>
                    <a:pt x="384" y="124"/>
                  </a:lnTo>
                  <a:lnTo>
                    <a:pt x="404" y="90"/>
                  </a:lnTo>
                  <a:lnTo>
                    <a:pt x="428" y="61"/>
                  </a:lnTo>
                  <a:lnTo>
                    <a:pt x="459" y="36"/>
                  </a:lnTo>
                  <a:lnTo>
                    <a:pt x="494" y="17"/>
                  </a:lnTo>
                  <a:lnTo>
                    <a:pt x="531" y="5"/>
                  </a:lnTo>
                  <a:lnTo>
                    <a:pt x="572" y="0"/>
                  </a:lnTo>
                  <a:close/>
                </a:path>
              </a:pathLst>
            </a:custGeom>
            <a:grpFill/>
            <a:ln w="0">
              <a:solidFill>
                <a:srgbClr val="C0504D"/>
              </a:solidFill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793"/>
            </a:p>
          </p:txBody>
        </p:sp>
      </p:grpSp>
      <p:sp>
        <p:nvSpPr>
          <p:cNvPr id="105" name="타원 104"/>
          <p:cNvSpPr/>
          <p:nvPr/>
        </p:nvSpPr>
        <p:spPr>
          <a:xfrm>
            <a:off x="2159262" y="3149210"/>
            <a:ext cx="1932930" cy="1909523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grpSp>
        <p:nvGrpSpPr>
          <p:cNvPr id="106" name="Group 6"/>
          <p:cNvGrpSpPr>
            <a:grpSpLocks noChangeAspect="1"/>
          </p:cNvGrpSpPr>
          <p:nvPr/>
        </p:nvGrpSpPr>
        <p:grpSpPr bwMode="auto">
          <a:xfrm>
            <a:off x="2853165" y="3569008"/>
            <a:ext cx="545123" cy="341185"/>
            <a:chOff x="1895" y="914"/>
            <a:chExt cx="3916" cy="2481"/>
          </a:xfrm>
          <a:noFill/>
        </p:grpSpPr>
        <p:sp>
          <p:nvSpPr>
            <p:cNvPr id="109" name="Freeform 8"/>
            <p:cNvSpPr>
              <a:spLocks noEditPoints="1"/>
            </p:cNvSpPr>
            <p:nvPr/>
          </p:nvSpPr>
          <p:spPr bwMode="auto">
            <a:xfrm>
              <a:off x="4793" y="2711"/>
              <a:ext cx="667" cy="667"/>
            </a:xfrm>
            <a:custGeom>
              <a:avLst/>
              <a:gdLst>
                <a:gd name="T0" fmla="*/ 307 w 667"/>
                <a:gd name="T1" fmla="*/ 239 h 667"/>
                <a:gd name="T2" fmla="*/ 264 w 667"/>
                <a:gd name="T3" fmla="*/ 264 h 667"/>
                <a:gd name="T4" fmla="*/ 239 w 667"/>
                <a:gd name="T5" fmla="*/ 308 h 667"/>
                <a:gd name="T6" fmla="*/ 239 w 667"/>
                <a:gd name="T7" fmla="*/ 359 h 667"/>
                <a:gd name="T8" fmla="*/ 264 w 667"/>
                <a:gd name="T9" fmla="*/ 403 h 667"/>
                <a:gd name="T10" fmla="*/ 307 w 667"/>
                <a:gd name="T11" fmla="*/ 428 h 667"/>
                <a:gd name="T12" fmla="*/ 359 w 667"/>
                <a:gd name="T13" fmla="*/ 428 h 667"/>
                <a:gd name="T14" fmla="*/ 403 w 667"/>
                <a:gd name="T15" fmla="*/ 403 h 667"/>
                <a:gd name="T16" fmla="*/ 428 w 667"/>
                <a:gd name="T17" fmla="*/ 359 h 667"/>
                <a:gd name="T18" fmla="*/ 428 w 667"/>
                <a:gd name="T19" fmla="*/ 308 h 667"/>
                <a:gd name="T20" fmla="*/ 403 w 667"/>
                <a:gd name="T21" fmla="*/ 264 h 667"/>
                <a:gd name="T22" fmla="*/ 359 w 667"/>
                <a:gd name="T23" fmla="*/ 239 h 667"/>
                <a:gd name="T24" fmla="*/ 333 w 667"/>
                <a:gd name="T25" fmla="*/ 0 h 667"/>
                <a:gd name="T26" fmla="*/ 429 w 667"/>
                <a:gd name="T27" fmla="*/ 14 h 667"/>
                <a:gd name="T28" fmla="*/ 515 w 667"/>
                <a:gd name="T29" fmla="*/ 55 h 667"/>
                <a:gd name="T30" fmla="*/ 585 w 667"/>
                <a:gd name="T31" fmla="*/ 115 h 667"/>
                <a:gd name="T32" fmla="*/ 635 w 667"/>
                <a:gd name="T33" fmla="*/ 194 h 667"/>
                <a:gd name="T34" fmla="*/ 662 w 667"/>
                <a:gd name="T35" fmla="*/ 284 h 667"/>
                <a:gd name="T36" fmla="*/ 662 w 667"/>
                <a:gd name="T37" fmla="*/ 383 h 667"/>
                <a:gd name="T38" fmla="*/ 635 w 667"/>
                <a:gd name="T39" fmla="*/ 474 h 667"/>
                <a:gd name="T40" fmla="*/ 585 w 667"/>
                <a:gd name="T41" fmla="*/ 551 h 667"/>
                <a:gd name="T42" fmla="*/ 515 w 667"/>
                <a:gd name="T43" fmla="*/ 613 h 667"/>
                <a:gd name="T44" fmla="*/ 429 w 667"/>
                <a:gd name="T45" fmla="*/ 652 h 667"/>
                <a:gd name="T46" fmla="*/ 333 w 667"/>
                <a:gd name="T47" fmla="*/ 667 h 667"/>
                <a:gd name="T48" fmla="*/ 237 w 667"/>
                <a:gd name="T49" fmla="*/ 652 h 667"/>
                <a:gd name="T50" fmla="*/ 152 w 667"/>
                <a:gd name="T51" fmla="*/ 613 h 667"/>
                <a:gd name="T52" fmla="*/ 82 w 667"/>
                <a:gd name="T53" fmla="*/ 551 h 667"/>
                <a:gd name="T54" fmla="*/ 31 w 667"/>
                <a:gd name="T55" fmla="*/ 474 h 667"/>
                <a:gd name="T56" fmla="*/ 4 w 667"/>
                <a:gd name="T57" fmla="*/ 383 h 667"/>
                <a:gd name="T58" fmla="*/ 4 w 667"/>
                <a:gd name="T59" fmla="*/ 284 h 667"/>
                <a:gd name="T60" fmla="*/ 31 w 667"/>
                <a:gd name="T61" fmla="*/ 194 h 667"/>
                <a:gd name="T62" fmla="*/ 82 w 667"/>
                <a:gd name="T63" fmla="*/ 115 h 667"/>
                <a:gd name="T64" fmla="*/ 152 w 667"/>
                <a:gd name="T65" fmla="*/ 55 h 667"/>
                <a:gd name="T66" fmla="*/ 237 w 667"/>
                <a:gd name="T67" fmla="*/ 14 h 667"/>
                <a:gd name="T68" fmla="*/ 333 w 667"/>
                <a:gd name="T6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7" h="667">
                  <a:moveTo>
                    <a:pt x="333" y="235"/>
                  </a:moveTo>
                  <a:lnTo>
                    <a:pt x="307" y="239"/>
                  </a:lnTo>
                  <a:lnTo>
                    <a:pt x="284" y="249"/>
                  </a:lnTo>
                  <a:lnTo>
                    <a:pt x="264" y="264"/>
                  </a:lnTo>
                  <a:lnTo>
                    <a:pt x="249" y="284"/>
                  </a:lnTo>
                  <a:lnTo>
                    <a:pt x="239" y="308"/>
                  </a:lnTo>
                  <a:lnTo>
                    <a:pt x="236" y="334"/>
                  </a:lnTo>
                  <a:lnTo>
                    <a:pt x="239" y="359"/>
                  </a:lnTo>
                  <a:lnTo>
                    <a:pt x="249" y="383"/>
                  </a:lnTo>
                  <a:lnTo>
                    <a:pt x="264" y="403"/>
                  </a:lnTo>
                  <a:lnTo>
                    <a:pt x="284" y="418"/>
                  </a:lnTo>
                  <a:lnTo>
                    <a:pt x="307" y="428"/>
                  </a:lnTo>
                  <a:lnTo>
                    <a:pt x="333" y="431"/>
                  </a:lnTo>
                  <a:lnTo>
                    <a:pt x="359" y="428"/>
                  </a:lnTo>
                  <a:lnTo>
                    <a:pt x="383" y="418"/>
                  </a:lnTo>
                  <a:lnTo>
                    <a:pt x="403" y="403"/>
                  </a:lnTo>
                  <a:lnTo>
                    <a:pt x="417" y="383"/>
                  </a:lnTo>
                  <a:lnTo>
                    <a:pt x="428" y="359"/>
                  </a:lnTo>
                  <a:lnTo>
                    <a:pt x="432" y="334"/>
                  </a:lnTo>
                  <a:lnTo>
                    <a:pt x="428" y="308"/>
                  </a:lnTo>
                  <a:lnTo>
                    <a:pt x="417" y="284"/>
                  </a:lnTo>
                  <a:lnTo>
                    <a:pt x="403" y="264"/>
                  </a:lnTo>
                  <a:lnTo>
                    <a:pt x="383" y="249"/>
                  </a:lnTo>
                  <a:lnTo>
                    <a:pt x="359" y="239"/>
                  </a:lnTo>
                  <a:lnTo>
                    <a:pt x="333" y="235"/>
                  </a:lnTo>
                  <a:close/>
                  <a:moveTo>
                    <a:pt x="333" y="0"/>
                  </a:moveTo>
                  <a:lnTo>
                    <a:pt x="383" y="4"/>
                  </a:lnTo>
                  <a:lnTo>
                    <a:pt x="429" y="14"/>
                  </a:lnTo>
                  <a:lnTo>
                    <a:pt x="473" y="31"/>
                  </a:lnTo>
                  <a:lnTo>
                    <a:pt x="515" y="55"/>
                  </a:lnTo>
                  <a:lnTo>
                    <a:pt x="552" y="82"/>
                  </a:lnTo>
                  <a:lnTo>
                    <a:pt x="585" y="115"/>
                  </a:lnTo>
                  <a:lnTo>
                    <a:pt x="612" y="152"/>
                  </a:lnTo>
                  <a:lnTo>
                    <a:pt x="635" y="194"/>
                  </a:lnTo>
                  <a:lnTo>
                    <a:pt x="653" y="238"/>
                  </a:lnTo>
                  <a:lnTo>
                    <a:pt x="662" y="284"/>
                  </a:lnTo>
                  <a:lnTo>
                    <a:pt x="667" y="334"/>
                  </a:lnTo>
                  <a:lnTo>
                    <a:pt x="662" y="383"/>
                  </a:lnTo>
                  <a:lnTo>
                    <a:pt x="653" y="429"/>
                  </a:lnTo>
                  <a:lnTo>
                    <a:pt x="635" y="474"/>
                  </a:lnTo>
                  <a:lnTo>
                    <a:pt x="612" y="515"/>
                  </a:lnTo>
                  <a:lnTo>
                    <a:pt x="585" y="551"/>
                  </a:lnTo>
                  <a:lnTo>
                    <a:pt x="552" y="585"/>
                  </a:lnTo>
                  <a:lnTo>
                    <a:pt x="515" y="613"/>
                  </a:lnTo>
                  <a:lnTo>
                    <a:pt x="473" y="636"/>
                  </a:lnTo>
                  <a:lnTo>
                    <a:pt x="429" y="652"/>
                  </a:lnTo>
                  <a:lnTo>
                    <a:pt x="383" y="663"/>
                  </a:lnTo>
                  <a:lnTo>
                    <a:pt x="333" y="667"/>
                  </a:lnTo>
                  <a:lnTo>
                    <a:pt x="284" y="663"/>
                  </a:lnTo>
                  <a:lnTo>
                    <a:pt x="237" y="652"/>
                  </a:lnTo>
                  <a:lnTo>
                    <a:pt x="193" y="636"/>
                  </a:lnTo>
                  <a:lnTo>
                    <a:pt x="152" y="613"/>
                  </a:lnTo>
                  <a:lnTo>
                    <a:pt x="116" y="585"/>
                  </a:lnTo>
                  <a:lnTo>
                    <a:pt x="82" y="551"/>
                  </a:lnTo>
                  <a:lnTo>
                    <a:pt x="54" y="515"/>
                  </a:lnTo>
                  <a:lnTo>
                    <a:pt x="31" y="474"/>
                  </a:lnTo>
                  <a:lnTo>
                    <a:pt x="15" y="429"/>
                  </a:lnTo>
                  <a:lnTo>
                    <a:pt x="4" y="383"/>
                  </a:lnTo>
                  <a:lnTo>
                    <a:pt x="0" y="334"/>
                  </a:lnTo>
                  <a:lnTo>
                    <a:pt x="4" y="284"/>
                  </a:lnTo>
                  <a:lnTo>
                    <a:pt x="15" y="238"/>
                  </a:lnTo>
                  <a:lnTo>
                    <a:pt x="31" y="194"/>
                  </a:lnTo>
                  <a:lnTo>
                    <a:pt x="54" y="152"/>
                  </a:lnTo>
                  <a:lnTo>
                    <a:pt x="82" y="115"/>
                  </a:lnTo>
                  <a:lnTo>
                    <a:pt x="116" y="82"/>
                  </a:lnTo>
                  <a:lnTo>
                    <a:pt x="152" y="55"/>
                  </a:lnTo>
                  <a:lnTo>
                    <a:pt x="193" y="31"/>
                  </a:lnTo>
                  <a:lnTo>
                    <a:pt x="237" y="14"/>
                  </a:lnTo>
                  <a:lnTo>
                    <a:pt x="284" y="4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3175">
              <a:solidFill>
                <a:srgbClr val="C0504D"/>
              </a:solidFill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793"/>
            </a:p>
          </p:txBody>
        </p:sp>
        <p:sp>
          <p:nvSpPr>
            <p:cNvPr id="110" name="Freeform 9"/>
            <p:cNvSpPr>
              <a:spLocks noEditPoints="1"/>
            </p:cNvSpPr>
            <p:nvPr/>
          </p:nvSpPr>
          <p:spPr bwMode="auto">
            <a:xfrm>
              <a:off x="4441" y="1344"/>
              <a:ext cx="1370" cy="1685"/>
            </a:xfrm>
            <a:custGeom>
              <a:avLst/>
              <a:gdLst>
                <a:gd name="T0" fmla="*/ 215 w 1370"/>
                <a:gd name="T1" fmla="*/ 161 h 1685"/>
                <a:gd name="T2" fmla="*/ 179 w 1370"/>
                <a:gd name="T3" fmla="*/ 181 h 1685"/>
                <a:gd name="T4" fmla="*/ 159 w 1370"/>
                <a:gd name="T5" fmla="*/ 215 h 1685"/>
                <a:gd name="T6" fmla="*/ 156 w 1370"/>
                <a:gd name="T7" fmla="*/ 627 h 1685"/>
                <a:gd name="T8" fmla="*/ 167 w 1370"/>
                <a:gd name="T9" fmla="*/ 667 h 1685"/>
                <a:gd name="T10" fmla="*/ 196 w 1370"/>
                <a:gd name="T11" fmla="*/ 695 h 1685"/>
                <a:gd name="T12" fmla="*/ 235 w 1370"/>
                <a:gd name="T13" fmla="*/ 706 h 1685"/>
                <a:gd name="T14" fmla="*/ 927 w 1370"/>
                <a:gd name="T15" fmla="*/ 703 h 1685"/>
                <a:gd name="T16" fmla="*/ 961 w 1370"/>
                <a:gd name="T17" fmla="*/ 683 h 1685"/>
                <a:gd name="T18" fmla="*/ 981 w 1370"/>
                <a:gd name="T19" fmla="*/ 651 h 1685"/>
                <a:gd name="T20" fmla="*/ 983 w 1370"/>
                <a:gd name="T21" fmla="*/ 614 h 1685"/>
                <a:gd name="T22" fmla="*/ 967 w 1370"/>
                <a:gd name="T23" fmla="*/ 578 h 1685"/>
                <a:gd name="T24" fmla="*/ 628 w 1370"/>
                <a:gd name="T25" fmla="*/ 174 h 1685"/>
                <a:gd name="T26" fmla="*/ 597 w 1370"/>
                <a:gd name="T27" fmla="*/ 159 h 1685"/>
                <a:gd name="T28" fmla="*/ 235 w 1370"/>
                <a:gd name="T29" fmla="*/ 157 h 1685"/>
                <a:gd name="T30" fmla="*/ 653 w 1370"/>
                <a:gd name="T31" fmla="*/ 0 h 1685"/>
                <a:gd name="T32" fmla="*/ 686 w 1370"/>
                <a:gd name="T33" fmla="*/ 9 h 1685"/>
                <a:gd name="T34" fmla="*/ 714 w 1370"/>
                <a:gd name="T35" fmla="*/ 29 h 1685"/>
                <a:gd name="T36" fmla="*/ 1362 w 1370"/>
                <a:gd name="T37" fmla="*/ 808 h 1685"/>
                <a:gd name="T38" fmla="*/ 1370 w 1370"/>
                <a:gd name="T39" fmla="*/ 842 h 1685"/>
                <a:gd name="T40" fmla="*/ 1368 w 1370"/>
                <a:gd name="T41" fmla="*/ 1628 h 1685"/>
                <a:gd name="T42" fmla="*/ 1348 w 1370"/>
                <a:gd name="T43" fmla="*/ 1662 h 1685"/>
                <a:gd name="T44" fmla="*/ 1313 w 1370"/>
                <a:gd name="T45" fmla="*/ 1682 h 1685"/>
                <a:gd name="T46" fmla="*/ 1209 w 1370"/>
                <a:gd name="T47" fmla="*/ 1685 h 1685"/>
                <a:gd name="T48" fmla="*/ 1173 w 1370"/>
                <a:gd name="T49" fmla="*/ 1676 h 1685"/>
                <a:gd name="T50" fmla="*/ 1145 w 1370"/>
                <a:gd name="T51" fmla="*/ 1653 h 1685"/>
                <a:gd name="T52" fmla="*/ 1132 w 1370"/>
                <a:gd name="T53" fmla="*/ 1618 h 1685"/>
                <a:gd name="T54" fmla="*/ 1107 w 1370"/>
                <a:gd name="T55" fmla="*/ 1516 h 1685"/>
                <a:gd name="T56" fmla="*/ 1062 w 1370"/>
                <a:gd name="T57" fmla="*/ 1428 h 1685"/>
                <a:gd name="T58" fmla="*/ 1000 w 1370"/>
                <a:gd name="T59" fmla="*/ 1356 h 1685"/>
                <a:gd name="T60" fmla="*/ 924 w 1370"/>
                <a:gd name="T61" fmla="*/ 1299 h 1685"/>
                <a:gd name="T62" fmla="*/ 835 w 1370"/>
                <a:gd name="T63" fmla="*/ 1259 h 1685"/>
                <a:gd name="T64" fmla="*/ 737 w 1370"/>
                <a:gd name="T65" fmla="*/ 1239 h 1685"/>
                <a:gd name="T66" fmla="*/ 634 w 1370"/>
                <a:gd name="T67" fmla="*/ 1239 h 1685"/>
                <a:gd name="T68" fmla="*/ 535 w 1370"/>
                <a:gd name="T69" fmla="*/ 1259 h 1685"/>
                <a:gd name="T70" fmla="*/ 447 w 1370"/>
                <a:gd name="T71" fmla="*/ 1299 h 1685"/>
                <a:gd name="T72" fmla="*/ 371 w 1370"/>
                <a:gd name="T73" fmla="*/ 1356 h 1685"/>
                <a:gd name="T74" fmla="*/ 308 w 1370"/>
                <a:gd name="T75" fmla="*/ 1428 h 1685"/>
                <a:gd name="T76" fmla="*/ 265 w 1370"/>
                <a:gd name="T77" fmla="*/ 1516 h 1685"/>
                <a:gd name="T78" fmla="*/ 240 w 1370"/>
                <a:gd name="T79" fmla="*/ 1618 h 1685"/>
                <a:gd name="T80" fmla="*/ 225 w 1370"/>
                <a:gd name="T81" fmla="*/ 1653 h 1685"/>
                <a:gd name="T82" fmla="*/ 198 w 1370"/>
                <a:gd name="T83" fmla="*/ 1676 h 1685"/>
                <a:gd name="T84" fmla="*/ 161 w 1370"/>
                <a:gd name="T85" fmla="*/ 1685 h 1685"/>
                <a:gd name="T86" fmla="*/ 58 w 1370"/>
                <a:gd name="T87" fmla="*/ 1682 h 1685"/>
                <a:gd name="T88" fmla="*/ 23 w 1370"/>
                <a:gd name="T89" fmla="*/ 1662 h 1685"/>
                <a:gd name="T90" fmla="*/ 3 w 1370"/>
                <a:gd name="T91" fmla="*/ 1628 h 1685"/>
                <a:gd name="T92" fmla="*/ 0 w 1370"/>
                <a:gd name="T93" fmla="*/ 79 h 1685"/>
                <a:gd name="T94" fmla="*/ 10 w 1370"/>
                <a:gd name="T95" fmla="*/ 39 h 1685"/>
                <a:gd name="T96" fmla="*/ 39 w 1370"/>
                <a:gd name="T97" fmla="*/ 11 h 1685"/>
                <a:gd name="T98" fmla="*/ 78 w 1370"/>
                <a:gd name="T99" fmla="*/ 0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0" h="1685">
                  <a:moveTo>
                    <a:pt x="235" y="157"/>
                  </a:moveTo>
                  <a:lnTo>
                    <a:pt x="215" y="161"/>
                  </a:lnTo>
                  <a:lnTo>
                    <a:pt x="196" y="168"/>
                  </a:lnTo>
                  <a:lnTo>
                    <a:pt x="179" y="181"/>
                  </a:lnTo>
                  <a:lnTo>
                    <a:pt x="167" y="196"/>
                  </a:lnTo>
                  <a:lnTo>
                    <a:pt x="159" y="215"/>
                  </a:lnTo>
                  <a:lnTo>
                    <a:pt x="156" y="235"/>
                  </a:lnTo>
                  <a:lnTo>
                    <a:pt x="156" y="627"/>
                  </a:lnTo>
                  <a:lnTo>
                    <a:pt x="159" y="648"/>
                  </a:lnTo>
                  <a:lnTo>
                    <a:pt x="167" y="667"/>
                  </a:lnTo>
                  <a:lnTo>
                    <a:pt x="179" y="683"/>
                  </a:lnTo>
                  <a:lnTo>
                    <a:pt x="196" y="695"/>
                  </a:lnTo>
                  <a:lnTo>
                    <a:pt x="215" y="702"/>
                  </a:lnTo>
                  <a:lnTo>
                    <a:pt x="235" y="706"/>
                  </a:lnTo>
                  <a:lnTo>
                    <a:pt x="906" y="706"/>
                  </a:lnTo>
                  <a:lnTo>
                    <a:pt x="927" y="703"/>
                  </a:lnTo>
                  <a:lnTo>
                    <a:pt x="945" y="695"/>
                  </a:lnTo>
                  <a:lnTo>
                    <a:pt x="961" y="683"/>
                  </a:lnTo>
                  <a:lnTo>
                    <a:pt x="972" y="669"/>
                  </a:lnTo>
                  <a:lnTo>
                    <a:pt x="981" y="651"/>
                  </a:lnTo>
                  <a:lnTo>
                    <a:pt x="984" y="633"/>
                  </a:lnTo>
                  <a:lnTo>
                    <a:pt x="983" y="614"/>
                  </a:lnTo>
                  <a:lnTo>
                    <a:pt x="978" y="595"/>
                  </a:lnTo>
                  <a:lnTo>
                    <a:pt x="967" y="578"/>
                  </a:lnTo>
                  <a:lnTo>
                    <a:pt x="640" y="186"/>
                  </a:lnTo>
                  <a:lnTo>
                    <a:pt x="628" y="174"/>
                  </a:lnTo>
                  <a:lnTo>
                    <a:pt x="614" y="164"/>
                  </a:lnTo>
                  <a:lnTo>
                    <a:pt x="597" y="159"/>
                  </a:lnTo>
                  <a:lnTo>
                    <a:pt x="580" y="157"/>
                  </a:lnTo>
                  <a:lnTo>
                    <a:pt x="235" y="157"/>
                  </a:lnTo>
                  <a:close/>
                  <a:moveTo>
                    <a:pt x="78" y="0"/>
                  </a:moveTo>
                  <a:lnTo>
                    <a:pt x="653" y="0"/>
                  </a:lnTo>
                  <a:lnTo>
                    <a:pt x="671" y="3"/>
                  </a:lnTo>
                  <a:lnTo>
                    <a:pt x="686" y="9"/>
                  </a:lnTo>
                  <a:lnTo>
                    <a:pt x="702" y="17"/>
                  </a:lnTo>
                  <a:lnTo>
                    <a:pt x="714" y="29"/>
                  </a:lnTo>
                  <a:lnTo>
                    <a:pt x="1353" y="793"/>
                  </a:lnTo>
                  <a:lnTo>
                    <a:pt x="1362" y="808"/>
                  </a:lnTo>
                  <a:lnTo>
                    <a:pt x="1369" y="825"/>
                  </a:lnTo>
                  <a:lnTo>
                    <a:pt x="1370" y="842"/>
                  </a:lnTo>
                  <a:lnTo>
                    <a:pt x="1370" y="1606"/>
                  </a:lnTo>
                  <a:lnTo>
                    <a:pt x="1368" y="1628"/>
                  </a:lnTo>
                  <a:lnTo>
                    <a:pt x="1360" y="1646"/>
                  </a:lnTo>
                  <a:lnTo>
                    <a:pt x="1348" y="1662"/>
                  </a:lnTo>
                  <a:lnTo>
                    <a:pt x="1332" y="1674"/>
                  </a:lnTo>
                  <a:lnTo>
                    <a:pt x="1313" y="1682"/>
                  </a:lnTo>
                  <a:lnTo>
                    <a:pt x="1292" y="1685"/>
                  </a:lnTo>
                  <a:lnTo>
                    <a:pt x="1209" y="1685"/>
                  </a:lnTo>
                  <a:lnTo>
                    <a:pt x="1191" y="1682"/>
                  </a:lnTo>
                  <a:lnTo>
                    <a:pt x="1173" y="1676"/>
                  </a:lnTo>
                  <a:lnTo>
                    <a:pt x="1158" y="1666"/>
                  </a:lnTo>
                  <a:lnTo>
                    <a:pt x="1145" y="1653"/>
                  </a:lnTo>
                  <a:lnTo>
                    <a:pt x="1136" y="1637"/>
                  </a:lnTo>
                  <a:lnTo>
                    <a:pt x="1132" y="1618"/>
                  </a:lnTo>
                  <a:lnTo>
                    <a:pt x="1121" y="1566"/>
                  </a:lnTo>
                  <a:lnTo>
                    <a:pt x="1107" y="1516"/>
                  </a:lnTo>
                  <a:lnTo>
                    <a:pt x="1087" y="1471"/>
                  </a:lnTo>
                  <a:lnTo>
                    <a:pt x="1062" y="1428"/>
                  </a:lnTo>
                  <a:lnTo>
                    <a:pt x="1033" y="1390"/>
                  </a:lnTo>
                  <a:lnTo>
                    <a:pt x="1000" y="1356"/>
                  </a:lnTo>
                  <a:lnTo>
                    <a:pt x="963" y="1325"/>
                  </a:lnTo>
                  <a:lnTo>
                    <a:pt x="924" y="1299"/>
                  </a:lnTo>
                  <a:lnTo>
                    <a:pt x="881" y="1277"/>
                  </a:lnTo>
                  <a:lnTo>
                    <a:pt x="835" y="1259"/>
                  </a:lnTo>
                  <a:lnTo>
                    <a:pt x="787" y="1248"/>
                  </a:lnTo>
                  <a:lnTo>
                    <a:pt x="737" y="1239"/>
                  </a:lnTo>
                  <a:lnTo>
                    <a:pt x="685" y="1237"/>
                  </a:lnTo>
                  <a:lnTo>
                    <a:pt x="634" y="1239"/>
                  </a:lnTo>
                  <a:lnTo>
                    <a:pt x="584" y="1248"/>
                  </a:lnTo>
                  <a:lnTo>
                    <a:pt x="535" y="1259"/>
                  </a:lnTo>
                  <a:lnTo>
                    <a:pt x="490" y="1277"/>
                  </a:lnTo>
                  <a:lnTo>
                    <a:pt x="447" y="1299"/>
                  </a:lnTo>
                  <a:lnTo>
                    <a:pt x="407" y="1325"/>
                  </a:lnTo>
                  <a:lnTo>
                    <a:pt x="371" y="1356"/>
                  </a:lnTo>
                  <a:lnTo>
                    <a:pt x="338" y="1390"/>
                  </a:lnTo>
                  <a:lnTo>
                    <a:pt x="308" y="1428"/>
                  </a:lnTo>
                  <a:lnTo>
                    <a:pt x="285" y="1471"/>
                  </a:lnTo>
                  <a:lnTo>
                    <a:pt x="265" y="1516"/>
                  </a:lnTo>
                  <a:lnTo>
                    <a:pt x="249" y="1566"/>
                  </a:lnTo>
                  <a:lnTo>
                    <a:pt x="240" y="1618"/>
                  </a:lnTo>
                  <a:lnTo>
                    <a:pt x="235" y="1637"/>
                  </a:lnTo>
                  <a:lnTo>
                    <a:pt x="225" y="1653"/>
                  </a:lnTo>
                  <a:lnTo>
                    <a:pt x="213" y="1666"/>
                  </a:lnTo>
                  <a:lnTo>
                    <a:pt x="198" y="1676"/>
                  </a:lnTo>
                  <a:lnTo>
                    <a:pt x="180" y="1682"/>
                  </a:lnTo>
                  <a:lnTo>
                    <a:pt x="161" y="1685"/>
                  </a:lnTo>
                  <a:lnTo>
                    <a:pt x="78" y="1685"/>
                  </a:lnTo>
                  <a:lnTo>
                    <a:pt x="58" y="1682"/>
                  </a:lnTo>
                  <a:lnTo>
                    <a:pt x="39" y="1674"/>
                  </a:lnTo>
                  <a:lnTo>
                    <a:pt x="23" y="1662"/>
                  </a:lnTo>
                  <a:lnTo>
                    <a:pt x="10" y="1646"/>
                  </a:lnTo>
                  <a:lnTo>
                    <a:pt x="3" y="1628"/>
                  </a:lnTo>
                  <a:lnTo>
                    <a:pt x="0" y="1606"/>
                  </a:lnTo>
                  <a:lnTo>
                    <a:pt x="0" y="79"/>
                  </a:lnTo>
                  <a:lnTo>
                    <a:pt x="3" y="58"/>
                  </a:lnTo>
                  <a:lnTo>
                    <a:pt x="10" y="39"/>
                  </a:lnTo>
                  <a:lnTo>
                    <a:pt x="23" y="24"/>
                  </a:lnTo>
                  <a:lnTo>
                    <a:pt x="39" y="11"/>
                  </a:lnTo>
                  <a:lnTo>
                    <a:pt x="58" y="4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>
              <a:solidFill>
                <a:srgbClr val="C0504D"/>
              </a:solidFill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793"/>
            </a:p>
          </p:txBody>
        </p:sp>
        <p:sp>
          <p:nvSpPr>
            <p:cNvPr id="111" name="Freeform 10"/>
            <p:cNvSpPr>
              <a:spLocks/>
            </p:cNvSpPr>
            <p:nvPr/>
          </p:nvSpPr>
          <p:spPr bwMode="auto">
            <a:xfrm>
              <a:off x="1895" y="914"/>
              <a:ext cx="2389" cy="2115"/>
            </a:xfrm>
            <a:custGeom>
              <a:avLst/>
              <a:gdLst>
                <a:gd name="T0" fmla="*/ 2310 w 2389"/>
                <a:gd name="T1" fmla="*/ 0 h 2115"/>
                <a:gd name="T2" fmla="*/ 2351 w 2389"/>
                <a:gd name="T3" fmla="*/ 11 h 2115"/>
                <a:gd name="T4" fmla="*/ 2378 w 2389"/>
                <a:gd name="T5" fmla="*/ 38 h 2115"/>
                <a:gd name="T6" fmla="*/ 2389 w 2389"/>
                <a:gd name="T7" fmla="*/ 79 h 2115"/>
                <a:gd name="T8" fmla="*/ 2386 w 2389"/>
                <a:gd name="T9" fmla="*/ 2058 h 2115"/>
                <a:gd name="T10" fmla="*/ 2366 w 2389"/>
                <a:gd name="T11" fmla="*/ 2092 h 2115"/>
                <a:gd name="T12" fmla="*/ 2332 w 2389"/>
                <a:gd name="T13" fmla="*/ 2112 h 2115"/>
                <a:gd name="T14" fmla="*/ 1327 w 2389"/>
                <a:gd name="T15" fmla="*/ 2115 h 2115"/>
                <a:gd name="T16" fmla="*/ 1291 w 2389"/>
                <a:gd name="T17" fmla="*/ 2106 h 2115"/>
                <a:gd name="T18" fmla="*/ 1263 w 2389"/>
                <a:gd name="T19" fmla="*/ 2083 h 2115"/>
                <a:gd name="T20" fmla="*/ 1248 w 2389"/>
                <a:gd name="T21" fmla="*/ 2048 h 2115"/>
                <a:gd name="T22" fmla="*/ 1224 w 2389"/>
                <a:gd name="T23" fmla="*/ 1946 h 2115"/>
                <a:gd name="T24" fmla="*/ 1180 w 2389"/>
                <a:gd name="T25" fmla="*/ 1858 h 2115"/>
                <a:gd name="T26" fmla="*/ 1118 w 2389"/>
                <a:gd name="T27" fmla="*/ 1786 h 2115"/>
                <a:gd name="T28" fmla="*/ 1041 w 2389"/>
                <a:gd name="T29" fmla="*/ 1729 h 2115"/>
                <a:gd name="T30" fmla="*/ 953 w 2389"/>
                <a:gd name="T31" fmla="*/ 1689 h 2115"/>
                <a:gd name="T32" fmla="*/ 854 w 2389"/>
                <a:gd name="T33" fmla="*/ 1669 h 2115"/>
                <a:gd name="T34" fmla="*/ 751 w 2389"/>
                <a:gd name="T35" fmla="*/ 1669 h 2115"/>
                <a:gd name="T36" fmla="*/ 653 w 2389"/>
                <a:gd name="T37" fmla="*/ 1689 h 2115"/>
                <a:gd name="T38" fmla="*/ 565 w 2389"/>
                <a:gd name="T39" fmla="*/ 1729 h 2115"/>
                <a:gd name="T40" fmla="*/ 488 w 2389"/>
                <a:gd name="T41" fmla="*/ 1786 h 2115"/>
                <a:gd name="T42" fmla="*/ 426 w 2389"/>
                <a:gd name="T43" fmla="*/ 1858 h 2115"/>
                <a:gd name="T44" fmla="*/ 382 w 2389"/>
                <a:gd name="T45" fmla="*/ 1946 h 2115"/>
                <a:gd name="T46" fmla="*/ 358 w 2389"/>
                <a:gd name="T47" fmla="*/ 2048 h 2115"/>
                <a:gd name="T48" fmla="*/ 343 w 2389"/>
                <a:gd name="T49" fmla="*/ 2083 h 2115"/>
                <a:gd name="T50" fmla="*/ 315 w 2389"/>
                <a:gd name="T51" fmla="*/ 2106 h 2115"/>
                <a:gd name="T52" fmla="*/ 279 w 2389"/>
                <a:gd name="T53" fmla="*/ 2115 h 2115"/>
                <a:gd name="T54" fmla="*/ 57 w 2389"/>
                <a:gd name="T55" fmla="*/ 2112 h 2115"/>
                <a:gd name="T56" fmla="*/ 23 w 2389"/>
                <a:gd name="T57" fmla="*/ 2092 h 2115"/>
                <a:gd name="T58" fmla="*/ 2 w 2389"/>
                <a:gd name="T59" fmla="*/ 2058 h 2115"/>
                <a:gd name="T60" fmla="*/ 0 w 2389"/>
                <a:gd name="T61" fmla="*/ 79 h 2115"/>
                <a:gd name="T62" fmla="*/ 11 w 2389"/>
                <a:gd name="T63" fmla="*/ 38 h 2115"/>
                <a:gd name="T64" fmla="*/ 39 w 2389"/>
                <a:gd name="T65" fmla="*/ 11 h 2115"/>
                <a:gd name="T66" fmla="*/ 78 w 2389"/>
                <a:gd name="T67" fmla="*/ 0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89" h="2115">
                  <a:moveTo>
                    <a:pt x="78" y="0"/>
                  </a:moveTo>
                  <a:lnTo>
                    <a:pt x="2310" y="0"/>
                  </a:lnTo>
                  <a:lnTo>
                    <a:pt x="2332" y="3"/>
                  </a:lnTo>
                  <a:lnTo>
                    <a:pt x="2351" y="11"/>
                  </a:lnTo>
                  <a:lnTo>
                    <a:pt x="2366" y="23"/>
                  </a:lnTo>
                  <a:lnTo>
                    <a:pt x="2378" y="38"/>
                  </a:lnTo>
                  <a:lnTo>
                    <a:pt x="2386" y="57"/>
                  </a:lnTo>
                  <a:lnTo>
                    <a:pt x="2389" y="79"/>
                  </a:lnTo>
                  <a:lnTo>
                    <a:pt x="2389" y="2036"/>
                  </a:lnTo>
                  <a:lnTo>
                    <a:pt x="2386" y="2058"/>
                  </a:lnTo>
                  <a:lnTo>
                    <a:pt x="2378" y="2076"/>
                  </a:lnTo>
                  <a:lnTo>
                    <a:pt x="2366" y="2092"/>
                  </a:lnTo>
                  <a:lnTo>
                    <a:pt x="2351" y="2104"/>
                  </a:lnTo>
                  <a:lnTo>
                    <a:pt x="2332" y="2112"/>
                  </a:lnTo>
                  <a:lnTo>
                    <a:pt x="2310" y="2115"/>
                  </a:lnTo>
                  <a:lnTo>
                    <a:pt x="1327" y="2115"/>
                  </a:lnTo>
                  <a:lnTo>
                    <a:pt x="1308" y="2112"/>
                  </a:lnTo>
                  <a:lnTo>
                    <a:pt x="1291" y="2106"/>
                  </a:lnTo>
                  <a:lnTo>
                    <a:pt x="1276" y="2096"/>
                  </a:lnTo>
                  <a:lnTo>
                    <a:pt x="1263" y="2083"/>
                  </a:lnTo>
                  <a:lnTo>
                    <a:pt x="1253" y="2067"/>
                  </a:lnTo>
                  <a:lnTo>
                    <a:pt x="1248" y="2048"/>
                  </a:lnTo>
                  <a:lnTo>
                    <a:pt x="1239" y="1996"/>
                  </a:lnTo>
                  <a:lnTo>
                    <a:pt x="1224" y="1946"/>
                  </a:lnTo>
                  <a:lnTo>
                    <a:pt x="1205" y="1901"/>
                  </a:lnTo>
                  <a:lnTo>
                    <a:pt x="1180" y="1858"/>
                  </a:lnTo>
                  <a:lnTo>
                    <a:pt x="1150" y="1820"/>
                  </a:lnTo>
                  <a:lnTo>
                    <a:pt x="1118" y="1786"/>
                  </a:lnTo>
                  <a:lnTo>
                    <a:pt x="1081" y="1755"/>
                  </a:lnTo>
                  <a:lnTo>
                    <a:pt x="1041" y="1729"/>
                  </a:lnTo>
                  <a:lnTo>
                    <a:pt x="998" y="1707"/>
                  </a:lnTo>
                  <a:lnTo>
                    <a:pt x="953" y="1689"/>
                  </a:lnTo>
                  <a:lnTo>
                    <a:pt x="905" y="1678"/>
                  </a:lnTo>
                  <a:lnTo>
                    <a:pt x="854" y="1669"/>
                  </a:lnTo>
                  <a:lnTo>
                    <a:pt x="803" y="1667"/>
                  </a:lnTo>
                  <a:lnTo>
                    <a:pt x="751" y="1669"/>
                  </a:lnTo>
                  <a:lnTo>
                    <a:pt x="701" y="1678"/>
                  </a:lnTo>
                  <a:lnTo>
                    <a:pt x="653" y="1689"/>
                  </a:lnTo>
                  <a:lnTo>
                    <a:pt x="608" y="1707"/>
                  </a:lnTo>
                  <a:lnTo>
                    <a:pt x="565" y="1729"/>
                  </a:lnTo>
                  <a:lnTo>
                    <a:pt x="525" y="1755"/>
                  </a:lnTo>
                  <a:lnTo>
                    <a:pt x="488" y="1786"/>
                  </a:lnTo>
                  <a:lnTo>
                    <a:pt x="456" y="1820"/>
                  </a:lnTo>
                  <a:lnTo>
                    <a:pt x="426" y="1858"/>
                  </a:lnTo>
                  <a:lnTo>
                    <a:pt x="402" y="1901"/>
                  </a:lnTo>
                  <a:lnTo>
                    <a:pt x="382" y="1946"/>
                  </a:lnTo>
                  <a:lnTo>
                    <a:pt x="367" y="1996"/>
                  </a:lnTo>
                  <a:lnTo>
                    <a:pt x="358" y="2048"/>
                  </a:lnTo>
                  <a:lnTo>
                    <a:pt x="353" y="2067"/>
                  </a:lnTo>
                  <a:lnTo>
                    <a:pt x="343" y="2083"/>
                  </a:lnTo>
                  <a:lnTo>
                    <a:pt x="330" y="2096"/>
                  </a:lnTo>
                  <a:lnTo>
                    <a:pt x="315" y="2106"/>
                  </a:lnTo>
                  <a:lnTo>
                    <a:pt x="298" y="2112"/>
                  </a:lnTo>
                  <a:lnTo>
                    <a:pt x="279" y="2115"/>
                  </a:lnTo>
                  <a:lnTo>
                    <a:pt x="78" y="2115"/>
                  </a:lnTo>
                  <a:lnTo>
                    <a:pt x="57" y="2112"/>
                  </a:lnTo>
                  <a:lnTo>
                    <a:pt x="39" y="2104"/>
                  </a:lnTo>
                  <a:lnTo>
                    <a:pt x="23" y="2092"/>
                  </a:lnTo>
                  <a:lnTo>
                    <a:pt x="11" y="2076"/>
                  </a:lnTo>
                  <a:lnTo>
                    <a:pt x="2" y="2058"/>
                  </a:lnTo>
                  <a:lnTo>
                    <a:pt x="0" y="2036"/>
                  </a:lnTo>
                  <a:lnTo>
                    <a:pt x="0" y="79"/>
                  </a:lnTo>
                  <a:lnTo>
                    <a:pt x="2" y="57"/>
                  </a:lnTo>
                  <a:lnTo>
                    <a:pt x="11" y="38"/>
                  </a:lnTo>
                  <a:lnTo>
                    <a:pt x="23" y="23"/>
                  </a:lnTo>
                  <a:lnTo>
                    <a:pt x="39" y="11"/>
                  </a:lnTo>
                  <a:lnTo>
                    <a:pt x="57" y="3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>
              <a:solidFill>
                <a:srgbClr val="C0504D"/>
              </a:solidFill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793"/>
            </a:p>
          </p:txBody>
        </p:sp>
        <p:sp>
          <p:nvSpPr>
            <p:cNvPr id="112" name="Freeform 11"/>
            <p:cNvSpPr>
              <a:spLocks noEditPoints="1"/>
            </p:cNvSpPr>
            <p:nvPr/>
          </p:nvSpPr>
          <p:spPr bwMode="auto">
            <a:xfrm>
              <a:off x="2365" y="2728"/>
              <a:ext cx="666" cy="667"/>
            </a:xfrm>
            <a:custGeom>
              <a:avLst/>
              <a:gdLst>
                <a:gd name="T0" fmla="*/ 307 w 666"/>
                <a:gd name="T1" fmla="*/ 239 h 667"/>
                <a:gd name="T2" fmla="*/ 264 w 666"/>
                <a:gd name="T3" fmla="*/ 264 h 667"/>
                <a:gd name="T4" fmla="*/ 238 w 666"/>
                <a:gd name="T5" fmla="*/ 308 h 667"/>
                <a:gd name="T6" fmla="*/ 238 w 666"/>
                <a:gd name="T7" fmla="*/ 359 h 667"/>
                <a:gd name="T8" fmla="*/ 264 w 666"/>
                <a:gd name="T9" fmla="*/ 403 h 667"/>
                <a:gd name="T10" fmla="*/ 307 w 666"/>
                <a:gd name="T11" fmla="*/ 428 h 667"/>
                <a:gd name="T12" fmla="*/ 359 w 666"/>
                <a:gd name="T13" fmla="*/ 428 h 667"/>
                <a:gd name="T14" fmla="*/ 402 w 666"/>
                <a:gd name="T15" fmla="*/ 403 h 667"/>
                <a:gd name="T16" fmla="*/ 427 w 666"/>
                <a:gd name="T17" fmla="*/ 359 h 667"/>
                <a:gd name="T18" fmla="*/ 427 w 666"/>
                <a:gd name="T19" fmla="*/ 308 h 667"/>
                <a:gd name="T20" fmla="*/ 402 w 666"/>
                <a:gd name="T21" fmla="*/ 264 h 667"/>
                <a:gd name="T22" fmla="*/ 359 w 666"/>
                <a:gd name="T23" fmla="*/ 239 h 667"/>
                <a:gd name="T24" fmla="*/ 333 w 666"/>
                <a:gd name="T25" fmla="*/ 0 h 667"/>
                <a:gd name="T26" fmla="*/ 429 w 666"/>
                <a:gd name="T27" fmla="*/ 14 h 667"/>
                <a:gd name="T28" fmla="*/ 514 w 666"/>
                <a:gd name="T29" fmla="*/ 55 h 667"/>
                <a:gd name="T30" fmla="*/ 584 w 666"/>
                <a:gd name="T31" fmla="*/ 115 h 667"/>
                <a:gd name="T32" fmla="*/ 635 w 666"/>
                <a:gd name="T33" fmla="*/ 194 h 667"/>
                <a:gd name="T34" fmla="*/ 662 w 666"/>
                <a:gd name="T35" fmla="*/ 284 h 667"/>
                <a:gd name="T36" fmla="*/ 662 w 666"/>
                <a:gd name="T37" fmla="*/ 383 h 667"/>
                <a:gd name="T38" fmla="*/ 635 w 666"/>
                <a:gd name="T39" fmla="*/ 474 h 667"/>
                <a:gd name="T40" fmla="*/ 584 w 666"/>
                <a:gd name="T41" fmla="*/ 551 h 667"/>
                <a:gd name="T42" fmla="*/ 514 w 666"/>
                <a:gd name="T43" fmla="*/ 613 h 667"/>
                <a:gd name="T44" fmla="*/ 429 w 666"/>
                <a:gd name="T45" fmla="*/ 652 h 667"/>
                <a:gd name="T46" fmla="*/ 333 w 666"/>
                <a:gd name="T47" fmla="*/ 667 h 667"/>
                <a:gd name="T48" fmla="*/ 237 w 666"/>
                <a:gd name="T49" fmla="*/ 652 h 667"/>
                <a:gd name="T50" fmla="*/ 151 w 666"/>
                <a:gd name="T51" fmla="*/ 613 h 667"/>
                <a:gd name="T52" fmla="*/ 82 w 666"/>
                <a:gd name="T53" fmla="*/ 551 h 667"/>
                <a:gd name="T54" fmla="*/ 31 w 666"/>
                <a:gd name="T55" fmla="*/ 474 h 667"/>
                <a:gd name="T56" fmla="*/ 4 w 666"/>
                <a:gd name="T57" fmla="*/ 383 h 667"/>
                <a:gd name="T58" fmla="*/ 4 w 666"/>
                <a:gd name="T59" fmla="*/ 284 h 667"/>
                <a:gd name="T60" fmla="*/ 31 w 666"/>
                <a:gd name="T61" fmla="*/ 194 h 667"/>
                <a:gd name="T62" fmla="*/ 82 w 666"/>
                <a:gd name="T63" fmla="*/ 115 h 667"/>
                <a:gd name="T64" fmla="*/ 151 w 666"/>
                <a:gd name="T65" fmla="*/ 55 h 667"/>
                <a:gd name="T66" fmla="*/ 237 w 666"/>
                <a:gd name="T67" fmla="*/ 14 h 667"/>
                <a:gd name="T68" fmla="*/ 333 w 666"/>
                <a:gd name="T6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6" h="667">
                  <a:moveTo>
                    <a:pt x="333" y="235"/>
                  </a:moveTo>
                  <a:lnTo>
                    <a:pt x="307" y="239"/>
                  </a:lnTo>
                  <a:lnTo>
                    <a:pt x="283" y="249"/>
                  </a:lnTo>
                  <a:lnTo>
                    <a:pt x="264" y="264"/>
                  </a:lnTo>
                  <a:lnTo>
                    <a:pt x="249" y="284"/>
                  </a:lnTo>
                  <a:lnTo>
                    <a:pt x="238" y="308"/>
                  </a:lnTo>
                  <a:lnTo>
                    <a:pt x="236" y="334"/>
                  </a:lnTo>
                  <a:lnTo>
                    <a:pt x="238" y="359"/>
                  </a:lnTo>
                  <a:lnTo>
                    <a:pt x="249" y="383"/>
                  </a:lnTo>
                  <a:lnTo>
                    <a:pt x="264" y="403"/>
                  </a:lnTo>
                  <a:lnTo>
                    <a:pt x="283" y="418"/>
                  </a:lnTo>
                  <a:lnTo>
                    <a:pt x="307" y="428"/>
                  </a:lnTo>
                  <a:lnTo>
                    <a:pt x="333" y="431"/>
                  </a:lnTo>
                  <a:lnTo>
                    <a:pt x="359" y="428"/>
                  </a:lnTo>
                  <a:lnTo>
                    <a:pt x="383" y="418"/>
                  </a:lnTo>
                  <a:lnTo>
                    <a:pt x="402" y="403"/>
                  </a:lnTo>
                  <a:lnTo>
                    <a:pt x="417" y="383"/>
                  </a:lnTo>
                  <a:lnTo>
                    <a:pt x="427" y="359"/>
                  </a:lnTo>
                  <a:lnTo>
                    <a:pt x="430" y="334"/>
                  </a:lnTo>
                  <a:lnTo>
                    <a:pt x="427" y="308"/>
                  </a:lnTo>
                  <a:lnTo>
                    <a:pt x="417" y="284"/>
                  </a:lnTo>
                  <a:lnTo>
                    <a:pt x="402" y="264"/>
                  </a:lnTo>
                  <a:lnTo>
                    <a:pt x="383" y="249"/>
                  </a:lnTo>
                  <a:lnTo>
                    <a:pt x="359" y="239"/>
                  </a:lnTo>
                  <a:lnTo>
                    <a:pt x="333" y="235"/>
                  </a:lnTo>
                  <a:close/>
                  <a:moveTo>
                    <a:pt x="333" y="0"/>
                  </a:moveTo>
                  <a:lnTo>
                    <a:pt x="382" y="4"/>
                  </a:lnTo>
                  <a:lnTo>
                    <a:pt x="429" y="14"/>
                  </a:lnTo>
                  <a:lnTo>
                    <a:pt x="473" y="31"/>
                  </a:lnTo>
                  <a:lnTo>
                    <a:pt x="514" y="55"/>
                  </a:lnTo>
                  <a:lnTo>
                    <a:pt x="552" y="82"/>
                  </a:lnTo>
                  <a:lnTo>
                    <a:pt x="584" y="115"/>
                  </a:lnTo>
                  <a:lnTo>
                    <a:pt x="612" y="152"/>
                  </a:lnTo>
                  <a:lnTo>
                    <a:pt x="635" y="194"/>
                  </a:lnTo>
                  <a:lnTo>
                    <a:pt x="651" y="238"/>
                  </a:lnTo>
                  <a:lnTo>
                    <a:pt x="662" y="284"/>
                  </a:lnTo>
                  <a:lnTo>
                    <a:pt x="666" y="334"/>
                  </a:lnTo>
                  <a:lnTo>
                    <a:pt x="662" y="383"/>
                  </a:lnTo>
                  <a:lnTo>
                    <a:pt x="651" y="429"/>
                  </a:lnTo>
                  <a:lnTo>
                    <a:pt x="635" y="474"/>
                  </a:lnTo>
                  <a:lnTo>
                    <a:pt x="612" y="515"/>
                  </a:lnTo>
                  <a:lnTo>
                    <a:pt x="584" y="551"/>
                  </a:lnTo>
                  <a:lnTo>
                    <a:pt x="552" y="585"/>
                  </a:lnTo>
                  <a:lnTo>
                    <a:pt x="514" y="613"/>
                  </a:lnTo>
                  <a:lnTo>
                    <a:pt x="473" y="636"/>
                  </a:lnTo>
                  <a:lnTo>
                    <a:pt x="429" y="652"/>
                  </a:lnTo>
                  <a:lnTo>
                    <a:pt x="382" y="663"/>
                  </a:lnTo>
                  <a:lnTo>
                    <a:pt x="333" y="667"/>
                  </a:lnTo>
                  <a:lnTo>
                    <a:pt x="284" y="663"/>
                  </a:lnTo>
                  <a:lnTo>
                    <a:pt x="237" y="652"/>
                  </a:lnTo>
                  <a:lnTo>
                    <a:pt x="193" y="636"/>
                  </a:lnTo>
                  <a:lnTo>
                    <a:pt x="151" y="613"/>
                  </a:lnTo>
                  <a:lnTo>
                    <a:pt x="114" y="585"/>
                  </a:lnTo>
                  <a:lnTo>
                    <a:pt x="82" y="551"/>
                  </a:lnTo>
                  <a:lnTo>
                    <a:pt x="54" y="515"/>
                  </a:lnTo>
                  <a:lnTo>
                    <a:pt x="31" y="474"/>
                  </a:lnTo>
                  <a:lnTo>
                    <a:pt x="15" y="429"/>
                  </a:lnTo>
                  <a:lnTo>
                    <a:pt x="4" y="383"/>
                  </a:lnTo>
                  <a:lnTo>
                    <a:pt x="0" y="334"/>
                  </a:lnTo>
                  <a:lnTo>
                    <a:pt x="4" y="284"/>
                  </a:lnTo>
                  <a:lnTo>
                    <a:pt x="15" y="238"/>
                  </a:lnTo>
                  <a:lnTo>
                    <a:pt x="31" y="194"/>
                  </a:lnTo>
                  <a:lnTo>
                    <a:pt x="54" y="152"/>
                  </a:lnTo>
                  <a:lnTo>
                    <a:pt x="82" y="115"/>
                  </a:lnTo>
                  <a:lnTo>
                    <a:pt x="114" y="82"/>
                  </a:lnTo>
                  <a:lnTo>
                    <a:pt x="151" y="55"/>
                  </a:lnTo>
                  <a:lnTo>
                    <a:pt x="193" y="31"/>
                  </a:lnTo>
                  <a:lnTo>
                    <a:pt x="237" y="14"/>
                  </a:lnTo>
                  <a:lnTo>
                    <a:pt x="284" y="4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3175">
              <a:solidFill>
                <a:srgbClr val="C0504D"/>
              </a:solidFill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793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262107" y="4006775"/>
            <a:ext cx="17272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가구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반품율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대폭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감소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476629" y="2029173"/>
            <a:ext cx="2023853" cy="1999345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 dirty="0"/>
          </a:p>
        </p:txBody>
      </p:sp>
      <p:sp>
        <p:nvSpPr>
          <p:cNvPr id="103" name="TextBox 102"/>
          <p:cNvSpPr txBox="1"/>
          <p:nvPr/>
        </p:nvSpPr>
        <p:spPr>
          <a:xfrm>
            <a:off x="607173" y="2927076"/>
            <a:ext cx="18084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신뢰할수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있는 가구 구매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4" name="위쪽 화살표 93"/>
          <p:cNvSpPr/>
          <p:nvPr/>
        </p:nvSpPr>
        <p:spPr>
          <a:xfrm>
            <a:off x="5245202" y="4483242"/>
            <a:ext cx="396890" cy="62452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/>
          </a:p>
        </p:txBody>
      </p:sp>
      <p:sp>
        <p:nvSpPr>
          <p:cNvPr id="100" name="타원 99"/>
          <p:cNvSpPr/>
          <p:nvPr/>
        </p:nvSpPr>
        <p:spPr>
          <a:xfrm>
            <a:off x="7163136" y="2351100"/>
            <a:ext cx="1406098" cy="1389071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3" dirty="0"/>
          </a:p>
        </p:txBody>
      </p:sp>
      <p:sp>
        <p:nvSpPr>
          <p:cNvPr id="101" name="TextBox 100"/>
          <p:cNvSpPr txBox="1"/>
          <p:nvPr/>
        </p:nvSpPr>
        <p:spPr>
          <a:xfrm>
            <a:off x="7179293" y="2968328"/>
            <a:ext cx="1373782" cy="1560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ko-KR" altLang="en-US" sz="139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기타 등등</a:t>
            </a:r>
            <a:endParaRPr lang="en-US" altLang="ko-KR" sz="1394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127" name="그래픽 4" descr="엄지 올리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5403" y="2513991"/>
            <a:ext cx="361562" cy="361562"/>
          </a:xfrm>
          <a:prstGeom prst="rect">
            <a:avLst/>
          </a:prstGeom>
        </p:spPr>
      </p:pic>
      <p:pic>
        <p:nvPicPr>
          <p:cNvPr id="128" name="그래픽 6" descr="악수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1244" y="2341056"/>
            <a:ext cx="576542" cy="576542"/>
          </a:xfrm>
          <a:prstGeom prst="rect">
            <a:avLst/>
          </a:prstGeom>
        </p:spPr>
      </p:pic>
      <p:pic>
        <p:nvPicPr>
          <p:cNvPr id="129" name="그래픽 8" descr="스마트폰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5093" y="2102085"/>
            <a:ext cx="467898" cy="467898"/>
          </a:xfrm>
          <a:prstGeom prst="rect">
            <a:avLst/>
          </a:prstGeom>
        </p:spPr>
      </p:pic>
      <p:pic>
        <p:nvPicPr>
          <p:cNvPr id="130" name="그래픽 10" descr="원자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07331" y="3031290"/>
            <a:ext cx="467898" cy="467898"/>
          </a:xfrm>
          <a:prstGeom prst="rect">
            <a:avLst/>
          </a:prstGeom>
        </p:spPr>
      </p:pic>
      <p:grpSp>
        <p:nvGrpSpPr>
          <p:cNvPr id="131" name="그룹 130"/>
          <p:cNvGrpSpPr/>
          <p:nvPr/>
        </p:nvGrpSpPr>
        <p:grpSpPr>
          <a:xfrm>
            <a:off x="647827" y="419614"/>
            <a:ext cx="3863213" cy="558274"/>
            <a:chOff x="2650369" y="2661971"/>
            <a:chExt cx="8129174" cy="1174749"/>
          </a:xfrm>
        </p:grpSpPr>
        <p:sp>
          <p:nvSpPr>
            <p:cNvPr id="132" name="직사각형 131"/>
            <p:cNvSpPr/>
            <p:nvPr/>
          </p:nvSpPr>
          <p:spPr>
            <a:xfrm>
              <a:off x="3103522" y="2661971"/>
              <a:ext cx="4270178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133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4" name="그림 1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5" name="TextBox 134"/>
          <p:cNvSpPr txBox="1"/>
          <p:nvPr/>
        </p:nvSpPr>
        <p:spPr>
          <a:xfrm>
            <a:off x="1077491" y="67799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향후 기대 효과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077491" y="39691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기대효과 및 개발 방향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647827" y="419614"/>
            <a:ext cx="3863213" cy="558274"/>
            <a:chOff x="2650369" y="2661971"/>
            <a:chExt cx="8129174" cy="1174749"/>
          </a:xfrm>
        </p:grpSpPr>
        <p:sp>
          <p:nvSpPr>
            <p:cNvPr id="25" name="직사각형 24"/>
            <p:cNvSpPr/>
            <p:nvPr/>
          </p:nvSpPr>
          <p:spPr>
            <a:xfrm>
              <a:off x="3103522" y="2661971"/>
              <a:ext cx="4270178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26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1077491" y="677991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방향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7491" y="39691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기대효과 및 개발 방향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2081432" y="2896037"/>
            <a:ext cx="576776" cy="2954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육각형 30"/>
          <p:cNvSpPr/>
          <p:nvPr/>
        </p:nvSpPr>
        <p:spPr>
          <a:xfrm>
            <a:off x="789268" y="2767380"/>
            <a:ext cx="1599215" cy="1378634"/>
          </a:xfrm>
          <a:prstGeom prst="hex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4</a:t>
            </a:r>
            <a:r>
              <a:rPr lang="ko-KR" altLang="en-US" sz="2000" dirty="0">
                <a:solidFill>
                  <a:schemeClr val="tx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월 말</a:t>
            </a: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6545955" y="3533045"/>
            <a:ext cx="576776" cy="2954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095412" y="3680756"/>
            <a:ext cx="476191" cy="387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640110" y="2803642"/>
            <a:ext cx="476191" cy="387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육각형 34"/>
          <p:cNvSpPr/>
          <p:nvPr/>
        </p:nvSpPr>
        <p:spPr>
          <a:xfrm>
            <a:off x="2290103" y="1925367"/>
            <a:ext cx="1599215" cy="1378634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5</a:t>
            </a:r>
            <a:r>
              <a:rPr lang="ko-KR" altLang="en-US" sz="2000" dirty="0">
                <a:solidFill>
                  <a:schemeClr val="tx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월 말</a:t>
            </a:r>
          </a:p>
        </p:txBody>
      </p:sp>
      <p:sp>
        <p:nvSpPr>
          <p:cNvPr id="36" name="육각형 35"/>
          <p:cNvSpPr/>
          <p:nvPr/>
        </p:nvSpPr>
        <p:spPr>
          <a:xfrm>
            <a:off x="3762615" y="2767380"/>
            <a:ext cx="1599215" cy="1378634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6</a:t>
            </a:r>
            <a:r>
              <a:rPr lang="ko-KR" altLang="en-US" sz="2000" dirty="0">
                <a:solidFill>
                  <a:schemeClr val="tx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월 초</a:t>
            </a:r>
          </a:p>
        </p:txBody>
      </p:sp>
      <p:sp>
        <p:nvSpPr>
          <p:cNvPr id="37" name="육각형 36"/>
          <p:cNvSpPr/>
          <p:nvPr/>
        </p:nvSpPr>
        <p:spPr>
          <a:xfrm>
            <a:off x="5333508" y="3533045"/>
            <a:ext cx="1599215" cy="1378634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7</a:t>
            </a:r>
            <a:r>
              <a:rPr lang="ko-KR" altLang="en-US" sz="2000" dirty="0">
                <a:solidFill>
                  <a:schemeClr val="tx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월 중순</a:t>
            </a:r>
          </a:p>
        </p:txBody>
      </p:sp>
      <p:sp>
        <p:nvSpPr>
          <p:cNvPr id="38" name="육각형 37"/>
          <p:cNvSpPr/>
          <p:nvPr/>
        </p:nvSpPr>
        <p:spPr>
          <a:xfrm>
            <a:off x="6834343" y="2614684"/>
            <a:ext cx="1599215" cy="137863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8</a:t>
            </a:r>
            <a:r>
              <a:rPr lang="ko-KR" altLang="en-US" sz="2000" dirty="0">
                <a:solidFill>
                  <a:schemeClr val="tx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월 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175" y="4182275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프로젝트에 필요한 기술 습득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07472" y="3340263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서비스 구현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89318" y="4182276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프로토타입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완성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42537" y="4981949"/>
            <a:ext cx="2581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나머지 세부 기능 구현 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완성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32723" y="4068573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점검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수정을 통한 최종 완성</a:t>
            </a:r>
          </a:p>
        </p:txBody>
      </p:sp>
    </p:spTree>
    <p:extLst>
      <p:ext uri="{BB962C8B-B14F-4D97-AF65-F5344CB8AC3E}">
        <p14:creationId xmlns:p14="http://schemas.microsoft.com/office/powerpoint/2010/main" val="22896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47827" y="419614"/>
            <a:ext cx="3863213" cy="558274"/>
            <a:chOff x="2650369" y="2661971"/>
            <a:chExt cx="8129174" cy="1174749"/>
          </a:xfrm>
        </p:grpSpPr>
        <p:sp>
          <p:nvSpPr>
            <p:cNvPr id="6" name="직사각형 5"/>
            <p:cNvSpPr/>
            <p:nvPr/>
          </p:nvSpPr>
          <p:spPr>
            <a:xfrm>
              <a:off x="3103522" y="2661971"/>
              <a:ext cx="4270178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077491" y="67799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조별 역할 분담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11" y="1535814"/>
            <a:ext cx="6468378" cy="42392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077491" y="39691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기대효과 및 개발 방향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9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7" y="1560449"/>
            <a:ext cx="1737918" cy="17379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692593" y="3421369"/>
            <a:ext cx="17588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QnA</a:t>
            </a:r>
            <a:endParaRPr lang="ko-KR" altLang="en-US" sz="10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1083318" y="914400"/>
            <a:ext cx="9359932" cy="5029200"/>
            <a:chOff x="-2286048" y="1214422"/>
            <a:chExt cx="9359932" cy="5029200"/>
          </a:xfrm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 rot="5400000">
              <a:off x="-2286048" y="1214422"/>
              <a:ext cx="5029200" cy="5029200"/>
            </a:xfrm>
            <a:custGeom>
              <a:avLst/>
              <a:gdLst>
                <a:gd name="G0" fmla="+- 10275 0 0"/>
                <a:gd name="G1" fmla="+- -11781497 0 0"/>
                <a:gd name="G2" fmla="+- 0 0 -11781497"/>
                <a:gd name="T0" fmla="*/ 0 256 1"/>
                <a:gd name="T1" fmla="*/ 180 256 1"/>
                <a:gd name="G3" fmla="+- -11781497 T0 T1"/>
                <a:gd name="T2" fmla="*/ 0 256 1"/>
                <a:gd name="T3" fmla="*/ 90 256 1"/>
                <a:gd name="G4" fmla="+- -11781497 T2 T3"/>
                <a:gd name="G5" fmla="*/ G4 2 1"/>
                <a:gd name="T4" fmla="*/ 90 256 1"/>
                <a:gd name="T5" fmla="*/ 0 256 1"/>
                <a:gd name="G6" fmla="+- -11781497 T4 T5"/>
                <a:gd name="G7" fmla="*/ G6 2 1"/>
                <a:gd name="G8" fmla="abs -1178149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275"/>
                <a:gd name="G18" fmla="*/ 10275 1 2"/>
                <a:gd name="G19" fmla="+- G18 5400 0"/>
                <a:gd name="G20" fmla="cos G19 -11781497"/>
                <a:gd name="G21" fmla="sin G19 -11781497"/>
                <a:gd name="G22" fmla="+- G20 10800 0"/>
                <a:gd name="G23" fmla="+- G21 10800 0"/>
                <a:gd name="G24" fmla="+- 10800 0 G20"/>
                <a:gd name="G25" fmla="+- 10275 10800 0"/>
                <a:gd name="G26" fmla="?: G9 G17 G25"/>
                <a:gd name="G27" fmla="?: G9 0 21600"/>
                <a:gd name="G28" fmla="cos 10800 -11781497"/>
                <a:gd name="G29" fmla="sin 10800 -11781497"/>
                <a:gd name="G30" fmla="sin 10275 -11781497"/>
                <a:gd name="G31" fmla="+- G28 10800 0"/>
                <a:gd name="G32" fmla="+- G29 10800 0"/>
                <a:gd name="G33" fmla="+- G30 10800 0"/>
                <a:gd name="G34" fmla="?: G4 0 G31"/>
                <a:gd name="G35" fmla="?: -11781497 G34 0"/>
                <a:gd name="G36" fmla="?: G6 G35 G31"/>
                <a:gd name="G37" fmla="+- 21600 0 G36"/>
                <a:gd name="G38" fmla="?: G4 0 G33"/>
                <a:gd name="G39" fmla="?: -1178149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62 w 21600"/>
                <a:gd name="T15" fmla="*/ 10757 h 21600"/>
                <a:gd name="T16" fmla="*/ 10800 w 21600"/>
                <a:gd name="T17" fmla="*/ 525 h 21600"/>
                <a:gd name="T18" fmla="*/ 21338 w 21600"/>
                <a:gd name="T19" fmla="*/ 10757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25" y="10759"/>
                  </a:moveTo>
                  <a:cubicBezTo>
                    <a:pt x="547" y="5100"/>
                    <a:pt x="5141" y="524"/>
                    <a:pt x="10800" y="525"/>
                  </a:cubicBezTo>
                  <a:cubicBezTo>
                    <a:pt x="16458" y="525"/>
                    <a:pt x="21052" y="5100"/>
                    <a:pt x="21074" y="10759"/>
                  </a:cubicBezTo>
                  <a:lnTo>
                    <a:pt x="21599" y="10756"/>
                  </a:lnTo>
                  <a:cubicBezTo>
                    <a:pt x="21576" y="4809"/>
                    <a:pt x="16747" y="-1"/>
                    <a:pt x="10799" y="0"/>
                  </a:cubicBezTo>
                  <a:cubicBezTo>
                    <a:pt x="4852" y="0"/>
                    <a:pt x="23" y="4809"/>
                    <a:pt x="0" y="1075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50000">
                  <a:schemeClr val="tx2">
                    <a:alpha val="60001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0" scaled="1"/>
            </a:gra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285984" y="2357430"/>
              <a:ext cx="4787900" cy="2862263"/>
              <a:chOff x="3603625" y="2209800"/>
              <a:chExt cx="4787900" cy="2862263"/>
            </a:xfrm>
          </p:grpSpPr>
          <p:sp>
            <p:nvSpPr>
              <p:cNvPr id="20" name="AutoShape 2"/>
              <p:cNvSpPr>
                <a:spLocks noChangeArrowheads="1"/>
              </p:cNvSpPr>
              <p:nvPr/>
            </p:nvSpPr>
            <p:spPr bwMode="gray">
              <a:xfrm>
                <a:off x="4124325" y="3460750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" name="AutoShape 3"/>
              <p:cNvSpPr>
                <a:spLocks noChangeArrowheads="1"/>
              </p:cNvSpPr>
              <p:nvPr/>
            </p:nvSpPr>
            <p:spPr bwMode="gray">
              <a:xfrm>
                <a:off x="4027488" y="4092575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" name="AutoShape 4"/>
              <p:cNvSpPr>
                <a:spLocks noChangeArrowheads="1"/>
              </p:cNvSpPr>
              <p:nvPr/>
            </p:nvSpPr>
            <p:spPr bwMode="gray">
              <a:xfrm>
                <a:off x="3776663" y="4691063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rgbClr val="A1A3A5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" name="AutoShape 5"/>
              <p:cNvSpPr>
                <a:spLocks noChangeArrowheads="1"/>
              </p:cNvSpPr>
              <p:nvPr/>
            </p:nvSpPr>
            <p:spPr bwMode="gray">
              <a:xfrm>
                <a:off x="4049713" y="2830513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AutoShape 6"/>
              <p:cNvSpPr>
                <a:spLocks noChangeArrowheads="1"/>
              </p:cNvSpPr>
              <p:nvPr/>
            </p:nvSpPr>
            <p:spPr bwMode="gray">
              <a:xfrm>
                <a:off x="3843338" y="2209800"/>
                <a:ext cx="4267200" cy="381000"/>
              </a:xfrm>
              <a:prstGeom prst="roundRect">
                <a:avLst>
                  <a:gd name="adj" fmla="val 50000"/>
                </a:avLst>
              </a:prstGeom>
              <a:solidFill>
                <a:srgbClr val="F8F8F8">
                  <a:alpha val="39999"/>
                </a:srgbClr>
              </a:solidFill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gray">
              <a:xfrm>
                <a:off x="3679825" y="2319338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Oval 15"/>
              <p:cNvSpPr>
                <a:spLocks noChangeArrowheads="1"/>
              </p:cNvSpPr>
              <p:nvPr/>
            </p:nvSpPr>
            <p:spPr bwMode="gray">
              <a:xfrm>
                <a:off x="3886200" y="2940050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3962400" y="3559175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" name="Oval 17"/>
              <p:cNvSpPr>
                <a:spLocks noChangeArrowheads="1"/>
              </p:cNvSpPr>
              <p:nvPr/>
            </p:nvSpPr>
            <p:spPr bwMode="gray">
              <a:xfrm>
                <a:off x="3852863" y="4210050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63529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3603625" y="4805363"/>
                <a:ext cx="152400" cy="152400"/>
              </a:xfrm>
              <a:prstGeom prst="ellipse">
                <a:avLst/>
              </a:prstGeom>
              <a:gradFill rotWithShape="1">
                <a:gsLst>
                  <a:gs pos="0">
                    <a:srgbClr val="A1A3A5">
                      <a:gamma/>
                      <a:shade val="63529"/>
                      <a:invGamma/>
                    </a:srgbClr>
                  </a:gs>
                  <a:gs pos="100000">
                    <a:srgbClr val="A1A3A5"/>
                  </a:gs>
                </a:gsLst>
                <a:lin ang="2700000" scaled="1"/>
              </a:gradFill>
              <a:ln w="19050">
                <a:solidFill>
                  <a:srgbClr val="F8F8F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091331" y="2034265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1. </a:t>
            </a:r>
            <a:r>
              <a:rPr lang="ko-KR" altLang="en-US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배경 및 목적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75619" y="2656588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2. </a:t>
            </a:r>
            <a:r>
              <a:rPr lang="ko-KR" altLang="en-US" sz="20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서비스 및 기능 소개</a:t>
            </a:r>
            <a:endParaRPr lang="ko-KR" altLang="en-US" sz="20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1679" y="3271337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3. </a:t>
            </a:r>
            <a:r>
              <a:rPr lang="ko-KR" altLang="en-US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사용 기술 소개</a:t>
            </a:r>
            <a:endParaRPr lang="en-US" altLang="ko-KR" sz="20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75618" y="3906846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4. </a:t>
            </a:r>
            <a:r>
              <a:rPr lang="ko-KR" altLang="en-US" sz="20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향후 기대효과 및 개발 방향</a:t>
            </a:r>
            <a:endParaRPr lang="en-US" altLang="ko-KR" sz="20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305" y="1877853"/>
            <a:ext cx="2333544" cy="3331861"/>
            <a:chOff x="812587" y="1306992"/>
            <a:chExt cx="2333544" cy="3331861"/>
          </a:xfrm>
        </p:grpSpPr>
        <p:sp>
          <p:nvSpPr>
            <p:cNvPr id="5" name="TextBox 4"/>
            <p:cNvSpPr txBox="1"/>
            <p:nvPr/>
          </p:nvSpPr>
          <p:spPr>
            <a:xfrm>
              <a:off x="1049682" y="3530857"/>
              <a:ext cx="171553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Index</a:t>
              </a:r>
              <a:endParaRPr lang="ko-KR" altLang="en-US" sz="66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87" y="1306992"/>
              <a:ext cx="2333544" cy="23335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0" name="TextBox 29"/>
          <p:cNvSpPr txBox="1"/>
          <p:nvPr/>
        </p:nvSpPr>
        <p:spPr>
          <a:xfrm>
            <a:off x="3961156" y="4502128"/>
            <a:ext cx="316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5. Q&amp;A</a:t>
            </a:r>
            <a:endParaRPr lang="en-US" altLang="ko-KR" sz="20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0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11760" y="1556792"/>
            <a:ext cx="4237487" cy="3816424"/>
            <a:chOff x="2638769" y="2564904"/>
            <a:chExt cx="4237487" cy="3816424"/>
          </a:xfrm>
        </p:grpSpPr>
        <p:grpSp>
          <p:nvGrpSpPr>
            <p:cNvPr id="18" name="그룹 17"/>
            <p:cNvGrpSpPr/>
            <p:nvPr/>
          </p:nvGrpSpPr>
          <p:grpSpPr>
            <a:xfrm>
              <a:off x="2699792" y="2564904"/>
              <a:ext cx="4176464" cy="3816424"/>
              <a:chOff x="2339752" y="2564904"/>
              <a:chExt cx="4176464" cy="381642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962819" y="2564904"/>
                <a:ext cx="3528392" cy="648072"/>
              </a:xfrm>
              <a:prstGeom prst="rect">
                <a:avLst/>
              </a:prstGeom>
              <a:solidFill>
                <a:srgbClr val="C0504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1. </a:t>
                </a:r>
                <a:r>
                  <a:rPr lang="ko-KR" altLang="en-US" sz="2000" dirty="0" smtClean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개발 배경 및 목적</a:t>
                </a:r>
                <a:endParaRPr lang="ko-KR" altLang="en-US" sz="2000" dirty="0">
                  <a:latin typeface="양재깨비체B" panose="02020603020101020101" pitchFamily="18" charset="-127"/>
                  <a:ea typeface="양재깨비체B" panose="02020603020101020101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75278" y="3356992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2. </a:t>
                </a:r>
                <a:r>
                  <a:rPr lang="ko-KR" altLang="en-US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서비스 소개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975278" y="4149080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3. </a:t>
                </a:r>
                <a:r>
                  <a:rPr lang="ko-KR" altLang="en-US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사용 기술 소개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87824" y="4941168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4. </a:t>
                </a:r>
                <a:r>
                  <a:rPr lang="ko-KR" altLang="en-US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향후 기대 효과 및 개발 방향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987824" y="5733256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5. Q &amp; A</a:t>
                </a: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0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2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156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7" name="직사각형 6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77491" y="39691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배경 및 목적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7491" y="677991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온라인 가구 시장 현황 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73" y="2540943"/>
            <a:ext cx="2423275" cy="208401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81"/>
          <a:stretch/>
        </p:blipFill>
        <p:spPr>
          <a:xfrm>
            <a:off x="593926" y="2697334"/>
            <a:ext cx="3546614" cy="1771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2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346385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4024392309"/>
              </p:ext>
            </p:extLst>
          </p:nvPr>
        </p:nvGraphicFramePr>
        <p:xfrm>
          <a:off x="418011" y="2072640"/>
          <a:ext cx="3857898" cy="299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3315348708"/>
              </p:ext>
            </p:extLst>
          </p:nvPr>
        </p:nvGraphicFramePr>
        <p:xfrm>
          <a:off x="4789715" y="2072640"/>
          <a:ext cx="3823061" cy="299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39" name="직사각형 38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TextBox 41"/>
          <p:cNvSpPr txBox="1"/>
          <p:nvPr/>
        </p:nvSpPr>
        <p:spPr>
          <a:xfrm>
            <a:off x="1077491" y="39691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배경 및 목적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7491" y="677991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시장 현황의 문제점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1277" y="5638765"/>
            <a:ext cx="786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온라인 가구 쇼핑 수요가 증가 </a:t>
            </a:r>
            <a:r>
              <a:rPr lang="en-US" altLang="ko-KR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-&gt; </a:t>
            </a:r>
            <a:r>
              <a:rPr lang="ko-KR" altLang="en-US" sz="2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온라인 가구 쇼핑 피해 사례 증가</a:t>
            </a:r>
            <a:endParaRPr lang="ko-KR" altLang="en-US" sz="2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7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3" name="직사각형 2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077491" y="39691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배경 및 목적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7491" y="677991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시장 현황의 문제점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56" y="1658366"/>
            <a:ext cx="3105659" cy="31923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23" name="차트 22"/>
          <p:cNvGraphicFramePr/>
          <p:nvPr>
            <p:extLst>
              <p:ext uri="{D42A27DB-BD31-4B8C-83A1-F6EECF244321}">
                <p14:modId xmlns:p14="http://schemas.microsoft.com/office/powerpoint/2010/main" val="436638324"/>
              </p:ext>
            </p:extLst>
          </p:nvPr>
        </p:nvGraphicFramePr>
        <p:xfrm>
          <a:off x="584415" y="1602743"/>
          <a:ext cx="4553638" cy="3247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차트 30"/>
          <p:cNvGraphicFramePr/>
          <p:nvPr>
            <p:extLst>
              <p:ext uri="{D42A27DB-BD31-4B8C-83A1-F6EECF244321}">
                <p14:modId xmlns:p14="http://schemas.microsoft.com/office/powerpoint/2010/main" val="814209418"/>
              </p:ext>
            </p:extLst>
          </p:nvPr>
        </p:nvGraphicFramePr>
        <p:xfrm>
          <a:off x="688447" y="4950097"/>
          <a:ext cx="4415245" cy="1907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719391" y="5485200"/>
            <a:ext cx="4424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가구의 사이즈나 형태를 잘 알지 못해</a:t>
            </a:r>
            <a:endParaRPr lang="en-US" altLang="ko-KR" sz="2400" dirty="0" smtClean="0">
              <a:solidFill>
                <a:srgbClr val="FF0000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이러한 피해 사례가 발생</a:t>
            </a:r>
            <a:endParaRPr lang="en-US" altLang="ko-KR" sz="2400" dirty="0" smtClean="0">
              <a:solidFill>
                <a:srgbClr val="FF0000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1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8011" y="1346385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75156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955" y="5157192"/>
            <a:ext cx="8250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en-US" altLang="ko-KR" sz="3600" b="1" dirty="0" smtClean="0">
                <a:latin typeface="1훈고딕굴림 R" pitchFamily="18" charset="-127"/>
                <a:ea typeface="1훈고딕굴림 R" pitchFamily="18" charset="-127"/>
              </a:rPr>
              <a:t>“ </a:t>
            </a:r>
            <a:r>
              <a:rPr lang="ko-KR" altLang="en-US" sz="3200" b="1" dirty="0" smtClean="0">
                <a:latin typeface="1훈고딕굴림 R" pitchFamily="18" charset="-127"/>
                <a:ea typeface="1훈고딕굴림 R" pitchFamily="18" charset="-127"/>
              </a:rPr>
              <a:t>온라인으로 산</a:t>
            </a:r>
            <a:r>
              <a:rPr lang="ko-KR" altLang="en-US" sz="2800" dirty="0" smtClean="0">
                <a:latin typeface="1훈고딕굴림 R" pitchFamily="18" charset="-127"/>
                <a:ea typeface="1훈고딕굴림 R" pitchFamily="18" charset="-127"/>
              </a:rPr>
              <a:t> 이 가구들이 과연     </a:t>
            </a:r>
            <a:endParaRPr lang="en-US" altLang="ko-KR" sz="2800" dirty="0" smtClean="0">
              <a:latin typeface="1훈고딕굴림 R" pitchFamily="18" charset="-127"/>
              <a:ea typeface="1훈고딕굴림 R" pitchFamily="18" charset="-127"/>
            </a:endParaRPr>
          </a:p>
          <a:p>
            <a:pPr algn="ctr" fontAlgn="base" latinLnBrk="1"/>
            <a:r>
              <a:rPr lang="ko-KR" altLang="en-US" sz="2800" dirty="0" smtClean="0">
                <a:latin typeface="1훈고딕굴림 R" pitchFamily="18" charset="-127"/>
                <a:ea typeface="1훈고딕굴림 R" pitchFamily="18" charset="-127"/>
              </a:rPr>
              <a:t>     나의 </a:t>
            </a:r>
            <a:r>
              <a:rPr lang="ko-KR" altLang="en-US" sz="2800" dirty="0" smtClean="0">
                <a:solidFill>
                  <a:schemeClr val="accent2"/>
                </a:solidFill>
                <a:latin typeface="1훈고딕굴림 R" pitchFamily="18" charset="-127"/>
                <a:ea typeface="1훈고딕굴림 R" pitchFamily="18" charset="-127"/>
              </a:rPr>
              <a:t>방에</a:t>
            </a:r>
            <a:r>
              <a:rPr lang="ko-KR" altLang="en-US" sz="2800" dirty="0" smtClean="0">
                <a:latin typeface="1훈고딕굴림 R" pitchFamily="18" charset="-127"/>
                <a:ea typeface="1훈고딕굴림 R" pitchFamily="18" charset="-127"/>
              </a:rPr>
              <a:t> 맞을까요</a:t>
            </a:r>
            <a:r>
              <a:rPr lang="en-US" altLang="ko-KR" sz="2800" dirty="0" smtClean="0">
                <a:latin typeface="1훈고딕굴림 R" pitchFamily="18" charset="-127"/>
                <a:ea typeface="1훈고딕굴림 R" pitchFamily="18" charset="-127"/>
              </a:rPr>
              <a:t>? </a:t>
            </a:r>
            <a:r>
              <a:rPr lang="en-US" altLang="ko-KR" sz="3600" b="1" dirty="0" smtClean="0">
                <a:latin typeface="1훈고딕굴림 R" pitchFamily="18" charset="-127"/>
                <a:ea typeface="1훈고딕굴림 R" pitchFamily="18" charset="-127"/>
              </a:rPr>
              <a:t>”</a:t>
            </a:r>
            <a:endParaRPr lang="ko-KR" altLang="en-US" sz="3600" b="1" dirty="0">
              <a:latin typeface="1훈고딕굴림 R" pitchFamily="18" charset="-127"/>
              <a:ea typeface="1훈고딕굴림 R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5510"/>
            <a:ext cx="54102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627784" y="1955332"/>
            <a:ext cx="19345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322987"/>
            <a:ext cx="28765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490084" y="2627287"/>
            <a:ext cx="148962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71" y="3248769"/>
            <a:ext cx="61055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5163219" y="4705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21" y="908720"/>
            <a:ext cx="32670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5811291" y="2452619"/>
            <a:ext cx="26642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811291" y="3279826"/>
            <a:ext cx="15916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22" name="직사각형 21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1077491" y="39691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배경 및 목적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7491" y="677991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시장 현황의 문제점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1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47827" y="427930"/>
            <a:ext cx="3863213" cy="549958"/>
            <a:chOff x="2650369" y="2679470"/>
            <a:chExt cx="8129174" cy="1157250"/>
          </a:xfrm>
        </p:grpSpPr>
        <p:sp>
          <p:nvSpPr>
            <p:cNvPr id="19" name="직사각형 18"/>
            <p:cNvSpPr/>
            <p:nvPr/>
          </p:nvSpPr>
          <p:spPr>
            <a:xfrm>
              <a:off x="3085019" y="2679470"/>
              <a:ext cx="3864593" cy="527109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화살표: 오각형 2"/>
            <p:cNvSpPr/>
            <p:nvPr/>
          </p:nvSpPr>
          <p:spPr>
            <a:xfrm>
              <a:off x="2650369" y="3206579"/>
              <a:ext cx="8129174" cy="63014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2" y="131415"/>
            <a:ext cx="1174813" cy="1174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1077491" y="396915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배경 및 목적</a:t>
            </a:r>
            <a:endParaRPr lang="en-US" altLang="ko-KR" sz="1400" dirty="0">
              <a:solidFill>
                <a:schemeClr val="bg1"/>
              </a:solidFill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7491" y="677991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개발 의도와 목적</a:t>
            </a:r>
            <a:endParaRPr lang="ko-KR" altLang="en-US" sz="1400" dirty="0">
              <a:latin typeface="한컴 바겐세일 B" panose="02020603020101020101" pitchFamily="18" charset="-127"/>
              <a:ea typeface="한컴 바겐세일 B" panose="02020603020101020101" pitchFamily="18" charset="-127"/>
            </a:endParaRPr>
          </a:p>
        </p:txBody>
      </p:sp>
      <p:graphicFrame>
        <p:nvGraphicFramePr>
          <p:cNvPr id="28" name="다이어그램 27"/>
          <p:cNvGraphicFramePr/>
          <p:nvPr>
            <p:extLst>
              <p:ext uri="{D42A27DB-BD31-4B8C-83A1-F6EECF244321}">
                <p14:modId xmlns:p14="http://schemas.microsoft.com/office/powerpoint/2010/main" val="498843156"/>
              </p:ext>
            </p:extLst>
          </p:nvPr>
        </p:nvGraphicFramePr>
        <p:xfrm>
          <a:off x="496226" y="797020"/>
          <a:ext cx="7629029" cy="5438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타원 7"/>
          <p:cNvSpPr/>
          <p:nvPr/>
        </p:nvSpPr>
        <p:spPr>
          <a:xfrm>
            <a:off x="3810004" y="1307448"/>
            <a:ext cx="1593669" cy="15936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8" descr="Online sho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91" y="1488316"/>
            <a:ext cx="1065135" cy="106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792667" y="163190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rPr>
              <a:t>가구 업체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93125" y="2817627"/>
            <a:ext cx="3641786" cy="1620000"/>
            <a:chOff x="3437962" y="977888"/>
            <a:chExt cx="3641786" cy="1620000"/>
          </a:xfrm>
        </p:grpSpPr>
        <p:pic>
          <p:nvPicPr>
            <p:cNvPr id="37" name="Picture 10" descr="Shopping online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748" y="977888"/>
              <a:ext cx="1620000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3437962" y="1535948"/>
              <a:ext cx="1620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latin typeface="한컴 바겐세일 B" panose="02020603020101020101" pitchFamily="18" charset="-127"/>
                  <a:ea typeface="한컴 바겐세일 B" panose="02020603020101020101" pitchFamily="18" charset="-127"/>
                </a:rPr>
                <a:t>InnerBase</a:t>
              </a:r>
              <a:endParaRPr lang="ko-KR" altLang="en-US" sz="2400" dirty="0">
                <a:latin typeface="한컴 바겐세일 B" panose="02020603020101020101" pitchFamily="18" charset="-127"/>
                <a:ea typeface="한컴 바겐세일 B" panose="0202060302010102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732639" y="3707444"/>
            <a:ext cx="3017936" cy="1620000"/>
            <a:chOff x="1618095" y="4221480"/>
            <a:chExt cx="3017936" cy="1620000"/>
          </a:xfrm>
        </p:grpSpPr>
        <p:pic>
          <p:nvPicPr>
            <p:cNvPr id="41" name="Picture 6" descr="Student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095" y="4221480"/>
              <a:ext cx="1620000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3957640" y="5208666"/>
              <a:ext cx="678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한컴 바겐세일 B" panose="02020603020101020101" pitchFamily="18" charset="-127"/>
                  <a:ea typeface="한컴 바겐세일 B" panose="02020603020101020101" pitchFamily="18" charset="-127"/>
                </a:rPr>
                <a:t>고객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7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3435</TotalTime>
  <Words>455</Words>
  <Application>Microsoft Office PowerPoint</Application>
  <PresentationFormat>화면 슬라이드 쇼(4:3)</PresentationFormat>
  <Paragraphs>123</Paragraphs>
  <Slides>24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40" baseType="lpstr">
      <vt:lpstr>1훈고딕굴림 R</vt:lpstr>
      <vt:lpstr>HY견고딕</vt:lpstr>
      <vt:lpstr>HY동녘M</vt:lpstr>
      <vt:lpstr>HY헤드라인M</vt:lpstr>
      <vt:lpstr>Noto Sans CJK KR Bold</vt:lpstr>
      <vt:lpstr>Noto Sans CJK KR DemiLight</vt:lpstr>
      <vt:lpstr>Noto Sans CJK KR Light</vt:lpstr>
      <vt:lpstr>나눔고딕</vt:lpstr>
      <vt:lpstr>나눔바른펜</vt:lpstr>
      <vt:lpstr>맑은 고딕</vt:lpstr>
      <vt:lpstr>양재깨비체B</vt:lpstr>
      <vt:lpstr>한컴 바겐세일 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bon</cp:lastModifiedBy>
  <cp:revision>96</cp:revision>
  <dcterms:created xsi:type="dcterms:W3CDTF">2016-09-19T23:57:10Z</dcterms:created>
  <dcterms:modified xsi:type="dcterms:W3CDTF">2017-03-08T23:47:08Z</dcterms:modified>
</cp:coreProperties>
</file>