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6" r:id="rId4"/>
    <p:sldId id="285" r:id="rId5"/>
    <p:sldId id="301" r:id="rId6"/>
    <p:sldId id="302" r:id="rId7"/>
    <p:sldId id="311" r:id="rId8"/>
    <p:sldId id="278" r:id="rId9"/>
    <p:sldId id="303" r:id="rId10"/>
    <p:sldId id="258" r:id="rId11"/>
    <p:sldId id="312" r:id="rId12"/>
    <p:sldId id="305" r:id="rId13"/>
    <p:sldId id="309" r:id="rId14"/>
    <p:sldId id="262" r:id="rId15"/>
    <p:sldId id="279" r:id="rId16"/>
    <p:sldId id="307" r:id="rId17"/>
    <p:sldId id="280" r:id="rId18"/>
    <p:sldId id="308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2DCDA"/>
    <a:srgbClr val="E6B9B8"/>
    <a:srgbClr val="D99694"/>
    <a:srgbClr val="4C1900"/>
    <a:srgbClr val="FF9966"/>
    <a:srgbClr val="ED7D31"/>
    <a:srgbClr val="FFF2CC"/>
    <a:srgbClr val="FFFFFF"/>
    <a:srgbClr val="F18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12" autoAdjust="0"/>
  </p:normalViewPr>
  <p:slideViewPr>
    <p:cSldViewPr snapToGrid="0">
      <p:cViewPr>
        <p:scale>
          <a:sx n="100" d="100"/>
          <a:sy n="100" d="100"/>
        </p:scale>
        <p:origin x="2592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/>
              <a:t>온라인 가구 쇼핑 피해 </a:t>
            </a:r>
            <a:r>
              <a:rPr lang="ko-KR" altLang="en-US" sz="1600" dirty="0" err="1"/>
              <a:t>사례수</a:t>
            </a:r>
            <a:endParaRPr lang="ko-KR" altLang="en-US" sz="16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11888588808374"/>
          <c:y val="0.22861352756993356"/>
          <c:w val="0.84715755289969152"/>
          <c:h val="0.485342369212523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피해 사례수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2011년</c:v>
                </c:pt>
                <c:pt idx="1">
                  <c:v>2012년</c:v>
                </c:pt>
                <c:pt idx="2">
                  <c:v>2013년</c:v>
                </c:pt>
                <c:pt idx="3">
                  <c:v>2014년</c:v>
                </c:pt>
                <c:pt idx="4">
                  <c:v>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111</c:v>
                </c:pt>
                <c:pt idx="1">
                  <c:v>143</c:v>
                </c:pt>
                <c:pt idx="2">
                  <c:v>143</c:v>
                </c:pt>
                <c:pt idx="3">
                  <c:v>227</c:v>
                </c:pt>
                <c:pt idx="4">
                  <c:v>627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2011년</c:v>
                </c:pt>
                <c:pt idx="1">
                  <c:v>2012년</c:v>
                </c:pt>
                <c:pt idx="2">
                  <c:v>2013년</c:v>
                </c:pt>
                <c:pt idx="3">
                  <c:v>2014년</c:v>
                </c:pt>
                <c:pt idx="4">
                  <c:v>계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316952"/>
        <c:axId val="206317344"/>
      </c:barChart>
      <c:catAx>
        <c:axId val="206316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317344"/>
        <c:crosses val="autoZero"/>
        <c:auto val="1"/>
        <c:lblAlgn val="ctr"/>
        <c:lblOffset val="100"/>
        <c:noMultiLvlLbl val="0"/>
      </c:catAx>
      <c:valAx>
        <c:axId val="2063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316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52367712617173"/>
          <c:y val="2.9261785068732553E-2"/>
          <c:w val="0.7417360356021282"/>
          <c:h val="0.6772878242173144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 가구 피해 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2013년</c:v>
                </c:pt>
                <c:pt idx="1">
                  <c:v>2012년</c:v>
                </c:pt>
                <c:pt idx="2">
                  <c:v>2011년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519</c:v>
                </c:pt>
                <c:pt idx="1">
                  <c:v>598</c:v>
                </c:pt>
                <c:pt idx="2">
                  <c:v>508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온라인 가구 피해 건수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2013년</c:v>
                </c:pt>
                <c:pt idx="1">
                  <c:v>2012년</c:v>
                </c:pt>
                <c:pt idx="2">
                  <c:v>2011년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143</c:v>
                </c:pt>
                <c:pt idx="1">
                  <c:v>143</c:v>
                </c:pt>
                <c:pt idx="2">
                  <c:v>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5685680"/>
        <c:axId val="205686072"/>
      </c:barChart>
      <c:catAx>
        <c:axId val="205685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686072"/>
        <c:crosses val="autoZero"/>
        <c:auto val="1"/>
        <c:lblAlgn val="ctr"/>
        <c:lblOffset val="100"/>
        <c:noMultiLvlLbl val="0"/>
      </c:catAx>
      <c:valAx>
        <c:axId val="205686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68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온라인 가구 쇼핑 피해 유형</a:t>
            </a:r>
          </a:p>
        </c:rich>
      </c:tx>
      <c:layout>
        <c:manualLayout>
          <c:xMode val="edge"/>
          <c:yMode val="edge"/>
          <c:x val="0.15705717153516802"/>
          <c:y val="2.22642509467419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품질 불만</c:v>
                </c:pt>
                <c:pt idx="1">
                  <c:v>배송 불만</c:v>
                </c:pt>
                <c:pt idx="2">
                  <c:v>광고 상이</c:v>
                </c:pt>
                <c:pt idx="3">
                  <c:v>환불 거절</c:v>
                </c:pt>
                <c:pt idx="4">
                  <c:v>A/S 불만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47.9</c:v>
                </c:pt>
                <c:pt idx="1">
                  <c:v>17.899999999999999</c:v>
                </c:pt>
                <c:pt idx="2">
                  <c:v>13</c:v>
                </c:pt>
                <c:pt idx="3">
                  <c:v>12</c:v>
                </c:pt>
                <c:pt idx="4">
                  <c:v>4.3</c:v>
                </c:pt>
                <c:pt idx="5">
                  <c:v>4.9000000000000004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품질 불만 유형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형태 다름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품질 불만 유형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품질 불만 유형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687640"/>
        <c:axId val="205688032"/>
      </c:barChart>
      <c:catAx>
        <c:axId val="205687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688032"/>
        <c:crosses val="autoZero"/>
        <c:auto val="1"/>
        <c:lblAlgn val="ctr"/>
        <c:lblOffset val="100"/>
        <c:noMultiLvlLbl val="0"/>
      </c:catAx>
      <c:valAx>
        <c:axId val="20568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687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F7381-1193-4940-8FC2-410A6D3ABAD4}" type="datetimeFigureOut">
              <a:rPr lang="ko-KR" altLang="en-US" smtClean="0"/>
              <a:pPr/>
              <a:t>2017-04-02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F4D0C-9A35-41B6-AB4A-2D9861332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4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7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3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97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4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0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1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0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5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098A-3B26-4F00-BD66-820F488C0FAF}" type="datetimeFigureOut">
              <a:rPr lang="ko-KR" altLang="en-US" smtClean="0"/>
              <a:pPr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42662" y="2679471"/>
            <a:ext cx="2706180" cy="527108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화살표: 오각형 5"/>
          <p:cNvSpPr/>
          <p:nvPr/>
        </p:nvSpPr>
        <p:spPr>
          <a:xfrm>
            <a:off x="3408013" y="3206579"/>
            <a:ext cx="3994269" cy="63014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3179" y="3219415"/>
            <a:ext cx="2425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InnerBase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670" y="2785715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 아이디어 기획서 발표</a:t>
            </a:r>
            <a:endParaRPr lang="ko-KR" altLang="en-US" sz="16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36" y="2244234"/>
            <a:ext cx="2333544" cy="2333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56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도면 검색 기능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1" y="1427835"/>
            <a:ext cx="8805797" cy="48056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41071" y="3814354"/>
            <a:ext cx="783772" cy="313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클릭</a:t>
            </a:r>
            <a:endParaRPr lang="ko-KR" altLang="en-US" sz="1600" dirty="0">
              <a:solidFill>
                <a:schemeClr val="tx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2824843" y="3452648"/>
            <a:ext cx="3244881" cy="5184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724" y="2723738"/>
            <a:ext cx="2680138" cy="218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</a:t>
            </a:r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도면 </a:t>
            </a:r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제작 기능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사각형: 둥근 모서리 7"/>
          <p:cNvSpPr/>
          <p:nvPr/>
        </p:nvSpPr>
        <p:spPr>
          <a:xfrm>
            <a:off x="1498312" y="1429106"/>
            <a:ext cx="6147377" cy="3307692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_x2330321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106" y="1738302"/>
            <a:ext cx="5804041" cy="2680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751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한컴 바겐세일 B" panose="02020603020101020101" pitchFamily="18" charset="-127"/>
                  <a:ea typeface="한컴 바겐세일 B" panose="02020603020101020101" pitchFamily="18" charset="-127"/>
                </a:rPr>
                <a:t>       가구 </a:t>
              </a:r>
              <a:r>
                <a:rPr lang="ko-KR" altLang="en-US" sz="1400" dirty="0">
                  <a:solidFill>
                    <a:schemeClr val="tx1"/>
                  </a:solidFill>
                  <a:latin typeface="한컴 바겐세일 B" panose="02020603020101020101" pitchFamily="18" charset="-127"/>
                  <a:ea typeface="한컴 바겐세일 B" panose="02020603020101020101" pitchFamily="18" charset="-127"/>
                </a:rPr>
                <a:t>배치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한컴 바겐세일 B" panose="02020603020101020101" pitchFamily="18" charset="-127"/>
                  <a:ea typeface="한컴 바겐세일 B" panose="02020603020101020101" pitchFamily="18" charset="-127"/>
                </a:rPr>
                <a:t>기능</a:t>
              </a:r>
              <a:endParaRPr lang="ko-KR" altLang="en-US" sz="14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9120" y="4764767"/>
            <a:ext cx="10180320" cy="33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1" y="1328095"/>
            <a:ext cx="8805797" cy="516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앱을</a:t>
            </a:r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이용한 </a:t>
            </a:r>
            <a:r>
              <a:rPr lang="en-US" altLang="ko-KR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2D </a:t>
            </a:r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가구 배치 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56751" y="18382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514313" y="1306228"/>
            <a:ext cx="4115374" cy="5092612"/>
            <a:chOff x="2144047" y="1306228"/>
            <a:chExt cx="4115374" cy="509261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047" y="1306228"/>
              <a:ext cx="4115374" cy="509261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145" y="2381036"/>
              <a:ext cx="2593428" cy="18670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784" y="4248044"/>
              <a:ext cx="2060696" cy="1080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9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AR</a:t>
            </a:r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을 이용한 가상 가구 배치 </a:t>
            </a:r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기능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9120" y="4764767"/>
            <a:ext cx="10180320" cy="33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9234" y="8947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56751" y="18382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7" y="2290757"/>
            <a:ext cx="3978712" cy="228644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18" y="2290757"/>
            <a:ext cx="3879711" cy="23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411760" y="1641863"/>
            <a:ext cx="609600" cy="3712103"/>
            <a:chOff x="2638769" y="2649975"/>
            <a:chExt cx="609600" cy="3712103"/>
          </a:xfrm>
        </p:grpSpPr>
        <p:grpSp>
          <p:nvGrpSpPr>
            <p:cNvPr id="21" name="그룹 20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2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직사각형 27"/>
          <p:cNvSpPr/>
          <p:nvPr/>
        </p:nvSpPr>
        <p:spPr>
          <a:xfrm>
            <a:off x="3120855" y="3933056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개발 방향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20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108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108309" y="2348880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120855" y="3140968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주요프로세스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3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647827" y="419614"/>
            <a:ext cx="3863213" cy="558274"/>
            <a:chOff x="2650369" y="2661971"/>
            <a:chExt cx="8129174" cy="1174749"/>
          </a:xfrm>
        </p:grpSpPr>
        <p:sp>
          <p:nvSpPr>
            <p:cNvPr id="25" name="직사각형 24"/>
            <p:cNvSpPr/>
            <p:nvPr/>
          </p:nvSpPr>
          <p:spPr>
            <a:xfrm>
              <a:off x="3103522" y="2661971"/>
              <a:ext cx="5210907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26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951849" y="370214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주요프로세스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166" y="1642350"/>
            <a:ext cx="94359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고객</a:t>
            </a:r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5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1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r>
              <a:rPr lang="ko-KR" altLang="en-US" sz="16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시행사</a:t>
            </a:r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7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r>
              <a:rPr lang="ko-KR" altLang="en-US" sz="16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가구업체</a:t>
            </a:r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6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관리자</a:t>
            </a:r>
            <a:endParaRPr lang="ko-KR" altLang="en-US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40940" y="1217963"/>
            <a:ext cx="650474" cy="47259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웹</a:t>
            </a:r>
            <a:endParaRPr lang="ko-KR" altLang="en-US" b="1" dirty="0"/>
          </a:p>
        </p:txBody>
      </p:sp>
      <p:sp>
        <p:nvSpPr>
          <p:cNvPr id="70" name="타원 69"/>
          <p:cNvSpPr/>
          <p:nvPr/>
        </p:nvSpPr>
        <p:spPr>
          <a:xfrm>
            <a:off x="840940" y="2439718"/>
            <a:ext cx="650474" cy="47259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앱</a:t>
            </a:r>
            <a:endParaRPr lang="ko-KR" altLang="en-US" b="1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360552" y="1306228"/>
            <a:ext cx="8462340" cy="5136754"/>
            <a:chOff x="262596" y="2195289"/>
            <a:chExt cx="8462340" cy="3567724"/>
          </a:xfrm>
        </p:grpSpPr>
        <p:cxnSp>
          <p:nvCxnSpPr>
            <p:cNvPr id="68" name="직선 화살표 연결선 67"/>
            <p:cNvCxnSpPr>
              <a:endCxn id="61" idx="1"/>
            </p:cNvCxnSpPr>
            <p:nvPr/>
          </p:nvCxnSpPr>
          <p:spPr>
            <a:xfrm>
              <a:off x="1410274" y="2676410"/>
              <a:ext cx="636208" cy="8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5073599" y="2336563"/>
              <a:ext cx="489976" cy="3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endCxn id="72" idx="1"/>
            </p:cNvCxnSpPr>
            <p:nvPr/>
          </p:nvCxnSpPr>
          <p:spPr>
            <a:xfrm flipV="1">
              <a:off x="2326057" y="2680390"/>
              <a:ext cx="627213" cy="31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모서리가 둥근 직사각형 50"/>
            <p:cNvSpPr/>
            <p:nvPr/>
          </p:nvSpPr>
          <p:spPr>
            <a:xfrm>
              <a:off x="738681" y="3820720"/>
              <a:ext cx="906593" cy="31761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파트너 신청</a:t>
              </a:r>
              <a:endParaRPr lang="ko-KR" altLang="en-US" sz="1200" b="1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38681" y="4644403"/>
              <a:ext cx="906593" cy="31761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파트너 신청</a:t>
              </a:r>
              <a:endParaRPr lang="ko-KR" altLang="en-US" sz="1200" b="1" dirty="0"/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>
              <a:off x="262596" y="3546760"/>
              <a:ext cx="8427791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286995" y="4403120"/>
              <a:ext cx="8427791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297145" y="5201784"/>
              <a:ext cx="8427791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3473699" y="3820902"/>
              <a:ext cx="1278172" cy="3696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도면 제작 </a:t>
              </a:r>
              <a:r>
                <a:rPr lang="en-US" altLang="ko-KR" sz="1200" b="1" dirty="0" smtClean="0"/>
                <a:t>&amp; </a:t>
              </a:r>
              <a:r>
                <a:rPr lang="ko-KR" altLang="en-US" sz="1200" b="1" dirty="0" smtClean="0"/>
                <a:t>등록</a:t>
              </a:r>
              <a:endParaRPr lang="ko-KR" altLang="en-US" sz="1200" b="1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473699" y="4643907"/>
              <a:ext cx="1278172" cy="3380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가구등록</a:t>
              </a:r>
              <a:endParaRPr lang="ko-KR" altLang="en-US" sz="1200" b="1" dirty="0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046481" y="5394783"/>
              <a:ext cx="754341" cy="3682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승인</a:t>
              </a:r>
              <a:endParaRPr lang="ko-KR" altLang="en-US" sz="1200" b="1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738681" y="2540246"/>
              <a:ext cx="852890" cy="2864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회원가입</a:t>
              </a:r>
              <a:endParaRPr lang="ko-KR" altLang="en-US" sz="1200" b="1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046482" y="2534079"/>
              <a:ext cx="754341" cy="2864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로그인</a:t>
              </a:r>
              <a:endParaRPr lang="ko-KR" altLang="en-US" sz="1200" b="1" dirty="0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618210" y="4609810"/>
              <a:ext cx="766226" cy="3291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주문 확인</a:t>
              </a:r>
              <a:endParaRPr lang="ko-KR" altLang="en-US" sz="1200" b="1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7895005" y="4620450"/>
              <a:ext cx="561989" cy="31822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배송</a:t>
              </a:r>
              <a:endParaRPr lang="ko-KR" altLang="en-US" sz="1200" b="1" dirty="0"/>
            </a:p>
          </p:txBody>
        </p:sp>
        <p:cxnSp>
          <p:nvCxnSpPr>
            <p:cNvPr id="64" name="꺾인 연결선 63"/>
            <p:cNvCxnSpPr>
              <a:stCxn id="52" idx="3"/>
            </p:cNvCxnSpPr>
            <p:nvPr/>
          </p:nvCxnSpPr>
          <p:spPr>
            <a:xfrm>
              <a:off x="1645274" y="4803210"/>
              <a:ext cx="199870" cy="398574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62" idx="3"/>
              <a:endCxn id="63" idx="1"/>
            </p:cNvCxnSpPr>
            <p:nvPr/>
          </p:nvCxnSpPr>
          <p:spPr>
            <a:xfrm>
              <a:off x="7384436" y="4774391"/>
              <a:ext cx="510569" cy="51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꺾인 연결선 65"/>
            <p:cNvCxnSpPr>
              <a:stCxn id="59" idx="3"/>
              <a:endCxn id="57" idx="1"/>
            </p:cNvCxnSpPr>
            <p:nvPr/>
          </p:nvCxnSpPr>
          <p:spPr>
            <a:xfrm flipV="1">
              <a:off x="2800822" y="4005724"/>
              <a:ext cx="672877" cy="1573174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59" idx="3"/>
              <a:endCxn id="58" idx="1"/>
            </p:cNvCxnSpPr>
            <p:nvPr/>
          </p:nvCxnSpPr>
          <p:spPr>
            <a:xfrm flipV="1">
              <a:off x="2800822" y="4812929"/>
              <a:ext cx="672877" cy="76596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51" idx="3"/>
              <a:endCxn id="59" idx="1"/>
            </p:cNvCxnSpPr>
            <p:nvPr/>
          </p:nvCxnSpPr>
          <p:spPr>
            <a:xfrm>
              <a:off x="1645274" y="3979526"/>
              <a:ext cx="401207" cy="159937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모서리가 둥근 직사각형 71"/>
            <p:cNvSpPr/>
            <p:nvPr/>
          </p:nvSpPr>
          <p:spPr>
            <a:xfrm>
              <a:off x="2953270" y="2540246"/>
              <a:ext cx="882501" cy="280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가구 쇼핑</a:t>
              </a:r>
              <a:endParaRPr lang="ko-KR" altLang="en-US" sz="1200" b="1" dirty="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4142592" y="2195289"/>
              <a:ext cx="1278172" cy="280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아파트 도면 검색</a:t>
              </a:r>
              <a:endParaRPr lang="ko-KR" altLang="en-US" sz="1200" b="1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5563574" y="2195398"/>
              <a:ext cx="825068" cy="280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가구 배치</a:t>
              </a:r>
              <a:endParaRPr lang="ko-KR" altLang="en-US" sz="1200" b="1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671345" y="2488553"/>
              <a:ext cx="639086" cy="280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구매</a:t>
              </a:r>
              <a:endParaRPr lang="ko-KR" altLang="en-US" sz="1200" b="1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142592" y="2904960"/>
              <a:ext cx="1278172" cy="280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AR </a:t>
              </a:r>
              <a:r>
                <a:rPr lang="ko-KR" altLang="en-US" sz="1200" b="1" dirty="0" smtClean="0"/>
                <a:t>배치</a:t>
              </a:r>
              <a:endParaRPr lang="ko-KR" altLang="en-US" sz="1200" b="1" dirty="0"/>
            </a:p>
          </p:txBody>
        </p:sp>
        <p:cxnSp>
          <p:nvCxnSpPr>
            <p:cNvPr id="77" name="꺾인 연결선 76"/>
            <p:cNvCxnSpPr>
              <a:stCxn id="72" idx="3"/>
              <a:endCxn id="73" idx="1"/>
            </p:cNvCxnSpPr>
            <p:nvPr/>
          </p:nvCxnSpPr>
          <p:spPr>
            <a:xfrm flipV="1">
              <a:off x="3835771" y="2335433"/>
              <a:ext cx="306821" cy="34495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72" idx="3"/>
              <a:endCxn id="76" idx="1"/>
            </p:cNvCxnSpPr>
            <p:nvPr/>
          </p:nvCxnSpPr>
          <p:spPr>
            <a:xfrm>
              <a:off x="3835771" y="2680390"/>
              <a:ext cx="306821" cy="364714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 78"/>
            <p:cNvCxnSpPr>
              <a:stCxn id="76" idx="3"/>
              <a:endCxn id="75" idx="1"/>
            </p:cNvCxnSpPr>
            <p:nvPr/>
          </p:nvCxnSpPr>
          <p:spPr>
            <a:xfrm flipV="1">
              <a:off x="5420764" y="2628697"/>
              <a:ext cx="1250581" cy="41640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74" idx="3"/>
            </p:cNvCxnSpPr>
            <p:nvPr/>
          </p:nvCxnSpPr>
          <p:spPr>
            <a:xfrm>
              <a:off x="6388642" y="2335542"/>
              <a:ext cx="97785" cy="293155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5" idx="2"/>
              <a:endCxn id="62" idx="0"/>
            </p:cNvCxnSpPr>
            <p:nvPr/>
          </p:nvCxnSpPr>
          <p:spPr>
            <a:xfrm>
              <a:off x="6990889" y="2768841"/>
              <a:ext cx="10434" cy="18409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꺾인 연결선 81"/>
            <p:cNvCxnSpPr>
              <a:stCxn id="57" idx="3"/>
              <a:endCxn id="72" idx="2"/>
            </p:cNvCxnSpPr>
            <p:nvPr/>
          </p:nvCxnSpPr>
          <p:spPr>
            <a:xfrm flipH="1" flipV="1">
              <a:off x="3394520" y="2820535"/>
              <a:ext cx="1357350" cy="1185188"/>
            </a:xfrm>
            <a:prstGeom prst="bentConnector4">
              <a:avLst>
                <a:gd name="adj1" fmla="val -12609"/>
                <a:gd name="adj2" fmla="val 5779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/>
            <p:nvPr/>
          </p:nvCxnSpPr>
          <p:spPr>
            <a:xfrm flipV="1">
              <a:off x="4756145" y="3546760"/>
              <a:ext cx="167091" cy="1242712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3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2411760" y="1641863"/>
            <a:ext cx="609600" cy="3712103"/>
            <a:chOff x="2638769" y="2649975"/>
            <a:chExt cx="609600" cy="3712103"/>
          </a:xfrm>
        </p:grpSpPr>
        <p:grpSp>
          <p:nvGrpSpPr>
            <p:cNvPr id="33" name="그룹 32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34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직사각형 39"/>
          <p:cNvSpPr/>
          <p:nvPr/>
        </p:nvSpPr>
        <p:spPr>
          <a:xfrm>
            <a:off x="3120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108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108309" y="2348880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108309" y="3140968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주요프로세스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20855" y="3933056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개발 방향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4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647827" y="419614"/>
            <a:ext cx="3863213" cy="558274"/>
            <a:chOff x="2650369" y="2661971"/>
            <a:chExt cx="8129174" cy="1174749"/>
          </a:xfrm>
        </p:grpSpPr>
        <p:sp>
          <p:nvSpPr>
            <p:cNvPr id="25" name="직사각형 24"/>
            <p:cNvSpPr/>
            <p:nvPr/>
          </p:nvSpPr>
          <p:spPr>
            <a:xfrm>
              <a:off x="3103522" y="2661971"/>
              <a:ext cx="5210907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26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1077491" y="677991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방향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1849" y="370214"/>
            <a:ext cx="229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4.Development direction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077491" y="1853240"/>
          <a:ext cx="6721187" cy="4119784"/>
        </p:xfrm>
        <a:graphic>
          <a:graphicData uri="http://schemas.openxmlformats.org/drawingml/2006/table">
            <a:tbl>
              <a:tblPr/>
              <a:tblGrid>
                <a:gridCol w="1446473"/>
                <a:gridCol w="793812"/>
                <a:gridCol w="746817"/>
                <a:gridCol w="746817"/>
                <a:gridCol w="746817"/>
                <a:gridCol w="746817"/>
                <a:gridCol w="746817"/>
                <a:gridCol w="746817"/>
              </a:tblGrid>
              <a:tr h="44273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개발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일정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개발 일정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8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9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기획 문서 작성</a:t>
                      </a:r>
                      <a:endParaRPr lang="ko-KR" altLang="en-US" sz="1000" kern="0" spc="-18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사용기술 학습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스토리보드 제작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웹 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앱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 개발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1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7" y="1560449"/>
            <a:ext cx="1737918" cy="1737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692593" y="3421369"/>
            <a:ext cx="17588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QnA</a:t>
            </a:r>
            <a:endParaRPr lang="ko-KR" altLang="en-US" sz="10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1083318" y="914400"/>
            <a:ext cx="9359932" cy="5029200"/>
            <a:chOff x="-2286048" y="1214422"/>
            <a:chExt cx="9359932" cy="5029200"/>
          </a:xfrm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 rot="5400000">
              <a:off x="-2286048" y="1214422"/>
              <a:ext cx="5029200" cy="5029200"/>
            </a:xfrm>
            <a:custGeom>
              <a:avLst/>
              <a:gdLst>
                <a:gd name="G0" fmla="+- 10275 0 0"/>
                <a:gd name="G1" fmla="+- -11781497 0 0"/>
                <a:gd name="G2" fmla="+- 0 0 -11781497"/>
                <a:gd name="T0" fmla="*/ 0 256 1"/>
                <a:gd name="T1" fmla="*/ 180 256 1"/>
                <a:gd name="G3" fmla="+- -11781497 T0 T1"/>
                <a:gd name="T2" fmla="*/ 0 256 1"/>
                <a:gd name="T3" fmla="*/ 90 256 1"/>
                <a:gd name="G4" fmla="+- -11781497 T2 T3"/>
                <a:gd name="G5" fmla="*/ G4 2 1"/>
                <a:gd name="T4" fmla="*/ 90 256 1"/>
                <a:gd name="T5" fmla="*/ 0 256 1"/>
                <a:gd name="G6" fmla="+- -11781497 T4 T5"/>
                <a:gd name="G7" fmla="*/ G6 2 1"/>
                <a:gd name="G8" fmla="abs -1178149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275"/>
                <a:gd name="G18" fmla="*/ 10275 1 2"/>
                <a:gd name="G19" fmla="+- G18 5400 0"/>
                <a:gd name="G20" fmla="cos G19 -11781497"/>
                <a:gd name="G21" fmla="sin G19 -11781497"/>
                <a:gd name="G22" fmla="+- G20 10800 0"/>
                <a:gd name="G23" fmla="+- G21 10800 0"/>
                <a:gd name="G24" fmla="+- 10800 0 G20"/>
                <a:gd name="G25" fmla="+- 10275 10800 0"/>
                <a:gd name="G26" fmla="?: G9 G17 G25"/>
                <a:gd name="G27" fmla="?: G9 0 21600"/>
                <a:gd name="G28" fmla="cos 10800 -11781497"/>
                <a:gd name="G29" fmla="sin 10800 -11781497"/>
                <a:gd name="G30" fmla="sin 10275 -11781497"/>
                <a:gd name="G31" fmla="+- G28 10800 0"/>
                <a:gd name="G32" fmla="+- G29 10800 0"/>
                <a:gd name="G33" fmla="+- G30 10800 0"/>
                <a:gd name="G34" fmla="?: G4 0 G31"/>
                <a:gd name="G35" fmla="?: -11781497 G34 0"/>
                <a:gd name="G36" fmla="?: G6 G35 G31"/>
                <a:gd name="G37" fmla="+- 21600 0 G36"/>
                <a:gd name="G38" fmla="?: G4 0 G33"/>
                <a:gd name="G39" fmla="?: -1178149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62 w 21600"/>
                <a:gd name="T15" fmla="*/ 10757 h 21600"/>
                <a:gd name="T16" fmla="*/ 10800 w 21600"/>
                <a:gd name="T17" fmla="*/ 525 h 21600"/>
                <a:gd name="T18" fmla="*/ 21338 w 21600"/>
                <a:gd name="T19" fmla="*/ 1075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25" y="10759"/>
                  </a:moveTo>
                  <a:cubicBezTo>
                    <a:pt x="547" y="5100"/>
                    <a:pt x="5141" y="524"/>
                    <a:pt x="10800" y="525"/>
                  </a:cubicBezTo>
                  <a:cubicBezTo>
                    <a:pt x="16458" y="525"/>
                    <a:pt x="21052" y="5100"/>
                    <a:pt x="21074" y="10759"/>
                  </a:cubicBezTo>
                  <a:lnTo>
                    <a:pt x="21599" y="10756"/>
                  </a:lnTo>
                  <a:cubicBezTo>
                    <a:pt x="21576" y="4809"/>
                    <a:pt x="16747" y="-1"/>
                    <a:pt x="10799" y="0"/>
                  </a:cubicBezTo>
                  <a:cubicBezTo>
                    <a:pt x="4852" y="0"/>
                    <a:pt x="23" y="4809"/>
                    <a:pt x="0" y="1075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50000">
                  <a:schemeClr val="tx2">
                    <a:alpha val="60001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285984" y="2357430"/>
              <a:ext cx="4787900" cy="2862263"/>
              <a:chOff x="3603625" y="2209800"/>
              <a:chExt cx="4787900" cy="2862263"/>
            </a:xfrm>
          </p:grpSpPr>
          <p:sp>
            <p:nvSpPr>
              <p:cNvPr id="20" name="AutoShape 2"/>
              <p:cNvSpPr>
                <a:spLocks noChangeArrowheads="1"/>
              </p:cNvSpPr>
              <p:nvPr/>
            </p:nvSpPr>
            <p:spPr bwMode="gray">
              <a:xfrm>
                <a:off x="4124325" y="3460750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" name="AutoShape 3"/>
              <p:cNvSpPr>
                <a:spLocks noChangeArrowheads="1"/>
              </p:cNvSpPr>
              <p:nvPr/>
            </p:nvSpPr>
            <p:spPr bwMode="gray">
              <a:xfrm>
                <a:off x="4027488" y="4092575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" name="AutoShape 4"/>
              <p:cNvSpPr>
                <a:spLocks noChangeArrowheads="1"/>
              </p:cNvSpPr>
              <p:nvPr/>
            </p:nvSpPr>
            <p:spPr bwMode="gray">
              <a:xfrm>
                <a:off x="3776663" y="4691063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rgbClr val="A1A3A5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" name="AutoShape 5"/>
              <p:cNvSpPr>
                <a:spLocks noChangeArrowheads="1"/>
              </p:cNvSpPr>
              <p:nvPr/>
            </p:nvSpPr>
            <p:spPr bwMode="gray">
              <a:xfrm>
                <a:off x="4049713" y="2830513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AutoShape 6"/>
              <p:cNvSpPr>
                <a:spLocks noChangeArrowheads="1"/>
              </p:cNvSpPr>
              <p:nvPr/>
            </p:nvSpPr>
            <p:spPr bwMode="gray">
              <a:xfrm>
                <a:off x="3843338" y="2209800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gray">
              <a:xfrm>
                <a:off x="3679825" y="2319338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Oval 15"/>
              <p:cNvSpPr>
                <a:spLocks noChangeArrowheads="1"/>
              </p:cNvSpPr>
              <p:nvPr/>
            </p:nvSpPr>
            <p:spPr bwMode="gray">
              <a:xfrm>
                <a:off x="3886200" y="294005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3962400" y="3559175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" name="Oval 17"/>
              <p:cNvSpPr>
                <a:spLocks noChangeArrowheads="1"/>
              </p:cNvSpPr>
              <p:nvPr/>
            </p:nvSpPr>
            <p:spPr bwMode="gray">
              <a:xfrm>
                <a:off x="3852863" y="421005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3603625" y="4805363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rgbClr val="A1A3A5">
                      <a:gamma/>
                      <a:shade val="63529"/>
                      <a:invGamma/>
                    </a:srgbClr>
                  </a:gs>
                  <a:gs pos="100000">
                    <a:srgbClr val="A1A3A5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091331" y="2034265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1. </a:t>
            </a:r>
            <a:r>
              <a:rPr lang="ko-KR" altLang="en-US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배경 및 목적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5619" y="2656588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2. </a:t>
            </a:r>
            <a:r>
              <a:rPr lang="ko-KR" altLang="en-US" sz="20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ko-KR" altLang="en-US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2408" y="3284451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3. </a:t>
            </a:r>
            <a:r>
              <a:rPr lang="ko-KR" altLang="en-US" sz="20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주요프로세스</a:t>
            </a:r>
            <a:endParaRPr lang="en-US" altLang="ko-KR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5618" y="3906846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4. </a:t>
            </a:r>
            <a:r>
              <a:rPr lang="ko-KR" altLang="en-US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향후 </a:t>
            </a:r>
            <a:r>
              <a:rPr lang="ko-KR" altLang="en-US" sz="20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</a:t>
            </a:r>
            <a:r>
              <a:rPr lang="ko-KR" altLang="en-US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방향</a:t>
            </a:r>
            <a:endParaRPr lang="en-US" altLang="ko-KR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305" y="1877853"/>
            <a:ext cx="2333544" cy="3331861"/>
            <a:chOff x="812587" y="1306992"/>
            <a:chExt cx="2333544" cy="3331861"/>
          </a:xfrm>
        </p:grpSpPr>
        <p:sp>
          <p:nvSpPr>
            <p:cNvPr id="5" name="TextBox 4"/>
            <p:cNvSpPr txBox="1"/>
            <p:nvPr/>
          </p:nvSpPr>
          <p:spPr>
            <a:xfrm>
              <a:off x="1049682" y="3530857"/>
              <a:ext cx="171553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Index</a:t>
              </a:r>
              <a:endParaRPr lang="ko-KR" altLang="en-US" sz="66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87" y="1306992"/>
              <a:ext cx="2333544" cy="23335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0" name="TextBox 29"/>
          <p:cNvSpPr txBox="1"/>
          <p:nvPr/>
        </p:nvSpPr>
        <p:spPr>
          <a:xfrm>
            <a:off x="3961156" y="4502128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5. Q&amp;A</a:t>
            </a:r>
            <a:endParaRPr lang="en-US" altLang="ko-KR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0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1556792"/>
            <a:ext cx="4237487" cy="3816424"/>
            <a:chOff x="2638769" y="2564904"/>
            <a:chExt cx="4237487" cy="3816424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564904"/>
              <a:ext cx="4176464" cy="3816424"/>
              <a:chOff x="2339752" y="2564904"/>
              <a:chExt cx="4176464" cy="381642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962819" y="2564904"/>
                <a:ext cx="3528392" cy="648072"/>
              </a:xfrm>
              <a:prstGeom prst="rect">
                <a:avLst/>
              </a:prstGeom>
              <a:solidFill>
                <a:srgbClr val="C0504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1. </a:t>
                </a:r>
                <a:r>
                  <a:rPr lang="ko-KR" altLang="en-US" sz="2000" dirty="0" smtClean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개발 배경 및 목적</a:t>
                </a:r>
                <a:endParaRPr lang="ko-KR" altLang="en-US" sz="2000" dirty="0">
                  <a:latin typeface="양재깨비체B" panose="02020603020101020101" pitchFamily="18" charset="-127"/>
                  <a:ea typeface="양재깨비체B" panose="02020603020101020101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75278" y="3356992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2. </a:t>
                </a:r>
                <a:r>
                  <a:rPr lang="ko-KR" altLang="en-US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서비스 소개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975278" y="4149080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3. </a:t>
                </a:r>
                <a:r>
                  <a:rPr lang="ko-KR" altLang="en-US" sz="2000" dirty="0" smtClean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주요프로세스</a:t>
                </a:r>
                <a:endParaRPr lang="ko-KR" altLang="en-US" sz="2000" dirty="0">
                  <a:latin typeface="양재깨비체B" panose="02020603020101020101" pitchFamily="18" charset="-127"/>
                  <a:ea typeface="양재깨비체B" panose="02020603020101020101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87824" y="4941168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4. </a:t>
                </a:r>
                <a:r>
                  <a:rPr lang="ko-KR" altLang="en-US" sz="2000" dirty="0" smtClean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향후 개발 방향</a:t>
                </a:r>
                <a:endParaRPr lang="ko-KR" altLang="en-US" sz="2000" dirty="0">
                  <a:latin typeface="양재깨비체B" panose="02020603020101020101" pitchFamily="18" charset="-127"/>
                  <a:ea typeface="양재깨비체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987824" y="5733256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5. Q &amp; A</a:t>
                </a: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2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156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7" name="직사각형 6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77491" y="39691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배경 및 목적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7491" y="677991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온라인 가구 시장 현황 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62" y="2013038"/>
            <a:ext cx="3746019" cy="33775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커지는 한국 가구 시장 그래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78" y="2013038"/>
            <a:ext cx="3993182" cy="33775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2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156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15" name="직사각형 14"/>
            <p:cNvSpPr/>
            <p:nvPr/>
          </p:nvSpPr>
          <p:spPr>
            <a:xfrm>
              <a:off x="3085019" y="2679470"/>
              <a:ext cx="6065986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04027" y="390274"/>
            <a:ext cx="381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1.Market </a:t>
            </a:r>
            <a:r>
              <a:rPr lang="en-US" altLang="ko-KR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Research &amp; Target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7491" y="677991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온라인 가구 쇼핑몰 피해 사례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차트 10"/>
          <p:cNvGraphicFramePr/>
          <p:nvPr>
            <p:extLst/>
          </p:nvPr>
        </p:nvGraphicFramePr>
        <p:xfrm>
          <a:off x="4464526" y="3944841"/>
          <a:ext cx="3888586" cy="2720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/>
          </p:nvPr>
        </p:nvGraphicFramePr>
        <p:xfrm>
          <a:off x="4464525" y="1158819"/>
          <a:ext cx="3888587" cy="250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차트 18"/>
          <p:cNvGraphicFramePr/>
          <p:nvPr>
            <p:extLst/>
          </p:nvPr>
        </p:nvGraphicFramePr>
        <p:xfrm>
          <a:off x="130483" y="1281416"/>
          <a:ext cx="4106237" cy="3064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차트 19"/>
          <p:cNvGraphicFramePr/>
          <p:nvPr>
            <p:extLst/>
          </p:nvPr>
        </p:nvGraphicFramePr>
        <p:xfrm>
          <a:off x="-24022" y="4468973"/>
          <a:ext cx="4415245" cy="1907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899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92247" y="2290554"/>
            <a:ext cx="7154029" cy="868197"/>
            <a:chOff x="251520" y="1561725"/>
            <a:chExt cx="5410200" cy="54820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76" b="23207"/>
            <a:stretch/>
          </p:blipFill>
          <p:spPr bwMode="auto">
            <a:xfrm>
              <a:off x="251520" y="1561725"/>
              <a:ext cx="5410200" cy="54820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직선 연결선 2"/>
            <p:cNvCxnSpPr/>
            <p:nvPr/>
          </p:nvCxnSpPr>
          <p:spPr>
            <a:xfrm>
              <a:off x="2627784" y="1955332"/>
              <a:ext cx="193459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22" name="직사각형 21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077491" y="39691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배경 및 목적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7491" y="67799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문제 피해 사례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605181" y="4471417"/>
            <a:ext cx="4328160" cy="2430449"/>
            <a:chOff x="4838474" y="3319827"/>
            <a:chExt cx="3267075" cy="1738196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99"/>
            <a:stretch/>
          </p:blipFill>
          <p:spPr bwMode="auto">
            <a:xfrm>
              <a:off x="4838474" y="3319827"/>
              <a:ext cx="3267075" cy="173819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직선 연결선 20"/>
            <p:cNvCxnSpPr/>
            <p:nvPr/>
          </p:nvCxnSpPr>
          <p:spPr>
            <a:xfrm>
              <a:off x="4838474" y="4824344"/>
              <a:ext cx="266429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566754" y="3575101"/>
              <a:ext cx="159166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566754" y="3575101"/>
              <a:ext cx="151032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4838474" y="4824344"/>
              <a:ext cx="2651752" cy="270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1136531" y="1435858"/>
            <a:ext cx="1323070" cy="5261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사례 ①</a:t>
            </a:r>
            <a:endParaRPr lang="ko-KR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36531" y="3622009"/>
            <a:ext cx="1323070" cy="5261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사례 ②</a:t>
            </a:r>
            <a:endParaRPr lang="ko-KR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0434" y="1376148"/>
            <a:ext cx="465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휴먼굵은샘체" panose="02010804000101010101" pitchFamily="2" charset="-127"/>
                <a:ea typeface="휴먼굵은샘체" panose="02010804000101010101" pitchFamily="2" charset="-127"/>
              </a:rPr>
              <a:t>실물 확인이 불가한 점</a:t>
            </a:r>
            <a:endParaRPr lang="ko-KR" altLang="en-US" sz="3200" dirty="0">
              <a:latin typeface="휴먼굵은샘체" panose="02010804000101010101" pitchFamily="2" charset="-127"/>
              <a:ea typeface="휴먼굵은샘체" panose="02010804000101010101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0434" y="3563404"/>
            <a:ext cx="465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휴먼굵은샘체" panose="02010804000101010101" pitchFamily="2" charset="-127"/>
                <a:ea typeface="휴먼굵은샘체" panose="02010804000101010101" pitchFamily="2" charset="-127"/>
              </a:rPr>
              <a:t>이사 가기 전 가구 배치 불가능</a:t>
            </a:r>
            <a:endParaRPr lang="ko-KR" altLang="en-US" sz="3200" dirty="0">
              <a:latin typeface="휴먼굵은샘체" panose="02010804000101010101" pitchFamily="2" charset="-127"/>
              <a:ea typeface="휴먼굵은샘체" panose="020108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6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34638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29" name="직사각형 28"/>
            <p:cNvSpPr/>
            <p:nvPr/>
          </p:nvSpPr>
          <p:spPr>
            <a:xfrm>
              <a:off x="3085019" y="2679470"/>
              <a:ext cx="5824927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4293" y="381359"/>
            <a:ext cx="2691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2.InnerBase service Overview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7491" y="677991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개요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그룹 13"/>
          <p:cNvGrpSpPr/>
          <p:nvPr/>
        </p:nvGrpSpPr>
        <p:grpSpPr>
          <a:xfrm>
            <a:off x="3677257" y="1022133"/>
            <a:ext cx="1391920" cy="1391920"/>
            <a:chOff x="3815080" y="1396519"/>
            <a:chExt cx="1391920" cy="1391920"/>
          </a:xfrm>
        </p:grpSpPr>
        <p:sp>
          <p:nvSpPr>
            <p:cNvPr id="4" name="타원 3"/>
            <p:cNvSpPr/>
            <p:nvPr/>
          </p:nvSpPr>
          <p:spPr>
            <a:xfrm>
              <a:off x="3815080" y="1396519"/>
              <a:ext cx="1391920" cy="139192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69111" y="1769313"/>
              <a:ext cx="883857" cy="769441"/>
            </a:xfrm>
            <a:prstGeom prst="rect">
              <a:avLst/>
            </a:prstGeom>
            <a:no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아파트 </a:t>
              </a:r>
              <a:r>
                <a:rPr lang="ko-KR" altLang="en-US" sz="2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시행사</a:t>
              </a:r>
              <a:endParaRPr lang="ko-KR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254019" y="5142927"/>
            <a:ext cx="1391920" cy="1391920"/>
            <a:chOff x="5745480" y="3373120"/>
            <a:chExt cx="1391920" cy="1391920"/>
          </a:xfrm>
        </p:grpSpPr>
        <p:sp>
          <p:nvSpPr>
            <p:cNvPr id="23" name="타원 22"/>
            <p:cNvSpPr/>
            <p:nvPr/>
          </p:nvSpPr>
          <p:spPr>
            <a:xfrm>
              <a:off x="5745480" y="3373120"/>
              <a:ext cx="1391920" cy="139192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2320" y="3884414"/>
              <a:ext cx="11582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가구업체</a:t>
              </a:r>
              <a:endParaRPr lang="ko-KR" altLang="en-US" sz="2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3106166" y="3311843"/>
            <a:ext cx="2494275" cy="2340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InnerBase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60668" y="5142927"/>
            <a:ext cx="1391920" cy="1391920"/>
            <a:chOff x="3597199" y="3884414"/>
            <a:chExt cx="1391920" cy="1391920"/>
          </a:xfrm>
        </p:grpSpPr>
        <p:sp>
          <p:nvSpPr>
            <p:cNvPr id="33" name="타원 32"/>
            <p:cNvSpPr/>
            <p:nvPr/>
          </p:nvSpPr>
          <p:spPr>
            <a:xfrm>
              <a:off x="3597199" y="3884414"/>
              <a:ext cx="1391920" cy="139192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53494" y="4395708"/>
              <a:ext cx="6793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</a:t>
              </a:r>
              <a:endParaRPr lang="ko-KR" altLang="en-US" sz="2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48" name="오른쪽 화살표 47"/>
          <p:cNvSpPr/>
          <p:nvPr/>
        </p:nvSpPr>
        <p:spPr>
          <a:xfrm rot="12820952">
            <a:off x="5566437" y="4725797"/>
            <a:ext cx="809296" cy="83426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 rot="5400000">
            <a:off x="3993366" y="2464267"/>
            <a:ext cx="809296" cy="83426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화살표 53"/>
          <p:cNvSpPr/>
          <p:nvPr/>
        </p:nvSpPr>
        <p:spPr>
          <a:xfrm rot="19605342">
            <a:off x="2386661" y="4725797"/>
            <a:ext cx="809296" cy="83426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2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1641863"/>
            <a:ext cx="609600" cy="3712103"/>
            <a:chOff x="2638769" y="2649975"/>
            <a:chExt cx="609600" cy="3712103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직사각형 20"/>
          <p:cNvSpPr/>
          <p:nvPr/>
        </p:nvSpPr>
        <p:spPr>
          <a:xfrm>
            <a:off x="3120855" y="3137168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주요 프로세스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20855" y="3933056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개발 방향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20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108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20855" y="2348880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4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한컴 바겐세일 B" panose="02020603020101020101" pitchFamily="18" charset="-127"/>
                  <a:ea typeface="한컴 바겐세일 B" panose="02020603020101020101" pitchFamily="18" charset="-127"/>
                </a:rPr>
                <a:t>      3D </a:t>
              </a:r>
              <a:r>
                <a:rPr lang="ko-KR" altLang="en-US" sz="1400" dirty="0">
                  <a:solidFill>
                    <a:schemeClr val="tx1"/>
                  </a:solidFill>
                  <a:latin typeface="한컴 바겐세일 B" panose="02020603020101020101" pitchFamily="18" charset="-127"/>
                  <a:ea typeface="한컴 바겐세일 B" panose="02020603020101020101" pitchFamily="18" charset="-127"/>
                </a:rPr>
                <a:t>모델링 제작</a:t>
              </a:r>
              <a:endParaRPr lang="ko-KR" altLang="en-US" sz="14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18556" b="55425"/>
          <a:stretch/>
        </p:blipFill>
        <p:spPr>
          <a:xfrm>
            <a:off x="216456" y="1664798"/>
            <a:ext cx="4363986" cy="28026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62" y="3788971"/>
            <a:ext cx="3746322" cy="26647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89" y="1178959"/>
            <a:ext cx="3708282" cy="204006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74909" y="4514111"/>
            <a:ext cx="12919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오른쪽 화살표 21"/>
          <p:cNvSpPr/>
          <p:nvPr/>
        </p:nvSpPr>
        <p:spPr>
          <a:xfrm>
            <a:off x="426006" y="5151120"/>
            <a:ext cx="553164" cy="4495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34641" y="5114300"/>
            <a:ext cx="328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규격 </a:t>
            </a:r>
            <a:r>
              <a:rPr lang="en-US" altLang="ko-KR" sz="28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: 80 x 200 cm</a:t>
            </a:r>
            <a:endParaRPr lang="ko-KR" altLang="en-US" sz="28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8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3675</TotalTime>
  <Words>320</Words>
  <Application>Microsoft Office PowerPoint</Application>
  <PresentationFormat>화면 슬라이드 쇼(4:3)</PresentationFormat>
  <Paragraphs>120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3" baseType="lpstr">
      <vt:lpstr>HY견고딕</vt:lpstr>
      <vt:lpstr>HY동녘M</vt:lpstr>
      <vt:lpstr>굴림</vt:lpstr>
      <vt:lpstr>나눔고딕</vt:lpstr>
      <vt:lpstr>나눔바른펜</vt:lpstr>
      <vt:lpstr>맑은 고딕</vt:lpstr>
      <vt:lpstr>양재깨비체B</vt:lpstr>
      <vt:lpstr>한컴 바겐세일 B</vt:lpstr>
      <vt:lpstr>휴먼굵은샘체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bon</cp:lastModifiedBy>
  <cp:revision>113</cp:revision>
  <dcterms:created xsi:type="dcterms:W3CDTF">2016-09-19T23:57:10Z</dcterms:created>
  <dcterms:modified xsi:type="dcterms:W3CDTF">2017-04-02T04:02:19Z</dcterms:modified>
</cp:coreProperties>
</file>