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6858000" cy="9144000"/>
  <p:embeddedFontLst>
    <p:embeddedFont>
      <p:font typeface="Candar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2" roundtripDataSignature="AMtx7mheY2lFtYr98AnlrFxlJ0NhDMYW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C59C12-11E3-47D0-9E6A-54D51BEF9856}">
  <a:tblStyle styleId="{3DC59C12-11E3-47D0-9E6A-54D51BEF985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italic.fntdata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font" Target="fonts/Candara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Candara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andar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ec405731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ec40573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/>
          <p:nvPr>
            <p:ph type="ctrTitle"/>
          </p:nvPr>
        </p:nvSpPr>
        <p:spPr>
          <a:xfrm>
            <a:off x="820738" y="4155141"/>
            <a:ext cx="7542212" cy="1013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" type="subTitle"/>
          </p:nvPr>
        </p:nvSpPr>
        <p:spPr>
          <a:xfrm>
            <a:off x="820738" y="5230906"/>
            <a:ext cx="7542212" cy="10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12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MoleculeTracer.png" id="18" name="Google Shape;1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4019" y="224679"/>
            <a:ext cx="5795963" cy="3943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над подписью">
  <p:cSld name="Рисунок над подписью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type="title"/>
          </p:nvPr>
        </p:nvSpPr>
        <p:spPr>
          <a:xfrm>
            <a:off x="777240" y="3962399"/>
            <a:ext cx="7585710" cy="6723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ndara"/>
              <a:buNone/>
              <a:defRPr b="1" sz="36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/>
          <p:nvPr>
            <p:ph idx="2" type="pic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rgbClr val="BFBFBF"/>
          </a:solidFill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90000" rotWithShape="0" dir="5400000" dist="152400" sy="-19000">
              <a:srgbClr val="000000">
                <a:alpha val="2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  <a:defRPr b="1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ndara"/>
              <a:buNone/>
              <a:defRPr b="1" i="0" sz="2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  <a:defRPr b="1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73" name="Google Shape;73;p21"/>
          <p:cNvSpPr txBox="1"/>
          <p:nvPr>
            <p:ph idx="1" type="body"/>
          </p:nvPr>
        </p:nvSpPr>
        <p:spPr>
          <a:xfrm>
            <a:off x="777240" y="4639235"/>
            <a:ext cx="758571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b="1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ndara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ndara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9pPr>
          </a:lstStyle>
          <a:p/>
        </p:txBody>
      </p:sp>
      <p:sp>
        <p:nvSpPr>
          <p:cNvPr id="74" name="Google Shape;74;p21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. текст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" type="body"/>
          </p:nvPr>
        </p:nvSpPr>
        <p:spPr>
          <a:xfrm rot="5400000">
            <a:off x="2593695" y="68355"/>
            <a:ext cx="3953436" cy="7581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. загол. и текст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>
            <p:ph type="title"/>
          </p:nvPr>
        </p:nvSpPr>
        <p:spPr>
          <a:xfrm rot="5400000">
            <a:off x="5186083" y="2250142"/>
            <a:ext cx="5607424" cy="1940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" type="body"/>
          </p:nvPr>
        </p:nvSpPr>
        <p:spPr>
          <a:xfrm rot="5400000">
            <a:off x="1088022" y="146729"/>
            <a:ext cx="5610268" cy="6144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" type="body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779929" y="457201"/>
            <a:ext cx="356616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ndara"/>
              <a:buNone/>
              <a:defRPr b="1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body"/>
          </p:nvPr>
        </p:nvSpPr>
        <p:spPr>
          <a:xfrm>
            <a:off x="4802393" y="457201"/>
            <a:ext cx="356616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  <a:defRPr sz="2400"/>
            </a:lvl1pPr>
            <a:lvl2pPr indent="-3683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Char char="•"/>
              <a:defRPr sz="22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  <a:defRPr sz="20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sz="1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sz="1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sz="1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sz="1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28" name="Google Shape;28;p14"/>
          <p:cNvSpPr txBox="1"/>
          <p:nvPr>
            <p:ph idx="2" type="body"/>
          </p:nvPr>
        </p:nvSpPr>
        <p:spPr>
          <a:xfrm>
            <a:off x="779929" y="1828801"/>
            <a:ext cx="356616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ndara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ndara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9pPr>
          </a:lstStyle>
          <a:p/>
        </p:txBody>
      </p:sp>
      <p:sp>
        <p:nvSpPr>
          <p:cNvPr id="29" name="Google Shape;29;p14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ndar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779462" y="1761565"/>
            <a:ext cx="3657600" cy="515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  <a:defRPr b="1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b="1" sz="1600"/>
            </a:lvl9pPr>
          </a:lstStyle>
          <a:p/>
        </p:txBody>
      </p:sp>
      <p:sp>
        <p:nvSpPr>
          <p:cNvPr id="40" name="Google Shape;40;p16"/>
          <p:cNvSpPr txBox="1"/>
          <p:nvPr>
            <p:ph idx="2" type="body"/>
          </p:nvPr>
        </p:nvSpPr>
        <p:spPr>
          <a:xfrm>
            <a:off x="779462" y="2393575"/>
            <a:ext cx="3657600" cy="347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sz="1600"/>
            </a:lvl9pPr>
          </a:lstStyle>
          <a:p/>
        </p:txBody>
      </p:sp>
      <p:sp>
        <p:nvSpPr>
          <p:cNvPr id="41" name="Google Shape;41;p16"/>
          <p:cNvSpPr txBox="1"/>
          <p:nvPr>
            <p:ph idx="3" type="body"/>
          </p:nvPr>
        </p:nvSpPr>
        <p:spPr>
          <a:xfrm>
            <a:off x="4703763" y="1761565"/>
            <a:ext cx="3657600" cy="515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  <a:defRPr b="1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b="1" sz="1600"/>
            </a:lvl9pPr>
          </a:lstStyle>
          <a:p/>
        </p:txBody>
      </p:sp>
      <p:sp>
        <p:nvSpPr>
          <p:cNvPr id="42" name="Google Shape;42;p16"/>
          <p:cNvSpPr txBox="1"/>
          <p:nvPr>
            <p:ph idx="4" type="body"/>
          </p:nvPr>
        </p:nvSpPr>
        <p:spPr>
          <a:xfrm>
            <a:off x="4703763" y="2393575"/>
            <a:ext cx="3657600" cy="347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sz="1600"/>
            </a:lvl9pPr>
          </a:lstStyle>
          <a:p/>
        </p:txBody>
      </p:sp>
      <p:sp>
        <p:nvSpPr>
          <p:cNvPr id="43" name="Google Shape;43;p16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 txBox="1"/>
          <p:nvPr>
            <p:ph type="title"/>
          </p:nvPr>
        </p:nvSpPr>
        <p:spPr>
          <a:xfrm>
            <a:off x="820737" y="1219013"/>
            <a:ext cx="7542213" cy="1958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andara"/>
              <a:buNone/>
              <a:defRPr b="1" sz="52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" type="body"/>
          </p:nvPr>
        </p:nvSpPr>
        <p:spPr>
          <a:xfrm>
            <a:off x="820737" y="3224213"/>
            <a:ext cx="7542213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  <a:defRPr b="1" sz="2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17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779462" y="1892301"/>
            <a:ext cx="3657600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9pPr>
          </a:lstStyle>
          <a:p/>
        </p:txBody>
      </p:sp>
      <p:sp>
        <p:nvSpPr>
          <p:cNvPr id="55" name="Google Shape;55;p18"/>
          <p:cNvSpPr txBox="1"/>
          <p:nvPr>
            <p:ph idx="2" type="body"/>
          </p:nvPr>
        </p:nvSpPr>
        <p:spPr>
          <a:xfrm>
            <a:off x="4703763" y="1892301"/>
            <a:ext cx="3657600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9pPr>
          </a:lstStyle>
          <a:p/>
        </p:txBody>
      </p:sp>
      <p:sp>
        <p:nvSpPr>
          <p:cNvPr id="56" name="Google Shape;56;p18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/>
          <p:nvPr>
            <p:ph type="title"/>
          </p:nvPr>
        </p:nvSpPr>
        <p:spPr>
          <a:xfrm>
            <a:off x="777240" y="457200"/>
            <a:ext cx="356616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ndara"/>
              <a:buNone/>
              <a:defRPr b="1" sz="36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/>
          <p:nvPr>
            <p:ph idx="2" type="pic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rgbClr val="BFBFBF"/>
          </a:solidFill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90000" rotWithShape="0" dir="5400000" dist="152400" sy="-19000">
              <a:srgbClr val="000000">
                <a:alpha val="2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  <a:defRPr b="1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ndara"/>
              <a:buNone/>
              <a:defRPr b="1" i="0" sz="2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  <a:defRPr b="1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66" name="Google Shape;66;p20"/>
          <p:cNvSpPr txBox="1"/>
          <p:nvPr>
            <p:ph idx="1" type="body"/>
          </p:nvPr>
        </p:nvSpPr>
        <p:spPr>
          <a:xfrm>
            <a:off x="777240" y="1828800"/>
            <a:ext cx="356616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b="1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ndara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ndara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9pPr>
          </a:lstStyle>
          <a:p/>
        </p:txBody>
      </p:sp>
      <p:sp>
        <p:nvSpPr>
          <p:cNvPr id="67" name="Google Shape;67;p20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idOverlay.png" id="6" name="Google Shape;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AFC2C8">
              <a:alpha val="9803"/>
            </a:srgbClr>
          </a:solidFill>
          <a:ln>
            <a:noFill/>
          </a:ln>
        </p:spPr>
      </p:pic>
      <p:sp>
        <p:nvSpPr>
          <p:cNvPr id="7" name="Google Shape;7;p11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ndara"/>
              <a:buNone/>
              <a:defRPr b="1" i="0" sz="5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1"/>
          <p:cNvSpPr txBox="1"/>
          <p:nvPr>
            <p:ph idx="1" type="body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  <a:defRPr b="1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Char char="•"/>
              <a:defRPr b="1" i="0" sz="2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820738" y="4155141"/>
            <a:ext cx="7542212" cy="1013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ndara"/>
              <a:buNone/>
            </a:pPr>
            <a:r>
              <a:rPr lang="ru-RU"/>
              <a:t>Авиарейсы без потерь</a:t>
            </a:r>
            <a:endParaRPr/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820738" y="5230906"/>
            <a:ext cx="7542212" cy="10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</a:pPr>
            <a:r>
              <a:rPr lang="ru-RU"/>
              <a:t>Город вылета Анапа, период – зима 2017 года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779462" y="1761565"/>
            <a:ext cx="3657600" cy="515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</a:pPr>
            <a:r>
              <a:t/>
            </a:r>
            <a:endParaRPr/>
          </a:p>
        </p:txBody>
      </p:sp>
      <p:sp>
        <p:nvSpPr>
          <p:cNvPr id="153" name="Google Shape;153;p9"/>
          <p:cNvSpPr txBox="1"/>
          <p:nvPr>
            <p:ph idx="3" type="body"/>
          </p:nvPr>
        </p:nvSpPr>
        <p:spPr>
          <a:xfrm>
            <a:off x="7528503" y="107577"/>
            <a:ext cx="1615496" cy="19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</a:pPr>
            <a:r>
              <a:rPr lang="ru-RU"/>
              <a:t>Здесь у нас корреляционный анализ</a:t>
            </a:r>
            <a:endParaRPr/>
          </a:p>
        </p:txBody>
      </p:sp>
      <p:pic>
        <p:nvPicPr>
          <p:cNvPr descr="Снимок экрана 2021-02-21 в 17.16.54.png" id="154" name="Google Shape;154;p9"/>
          <p:cNvPicPr preferRelativeResize="0"/>
          <p:nvPr>
            <p:ph idx="4" type="body"/>
          </p:nvPr>
        </p:nvPicPr>
        <p:blipFill rotWithShape="1">
          <a:blip r:embed="rId3">
            <a:alphaModFix/>
          </a:blip>
          <a:srcRect b="0" l="-2291" r="780" t="0"/>
          <a:stretch/>
        </p:blipFill>
        <p:spPr>
          <a:xfrm>
            <a:off x="-144593" y="107577"/>
            <a:ext cx="7673096" cy="6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ndara"/>
              <a:buNone/>
            </a:pPr>
            <a:r>
              <a:rPr lang="ru-RU"/>
              <a:t>Поднять прибыльность</a:t>
            </a:r>
            <a:endParaRPr/>
          </a:p>
        </p:txBody>
      </p:sp>
      <p:sp>
        <p:nvSpPr>
          <p:cNvPr id="160" name="Google Shape;160;p10"/>
          <p:cNvSpPr txBox="1"/>
          <p:nvPr>
            <p:ph idx="1" type="body"/>
          </p:nvPr>
        </p:nvSpPr>
        <p:spPr>
          <a:xfrm>
            <a:off x="779462" y="1761566"/>
            <a:ext cx="3657600" cy="1099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None/>
            </a:pPr>
            <a:r>
              <a:rPr lang="ru-RU"/>
              <a:t>Сократить рейсы в города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None/>
            </a:pPr>
            <a:r>
              <a:rPr lang="ru-RU"/>
              <a:t>Так же может быть больше использовать Boeing</a:t>
            </a:r>
            <a:endParaRPr/>
          </a:p>
        </p:txBody>
      </p:sp>
      <p:sp>
        <p:nvSpPr>
          <p:cNvPr id="161" name="Google Shape;161;p10"/>
          <p:cNvSpPr txBox="1"/>
          <p:nvPr>
            <p:ph idx="3" type="body"/>
          </p:nvPr>
        </p:nvSpPr>
        <p:spPr>
          <a:xfrm>
            <a:off x="4703763" y="1761565"/>
            <a:ext cx="3657600" cy="1099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</a:pPr>
            <a:r>
              <a:rPr lang="ru-RU"/>
              <a:t>Прибыльность не зависит от дней недели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ndara"/>
              <a:buNone/>
            </a:pPr>
            <a:r>
              <a:rPr lang="ru-RU"/>
              <a:t>Исходные данные</a:t>
            </a:r>
            <a:endParaRPr/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462" y="1397101"/>
            <a:ext cx="7813598" cy="5214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</a:pPr>
            <a:r>
              <a:rPr lang="ru-RU" sz="2000"/>
              <a:t>ЗАДАЧА¶</a:t>
            </a:r>
            <a:br>
              <a:rPr lang="ru-RU" sz="2000"/>
            </a:br>
            <a:r>
              <a:rPr b="0" lang="ru-RU" sz="2000"/>
              <a:t>выяснить, от каких самых малоприбыльных рейсов из Анапы мы можем отказаться в зимнее время.</a:t>
            </a:r>
            <a:endParaRPr sz="2000"/>
          </a:p>
        </p:txBody>
      </p:sp>
      <p:sp>
        <p:nvSpPr>
          <p:cNvPr id="106" name="Google Shape;106;p3"/>
          <p:cNvSpPr/>
          <p:nvPr/>
        </p:nvSpPr>
        <p:spPr>
          <a:xfrm>
            <a:off x="643095" y="1715418"/>
            <a:ext cx="7718267" cy="418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&lt;class 'pandas.core.frame.DataFrame'&gt;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RangeIndex: 363 entries, 0 to 362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Data columns (total 12 columns):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#   Column             Non-Null Count  Dtype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---  ------             --------------  -----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0   flight_id          363 non-null    int64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1   airport_departure  363 non-null    object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2   airport_arrival    363 non-null    object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3   city               363 non-null    object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4   plane_model        363 non-null    object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5   time_departure     363 non-null    object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6   time_arrival       363 non-null    object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7   tickets_cost       354 non-null    float64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8   total_ticket_sale  354 non-null    float64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9   flight_duration    363 non-null    float64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10  fuel_expense       363 non-null    float64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11  profit_total       354 non-null    float64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dtypes: float64(5), int64(1), object(6)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memory usage: 34.2+ KB</a:t>
            </a:r>
            <a:endParaRPr sz="14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4295670" y="1997838"/>
            <a:ext cx="4572000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Подробнее по признакам¶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0   flight_id          - номер рейса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1   airport_departure  - аэропорт города вылета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2   airport_arrival    - аэропорт города прилета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3   city               - город прилета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4   plane_model        - модель самолета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5   time_departure     - дата и время вылета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6   time_arrival       - дата и время прилета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7   ticket_cost        - стоимость билета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8   total_ticket_sale  - общая стоимость билетов на рейсе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9   flight_duration    - продолжительность полета в часах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10   fuel_expense       - расход на топливо в рейсе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11  profit_total       - выручка за рейс, разница между total_ticket_sale и fuel_expense</a:t>
            </a:r>
            <a:endParaRPr sz="14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ec4057314_0_0"/>
          <p:cNvSpPr txBox="1"/>
          <p:nvPr>
            <p:ph type="title"/>
          </p:nvPr>
        </p:nvSpPr>
        <p:spPr>
          <a:xfrm>
            <a:off x="779462" y="107577"/>
            <a:ext cx="7581900" cy="165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/>
              <a:t>Для расчетов использованы следующий расход топлива кг в час.</a:t>
            </a:r>
            <a:endParaRPr sz="3000"/>
          </a:p>
        </p:txBody>
      </p:sp>
      <p:graphicFrame>
        <p:nvGraphicFramePr>
          <p:cNvPr id="113" name="Google Shape;113;gbec4057314_0_0"/>
          <p:cNvGraphicFramePr/>
          <p:nvPr/>
        </p:nvGraphicFramePr>
        <p:xfrm>
          <a:off x="779450" y="155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{3DC59C12-11E3-47D0-9E6A-54D51BEF9856}</a:tableStyleId>
              </a:tblPr>
              <a:tblGrid>
                <a:gridCol w="4964550"/>
                <a:gridCol w="2086550"/>
              </a:tblGrid>
              <a:tr h="422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/>
                        <a:t>model</a:t>
                      </a:r>
                      <a:endParaRPr sz="21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/>
                        <a:t>fuel kg/h</a:t>
                      </a:r>
                      <a:endParaRPr sz="2100"/>
                    </a:p>
                  </a:txBody>
                  <a:tcPr marT="9525" marB="91425" marR="9525" marL="9525" anchor="b"/>
                </a:tc>
              </a:tr>
              <a:tr h="46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/>
                        <a:t>Bombardier CRJ-200</a:t>
                      </a:r>
                      <a:endParaRPr sz="21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/>
                        <a:t>1100,00</a:t>
                      </a:r>
                      <a:endParaRPr sz="2100"/>
                    </a:p>
                  </a:txBody>
                  <a:tcPr marT="9525" marB="91425" marR="9525" marL="9525" anchor="b"/>
                </a:tc>
              </a:tr>
              <a:tr h="46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/>
                        <a:t>Boeing 767-300</a:t>
                      </a:r>
                      <a:endParaRPr sz="21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/>
                        <a:t>4800,00</a:t>
                      </a:r>
                      <a:endParaRPr sz="2100"/>
                    </a:p>
                  </a:txBody>
                  <a:tcPr marT="9525" marB="91425" marR="9525" marL="9525" anchor="b"/>
                </a:tc>
              </a:tr>
              <a:tr h="46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/>
                        <a:t>Cessna 208 Caravan</a:t>
                      </a:r>
                      <a:endParaRPr sz="21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/>
                        <a:t>178,00</a:t>
                      </a:r>
                      <a:endParaRPr sz="2100"/>
                    </a:p>
                  </a:txBody>
                  <a:tcPr marT="9525" marB="91425" marR="9525" marL="9525" anchor="b"/>
                </a:tc>
              </a:tr>
              <a:tr h="46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/>
                        <a:t>Boeing 737-300</a:t>
                      </a:r>
                      <a:endParaRPr sz="21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/>
                        <a:t>2400,00</a:t>
                      </a:r>
                      <a:endParaRPr sz="2100"/>
                    </a:p>
                  </a:txBody>
                  <a:tcPr marT="9525" marB="91425" marR="9525" marL="9525" anchor="b"/>
                </a:tc>
              </a:tr>
              <a:tr h="46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/>
                        <a:t>Airbus A321-200</a:t>
                      </a:r>
                      <a:endParaRPr sz="21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/>
                        <a:t>2800,00</a:t>
                      </a:r>
                      <a:endParaRPr sz="2100"/>
                    </a:p>
                  </a:txBody>
                  <a:tcPr marT="9525" marB="91425" marR="9525" marL="9525" anchor="b"/>
                </a:tc>
              </a:tr>
              <a:tr h="46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/>
                        <a:t>Airbus A319-100</a:t>
                      </a:r>
                      <a:endParaRPr sz="21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/>
                        <a:t>2374,00</a:t>
                      </a:r>
                      <a:endParaRPr sz="2100"/>
                    </a:p>
                  </a:txBody>
                  <a:tcPr marT="9525" marB="91425" marR="9525" marL="9525" anchor="b"/>
                </a:tc>
              </a:tr>
              <a:tr h="46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/>
                        <a:t>Boeing 777-300</a:t>
                      </a:r>
                      <a:endParaRPr sz="21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/>
                        <a:t>7500,00</a:t>
                      </a:r>
                      <a:endParaRPr sz="2100"/>
                    </a:p>
                  </a:txBody>
                  <a:tcPr marT="9525" marB="91425" marR="9525" marL="9525" anchor="b"/>
                </a:tc>
              </a:tr>
              <a:tr h="46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/>
                        <a:t>Airbus A320-200</a:t>
                      </a:r>
                      <a:endParaRPr sz="21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/>
                        <a:t>24300,00</a:t>
                      </a:r>
                      <a:endParaRPr sz="2100"/>
                    </a:p>
                  </a:txBody>
                  <a:tcPr marT="9525" marB="91425" marR="9525" marL="9525" anchor="b"/>
                </a:tc>
              </a:tr>
              <a:tr h="46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/>
                        <a:t>Sukhoi Superjet-100</a:t>
                      </a:r>
                      <a:endParaRPr sz="21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/>
                        <a:t>1700,00</a:t>
                      </a:r>
                      <a:endParaRPr sz="2100"/>
                    </a:p>
                  </a:txBody>
                  <a:tcPr marT="9525" marB="91425" marR="9525" marL="95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779928" y="457201"/>
            <a:ext cx="778930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ndara"/>
              <a:buNone/>
            </a:pPr>
            <a:r>
              <a:rPr lang="ru-RU"/>
              <a:t>Пропущенные значения</a:t>
            </a:r>
            <a:endParaRPr/>
          </a:p>
        </p:txBody>
      </p:sp>
      <p:pic>
        <p:nvPicPr>
          <p:cNvPr descr="Снимок экрана 2021-02-21 в 15.28.22.png" id="119" name="Google Shape;119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8174" r="-8171" t="-140396"/>
          <a:stretch/>
        </p:blipFill>
        <p:spPr>
          <a:xfrm>
            <a:off x="2073980" y="457201"/>
            <a:ext cx="6294573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/>
          <p:nvPr/>
        </p:nvSpPr>
        <p:spPr>
          <a:xfrm>
            <a:off x="659171" y="2130163"/>
            <a:ext cx="810299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Как видим три столбца имеют пусты значения, на самом деле в исходных данных были пропущены только tickets_cost и поэтому в двух следующих столбцах тоже нет значений.  Заполним данные из другой таблицы, к сожалению это грубовато, но если их просто удалить, то  это данные по целому городу.</a:t>
            </a: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857" y="1658710"/>
            <a:ext cx="7861830" cy="519929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5"/>
          <p:cNvSpPr/>
          <p:nvPr/>
        </p:nvSpPr>
        <p:spPr>
          <a:xfrm>
            <a:off x="385857" y="244484"/>
            <a:ext cx="840846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Из гистограммы видим, что из Анапы рейсы в три направления. При этом почти одинаковое количество рейсов в Москву и Белгород, 175-177 и совсем немного в Новокузнец – по которому у нас нет совсем данных по стоимости билетов и данные были взяты по рейсам из Новокузнецка в Краснодар, с примерно таким же расстоянием.</a:t>
            </a: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069" y="1761565"/>
            <a:ext cx="7958294" cy="536319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6"/>
          <p:cNvSpPr/>
          <p:nvPr/>
        </p:nvSpPr>
        <p:spPr>
          <a:xfrm>
            <a:off x="403068" y="176460"/>
            <a:ext cx="832693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Данная гистрограмма говорит, что из примерно 175 рейсов в Москву и Белгород - около 60 убыточные. А по Новокузнецку все убыточные, т.к. сторонние данные все были убыточные.</a:t>
            </a: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idx="1" type="body"/>
          </p:nvPr>
        </p:nvSpPr>
        <p:spPr>
          <a:xfrm>
            <a:off x="425760" y="218364"/>
            <a:ext cx="8329756" cy="515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</a:pPr>
            <a:r>
              <a:rPr lang="ru-RU"/>
              <a:t>Тут мы видим, что рейсы на Boeing выгоднее чем на Sukhoi Superjet</a:t>
            </a:r>
            <a:endParaRPr/>
          </a:p>
        </p:txBody>
      </p:sp>
      <p:pic>
        <p:nvPicPr>
          <p:cNvPr descr="Снимок экрана 2021-02-21 в 15.48.46.png" id="138" name="Google Shape;138;p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6766" r="3157" t="0"/>
          <a:stretch/>
        </p:blipFill>
        <p:spPr>
          <a:xfrm>
            <a:off x="273316" y="897789"/>
            <a:ext cx="5434148" cy="34738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Снимок экрана 2021-02-21 в 16.15.09.png" id="139" name="Google Shape;139;p7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-14394" l="0" r="0" t="-10980"/>
          <a:stretch/>
        </p:blipFill>
        <p:spPr>
          <a:xfrm>
            <a:off x="273316" y="4616211"/>
            <a:ext cx="8779056" cy="1978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ndara"/>
              <a:buNone/>
            </a:pPr>
            <a:r>
              <a:rPr lang="ru-RU"/>
              <a:t>Убытки по городам</a:t>
            </a:r>
            <a:endParaRPr/>
          </a:p>
        </p:txBody>
      </p:sp>
      <p:pic>
        <p:nvPicPr>
          <p:cNvPr id="145" name="Google Shape;145;p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599" r="-607" t="0"/>
          <a:stretch/>
        </p:blipFill>
        <p:spPr>
          <a:xfrm>
            <a:off x="779462" y="1221031"/>
            <a:ext cx="4141055" cy="347382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8"/>
          <p:cNvSpPr txBox="1"/>
          <p:nvPr>
            <p:ph idx="3" type="body"/>
          </p:nvPr>
        </p:nvSpPr>
        <p:spPr>
          <a:xfrm>
            <a:off x="4703762" y="1761565"/>
            <a:ext cx="3657600" cy="11963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</a:pPr>
            <a:r>
              <a:rPr lang="ru-RU"/>
              <a:t>Убытки как и прибыль больше при перетах в Москву</a:t>
            </a:r>
            <a:endParaRPr/>
          </a:p>
        </p:txBody>
      </p:sp>
      <p:pic>
        <p:nvPicPr>
          <p:cNvPr descr="Снимок экрана 2021-02-21 в 17.07.18.png" id="147" name="Google Shape;147;p8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2" r="-11" t="36"/>
          <a:stretch/>
        </p:blipFill>
        <p:spPr>
          <a:xfrm>
            <a:off x="1370138" y="4746079"/>
            <a:ext cx="6666891" cy="16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Орбита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2021-02-21T09:18:49Z</dcterms:created>
  <dc:creator>Би</dc:creator>
</cp:coreProperties>
</file>