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529d8e4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529d8e4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77300" y="156475"/>
            <a:ext cx="523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ML Pipeline : Customer Propensity</a:t>
            </a:r>
            <a:endParaRPr sz="2240"/>
          </a:p>
        </p:txBody>
      </p:sp>
      <p:sp>
        <p:nvSpPr>
          <p:cNvPr id="87" name="Google Shape;87;p13"/>
          <p:cNvSpPr/>
          <p:nvPr/>
        </p:nvSpPr>
        <p:spPr>
          <a:xfrm>
            <a:off x="418000" y="684850"/>
            <a:ext cx="588000" cy="58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Input Data</a:t>
            </a:r>
            <a:endParaRPr b="1" sz="800"/>
          </a:p>
        </p:txBody>
      </p:sp>
      <p:sp>
        <p:nvSpPr>
          <p:cNvPr id="88" name="Google Shape;88;p13"/>
          <p:cNvSpPr/>
          <p:nvPr/>
        </p:nvSpPr>
        <p:spPr>
          <a:xfrm>
            <a:off x="208725" y="1734100"/>
            <a:ext cx="1453100" cy="2464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EDA :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1. Univariate Analysis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2. Bivariate Analysis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3. Data Sanity Check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4. Feature Values Validity Check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3. Missing Values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4. Invalid Feature Range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5.Outliers</a:t>
            </a:r>
            <a:br>
              <a:rPr lang="en" sz="700"/>
            </a:br>
            <a:r>
              <a:rPr lang="en" sz="700"/>
              <a:t>6. Inadequate Feature value count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047775" y="1501450"/>
            <a:ext cx="1829800" cy="3315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PreProcessing :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1. Missing Value Fixes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- Eliminate Records : (marital- 0.19%)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- Fill : Proportionate Fill (loan, housing, education, job)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- Separate Class (default, 20% 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2. Inadequate Feature values (education=illiterate 0.04%, default=yes 0.01%)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3. Categorical Encoding: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- Dummy var Encoding (month, education, job, outcome, day_of_week, marital, default)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- Binary Encoding (housing, loan, contact)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4. Feature Transformation:  pdays to binary (999-&gt;0)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5. Invalid Columns : (Remove outcome - 5% data)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6. Outlier Fix: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7. Skew Fix : log(campaign, previous, nr.employed, euribor3m, cons.conf.idx, cons.price.idx)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8. Binning : age into age groups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9. Feature Scaling: (scl_nr.employed)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10. Correlation: emp.var.rate, euribor3m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11. Multicollinearity Fix : (default_miss,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Education_university.degree,day_of_week_mon, month_aug, marital_single,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Job_blue-collar )</a:t>
            </a:r>
            <a:endParaRPr sz="700"/>
          </a:p>
        </p:txBody>
      </p:sp>
      <p:sp>
        <p:nvSpPr>
          <p:cNvPr id="90" name="Google Shape;90;p13"/>
          <p:cNvSpPr/>
          <p:nvPr/>
        </p:nvSpPr>
        <p:spPr>
          <a:xfrm>
            <a:off x="4146700" y="1457425"/>
            <a:ext cx="730575" cy="5352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 Data</a:t>
            </a:r>
            <a:endParaRPr sz="800"/>
          </a:p>
        </p:txBody>
      </p:sp>
      <p:sp>
        <p:nvSpPr>
          <p:cNvPr id="91" name="Google Shape;91;p13"/>
          <p:cNvSpPr/>
          <p:nvPr/>
        </p:nvSpPr>
        <p:spPr>
          <a:xfrm>
            <a:off x="4146700" y="2524225"/>
            <a:ext cx="888600" cy="5352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Validation </a:t>
            </a:r>
            <a:r>
              <a:rPr lang="en" sz="600"/>
              <a:t>Data</a:t>
            </a:r>
            <a:endParaRPr sz="600"/>
          </a:p>
        </p:txBody>
      </p:sp>
      <p:sp>
        <p:nvSpPr>
          <p:cNvPr id="92" name="Google Shape;92;p13"/>
          <p:cNvSpPr/>
          <p:nvPr/>
        </p:nvSpPr>
        <p:spPr>
          <a:xfrm>
            <a:off x="2680775" y="628525"/>
            <a:ext cx="588000" cy="58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Test </a:t>
            </a:r>
            <a:r>
              <a:rPr b="1" lang="en" sz="800"/>
              <a:t>Data</a:t>
            </a:r>
            <a:endParaRPr b="1" sz="800"/>
          </a:p>
        </p:txBody>
      </p:sp>
      <p:sp>
        <p:nvSpPr>
          <p:cNvPr id="93" name="Google Shape;93;p13"/>
          <p:cNvSpPr/>
          <p:nvPr/>
        </p:nvSpPr>
        <p:spPr>
          <a:xfrm>
            <a:off x="5298075" y="691400"/>
            <a:ext cx="1453100" cy="8944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Model Engineering</a:t>
            </a:r>
            <a:r>
              <a:rPr b="1" lang="en" sz="700"/>
              <a:t>: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Models :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1. Benchmark Model : Decision Tree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2.  Logistic Regression : 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312225" y="2129250"/>
            <a:ext cx="1453100" cy="666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Model Evaluation</a:t>
            </a:r>
            <a:r>
              <a:rPr b="1" lang="en" sz="700"/>
              <a:t>: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Metrics (Recall, Precision, f1, roc_auc, R-squared, confusion matrix)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Evaluation Plots  (Roc curve, Precision-Recall curve)</a:t>
            </a:r>
            <a:endParaRPr sz="700"/>
          </a:p>
        </p:txBody>
      </p:sp>
      <p:sp>
        <p:nvSpPr>
          <p:cNvPr id="95" name="Google Shape;95;p13"/>
          <p:cNvSpPr/>
          <p:nvPr/>
        </p:nvSpPr>
        <p:spPr>
          <a:xfrm>
            <a:off x="7063650" y="1481525"/>
            <a:ext cx="1180400" cy="408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Parameter Tuning</a:t>
            </a:r>
            <a:r>
              <a:rPr b="1" lang="en" sz="700"/>
              <a:t>:</a:t>
            </a:r>
            <a:endParaRPr/>
          </a:p>
        </p:txBody>
      </p:sp>
      <p:cxnSp>
        <p:nvCxnSpPr>
          <p:cNvPr id="96" name="Google Shape;96;p13"/>
          <p:cNvCxnSpPr>
            <a:stCxn id="87" idx="1"/>
            <a:endCxn id="88" idx="0"/>
          </p:cNvCxnSpPr>
          <p:nvPr/>
        </p:nvCxnSpPr>
        <p:spPr>
          <a:xfrm>
            <a:off x="712000" y="1272850"/>
            <a:ext cx="2232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93" idx="3"/>
            <a:endCxn id="95" idx="0"/>
          </p:cNvCxnSpPr>
          <p:nvPr/>
        </p:nvCxnSpPr>
        <p:spPr>
          <a:xfrm>
            <a:off x="6751175" y="1138638"/>
            <a:ext cx="902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90" idx="0"/>
            <a:endCxn id="93" idx="1"/>
          </p:cNvCxnSpPr>
          <p:nvPr/>
        </p:nvCxnSpPr>
        <p:spPr>
          <a:xfrm flipH="1" rot="10800000">
            <a:off x="4585045" y="1138525"/>
            <a:ext cx="7131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89" idx="3"/>
            <a:endCxn id="90" idx="3"/>
          </p:cNvCxnSpPr>
          <p:nvPr/>
        </p:nvCxnSpPr>
        <p:spPr>
          <a:xfrm flipH="1" rot="10800000">
            <a:off x="3877575" y="1992750"/>
            <a:ext cx="561300" cy="11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89" idx="3"/>
            <a:endCxn id="91" idx="2"/>
          </p:cNvCxnSpPr>
          <p:nvPr/>
        </p:nvCxnSpPr>
        <p:spPr>
          <a:xfrm flipH="1" rot="10800000">
            <a:off x="3877575" y="2791950"/>
            <a:ext cx="3579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88" idx="3"/>
            <a:endCxn id="89" idx="1"/>
          </p:cNvCxnSpPr>
          <p:nvPr/>
        </p:nvCxnSpPr>
        <p:spPr>
          <a:xfrm>
            <a:off x="1661825" y="2966400"/>
            <a:ext cx="3861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stCxn id="95" idx="2"/>
            <a:endCxn id="94" idx="3"/>
          </p:cNvCxnSpPr>
          <p:nvPr/>
        </p:nvCxnSpPr>
        <p:spPr>
          <a:xfrm flipH="1">
            <a:off x="6765250" y="1889625"/>
            <a:ext cx="8886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104" idx="0"/>
            <a:endCxn id="105" idx="0"/>
          </p:cNvCxnSpPr>
          <p:nvPr/>
        </p:nvCxnSpPr>
        <p:spPr>
          <a:xfrm>
            <a:off x="4173275" y="922525"/>
            <a:ext cx="4151400" cy="12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stCxn id="91" idx="5"/>
            <a:endCxn id="94" idx="1"/>
          </p:cNvCxnSpPr>
          <p:nvPr/>
        </p:nvCxnSpPr>
        <p:spPr>
          <a:xfrm flipH="1" rot="10800000">
            <a:off x="4946440" y="2462125"/>
            <a:ext cx="3657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3"/>
          <p:cNvCxnSpPr>
            <a:stCxn id="94" idx="3"/>
            <a:endCxn id="105" idx="1"/>
          </p:cNvCxnSpPr>
          <p:nvPr/>
        </p:nvCxnSpPr>
        <p:spPr>
          <a:xfrm>
            <a:off x="6765325" y="2462250"/>
            <a:ext cx="832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3"/>
          <p:cNvCxnSpPr>
            <a:stCxn id="94" idx="0"/>
            <a:endCxn id="93" idx="2"/>
          </p:cNvCxnSpPr>
          <p:nvPr/>
        </p:nvCxnSpPr>
        <p:spPr>
          <a:xfrm rot="10800000">
            <a:off x="6024675" y="1585950"/>
            <a:ext cx="1410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3"/>
          <p:cNvSpPr/>
          <p:nvPr/>
        </p:nvSpPr>
        <p:spPr>
          <a:xfrm>
            <a:off x="7598225" y="2205450"/>
            <a:ext cx="1453100" cy="535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Model Selection / Packaging: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Package  model into pickle object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ToDo all steps afterwards</a:t>
            </a:r>
            <a:endParaRPr sz="700"/>
          </a:p>
        </p:txBody>
      </p:sp>
      <p:sp>
        <p:nvSpPr>
          <p:cNvPr id="109" name="Google Shape;109;p13"/>
          <p:cNvSpPr/>
          <p:nvPr/>
        </p:nvSpPr>
        <p:spPr>
          <a:xfrm>
            <a:off x="7598225" y="2967450"/>
            <a:ext cx="1345075" cy="837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Model Deployment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Containairise / Build Image (Docker/ Packer)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Deployment (BitBucket Pipeline / TerraForm)</a:t>
            </a:r>
            <a:endParaRPr sz="700"/>
          </a:p>
        </p:txBody>
      </p:sp>
      <p:cxnSp>
        <p:nvCxnSpPr>
          <p:cNvPr id="110" name="Google Shape;110;p13"/>
          <p:cNvCxnSpPr>
            <a:stCxn id="111" idx="2"/>
            <a:endCxn id="112" idx="3"/>
          </p:cNvCxnSpPr>
          <p:nvPr/>
        </p:nvCxnSpPr>
        <p:spPr>
          <a:xfrm rot="10800000">
            <a:off x="6200800" y="4771750"/>
            <a:ext cx="618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stCxn id="109" idx="2"/>
            <a:endCxn id="111" idx="3"/>
          </p:cNvCxnSpPr>
          <p:nvPr/>
        </p:nvCxnSpPr>
        <p:spPr>
          <a:xfrm flipH="1">
            <a:off x="7112763" y="3805325"/>
            <a:ext cx="1158000" cy="6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>
            <a:stCxn id="105" idx="2"/>
            <a:endCxn id="109" idx="0"/>
          </p:cNvCxnSpPr>
          <p:nvPr/>
        </p:nvCxnSpPr>
        <p:spPr>
          <a:xfrm flipH="1">
            <a:off x="8270775" y="2740650"/>
            <a:ext cx="540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3"/>
          <p:cNvSpPr/>
          <p:nvPr/>
        </p:nvSpPr>
        <p:spPr>
          <a:xfrm>
            <a:off x="6818800" y="4494850"/>
            <a:ext cx="588000" cy="58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Production </a:t>
            </a:r>
            <a:r>
              <a:rPr b="1" lang="en" sz="700"/>
              <a:t>Data</a:t>
            </a:r>
            <a:endParaRPr b="1" sz="700"/>
          </a:p>
        </p:txBody>
      </p:sp>
      <p:sp>
        <p:nvSpPr>
          <p:cNvPr id="112" name="Google Shape;112;p13"/>
          <p:cNvSpPr/>
          <p:nvPr/>
        </p:nvSpPr>
        <p:spPr>
          <a:xfrm>
            <a:off x="5312225" y="4567650"/>
            <a:ext cx="888600" cy="408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Retraining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 </a:t>
            </a:r>
            <a:r>
              <a:rPr lang="en" sz="700"/>
              <a:t>With new data</a:t>
            </a:r>
            <a:endParaRPr sz="700"/>
          </a:p>
        </p:txBody>
      </p:sp>
      <p:cxnSp>
        <p:nvCxnSpPr>
          <p:cNvPr id="115" name="Google Shape;115;p13"/>
          <p:cNvCxnSpPr>
            <a:stCxn id="112" idx="1"/>
            <a:endCxn id="89" idx="3"/>
          </p:cNvCxnSpPr>
          <p:nvPr/>
        </p:nvCxnSpPr>
        <p:spPr>
          <a:xfrm rot="10800000">
            <a:off x="3877625" y="3159200"/>
            <a:ext cx="1434600" cy="16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92" idx="1"/>
            <a:endCxn id="89" idx="0"/>
          </p:cNvCxnSpPr>
          <p:nvPr/>
        </p:nvCxnSpPr>
        <p:spPr>
          <a:xfrm flipH="1">
            <a:off x="2962775" y="1216525"/>
            <a:ext cx="120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3442775" y="628525"/>
            <a:ext cx="730500" cy="58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Pre Processed </a:t>
            </a:r>
            <a:r>
              <a:rPr b="1" lang="en" sz="700"/>
              <a:t>Test Data</a:t>
            </a:r>
            <a:endParaRPr b="1" sz="700"/>
          </a:p>
        </p:txBody>
      </p:sp>
      <p:cxnSp>
        <p:nvCxnSpPr>
          <p:cNvPr id="117" name="Google Shape;117;p13"/>
          <p:cNvCxnSpPr>
            <a:stCxn id="89" idx="0"/>
            <a:endCxn id="104" idx="1"/>
          </p:cNvCxnSpPr>
          <p:nvPr/>
        </p:nvCxnSpPr>
        <p:spPr>
          <a:xfrm flipH="1" rot="10800000">
            <a:off x="2962675" y="1216450"/>
            <a:ext cx="8454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