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70ca08a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70ca08a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87dee58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87dee58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Registry : View and Compare models (Like dashboard for models. Model artifacts are stored in s3)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70ca08aa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70ca08aa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Registry : View and Compare models (Like dashboard for models. Model artifacts are stored in s3)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03693682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03693682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2" Type="http://schemas.openxmlformats.org/officeDocument/2006/relationships/image" Target="../media/image17.png"/><Relationship Id="rId9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246400" y="1333850"/>
            <a:ext cx="1960500" cy="30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Problem Scoping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322600" y="1943450"/>
            <a:ext cx="1834800" cy="30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246400" y="2400650"/>
            <a:ext cx="1960500" cy="30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46400" y="3162650"/>
            <a:ext cx="1960500" cy="30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246400" y="3696050"/>
            <a:ext cx="1960500" cy="30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246400" y="4153250"/>
            <a:ext cx="1960500" cy="30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Modeling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46400" y="4610450"/>
            <a:ext cx="1960500" cy="30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6647200" y="4610450"/>
            <a:ext cx="1960500" cy="30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</a:t>
            </a:r>
            <a:endParaRPr/>
          </a:p>
        </p:txBody>
      </p:sp>
      <p:cxnSp>
        <p:nvCxnSpPr>
          <p:cNvPr id="94" name="Google Shape;94;p13"/>
          <p:cNvCxnSpPr>
            <a:stCxn id="95" idx="4"/>
            <a:endCxn id="86" idx="0"/>
          </p:cNvCxnSpPr>
          <p:nvPr/>
        </p:nvCxnSpPr>
        <p:spPr>
          <a:xfrm flipH="1">
            <a:off x="1226555" y="910700"/>
            <a:ext cx="84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3"/>
          <p:cNvSpPr/>
          <p:nvPr/>
        </p:nvSpPr>
        <p:spPr>
          <a:xfrm>
            <a:off x="2452150" y="4381874"/>
            <a:ext cx="1319688" cy="7762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Accepted ?</a:t>
            </a:r>
            <a:endParaRPr sz="1200"/>
          </a:p>
        </p:txBody>
      </p:sp>
      <p:cxnSp>
        <p:nvCxnSpPr>
          <p:cNvPr id="97" name="Google Shape;97;p13"/>
          <p:cNvCxnSpPr>
            <a:stCxn id="86" idx="2"/>
            <a:endCxn id="87" idx="0"/>
          </p:cNvCxnSpPr>
          <p:nvPr/>
        </p:nvCxnSpPr>
        <p:spPr>
          <a:xfrm>
            <a:off x="1226650" y="1636250"/>
            <a:ext cx="135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3"/>
          <p:cNvCxnSpPr>
            <a:stCxn id="87" idx="2"/>
            <a:endCxn id="88" idx="0"/>
          </p:cNvCxnSpPr>
          <p:nvPr/>
        </p:nvCxnSpPr>
        <p:spPr>
          <a:xfrm flipH="1">
            <a:off x="1226800" y="2250650"/>
            <a:ext cx="13200" cy="1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3"/>
          <p:cNvCxnSpPr>
            <a:stCxn id="88" idx="2"/>
            <a:endCxn id="89" idx="0"/>
          </p:cNvCxnSpPr>
          <p:nvPr/>
        </p:nvCxnSpPr>
        <p:spPr>
          <a:xfrm>
            <a:off x="1226650" y="2703050"/>
            <a:ext cx="0" cy="4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3"/>
          <p:cNvCxnSpPr>
            <a:stCxn id="89" idx="2"/>
            <a:endCxn id="90" idx="0"/>
          </p:cNvCxnSpPr>
          <p:nvPr/>
        </p:nvCxnSpPr>
        <p:spPr>
          <a:xfrm>
            <a:off x="1226650" y="3465050"/>
            <a:ext cx="0" cy="2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3"/>
          <p:cNvCxnSpPr>
            <a:stCxn id="90" idx="2"/>
            <a:endCxn id="91" idx="0"/>
          </p:cNvCxnSpPr>
          <p:nvPr/>
        </p:nvCxnSpPr>
        <p:spPr>
          <a:xfrm>
            <a:off x="1226650" y="3998450"/>
            <a:ext cx="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3"/>
          <p:cNvCxnSpPr>
            <a:stCxn id="91" idx="2"/>
            <a:endCxn id="92" idx="0"/>
          </p:cNvCxnSpPr>
          <p:nvPr/>
        </p:nvCxnSpPr>
        <p:spPr>
          <a:xfrm>
            <a:off x="1226650" y="4455650"/>
            <a:ext cx="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3"/>
          <p:cNvCxnSpPr>
            <a:stCxn id="92" idx="3"/>
            <a:endCxn id="96" idx="1"/>
          </p:cNvCxnSpPr>
          <p:nvPr/>
        </p:nvCxnSpPr>
        <p:spPr>
          <a:xfrm>
            <a:off x="2206900" y="4761650"/>
            <a:ext cx="245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3"/>
          <p:cNvCxnSpPr>
            <a:stCxn id="96" idx="3"/>
            <a:endCxn id="105" idx="1"/>
          </p:cNvCxnSpPr>
          <p:nvPr/>
        </p:nvCxnSpPr>
        <p:spPr>
          <a:xfrm>
            <a:off x="3771838" y="4770011"/>
            <a:ext cx="375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3"/>
          <p:cNvCxnSpPr/>
          <p:nvPr/>
        </p:nvCxnSpPr>
        <p:spPr>
          <a:xfrm flipH="1">
            <a:off x="2157400" y="2095274"/>
            <a:ext cx="8325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3"/>
          <p:cNvSpPr/>
          <p:nvPr/>
        </p:nvSpPr>
        <p:spPr>
          <a:xfrm>
            <a:off x="5732800" y="2324700"/>
            <a:ext cx="1960500" cy="30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Monitoring</a:t>
            </a:r>
            <a:endParaRPr/>
          </a:p>
        </p:txBody>
      </p:sp>
      <p:cxnSp>
        <p:nvCxnSpPr>
          <p:cNvPr id="108" name="Google Shape;108;p13"/>
          <p:cNvCxnSpPr>
            <a:stCxn id="96" idx="0"/>
            <a:endCxn id="87" idx="3"/>
          </p:cNvCxnSpPr>
          <p:nvPr/>
        </p:nvCxnSpPr>
        <p:spPr>
          <a:xfrm flipH="1" rot="5400000">
            <a:off x="1492294" y="2762174"/>
            <a:ext cx="2284800" cy="95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3"/>
          <p:cNvSpPr/>
          <p:nvPr/>
        </p:nvSpPr>
        <p:spPr>
          <a:xfrm>
            <a:off x="3277525" y="2324700"/>
            <a:ext cx="2369100" cy="30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Data Logging</a:t>
            </a:r>
            <a:endParaRPr/>
          </a:p>
        </p:txBody>
      </p:sp>
      <p:cxnSp>
        <p:nvCxnSpPr>
          <p:cNvPr id="110" name="Google Shape;110;p13"/>
          <p:cNvCxnSpPr>
            <a:stCxn id="93" idx="0"/>
            <a:endCxn id="109" idx="2"/>
          </p:cNvCxnSpPr>
          <p:nvPr/>
        </p:nvCxnSpPr>
        <p:spPr>
          <a:xfrm rot="10800000">
            <a:off x="4462150" y="2627150"/>
            <a:ext cx="3165300" cy="19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3"/>
          <p:cNvCxnSpPr>
            <a:stCxn id="93" idx="0"/>
            <a:endCxn id="107" idx="2"/>
          </p:cNvCxnSpPr>
          <p:nvPr/>
        </p:nvCxnSpPr>
        <p:spPr>
          <a:xfrm rot="10800000">
            <a:off x="6713050" y="2627150"/>
            <a:ext cx="914400" cy="19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3"/>
          <p:cNvCxnSpPr>
            <a:stCxn id="109" idx="0"/>
            <a:endCxn id="87" idx="3"/>
          </p:cNvCxnSpPr>
          <p:nvPr/>
        </p:nvCxnSpPr>
        <p:spPr>
          <a:xfrm flipH="1" rot="5400000">
            <a:off x="3195925" y="1058550"/>
            <a:ext cx="227700" cy="230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3"/>
          <p:cNvCxnSpPr>
            <a:stCxn id="107" idx="0"/>
            <a:endCxn id="87" idx="3"/>
          </p:cNvCxnSpPr>
          <p:nvPr/>
        </p:nvCxnSpPr>
        <p:spPr>
          <a:xfrm flipH="1" rot="5400000">
            <a:off x="4321450" y="-66900"/>
            <a:ext cx="227700" cy="455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3"/>
          <p:cNvSpPr txBox="1"/>
          <p:nvPr>
            <p:ph type="title"/>
          </p:nvPr>
        </p:nvSpPr>
        <p:spPr>
          <a:xfrm>
            <a:off x="653250" y="2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Process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139955" y="608300"/>
            <a:ext cx="2190000" cy="30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Challenge</a:t>
            </a:r>
            <a:endParaRPr sz="1200"/>
          </a:p>
        </p:txBody>
      </p:sp>
      <p:sp>
        <p:nvSpPr>
          <p:cNvPr id="105" name="Google Shape;105;p13"/>
          <p:cNvSpPr/>
          <p:nvPr/>
        </p:nvSpPr>
        <p:spPr>
          <a:xfrm>
            <a:off x="4147450" y="4572575"/>
            <a:ext cx="1960500" cy="42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Versioning (</a:t>
            </a:r>
            <a:r>
              <a:rPr lang="en"/>
              <a:t>Model/ Data/Code )</a:t>
            </a:r>
            <a:endParaRPr/>
          </a:p>
        </p:txBody>
      </p:sp>
      <p:cxnSp>
        <p:nvCxnSpPr>
          <p:cNvPr id="115" name="Google Shape;115;p13"/>
          <p:cNvCxnSpPr>
            <a:stCxn id="105" idx="3"/>
            <a:endCxn id="93" idx="1"/>
          </p:cNvCxnSpPr>
          <p:nvPr/>
        </p:nvCxnSpPr>
        <p:spPr>
          <a:xfrm flipH="1" rot="10800000">
            <a:off x="6107950" y="4761725"/>
            <a:ext cx="5394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3"/>
          <p:cNvSpPr txBox="1"/>
          <p:nvPr/>
        </p:nvSpPr>
        <p:spPr>
          <a:xfrm>
            <a:off x="49475" y="2818475"/>
            <a:ext cx="8942400" cy="21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Pipeline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447575" y="846875"/>
            <a:ext cx="369500" cy="36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18" name="Google Shape;118;p13"/>
          <p:cNvSpPr/>
          <p:nvPr/>
        </p:nvSpPr>
        <p:spPr>
          <a:xfrm>
            <a:off x="6168975" y="428575"/>
            <a:ext cx="1411500" cy="129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Pipeline </a:t>
            </a:r>
            <a:r>
              <a:rPr b="1" lang="en" sz="1200"/>
              <a:t>Trigger </a:t>
            </a:r>
            <a:br>
              <a:rPr lang="en" sz="1200"/>
            </a:br>
            <a:r>
              <a:rPr lang="en" sz="1200"/>
              <a:t>- Scheduled / On ML Model Drift</a:t>
            </a:r>
            <a:endParaRPr sz="1200"/>
          </a:p>
        </p:txBody>
      </p:sp>
      <p:cxnSp>
        <p:nvCxnSpPr>
          <p:cNvPr id="119" name="Google Shape;119;p13"/>
          <p:cNvCxnSpPr>
            <a:stCxn id="107" idx="0"/>
            <a:endCxn id="118" idx="2"/>
          </p:cNvCxnSpPr>
          <p:nvPr/>
        </p:nvCxnSpPr>
        <p:spPr>
          <a:xfrm flipH="1" rot="10800000">
            <a:off x="6713050" y="1719300"/>
            <a:ext cx="161700" cy="6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3"/>
          <p:cNvCxnSpPr>
            <a:stCxn id="118" idx="3"/>
          </p:cNvCxnSpPr>
          <p:nvPr/>
        </p:nvCxnSpPr>
        <p:spPr>
          <a:xfrm>
            <a:off x="7580475" y="1073875"/>
            <a:ext cx="694800" cy="17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3"/>
          <p:cNvCxnSpPr>
            <a:stCxn id="117" idx="2"/>
          </p:cNvCxnSpPr>
          <p:nvPr/>
        </p:nvCxnSpPr>
        <p:spPr>
          <a:xfrm flipH="1">
            <a:off x="8275925" y="1216375"/>
            <a:ext cx="356400" cy="15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3"/>
          <p:cNvSpPr txBox="1"/>
          <p:nvPr/>
        </p:nvSpPr>
        <p:spPr>
          <a:xfrm>
            <a:off x="8153825" y="1427250"/>
            <a:ext cx="95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Data Scientist Manual Trigger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" name="Google Shape;123;p13"/>
          <p:cNvCxnSpPr>
            <a:stCxn id="109" idx="0"/>
            <a:endCxn id="118" idx="2"/>
          </p:cNvCxnSpPr>
          <p:nvPr/>
        </p:nvCxnSpPr>
        <p:spPr>
          <a:xfrm flipH="1" rot="10800000">
            <a:off x="4462075" y="1719300"/>
            <a:ext cx="2412600" cy="6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676175" y="-147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Architecture - Azure + OpenAI </a:t>
            </a:r>
            <a:br>
              <a:rPr lang="en" sz="2044"/>
            </a:br>
            <a:endParaRPr sz="1711"/>
          </a:p>
        </p:txBody>
      </p:sp>
      <p:pic>
        <p:nvPicPr>
          <p:cNvPr id="129" name="Google Shape;12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150" y="4340700"/>
            <a:ext cx="574200" cy="57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30" name="Google Shape;130;p14"/>
          <p:cNvSpPr txBox="1"/>
          <p:nvPr/>
        </p:nvSpPr>
        <p:spPr>
          <a:xfrm>
            <a:off x="917625" y="617000"/>
            <a:ext cx="7586400" cy="42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Azure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1222425" y="1043625"/>
            <a:ext cx="1235000" cy="6106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 Data (Data Lake, RDS, Feature Store)</a:t>
            </a:r>
            <a:endParaRPr sz="1100"/>
          </a:p>
        </p:txBody>
      </p:sp>
      <p:sp>
        <p:nvSpPr>
          <p:cNvPr id="132" name="Google Shape;132;p14"/>
          <p:cNvSpPr/>
          <p:nvPr/>
        </p:nvSpPr>
        <p:spPr>
          <a:xfrm>
            <a:off x="1146225" y="3624500"/>
            <a:ext cx="1813500" cy="1063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Azure ML Workspace </a:t>
            </a:r>
            <a:endParaRPr sz="1100"/>
          </a:p>
        </p:txBody>
      </p:sp>
      <p:cxnSp>
        <p:nvCxnSpPr>
          <p:cNvPr id="133" name="Google Shape;133;p14"/>
          <p:cNvCxnSpPr>
            <a:stCxn id="129" idx="0"/>
            <a:endCxn id="132" idx="1"/>
          </p:cNvCxnSpPr>
          <p:nvPr/>
        </p:nvCxnSpPr>
        <p:spPr>
          <a:xfrm flipH="1" rot="10800000">
            <a:off x="342250" y="4156200"/>
            <a:ext cx="804000" cy="1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4"/>
          <p:cNvCxnSpPr>
            <a:stCxn id="132" idx="3"/>
            <a:endCxn id="135" idx="1"/>
          </p:cNvCxnSpPr>
          <p:nvPr/>
        </p:nvCxnSpPr>
        <p:spPr>
          <a:xfrm>
            <a:off x="2959725" y="4156138"/>
            <a:ext cx="5106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718750" y="947200"/>
            <a:ext cx="369500" cy="36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37" name="Google Shape;137;p14"/>
          <p:cNvSpPr txBox="1"/>
          <p:nvPr/>
        </p:nvSpPr>
        <p:spPr>
          <a:xfrm>
            <a:off x="8616400" y="1475650"/>
            <a:ext cx="65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Client / Users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-17150" y="4038375"/>
            <a:ext cx="5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Data Scientist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" name="Google Shape;139;p14"/>
          <p:cNvCxnSpPr>
            <a:stCxn id="136" idx="3"/>
            <a:endCxn id="140" idx="0"/>
          </p:cNvCxnSpPr>
          <p:nvPr/>
        </p:nvCxnSpPr>
        <p:spPr>
          <a:xfrm flipH="1">
            <a:off x="5947350" y="1131950"/>
            <a:ext cx="2771400" cy="15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4"/>
          <p:cNvCxnSpPr>
            <a:stCxn id="142" idx="2"/>
            <a:endCxn id="143" idx="0"/>
          </p:cNvCxnSpPr>
          <p:nvPr/>
        </p:nvCxnSpPr>
        <p:spPr>
          <a:xfrm flipH="1">
            <a:off x="6784323" y="3355360"/>
            <a:ext cx="518700" cy="7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4"/>
          <p:cNvSpPr txBox="1"/>
          <p:nvPr/>
        </p:nvSpPr>
        <p:spPr>
          <a:xfrm>
            <a:off x="2941325" y="4154375"/>
            <a:ext cx="57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Model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3093724" y="3697175"/>
            <a:ext cx="49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Code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150" y="3678975"/>
            <a:ext cx="215100" cy="21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4"/>
          <p:cNvCxnSpPr>
            <a:stCxn id="132" idx="3"/>
            <a:endCxn id="146" idx="1"/>
          </p:cNvCxnSpPr>
          <p:nvPr/>
        </p:nvCxnSpPr>
        <p:spPr>
          <a:xfrm flipH="1" rot="10800000">
            <a:off x="2959725" y="3786538"/>
            <a:ext cx="730500" cy="3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4"/>
          <p:cNvSpPr/>
          <p:nvPr/>
        </p:nvSpPr>
        <p:spPr>
          <a:xfrm>
            <a:off x="4819725" y="4012300"/>
            <a:ext cx="738425" cy="642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Deploy</a:t>
            </a:r>
            <a:endParaRPr sz="1100"/>
          </a:p>
        </p:txBody>
      </p:sp>
      <p:cxnSp>
        <p:nvCxnSpPr>
          <p:cNvPr id="149" name="Google Shape;149;p14"/>
          <p:cNvCxnSpPr>
            <a:stCxn id="135" idx="3"/>
            <a:endCxn id="148" idx="1"/>
          </p:cNvCxnSpPr>
          <p:nvPr/>
        </p:nvCxnSpPr>
        <p:spPr>
          <a:xfrm>
            <a:off x="4208674" y="4318296"/>
            <a:ext cx="6111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4"/>
          <p:cNvCxnSpPr>
            <a:stCxn id="148" idx="3"/>
            <a:endCxn id="151" idx="1"/>
          </p:cNvCxnSpPr>
          <p:nvPr/>
        </p:nvCxnSpPr>
        <p:spPr>
          <a:xfrm>
            <a:off x="5558150" y="4333300"/>
            <a:ext cx="3417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4"/>
          <p:cNvCxnSpPr>
            <a:stCxn id="140" idx="3"/>
            <a:endCxn id="142" idx="1"/>
          </p:cNvCxnSpPr>
          <p:nvPr/>
        </p:nvCxnSpPr>
        <p:spPr>
          <a:xfrm>
            <a:off x="6273006" y="2990112"/>
            <a:ext cx="66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4"/>
          <p:cNvCxnSpPr>
            <a:stCxn id="154" idx="0"/>
            <a:endCxn id="155" idx="2"/>
          </p:cNvCxnSpPr>
          <p:nvPr/>
        </p:nvCxnSpPr>
        <p:spPr>
          <a:xfrm rot="10800000">
            <a:off x="7491488" y="2966350"/>
            <a:ext cx="33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4"/>
          <p:cNvCxnSpPr>
            <a:stCxn id="131" idx="2"/>
            <a:endCxn id="132" idx="0"/>
          </p:cNvCxnSpPr>
          <p:nvPr/>
        </p:nvCxnSpPr>
        <p:spPr>
          <a:xfrm>
            <a:off x="1839925" y="1654300"/>
            <a:ext cx="213000" cy="19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4"/>
          <p:cNvSpPr/>
          <p:nvPr/>
        </p:nvSpPr>
        <p:spPr>
          <a:xfrm>
            <a:off x="1220125" y="3666400"/>
            <a:ext cx="888300" cy="431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Notebook</a:t>
            </a:r>
            <a:endParaRPr sz="1100"/>
          </a:p>
        </p:txBody>
      </p:sp>
      <p:sp>
        <p:nvSpPr>
          <p:cNvPr id="158" name="Google Shape;158;p14"/>
          <p:cNvSpPr/>
          <p:nvPr/>
        </p:nvSpPr>
        <p:spPr>
          <a:xfrm>
            <a:off x="2166200" y="3666400"/>
            <a:ext cx="738425" cy="431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AutoML</a:t>
            </a:r>
            <a:endParaRPr sz="1100"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0249" y="4091519"/>
            <a:ext cx="738425" cy="45355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 txBox="1"/>
          <p:nvPr/>
        </p:nvSpPr>
        <p:spPr>
          <a:xfrm>
            <a:off x="4236725" y="4001975"/>
            <a:ext cx="57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Model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14"/>
          <p:cNvCxnSpPr>
            <a:stCxn id="129" idx="2"/>
            <a:endCxn id="148" idx="2"/>
          </p:cNvCxnSpPr>
          <p:nvPr/>
        </p:nvCxnSpPr>
        <p:spPr>
          <a:xfrm flipH="1" rot="10800000">
            <a:off x="342250" y="4654200"/>
            <a:ext cx="48468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4"/>
          <p:cNvSpPr txBox="1"/>
          <p:nvPr/>
        </p:nvSpPr>
        <p:spPr>
          <a:xfrm>
            <a:off x="3017525" y="4535375"/>
            <a:ext cx="114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Rest API  orAzure Cli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1025" y="2809198"/>
            <a:ext cx="651600" cy="3657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4"/>
          <p:cNvCxnSpPr>
            <a:stCxn id="146" idx="0"/>
            <a:endCxn id="162" idx="2"/>
          </p:cNvCxnSpPr>
          <p:nvPr/>
        </p:nvCxnSpPr>
        <p:spPr>
          <a:xfrm flipH="1" rot="10800000">
            <a:off x="3797700" y="3174975"/>
            <a:ext cx="39000" cy="5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4"/>
          <p:cNvSpPr txBox="1"/>
          <p:nvPr/>
        </p:nvSpPr>
        <p:spPr>
          <a:xfrm>
            <a:off x="2628125" y="2706575"/>
            <a:ext cx="88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Flask server + Prompt / Completion Call Docker Image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3000" y="2783307"/>
            <a:ext cx="738425" cy="5168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4"/>
          <p:cNvCxnSpPr>
            <a:stCxn id="162" idx="3"/>
            <a:endCxn id="165" idx="1"/>
          </p:cNvCxnSpPr>
          <p:nvPr/>
        </p:nvCxnSpPr>
        <p:spPr>
          <a:xfrm>
            <a:off x="4162625" y="2992076"/>
            <a:ext cx="240300" cy="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4"/>
          <p:cNvSpPr txBox="1"/>
          <p:nvPr/>
        </p:nvSpPr>
        <p:spPr>
          <a:xfrm>
            <a:off x="3923525" y="2477975"/>
            <a:ext cx="88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Push image to Registry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21407" y="2664313"/>
            <a:ext cx="651600" cy="65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4"/>
          <p:cNvCxnSpPr>
            <a:stCxn id="165" idx="3"/>
            <a:endCxn id="140" idx="1"/>
          </p:cNvCxnSpPr>
          <p:nvPr/>
        </p:nvCxnSpPr>
        <p:spPr>
          <a:xfrm flipH="1" rot="10800000">
            <a:off x="5141425" y="2990155"/>
            <a:ext cx="480000" cy="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4"/>
          <p:cNvSpPr/>
          <p:nvPr/>
        </p:nvSpPr>
        <p:spPr>
          <a:xfrm>
            <a:off x="5899800" y="4042525"/>
            <a:ext cx="2465075" cy="6515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9" name="Google Shape;169;p14"/>
          <p:cNvSpPr txBox="1"/>
          <p:nvPr/>
        </p:nvSpPr>
        <p:spPr>
          <a:xfrm>
            <a:off x="4990325" y="2249375"/>
            <a:ext cx="88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Deploy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image to Azure App Service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6021251" y="4103224"/>
            <a:ext cx="510600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6529024" y="4100651"/>
            <a:ext cx="510600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7240451" y="4103224"/>
            <a:ext cx="510600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7748224" y="4100651"/>
            <a:ext cx="510600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37773" y="2624860"/>
            <a:ext cx="730500" cy="73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4"/>
          <p:cNvCxnSpPr>
            <a:stCxn id="142" idx="2"/>
            <a:endCxn id="172" idx="0"/>
          </p:cNvCxnSpPr>
          <p:nvPr/>
        </p:nvCxnSpPr>
        <p:spPr>
          <a:xfrm>
            <a:off x="7303023" y="3355360"/>
            <a:ext cx="700500" cy="7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676175" y="-147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Architecture - AWS </a:t>
            </a:r>
            <a:br>
              <a:rPr lang="en" sz="2044"/>
            </a:br>
            <a:r>
              <a:rPr lang="en" sz="1711"/>
              <a:t>(Excluding Staging / Dev / Prod Separate Deployment Separate Setup Arch)</a:t>
            </a:r>
            <a:endParaRPr sz="1711"/>
          </a:p>
        </p:txBody>
      </p:sp>
      <p:pic>
        <p:nvPicPr>
          <p:cNvPr id="179" name="Google Shape;1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150" y="4545400"/>
            <a:ext cx="369500" cy="36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80" name="Google Shape;180;p15"/>
          <p:cNvSpPr txBox="1"/>
          <p:nvPr/>
        </p:nvSpPr>
        <p:spPr>
          <a:xfrm>
            <a:off x="537125" y="617000"/>
            <a:ext cx="7966800" cy="42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AWS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765225" y="1043625"/>
            <a:ext cx="1235000" cy="6106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 Data (S3</a:t>
            </a:r>
            <a:r>
              <a:rPr lang="en" sz="1100"/>
              <a:t>,</a:t>
            </a:r>
            <a:r>
              <a:rPr lang="en" sz="1100"/>
              <a:t> RDS, Redshift, Glue)</a:t>
            </a:r>
            <a:endParaRPr sz="1100"/>
          </a:p>
        </p:txBody>
      </p:sp>
      <p:sp>
        <p:nvSpPr>
          <p:cNvPr id="182" name="Google Shape;182;p15"/>
          <p:cNvSpPr/>
          <p:nvPr/>
        </p:nvSpPr>
        <p:spPr>
          <a:xfrm>
            <a:off x="917625" y="3624500"/>
            <a:ext cx="1813500" cy="1063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SageMaker Notebook </a:t>
            </a:r>
            <a:endParaRPr sz="1100"/>
          </a:p>
        </p:txBody>
      </p:sp>
      <p:cxnSp>
        <p:nvCxnSpPr>
          <p:cNvPr id="183" name="Google Shape;183;p15"/>
          <p:cNvCxnSpPr>
            <a:stCxn id="179" idx="0"/>
            <a:endCxn id="182" idx="1"/>
          </p:cNvCxnSpPr>
          <p:nvPr/>
        </p:nvCxnSpPr>
        <p:spPr>
          <a:xfrm flipH="1" rot="10800000">
            <a:off x="239900" y="4156000"/>
            <a:ext cx="677700" cy="3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4" name="Google Shape;1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275" y="3562233"/>
            <a:ext cx="1155326" cy="5937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5"/>
          <p:cNvCxnSpPr>
            <a:stCxn id="182" idx="3"/>
            <a:endCxn id="186" idx="1"/>
          </p:cNvCxnSpPr>
          <p:nvPr/>
        </p:nvCxnSpPr>
        <p:spPr>
          <a:xfrm>
            <a:off x="2731125" y="4156138"/>
            <a:ext cx="888300" cy="5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7" name="Google Shape;1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718750" y="947200"/>
            <a:ext cx="369500" cy="36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88" name="Google Shape;188;p15"/>
          <p:cNvSpPr txBox="1"/>
          <p:nvPr/>
        </p:nvSpPr>
        <p:spPr>
          <a:xfrm>
            <a:off x="8616400" y="1475650"/>
            <a:ext cx="65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Client / Users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-17150" y="4038375"/>
            <a:ext cx="5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Data Scientist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280" y="726375"/>
            <a:ext cx="791700" cy="8500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15"/>
          <p:cNvCxnSpPr>
            <a:stCxn id="187" idx="3"/>
            <a:endCxn id="190" idx="3"/>
          </p:cNvCxnSpPr>
          <p:nvPr/>
        </p:nvCxnSpPr>
        <p:spPr>
          <a:xfrm flipH="1">
            <a:off x="8459850" y="1131950"/>
            <a:ext cx="2589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5"/>
          <p:cNvCxnSpPr>
            <a:stCxn id="190" idx="1"/>
            <a:endCxn id="193" idx="3"/>
          </p:cNvCxnSpPr>
          <p:nvPr/>
        </p:nvCxnSpPr>
        <p:spPr>
          <a:xfrm rot="10800000">
            <a:off x="7376380" y="1140017"/>
            <a:ext cx="2919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5"/>
          <p:cNvCxnSpPr>
            <a:stCxn id="195" idx="2"/>
            <a:endCxn id="195" idx="2"/>
          </p:cNvCxnSpPr>
          <p:nvPr/>
        </p:nvCxnSpPr>
        <p:spPr>
          <a:xfrm>
            <a:off x="6974450" y="397119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6" name="Google Shape;19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6452813" y="4220524"/>
            <a:ext cx="770675" cy="48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15"/>
          <p:cNvCxnSpPr>
            <a:stCxn id="195" idx="2"/>
            <a:endCxn id="196" idx="3"/>
          </p:cNvCxnSpPr>
          <p:nvPr/>
        </p:nvCxnSpPr>
        <p:spPr>
          <a:xfrm>
            <a:off x="6974488" y="3971087"/>
            <a:ext cx="2490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6" name="Google Shape;1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9325" y="4429329"/>
            <a:ext cx="677700" cy="46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57451" y="3523248"/>
            <a:ext cx="888300" cy="59111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5"/>
          <p:cNvSpPr txBox="1"/>
          <p:nvPr/>
        </p:nvSpPr>
        <p:spPr>
          <a:xfrm>
            <a:off x="2788925" y="4306775"/>
            <a:ext cx="57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Models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3033600" y="3924238"/>
            <a:ext cx="77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Docker Containers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3093724" y="3316175"/>
            <a:ext cx="49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Code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2" name="Google Shape;202;p15"/>
          <p:cNvCxnSpPr>
            <a:endCxn id="198" idx="1"/>
          </p:cNvCxnSpPr>
          <p:nvPr/>
        </p:nvCxnSpPr>
        <p:spPr>
          <a:xfrm flipH="1" rot="10800000">
            <a:off x="2731251" y="3818803"/>
            <a:ext cx="8262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3" name="Google Shape;20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13950" y="3221775"/>
            <a:ext cx="215100" cy="21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15"/>
          <p:cNvCxnSpPr>
            <a:stCxn id="182" idx="3"/>
            <a:endCxn id="203" idx="1"/>
          </p:cNvCxnSpPr>
          <p:nvPr/>
        </p:nvCxnSpPr>
        <p:spPr>
          <a:xfrm flipH="1" rot="10800000">
            <a:off x="2731125" y="3329338"/>
            <a:ext cx="882900" cy="8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5"/>
          <p:cNvSpPr/>
          <p:nvPr/>
        </p:nvSpPr>
        <p:spPr>
          <a:xfrm>
            <a:off x="4620610" y="3624500"/>
            <a:ext cx="3252175" cy="1063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Sagemaker Pipeline</a:t>
            </a:r>
            <a:br>
              <a:rPr lang="en" sz="1100"/>
            </a:br>
            <a:br>
              <a:rPr lang="en" sz="1100"/>
            </a:br>
            <a:endParaRPr sz="1100"/>
          </a:p>
        </p:txBody>
      </p:sp>
      <p:sp>
        <p:nvSpPr>
          <p:cNvPr id="206" name="Google Shape;206;p15"/>
          <p:cNvSpPr/>
          <p:nvPr/>
        </p:nvSpPr>
        <p:spPr>
          <a:xfrm>
            <a:off x="4667325" y="4012300"/>
            <a:ext cx="738425" cy="642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Pre-Processing</a:t>
            </a:r>
            <a:endParaRPr sz="1100"/>
          </a:p>
        </p:txBody>
      </p:sp>
      <p:sp>
        <p:nvSpPr>
          <p:cNvPr id="207" name="Google Shape;207;p15"/>
          <p:cNvSpPr/>
          <p:nvPr/>
        </p:nvSpPr>
        <p:spPr>
          <a:xfrm>
            <a:off x="5581725" y="4012300"/>
            <a:ext cx="738425" cy="642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 Training</a:t>
            </a:r>
            <a:endParaRPr sz="1100"/>
          </a:p>
        </p:txBody>
      </p:sp>
      <p:pic>
        <p:nvPicPr>
          <p:cNvPr id="208" name="Google Shape;20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29038" y="3928373"/>
            <a:ext cx="738425" cy="72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15"/>
          <p:cNvCxnSpPr>
            <a:stCxn id="203" idx="3"/>
            <a:endCxn id="205" idx="1"/>
          </p:cNvCxnSpPr>
          <p:nvPr/>
        </p:nvCxnSpPr>
        <p:spPr>
          <a:xfrm>
            <a:off x="3829050" y="3329325"/>
            <a:ext cx="791700" cy="8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5"/>
          <p:cNvCxnSpPr>
            <a:stCxn id="198" idx="2"/>
            <a:endCxn id="205" idx="1"/>
          </p:cNvCxnSpPr>
          <p:nvPr/>
        </p:nvCxnSpPr>
        <p:spPr>
          <a:xfrm>
            <a:off x="4001601" y="4114358"/>
            <a:ext cx="618900" cy="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5"/>
          <p:cNvCxnSpPr>
            <a:stCxn id="207" idx="2"/>
            <a:endCxn id="186" idx="2"/>
          </p:cNvCxnSpPr>
          <p:nvPr/>
        </p:nvCxnSpPr>
        <p:spPr>
          <a:xfrm flipH="1">
            <a:off x="3958038" y="4654300"/>
            <a:ext cx="199290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2" name="Google Shape;212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35137" y="2339775"/>
            <a:ext cx="950139" cy="36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15"/>
          <p:cNvCxnSpPr>
            <a:stCxn id="212" idx="2"/>
            <a:endCxn id="205" idx="0"/>
          </p:cNvCxnSpPr>
          <p:nvPr/>
        </p:nvCxnSpPr>
        <p:spPr>
          <a:xfrm>
            <a:off x="5110206" y="2709275"/>
            <a:ext cx="1136400" cy="9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15"/>
          <p:cNvSpPr/>
          <p:nvPr/>
        </p:nvSpPr>
        <p:spPr>
          <a:xfrm>
            <a:off x="6955388" y="3100750"/>
            <a:ext cx="1078800" cy="3894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SageMaker Model Registry</a:t>
            </a:r>
            <a:endParaRPr sz="1000"/>
          </a:p>
        </p:txBody>
      </p:sp>
      <p:cxnSp>
        <p:nvCxnSpPr>
          <p:cNvPr id="215" name="Google Shape;215;p15"/>
          <p:cNvCxnSpPr>
            <a:stCxn id="205" idx="0"/>
            <a:endCxn id="214" idx="2"/>
          </p:cNvCxnSpPr>
          <p:nvPr/>
        </p:nvCxnSpPr>
        <p:spPr>
          <a:xfrm flipH="1" rot="10800000">
            <a:off x="6246697" y="3490100"/>
            <a:ext cx="12480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3" name="Google Shape;19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57625" y="834738"/>
            <a:ext cx="618900" cy="61068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5"/>
          <p:cNvSpPr/>
          <p:nvPr/>
        </p:nvSpPr>
        <p:spPr>
          <a:xfrm>
            <a:off x="220850" y="4673050"/>
            <a:ext cx="5786825" cy="445275"/>
          </a:xfrm>
          <a:custGeom>
            <a:rect b="b" l="l" r="r" t="t"/>
            <a:pathLst>
              <a:path extrusionOk="0" h="17811" w="231473">
                <a:moveTo>
                  <a:pt x="0" y="11292"/>
                </a:moveTo>
                <a:cubicBezTo>
                  <a:pt x="11560" y="12300"/>
                  <a:pt x="37638" y="16400"/>
                  <a:pt x="69361" y="17341"/>
                </a:cubicBezTo>
                <a:cubicBezTo>
                  <a:pt x="101084" y="18282"/>
                  <a:pt x="164262" y="17273"/>
                  <a:pt x="190340" y="16937"/>
                </a:cubicBezTo>
                <a:cubicBezTo>
                  <a:pt x="216418" y="16601"/>
                  <a:pt x="218973" y="18147"/>
                  <a:pt x="225828" y="15324"/>
                </a:cubicBezTo>
                <a:cubicBezTo>
                  <a:pt x="232684" y="12501"/>
                  <a:pt x="230532" y="2554"/>
                  <a:pt x="23147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Google Shape;217;p15"/>
          <p:cNvSpPr/>
          <p:nvPr/>
        </p:nvSpPr>
        <p:spPr>
          <a:xfrm>
            <a:off x="4017402" y="762226"/>
            <a:ext cx="2469975" cy="100298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AWS AutoScaling Group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endParaRPr sz="1100"/>
          </a:p>
        </p:txBody>
      </p:sp>
      <p:pic>
        <p:nvPicPr>
          <p:cNvPr id="218" name="Google Shape;218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96925" y="999675"/>
            <a:ext cx="677700" cy="424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50326" y="996225"/>
            <a:ext cx="677700" cy="42475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5"/>
          <p:cNvSpPr txBox="1"/>
          <p:nvPr/>
        </p:nvSpPr>
        <p:spPr>
          <a:xfrm>
            <a:off x="4445750" y="1388725"/>
            <a:ext cx="152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Sagemaker Endpoint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55202" y="996225"/>
            <a:ext cx="651600" cy="4083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15"/>
          <p:cNvCxnSpPr>
            <a:stCxn id="193" idx="1"/>
            <a:endCxn id="217" idx="3"/>
          </p:cNvCxnSpPr>
          <p:nvPr/>
        </p:nvCxnSpPr>
        <p:spPr>
          <a:xfrm flipH="1">
            <a:off x="6487325" y="1140081"/>
            <a:ext cx="270300" cy="1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3" name="Google Shape;22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81925" y="2355725"/>
            <a:ext cx="618900" cy="6106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5"/>
          <p:cNvCxnSpPr>
            <a:stCxn id="214" idx="0"/>
            <a:endCxn id="223" idx="2"/>
          </p:cNvCxnSpPr>
          <p:nvPr/>
        </p:nvCxnSpPr>
        <p:spPr>
          <a:xfrm rot="10800000">
            <a:off x="7491488" y="2966350"/>
            <a:ext cx="33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15"/>
          <p:cNvCxnSpPr>
            <a:stCxn id="223" idx="0"/>
            <a:endCxn id="217" idx="2"/>
          </p:cNvCxnSpPr>
          <p:nvPr/>
        </p:nvCxnSpPr>
        <p:spPr>
          <a:xfrm rot="10800000">
            <a:off x="5252475" y="1765325"/>
            <a:ext cx="2238900" cy="5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15"/>
          <p:cNvSpPr txBox="1"/>
          <p:nvPr/>
        </p:nvSpPr>
        <p:spPr>
          <a:xfrm>
            <a:off x="6429225" y="2376275"/>
            <a:ext cx="88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Fetch/ Update Endpoint on Approval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7" name="Google Shape;227;p15"/>
          <p:cNvCxnSpPr>
            <a:stCxn id="181" idx="2"/>
          </p:cNvCxnSpPr>
          <p:nvPr/>
        </p:nvCxnSpPr>
        <p:spPr>
          <a:xfrm>
            <a:off x="1382725" y="1654300"/>
            <a:ext cx="481200" cy="19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15"/>
          <p:cNvSpPr/>
          <p:nvPr/>
        </p:nvSpPr>
        <p:spPr>
          <a:xfrm>
            <a:off x="2365425" y="967425"/>
            <a:ext cx="1235000" cy="6106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Inference  Data (S3, RDS)</a:t>
            </a:r>
            <a:endParaRPr sz="1100"/>
          </a:p>
        </p:txBody>
      </p:sp>
      <p:cxnSp>
        <p:nvCxnSpPr>
          <p:cNvPr id="229" name="Google Shape;229;p15"/>
          <p:cNvCxnSpPr>
            <a:stCxn id="217" idx="1"/>
            <a:endCxn id="228" idx="3"/>
          </p:cNvCxnSpPr>
          <p:nvPr/>
        </p:nvCxnSpPr>
        <p:spPr>
          <a:xfrm flipH="1">
            <a:off x="3600402" y="1263719"/>
            <a:ext cx="417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15"/>
          <p:cNvSpPr/>
          <p:nvPr/>
        </p:nvSpPr>
        <p:spPr>
          <a:xfrm>
            <a:off x="2040325" y="2271275"/>
            <a:ext cx="1652100" cy="4247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SageMaker Model/ Data Drift Monitor </a:t>
            </a:r>
            <a:endParaRPr sz="1100"/>
          </a:p>
        </p:txBody>
      </p:sp>
      <p:cxnSp>
        <p:nvCxnSpPr>
          <p:cNvPr id="231" name="Google Shape;231;p15"/>
          <p:cNvCxnSpPr>
            <a:stCxn id="228" idx="2"/>
            <a:endCxn id="230" idx="0"/>
          </p:cNvCxnSpPr>
          <p:nvPr/>
        </p:nvCxnSpPr>
        <p:spPr>
          <a:xfrm flipH="1">
            <a:off x="2866525" y="1578100"/>
            <a:ext cx="116400" cy="6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5"/>
          <p:cNvCxnSpPr>
            <a:stCxn id="181" idx="2"/>
            <a:endCxn id="230" idx="0"/>
          </p:cNvCxnSpPr>
          <p:nvPr/>
        </p:nvCxnSpPr>
        <p:spPr>
          <a:xfrm>
            <a:off x="1382725" y="1654300"/>
            <a:ext cx="1483800" cy="6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5"/>
          <p:cNvCxnSpPr>
            <a:stCxn id="230" idx="1"/>
            <a:endCxn id="189" idx="0"/>
          </p:cNvCxnSpPr>
          <p:nvPr/>
        </p:nvCxnSpPr>
        <p:spPr>
          <a:xfrm flipH="1">
            <a:off x="270025" y="2483650"/>
            <a:ext cx="1770300" cy="1554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5"/>
          <p:cNvCxnSpPr>
            <a:endCxn id="189" idx="0"/>
          </p:cNvCxnSpPr>
          <p:nvPr/>
        </p:nvCxnSpPr>
        <p:spPr>
          <a:xfrm flipH="1">
            <a:off x="269950" y="3876675"/>
            <a:ext cx="2160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15"/>
          <p:cNvCxnSpPr>
            <a:stCxn id="230" idx="3"/>
            <a:endCxn id="212" idx="1"/>
          </p:cNvCxnSpPr>
          <p:nvPr/>
        </p:nvCxnSpPr>
        <p:spPr>
          <a:xfrm>
            <a:off x="3692425" y="2483650"/>
            <a:ext cx="942600" cy="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15"/>
          <p:cNvSpPr txBox="1"/>
          <p:nvPr/>
        </p:nvSpPr>
        <p:spPr>
          <a:xfrm>
            <a:off x="5261000" y="2906963"/>
            <a:ext cx="88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Scheduled or Drift Triggered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type="title"/>
          </p:nvPr>
        </p:nvSpPr>
        <p:spPr>
          <a:xfrm>
            <a:off x="653250" y="2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Deployment Arch (Rough Outline)</a:t>
            </a:r>
            <a:endParaRPr/>
          </a:p>
        </p:txBody>
      </p:sp>
      <p:sp>
        <p:nvSpPr>
          <p:cNvPr id="242" name="Google Shape;242;p16"/>
          <p:cNvSpPr txBox="1"/>
          <p:nvPr>
            <p:ph idx="1" type="body"/>
          </p:nvPr>
        </p:nvSpPr>
        <p:spPr>
          <a:xfrm>
            <a:off x="308425" y="509000"/>
            <a:ext cx="39855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Fully Self-Managed ML Environment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1. </a:t>
            </a:r>
            <a:r>
              <a:rPr lang="en">
                <a:solidFill>
                  <a:schemeClr val="dk2"/>
                </a:solidFill>
              </a:rPr>
              <a:t>Model Serialisation : (Pickle )</a:t>
            </a:r>
            <a:br>
              <a:rPr lang="en">
                <a:solidFill>
                  <a:schemeClr val="dk2"/>
                </a:solidFill>
              </a:rPr>
            </a:b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2. </a:t>
            </a:r>
            <a:r>
              <a:rPr lang="en">
                <a:solidFill>
                  <a:schemeClr val="dk2"/>
                </a:solidFill>
              </a:rPr>
              <a:t>Web Server</a:t>
            </a:r>
            <a:r>
              <a:rPr lang="en">
                <a:solidFill>
                  <a:schemeClr val="dk2"/>
                </a:solidFill>
              </a:rPr>
              <a:t>  :   (Flask)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- To provide web </a:t>
            </a:r>
            <a:r>
              <a:rPr lang="en">
                <a:solidFill>
                  <a:schemeClr val="dk2"/>
                </a:solidFill>
              </a:rPr>
              <a:t>access</a:t>
            </a:r>
            <a:r>
              <a:rPr lang="en">
                <a:solidFill>
                  <a:schemeClr val="dk2"/>
                </a:solidFill>
              </a:rPr>
              <a:t> to model.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 - Model Deserialisation/ Pipeline/ Inference code  integration to Flask</a:t>
            </a:r>
            <a:br>
              <a:rPr lang="en">
                <a:solidFill>
                  <a:schemeClr val="dk2"/>
                </a:solidFill>
              </a:rPr>
            </a:b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3. </a:t>
            </a:r>
            <a:r>
              <a:rPr lang="en">
                <a:solidFill>
                  <a:schemeClr val="dk2"/>
                </a:solidFill>
              </a:rPr>
              <a:t>Containerisation</a:t>
            </a:r>
            <a:r>
              <a:rPr lang="en">
                <a:solidFill>
                  <a:schemeClr val="dk2"/>
                </a:solidFill>
              </a:rPr>
              <a:t> : (docker/ packer)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- Package </a:t>
            </a:r>
            <a:r>
              <a:rPr lang="en">
                <a:solidFill>
                  <a:schemeClr val="dk2"/>
                </a:solidFill>
              </a:rPr>
              <a:t>libraries</a:t>
            </a:r>
            <a:r>
              <a:rPr lang="en">
                <a:solidFill>
                  <a:schemeClr val="dk2"/>
                </a:solidFill>
              </a:rPr>
              <a:t>, dependencies here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- Self–Contained deployable images created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-  Fetch latest codes from git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- Auto-refresh models from s3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- Connect to DB(Amazon RDS- for data storage)</a:t>
            </a:r>
            <a:br>
              <a:rPr lang="en">
                <a:solidFill>
                  <a:schemeClr val="dk2"/>
                </a:solidFill>
              </a:rPr>
            </a:b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4. Deployment : (BitBucket Pipeline / TerraForm)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- Deploy to AWS EC2/ GCP instances/ any cloud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- Multiple prod instances (scalability)</a:t>
            </a:r>
            <a:br>
              <a:rPr lang="en">
                <a:solidFill>
                  <a:schemeClr val="dk2"/>
                </a:solidFill>
              </a:rPr>
            </a:b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5. Load Balancer :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- AWS load balancer  to balance load between prod servers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3" name="Google Shape;243;p16"/>
          <p:cNvSpPr txBox="1"/>
          <p:nvPr>
            <p:ph idx="1" type="body"/>
          </p:nvPr>
        </p:nvSpPr>
        <p:spPr>
          <a:xfrm>
            <a:off x="4720200" y="531900"/>
            <a:ext cx="42762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SageMaker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0. Model Trained &amp; Deployed to Sagemaker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- Direct deployment from notebook  available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1. </a:t>
            </a:r>
            <a:r>
              <a:rPr lang="en">
                <a:solidFill>
                  <a:schemeClr val="dk2"/>
                </a:solidFill>
              </a:rPr>
              <a:t>API Rest EndPoint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( Prediction Request (JSON) received here)</a:t>
            </a:r>
            <a:br>
              <a:rPr lang="en">
                <a:solidFill>
                  <a:schemeClr val="dk2"/>
                </a:solidFill>
              </a:rPr>
            </a:b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2.  AWS lambda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  - 2 way communication with Sagemaker Inference API Endpoint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  - Pre-Inference :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       - Pre inference Custom Logic  not in ML serialised object can be added here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        - </a:t>
            </a:r>
            <a:r>
              <a:rPr lang="en">
                <a:solidFill>
                  <a:schemeClr val="dk2"/>
                </a:solidFill>
              </a:rPr>
              <a:t>  Data can be logged to DB here</a:t>
            </a:r>
            <a:r>
              <a:rPr lang="en">
                <a:solidFill>
                  <a:schemeClr val="dk2"/>
                </a:solidFill>
              </a:rPr>
              <a:t> 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  - Post_inference :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       - All steps post receiving here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       - Prediction received post-process here, if needed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3. Amazon Sagemaker Inference EndPoint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329375" y="4574250"/>
            <a:ext cx="825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PS: Due to time constraint, I have provided rough arch outline. I may be able to make detailed &amp; arch diagram and upload it to git later.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