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616" r:id="rId2"/>
    <p:sldId id="617" r:id="rId3"/>
    <p:sldId id="618" r:id="rId4"/>
    <p:sldId id="619" r:id="rId5"/>
    <p:sldId id="655" r:id="rId6"/>
    <p:sldId id="620" r:id="rId7"/>
    <p:sldId id="621" r:id="rId8"/>
    <p:sldId id="622" r:id="rId9"/>
    <p:sldId id="623" r:id="rId10"/>
    <p:sldId id="624" r:id="rId11"/>
    <p:sldId id="625" r:id="rId12"/>
    <p:sldId id="62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1293" autoAdjust="0"/>
  </p:normalViewPr>
  <p:slideViewPr>
    <p:cSldViewPr snapToGrid="0">
      <p:cViewPr varScale="1">
        <p:scale>
          <a:sx n="78" d="100"/>
          <a:sy n="78" d="100"/>
        </p:scale>
        <p:origin x="16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FF33-8B3A-45DC-991C-74F366AEF211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90D-779B-4FA1-8EA4-41C5457AD429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310E-599B-430A-BB48-85A12A679463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742-9DDD-47EB-BFD6-DC6771A374F6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C63-F21A-4E90-958F-E1D9EF27E11C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6C97-A448-4171-9639-62F03511F9C1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1417-002D-4AE4-8458-A983F86D03BC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96DB-91ED-42C5-9845-26043356113B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10BC-8298-4D80-A9D0-74679B29EF87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D47-C54E-451F-87F4-42D3FB48815B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C01-B45E-41DD-95C0-9BBD508643B5}" type="datetime1">
              <a:rPr lang="en-US" smtClean="0"/>
              <a:t>2/21/2022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74EE-881B-42BF-A3D0-0A8BE40FFC02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11" Type="http://schemas.openxmlformats.org/officeDocument/2006/relationships/image" Target="../media/image20.jpe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034-EC8C-4E28-AFB2-BFA439D5AA15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4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D44EF-9F10-4497-A64C-FB989A9FA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35" y="2179052"/>
            <a:ext cx="3478641" cy="2696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item of interest needs to be in the “working directory”</a:t>
            </a:r>
            <a:endParaRPr lang="en-US" sz="2800" b="1" u="sng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26C31-2DE9-4F0E-90DC-A879D013CDE8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(‘ted/fruit/basket’)</a:t>
            </a:r>
          </a:p>
        </p:txBody>
      </p:sp>
    </p:spTree>
    <p:extLst>
      <p:ext uri="{BB962C8B-B14F-4D97-AF65-F5344CB8AC3E}">
        <p14:creationId xmlns:p14="http://schemas.microsoft.com/office/powerpoint/2010/main" val="71308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D5FB-502C-4BBB-B531-4925FC4FE503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7907-4D72-4FAB-8FD0-DB675D4C76A8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B47E-F5FE-4B8B-BB85-FA834A7B7476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5B7-2DB5-4EA8-859A-5A5743A396CA}"/>
              </a:ext>
            </a:extLst>
          </p:cNvPr>
          <p:cNvSpPr txBox="1"/>
          <p:nvPr/>
        </p:nvSpPr>
        <p:spPr>
          <a:xfrm>
            <a:off x="3692285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4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666D-0A26-45F7-822B-A575960EC698}"/>
              </a:ext>
            </a:extLst>
          </p:cNvPr>
          <p:cNvGrpSpPr/>
          <p:nvPr/>
        </p:nvGrpSpPr>
        <p:grpSpPr>
          <a:xfrm>
            <a:off x="1273971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4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EEA90-78B0-4080-9D60-480EF7F02082}"/>
              </a:ext>
            </a:extLst>
          </p:cNvPr>
          <p:cNvGrpSpPr/>
          <p:nvPr/>
        </p:nvGrpSpPr>
        <p:grpSpPr>
          <a:xfrm>
            <a:off x="1379306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51ABA-CE4D-4CCD-905A-BF5DE70EEC4E}"/>
              </a:ext>
            </a:extLst>
          </p:cNvPr>
          <p:cNvGrpSpPr/>
          <p:nvPr/>
        </p:nvGrpSpPr>
        <p:grpSpPr>
          <a:xfrm>
            <a:off x="1475066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B50E6-9E18-46E3-84FD-FFCF596B08E9}"/>
              </a:ext>
            </a:extLst>
          </p:cNvPr>
          <p:cNvSpPr txBox="1"/>
          <p:nvPr/>
        </p:nvSpPr>
        <p:spPr>
          <a:xfrm>
            <a:off x="3505512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2075-9AC5-4FC8-88CC-83EDEBA95BDB}"/>
              </a:ext>
            </a:extLst>
          </p:cNvPr>
          <p:cNvSpPr txBox="1"/>
          <p:nvPr/>
        </p:nvSpPr>
        <p:spPr>
          <a:xfrm>
            <a:off x="3537044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methodology.  </a:t>
            </a:r>
            <a:r>
              <a:rPr lang="en-US" sz="1600" i="1" dirty="0"/>
              <a:t>Sometimes we will also create customized functions not in a library to aid our 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E07D4-0D0A-4ACB-A5E8-ADD36201F40F}"/>
              </a:ext>
            </a:extLst>
          </p:cNvPr>
          <p:cNvSpPr txBox="1"/>
          <p:nvPr/>
        </p:nvSpPr>
        <p:spPr>
          <a:xfrm>
            <a:off x="3505512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2D0D57-B8C7-49B5-A8C0-018A6F3A98E6}"/>
              </a:ext>
            </a:extLst>
          </p:cNvPr>
          <p:cNvSpPr txBox="1"/>
          <p:nvPr/>
        </p:nvSpPr>
        <p:spPr>
          <a:xfrm>
            <a:off x="3505512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05CB-050E-47C1-8BE0-60EC8BF8D9BC}"/>
              </a:ext>
            </a:extLst>
          </p:cNvPr>
          <p:cNvSpPr txBox="1"/>
          <p:nvPr/>
        </p:nvSpPr>
        <p:spPr>
          <a:xfrm>
            <a:off x="3537044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C58EB-A1AF-2546-8595-0F61CAF4B0CB}"/>
              </a:ext>
            </a:extLst>
          </p:cNvPr>
          <p:cNvGrpSpPr/>
          <p:nvPr/>
        </p:nvGrpSpPr>
        <p:grpSpPr>
          <a:xfrm>
            <a:off x="1411940" y="5795060"/>
            <a:ext cx="1170647" cy="551952"/>
            <a:chOff x="4884420" y="2092654"/>
            <a:chExt cx="3840480" cy="2250358"/>
          </a:xfrm>
        </p:grpSpPr>
        <p:pic>
          <p:nvPicPr>
            <p:cNvPr id="36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D4D9F585-C374-554B-A844-320A2009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half banana">
              <a:extLst>
                <a:ext uri="{FF2B5EF4-FFF2-40B4-BE49-F238E27FC236}">
                  <a16:creationId xmlns:a16="http://schemas.microsoft.com/office/drawing/2014/main" id="{C69AC490-0C1B-774F-ABB4-608BEA7E8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2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957-FA0A-4032-9F21-8823469D65A3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pic>
        <p:nvPicPr>
          <p:cNvPr id="6" name="Picture 2" descr="Image result for mouse trap">
            <a:extLst>
              <a:ext uri="{FF2B5EF4-FFF2-40B4-BE49-F238E27FC236}">
                <a16:creationId xmlns:a16="http://schemas.microsoft.com/office/drawing/2014/main" id="{F846D6A0-D7AA-47C4-97C8-FB3B4A49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077"/>
            <a:ext cx="2820643" cy="18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6E348-01AE-4DB9-856C-02AC1980BF8D}"/>
              </a:ext>
            </a:extLst>
          </p:cNvPr>
          <p:cNvSpPr txBox="1"/>
          <p:nvPr/>
        </p:nvSpPr>
        <p:spPr>
          <a:xfrm>
            <a:off x="2773282" y="1729038"/>
            <a:ext cx="6197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WINDOWS (local laptop):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the slashes have to be switched (or “escaped”)!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B87A9-B301-4293-93FA-06BB288D0A48}"/>
              </a:ext>
            </a:extLst>
          </p:cNvPr>
          <p:cNvSpPr txBox="1"/>
          <p:nvPr/>
        </p:nvSpPr>
        <p:spPr>
          <a:xfrm>
            <a:off x="3277096" y="3209963"/>
            <a:ext cx="24641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setwd("~/desktop")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E35-E2F2-4DD0-84B4-30CAE9221AB7}"/>
              </a:ext>
            </a:extLst>
          </p:cNvPr>
          <p:cNvSpPr txBox="1"/>
          <p:nvPr/>
        </p:nvSpPr>
        <p:spPr>
          <a:xfrm>
            <a:off x="3277096" y="4321556"/>
            <a:ext cx="5801588" cy="5386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("~\desktop")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Error: '\d' is an unrecognized escape in character string starting ""~\d"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11FA60-CAC9-4EEA-A3D6-A31695BB18CE}"/>
              </a:ext>
            </a:extLst>
          </p:cNvPr>
          <p:cNvSpPr>
            <a:spLocks noChangeAspect="1"/>
          </p:cNvSpPr>
          <p:nvPr/>
        </p:nvSpPr>
        <p:spPr bwMode="auto">
          <a:xfrm>
            <a:off x="2645060" y="2962950"/>
            <a:ext cx="524371" cy="627005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Multiplication Sign 12">
            <a:extLst>
              <a:ext uri="{FF2B5EF4-FFF2-40B4-BE49-F238E27FC236}">
                <a16:creationId xmlns:a16="http://schemas.microsoft.com/office/drawing/2014/main" id="{DE42D866-E615-421A-9661-6AAA6A7345C3}"/>
              </a:ext>
            </a:extLst>
          </p:cNvPr>
          <p:cNvSpPr/>
          <p:nvPr/>
        </p:nvSpPr>
        <p:spPr>
          <a:xfrm>
            <a:off x="2516618" y="4207928"/>
            <a:ext cx="781254" cy="78125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AA9-F73C-4087-AAB5-923E5A70ED78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Found the fruit basket!  </a:t>
            </a:r>
            <a:r>
              <a:rPr lang="en-US" sz="24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Change R into a breakfast preparing machine with specialized libraries.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19994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pic>
        <p:nvPicPr>
          <p:cNvPr id="10" name="Picture 2" descr="Image result for hand white background">
            <a:extLst>
              <a:ext uri="{FF2B5EF4-FFF2-40B4-BE49-F238E27FC236}">
                <a16:creationId xmlns:a16="http://schemas.microsoft.com/office/drawing/2014/main" id="{C1310C95-C648-4984-A9E4-F1D5794C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73" y="2028449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433837BB-B7CA-422B-AE90-5EC2CAE95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803428" y="2990364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/>
              <a:t>Another trap!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AAEF-9330-4155-8F4A-DA255700A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37" b="10552"/>
          <a:stretch/>
        </p:blipFill>
        <p:spPr>
          <a:xfrm>
            <a:off x="20" y="11"/>
            <a:ext cx="9143980" cy="365759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57F220-BFA2-43FF-989A-C877C7FF0A67}"/>
              </a:ext>
            </a:extLst>
          </p:cNvPr>
          <p:cNvSpPr/>
          <p:nvPr/>
        </p:nvSpPr>
        <p:spPr>
          <a:xfrm>
            <a:off x="3167986" y="3752850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/>
              <a:t>Before loading a library use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install.packages(“name of package”).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You only need to do this once per environment</a:t>
            </a:r>
            <a:endParaRPr lang="en-US" sz="16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But, will need to repeat it w/each new environment!</a:t>
            </a:r>
            <a:endParaRPr lang="en-US" sz="1600" i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75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7F74474-4F02-44EB-91CA-F05781DE691A}" type="datetime1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2/21/2022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Neupane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43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7BC0-4837-4AD7-A20B-2A848006FB60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195" y="365126"/>
            <a:ext cx="8330155" cy="591477"/>
          </a:xfrm>
        </p:spPr>
        <p:txBody>
          <a:bodyPr/>
          <a:lstStyle/>
          <a:p>
            <a:r>
              <a:rPr lang="en-US" dirty="0"/>
              <a:t>The course readme has the packages to install.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294A2-A1DA-7048-BE2E-201ED7D2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7" y="1164287"/>
            <a:ext cx="6350241" cy="42366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E64883-1A2E-6744-A141-61BAB6B5D57E}"/>
              </a:ext>
            </a:extLst>
          </p:cNvPr>
          <p:cNvSpPr/>
          <p:nvPr/>
        </p:nvSpPr>
        <p:spPr>
          <a:xfrm>
            <a:off x="240631" y="5706323"/>
            <a:ext cx="8686800" cy="392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Don’t install them now, it takes awhile. 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8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1A14-9D7A-4F4D-B0CF-C6CE09E5A172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Now R is a cutting &amp; peeling machine, </a:t>
            </a:r>
            <a:r>
              <a:rPr lang="en-US" sz="2400" dirty="0">
                <a:solidFill>
                  <a:schemeClr val="accent1"/>
                </a:solidFill>
              </a:rPr>
              <a:t>let’s pick our fruit.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 now has the object called </a:t>
            </a:r>
            <a:r>
              <a:rPr lang="en-US" sz="2000" b="1" u="sng" dirty="0">
                <a:solidFill>
                  <a:schemeClr val="bg1"/>
                </a:solidFill>
              </a:rPr>
              <a:t>banana</a:t>
            </a:r>
            <a:r>
              <a:rPr lang="en-US" sz="2000" dirty="0">
                <a:solidFill>
                  <a:schemeClr val="bg1"/>
                </a:solidFill>
              </a:rPr>
              <a:t> in memory 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 “opening a spreadsheet”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0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2167599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87500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Banana.csv</a:t>
            </a:r>
            <a:r>
              <a:rPr lang="en-US" dirty="0">
                <a:latin typeface="Consolas" panose="020B0609020204030204" pitchFamily="49" charset="0"/>
              </a:rPr>
              <a:t>”)</a:t>
            </a:r>
            <a:endParaRPr lang="en-US" dirty="0"/>
          </a:p>
        </p:txBody>
      </p:sp>
      <p:pic>
        <p:nvPicPr>
          <p:cNvPr id="11" name="Picture 6" descr="Image result for banana transparent background">
            <a:extLst>
              <a:ext uri="{FF2B5EF4-FFF2-40B4-BE49-F238E27FC236}">
                <a16:creationId xmlns:a16="http://schemas.microsoft.com/office/drawing/2014/main" id="{5D8E29B8-7D56-4DAC-83F8-3181EDB0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05" y="1322773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7">
            <a:extLst>
              <a:ext uri="{FF2B5EF4-FFF2-40B4-BE49-F238E27FC236}">
                <a16:creationId xmlns:a16="http://schemas.microsoft.com/office/drawing/2014/main" id="{E27E2BA0-A2C4-4F36-ABAE-408CEF983453}"/>
              </a:ext>
            </a:extLst>
          </p:cNvPr>
          <p:cNvSpPr/>
          <p:nvPr/>
        </p:nvSpPr>
        <p:spPr>
          <a:xfrm>
            <a:off x="3346393" y="4023053"/>
            <a:ext cx="3131507" cy="1164920"/>
          </a:xfrm>
          <a:prstGeom prst="wedgeRoundRectCallout">
            <a:avLst>
              <a:gd name="adj1" fmla="val -41791"/>
              <a:gd name="adj2" fmla="val -12001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Must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 the working directory or full path declared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inside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Have correct capitalization, spacing &amp; spelling matter.</a:t>
            </a:r>
          </a:p>
        </p:txBody>
      </p:sp>
    </p:spTree>
    <p:extLst>
      <p:ext uri="{BB962C8B-B14F-4D97-AF65-F5344CB8AC3E}">
        <p14:creationId xmlns:p14="http://schemas.microsoft.com/office/powerpoint/2010/main" val="296367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4C15-FE59-4EEF-A9CF-1B931979AE04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my file is Excel or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pic>
        <p:nvPicPr>
          <p:cNvPr id="6" name="Picture 2" descr="Image result for advice meme">
            <a:extLst>
              <a:ext uri="{FF2B5EF4-FFF2-40B4-BE49-F238E27FC236}">
                <a16:creationId xmlns:a16="http://schemas.microsoft.com/office/drawing/2014/main" id="{2C3CA585-ACF4-469C-BE93-2BF26DF5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5" y="1848170"/>
            <a:ext cx="3640942" cy="29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510A5-BA30-4AB1-9EDA-6E4222102AF1}"/>
              </a:ext>
            </a:extLst>
          </p:cNvPr>
          <p:cNvSpPr txBox="1"/>
          <p:nvPr/>
        </p:nvSpPr>
        <p:spPr>
          <a:xfrm>
            <a:off x="3820017" y="1848755"/>
            <a:ext cx="508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can open many files types with different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Rds</a:t>
            </a:r>
            <a:r>
              <a:rPr lang="en-US" dirty="0"/>
              <a:t>, </a:t>
            </a:r>
            <a:r>
              <a:rPr lang="en-US" dirty="0" err="1"/>
              <a:t>rda</a:t>
            </a:r>
            <a:r>
              <a:rPr lang="en-US" dirty="0"/>
              <a:t>, </a:t>
            </a:r>
            <a:r>
              <a:rPr lang="en-US" dirty="0" err="1"/>
              <a:t>fst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Databases (SQL,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14952-F2EF-4FC6-A890-56476579D625}"/>
              </a:ext>
            </a:extLst>
          </p:cNvPr>
          <p:cNvSpPr/>
          <p:nvPr/>
        </p:nvSpPr>
        <p:spPr>
          <a:xfrm>
            <a:off x="240630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Recommendation: to get started stick with CSV.  Most software can export CSV.  Most class files are CSV.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89B5-C351-4062-8D11-EAD31FE9BA04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53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0B2-BB23-4688-AC68-96CE7370673D}" type="datetime1">
              <a:rPr lang="en-US" smtClean="0"/>
              <a:t>2/21/2022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657</Words>
  <Application>Microsoft Office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 basic R workflow</vt:lpstr>
      <vt:lpstr>R Trap!</vt:lpstr>
      <vt:lpstr>R uses functions, libraries &amp; objects</vt:lpstr>
      <vt:lpstr>Another trap!</vt:lpstr>
      <vt:lpstr>The course readme has the packages to install.</vt:lpstr>
      <vt:lpstr>R uses functions, libraries &amp; objects</vt:lpstr>
      <vt:lpstr>What if my file is Excel or ???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Workflow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Harvard CSCI E-96</dc:title>
  <dc:creator>Edward Kwartler</dc:creator>
  <cp:lastModifiedBy>Bikalpa Neupane</cp:lastModifiedBy>
  <cp:revision>14</cp:revision>
  <dcterms:created xsi:type="dcterms:W3CDTF">2020-08-24T01:48:41Z</dcterms:created>
  <dcterms:modified xsi:type="dcterms:W3CDTF">2022-02-21T05:55:06Z</dcterms:modified>
</cp:coreProperties>
</file>