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815" r:id="rId2"/>
    <p:sldId id="678" r:id="rId3"/>
    <p:sldId id="752" r:id="rId4"/>
    <p:sldId id="751" r:id="rId5"/>
    <p:sldId id="754" r:id="rId6"/>
    <p:sldId id="755" r:id="rId7"/>
    <p:sldId id="814" r:id="rId8"/>
    <p:sldId id="756" r:id="rId9"/>
    <p:sldId id="757" r:id="rId10"/>
    <p:sldId id="758" r:id="rId11"/>
    <p:sldId id="759" r:id="rId12"/>
    <p:sldId id="760" r:id="rId13"/>
    <p:sldId id="679" r:id="rId14"/>
    <p:sldId id="681" r:id="rId15"/>
    <p:sldId id="761" r:id="rId16"/>
    <p:sldId id="682" r:id="rId17"/>
    <p:sldId id="7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5" autoAdjust="0"/>
    <p:restoredTop sz="91429" autoAdjust="0"/>
  </p:normalViewPr>
  <p:slideViewPr>
    <p:cSldViewPr snapToGrid="0">
      <p:cViewPr varScale="1">
        <p:scale>
          <a:sx n="78" d="100"/>
          <a:sy n="78" d="100"/>
        </p:scale>
        <p:origin x="15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35 terms from 3m Super Bowl 50 Tweets</a:t>
            </a:r>
            <a:endParaRPr lang="en-US" dirty="0"/>
          </a:p>
        </c:rich>
      </c:tx>
      <c:layout>
        <c:manualLayout>
          <c:xMode val="edge"/>
          <c:yMode val="edge"/>
          <c:x val="0.30885845754611607"/>
          <c:y val="5.85780701475424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Sheet1!$B$2:$B$36</c:f>
              <c:strCache>
                <c:ptCount val="35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</c:strCache>
            </c:strRef>
          </c:cat>
          <c:val>
            <c:numRef>
              <c:f>Sheet1!$C$2:$C$36</c:f>
              <c:numCache>
                <c:formatCode>#,##0</c:formatCode>
                <c:ptCount val="35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4A-4697-82AD-214C30CE3E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1901728"/>
        <c:axId val="369966056"/>
      </c:barChart>
      <c:catAx>
        <c:axId val="29190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6056"/>
        <c:crosses val="autoZero"/>
        <c:auto val="1"/>
        <c:lblAlgn val="ctr"/>
        <c:lblOffset val="100"/>
        <c:noMultiLvlLbl val="0"/>
      </c:catAx>
      <c:valAx>
        <c:axId val="36996605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90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Sheet1!$B$2:$B$51</c:f>
              <c:strCache>
                <c:ptCount val="50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  <c:pt idx="35">
                  <c:v>do</c:v>
                </c:pt>
                <c:pt idx="36">
                  <c:v>what</c:v>
                </c:pt>
                <c:pt idx="37">
                  <c:v>no</c:v>
                </c:pt>
                <c:pt idx="38">
                  <c:v>when</c:v>
                </c:pt>
                <c:pt idx="39">
                  <c:v>lol</c:v>
                </c:pt>
                <c:pt idx="40">
                  <c:v>we</c:v>
                </c:pt>
                <c:pt idx="41">
                  <c:v>was</c:v>
                </c:pt>
                <c:pt idx="42">
                  <c:v>new</c:v>
                </c:pt>
                <c:pt idx="43">
                  <c:v>one</c:v>
                </c:pt>
                <c:pt idx="44">
                  <c:v>follow</c:v>
                </c:pt>
                <c:pt idx="45">
                  <c:v>out</c:v>
                </c:pt>
                <c:pt idx="46">
                  <c:v>can</c:v>
                </c:pt>
                <c:pt idx="47">
                  <c:v>u</c:v>
                </c:pt>
                <c:pt idx="48">
                  <c:v>now</c:v>
                </c:pt>
                <c:pt idx="49">
                  <c:v>go</c:v>
                </c:pt>
              </c:strCache>
            </c:strRef>
          </c:cat>
          <c:val>
            <c:numRef>
              <c:f>Sheet1!$C$2:$C$51</c:f>
              <c:numCache>
                <c:formatCode>#,##0</c:formatCode>
                <c:ptCount val="5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99-485F-9662-189C20C06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369968408"/>
        <c:axId val="369963704"/>
      </c:barChart>
      <c:catAx>
        <c:axId val="3699684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9963704"/>
        <c:crosses val="autoZero"/>
        <c:auto val="1"/>
        <c:lblAlgn val="ctr"/>
        <c:lblOffset val="100"/>
        <c:noMultiLvlLbl val="0"/>
      </c:catAx>
      <c:valAx>
        <c:axId val="36996370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8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Sheet2!$B$1:$B$10</c:f>
              <c:strCache>
                <c:ptCount val="10"/>
                <c:pt idx="0">
                  <c:v>Zurich</c:v>
                </c:pt>
                <c:pt idx="1">
                  <c:v>Geneva</c:v>
                </c:pt>
                <c:pt idx="2">
                  <c:v>Basel</c:v>
                </c:pt>
                <c:pt idx="3">
                  <c:v>Bern</c:v>
                </c:pt>
                <c:pt idx="4">
                  <c:v>Lausanne</c:v>
                </c:pt>
                <c:pt idx="5">
                  <c:v>Lucerne</c:v>
                </c:pt>
                <c:pt idx="6">
                  <c:v>St. Gallen</c:v>
                </c:pt>
                <c:pt idx="7">
                  <c:v>Lugano</c:v>
                </c:pt>
                <c:pt idx="8">
                  <c:v>Fribourg</c:v>
                </c:pt>
                <c:pt idx="9">
                  <c:v>Thun</c:v>
                </c:pt>
              </c:strCache>
            </c:strRef>
          </c:cat>
          <c:val>
            <c:numRef>
              <c:f>Sheet2!$C$1:$C$10</c:f>
              <c:numCache>
                <c:formatCode>#,##0</c:formatCode>
                <c:ptCount val="10"/>
                <c:pt idx="0">
                  <c:v>366445</c:v>
                </c:pt>
                <c:pt idx="1">
                  <c:v>177500</c:v>
                </c:pt>
                <c:pt idx="2">
                  <c:v>165000</c:v>
                </c:pt>
                <c:pt idx="3">
                  <c:v>140228</c:v>
                </c:pt>
                <c:pt idx="4">
                  <c:v>129273</c:v>
                </c:pt>
                <c:pt idx="5">
                  <c:v>77491</c:v>
                </c:pt>
                <c:pt idx="6">
                  <c:v>70000</c:v>
                </c:pt>
                <c:pt idx="7">
                  <c:v>68500</c:v>
                </c:pt>
                <c:pt idx="8">
                  <c:v>32000</c:v>
                </c:pt>
                <c:pt idx="9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19-4F60-9501-665F188D8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5664"/>
        <c:axId val="369967232"/>
      </c:barChart>
      <c:catAx>
        <c:axId val="36996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7232"/>
        <c:crosses val="autoZero"/>
        <c:auto val="1"/>
        <c:lblAlgn val="ctr"/>
        <c:lblOffset val="100"/>
        <c:noMultiLvlLbl val="0"/>
      </c:catAx>
      <c:valAx>
        <c:axId val="36996723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city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Sheet4!$B$2:$B$9</c:f>
              <c:strCache>
                <c:ptCount val="8"/>
                <c:pt idx="0">
                  <c:v>Greater London</c:v>
                </c:pt>
                <c:pt idx="1">
                  <c:v>Birmingham (West Midlands)</c:v>
                </c:pt>
                <c:pt idx="2">
                  <c:v>Greater Manchester</c:v>
                </c:pt>
                <c:pt idx="3">
                  <c:v>West Yorkshire</c:v>
                </c:pt>
                <c:pt idx="4">
                  <c:v>North East</c:v>
                </c:pt>
                <c:pt idx="5">
                  <c:v>Liverpool</c:v>
                </c:pt>
                <c:pt idx="6">
                  <c:v>Sheffield</c:v>
                </c:pt>
                <c:pt idx="7">
                  <c:v>Bristol</c:v>
                </c:pt>
              </c:strCache>
            </c:strRef>
          </c:cat>
          <c:val>
            <c:numRef>
              <c:f>Sheet4!$C$2:$C$9</c:f>
              <c:numCache>
                <c:formatCode>#,##0</c:formatCode>
                <c:ptCount val="8"/>
                <c:pt idx="0">
                  <c:v>8674000</c:v>
                </c:pt>
                <c:pt idx="1">
                  <c:v>2834000</c:v>
                </c:pt>
                <c:pt idx="2" formatCode="General">
                  <c:v>2756000</c:v>
                </c:pt>
                <c:pt idx="3">
                  <c:v>2282000</c:v>
                </c:pt>
                <c:pt idx="4" formatCode="General">
                  <c:v>1957000</c:v>
                </c:pt>
                <c:pt idx="5">
                  <c:v>1525000</c:v>
                </c:pt>
                <c:pt idx="6" formatCode="General">
                  <c:v>1375000</c:v>
                </c:pt>
                <c:pt idx="7">
                  <c:v>1119000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D4-4634-9BD0-2AEC477210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4880"/>
        <c:axId val="369969192"/>
      </c:barChart>
      <c:catAx>
        <c:axId val="36996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9192"/>
        <c:crosses val="autoZero"/>
        <c:auto val="1"/>
        <c:lblAlgn val="ctr"/>
        <c:lblOffset val="100"/>
        <c:noMultiLvlLbl val="0"/>
      </c:catAx>
      <c:valAx>
        <c:axId val="36996919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488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2016 Direct Premiums Written ($)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Sheet2!$C$2:$C$26</c:f>
              <c:numCache>
                <c:formatCode>_("$"* #,##0_);_("$"* \(#,##0\);_("$"* "-"??_);_(@_)</c:formatCode>
                <c:ptCount val="25"/>
                <c:pt idx="0">
                  <c:v>39195117</c:v>
                </c:pt>
                <c:pt idx="1">
                  <c:v>25532051</c:v>
                </c:pt>
                <c:pt idx="2">
                  <c:v>20813858</c:v>
                </c:pt>
                <c:pt idx="3">
                  <c:v>19611981</c:v>
                </c:pt>
                <c:pt idx="4">
                  <c:v>11668187</c:v>
                </c:pt>
                <c:pt idx="5">
                  <c:v>10774426</c:v>
                </c:pt>
                <c:pt idx="6">
                  <c:v>10304622</c:v>
                </c:pt>
                <c:pt idx="7">
                  <c:v>7640558</c:v>
                </c:pt>
                <c:pt idx="8">
                  <c:v>4005549</c:v>
                </c:pt>
                <c:pt idx="9">
                  <c:v>3896786</c:v>
                </c:pt>
                <c:pt idx="10">
                  <c:v>2725033</c:v>
                </c:pt>
                <c:pt idx="11">
                  <c:v>2641336</c:v>
                </c:pt>
                <c:pt idx="12">
                  <c:v>2523701</c:v>
                </c:pt>
                <c:pt idx="13">
                  <c:v>2484129</c:v>
                </c:pt>
                <c:pt idx="14">
                  <c:v>2423830</c:v>
                </c:pt>
                <c:pt idx="15">
                  <c:v>2339246</c:v>
                </c:pt>
                <c:pt idx="16">
                  <c:v>2236697</c:v>
                </c:pt>
                <c:pt idx="17">
                  <c:v>2127640</c:v>
                </c:pt>
                <c:pt idx="18">
                  <c:v>1663843</c:v>
                </c:pt>
                <c:pt idx="19">
                  <c:v>1658119</c:v>
                </c:pt>
                <c:pt idx="20">
                  <c:v>1256106</c:v>
                </c:pt>
                <c:pt idx="21">
                  <c:v>1241752</c:v>
                </c:pt>
                <c:pt idx="22">
                  <c:v>1210728</c:v>
                </c:pt>
                <c:pt idx="23">
                  <c:v>1035499</c:v>
                </c:pt>
                <c:pt idx="24">
                  <c:v>1013636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A-DB43-8BA4-4FAA68612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70368"/>
        <c:axId val="369966840"/>
      </c:barChart>
      <c:catAx>
        <c:axId val="3699703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69966840"/>
        <c:crosses val="autoZero"/>
        <c:auto val="1"/>
        <c:lblAlgn val="ctr"/>
        <c:lblOffset val="100"/>
        <c:noMultiLvlLbl val="0"/>
      </c:catAx>
      <c:valAx>
        <c:axId val="369966840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7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US_Cloud_Mkt_share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AWS</c:v>
                </c:pt>
                <c:pt idx="1">
                  <c:v>MSFT</c:v>
                </c:pt>
                <c:pt idx="2">
                  <c:v>Goog</c:v>
                </c:pt>
                <c:pt idx="3">
                  <c:v>Others</c:v>
                </c:pt>
                <c:pt idx="4">
                  <c:v>Alibaba</c:v>
                </c:pt>
                <c:pt idx="5">
                  <c:v>GOOG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0.32</c:v>
                </c:pt>
                <c:pt idx="1">
                  <c:v>0.16500000000000001</c:v>
                </c:pt>
                <c:pt idx="2">
                  <c:v>9.5000000000000001E-2</c:v>
                </c:pt>
                <c:pt idx="3">
                  <c:v>7.6999999999999999E-2</c:v>
                </c:pt>
                <c:pt idx="4">
                  <c:v>4.2000000000000003E-2</c:v>
                </c:pt>
                <c:pt idx="5">
                  <c:v>3.5999999999999997E-2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A-2445-A3B0-A5820F733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8800"/>
        <c:axId val="369969584"/>
      </c:barChart>
      <c:catAx>
        <c:axId val="36996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9584"/>
        <c:crosses val="autoZero"/>
        <c:auto val="1"/>
        <c:lblAlgn val="ctr"/>
        <c:lblOffset val="100"/>
        <c:noMultiLvlLbl val="0"/>
      </c:catAx>
      <c:valAx>
        <c:axId val="369969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8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Sheet5!$F$2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Sheet5!$E$3:$E$27</c:f>
              <c:strCache>
                <c:ptCount val="25"/>
                <c:pt idx="0">
                  <c:v>Monaco</c:v>
                </c:pt>
                <c:pt idx="1">
                  <c:v>Liechtenstein</c:v>
                </c:pt>
                <c:pt idx="2">
                  <c:v>Bermuda</c:v>
                </c:pt>
                <c:pt idx="3">
                  <c:v>Switzerland</c:v>
                </c:pt>
                <c:pt idx="4">
                  <c:v>Norway</c:v>
                </c:pt>
                <c:pt idx="5">
                  <c:v>Macao</c:v>
                </c:pt>
                <c:pt idx="6">
                  <c:v>Luxembourg</c:v>
                </c:pt>
                <c:pt idx="7">
                  <c:v>Iceland</c:v>
                </c:pt>
                <c:pt idx="8">
                  <c:v>United States</c:v>
                </c:pt>
                <c:pt idx="9">
                  <c:v>Denmark</c:v>
                </c:pt>
                <c:pt idx="10">
                  <c:v>Singapore</c:v>
                </c:pt>
                <c:pt idx="11">
                  <c:v>Ireland</c:v>
                </c:pt>
                <c:pt idx="12">
                  <c:v>Sweden</c:v>
                </c:pt>
                <c:pt idx="13">
                  <c:v>Australia</c:v>
                </c:pt>
                <c:pt idx="14">
                  <c:v>Netherlands</c:v>
                </c:pt>
                <c:pt idx="15">
                  <c:v>Hong Kong</c:v>
                </c:pt>
                <c:pt idx="16">
                  <c:v>Austria</c:v>
                </c:pt>
                <c:pt idx="17">
                  <c:v>Finland</c:v>
                </c:pt>
                <c:pt idx="18">
                  <c:v>Germany</c:v>
                </c:pt>
                <c:pt idx="19">
                  <c:v>Canada</c:v>
                </c:pt>
                <c:pt idx="20">
                  <c:v>Belgium</c:v>
                </c:pt>
                <c:pt idx="21">
                  <c:v>United Kingdom</c:v>
                </c:pt>
                <c:pt idx="22">
                  <c:v>United Arab Emirates</c:v>
                </c:pt>
                <c:pt idx="23">
                  <c:v>New Zealand</c:v>
                </c:pt>
                <c:pt idx="24">
                  <c:v>Japan</c:v>
                </c:pt>
              </c:strCache>
            </c:strRef>
          </c:cat>
          <c:val>
            <c:numRef>
              <c:f>Sheet5!$F$3:$F$27</c:f>
              <c:numCache>
                <c:formatCode>General</c:formatCode>
                <c:ptCount val="25"/>
                <c:pt idx="0">
                  <c:v>186080</c:v>
                </c:pt>
                <c:pt idx="1">
                  <c:v>116300</c:v>
                </c:pt>
                <c:pt idx="2">
                  <c:v>106140</c:v>
                </c:pt>
                <c:pt idx="3">
                  <c:v>81130</c:v>
                </c:pt>
                <c:pt idx="4">
                  <c:v>76160</c:v>
                </c:pt>
                <c:pt idx="5">
                  <c:v>72050</c:v>
                </c:pt>
                <c:pt idx="6">
                  <c:v>70790</c:v>
                </c:pt>
                <c:pt idx="7">
                  <c:v>60500</c:v>
                </c:pt>
                <c:pt idx="8">
                  <c:v>59160</c:v>
                </c:pt>
                <c:pt idx="9">
                  <c:v>55330</c:v>
                </c:pt>
                <c:pt idx="10">
                  <c:v>54530</c:v>
                </c:pt>
                <c:pt idx="11">
                  <c:v>53370</c:v>
                </c:pt>
                <c:pt idx="12">
                  <c:v>52270</c:v>
                </c:pt>
                <c:pt idx="13">
                  <c:v>51360</c:v>
                </c:pt>
                <c:pt idx="14">
                  <c:v>46910</c:v>
                </c:pt>
                <c:pt idx="15">
                  <c:v>46310</c:v>
                </c:pt>
                <c:pt idx="16">
                  <c:v>45360</c:v>
                </c:pt>
                <c:pt idx="17">
                  <c:v>44760</c:v>
                </c:pt>
                <c:pt idx="18">
                  <c:v>43700</c:v>
                </c:pt>
                <c:pt idx="19">
                  <c:v>42790</c:v>
                </c:pt>
                <c:pt idx="20">
                  <c:v>42050</c:v>
                </c:pt>
                <c:pt idx="21">
                  <c:v>40600</c:v>
                </c:pt>
                <c:pt idx="22">
                  <c:v>39130</c:v>
                </c:pt>
                <c:pt idx="23">
                  <c:v>38780</c:v>
                </c:pt>
                <c:pt idx="24">
                  <c:v>38520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8B-4DD6-A392-91384B65F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3312"/>
        <c:axId val="369965272"/>
      </c:barChart>
      <c:catAx>
        <c:axId val="36996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5272"/>
        <c:crosses val="autoZero"/>
        <c:auto val="1"/>
        <c:lblAlgn val="ctr"/>
        <c:lblOffset val="100"/>
        <c:noMultiLvlLbl val="0"/>
      </c:catAx>
      <c:valAx>
        <c:axId val="369965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46E6-2116-4B86-8D8E-1723C4E3A393}" type="datetime1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7214-C456-4291-B91B-60B423CCEA0D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D5C2-BA73-4E4F-9D85-30FD053E80EC}" type="datetime1">
              <a:rPr lang="en-US" smtClean="0"/>
              <a:t>2/28/2022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8FA1-F6C8-4130-9164-CA1D62490E1F}" type="datetime1">
              <a:rPr lang="en-US" smtClean="0"/>
              <a:t>2/28/2022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3016-520F-47E1-923E-5D669E09EC5E}" type="datetime1">
              <a:rPr lang="en-US" smtClean="0"/>
              <a:t>2/28/2022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AEF4-7D5F-4AA2-B3A2-FFA63FD9645C}" type="datetime1">
              <a:rPr lang="en-US" smtClean="0"/>
              <a:t>2/28/2022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887F-B5C0-42E1-A5D5-C424F5C2DCC8}" type="datetime1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A5F8-EB6E-4934-A215-A9A770F317D4}" type="datetime1">
              <a:rPr lang="en-US" smtClean="0"/>
              <a:t>2/28/2022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E62E-AB34-4274-8D87-91D7000292EF}" type="datetime1">
              <a:rPr lang="en-US" smtClean="0"/>
              <a:t>2/28/2022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F3E-9CA3-47FD-884C-A975E1559D67}" type="datetime1">
              <a:rPr lang="en-US" smtClean="0"/>
              <a:t>2/28/2022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1B5E-87FB-47A0-A1B9-B45431770740}" type="datetime1">
              <a:rPr lang="en-US" smtClean="0"/>
              <a:t>2/28/2022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94EDB-35CC-4B1E-AB52-818E7EBD409F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lys.com/newsroom/cloud-market-share-q4-2018-and-full-year-2018" TargetMode="External"/><Relationship Id="rId2" Type="http://schemas.openxmlformats.org/officeDocument/2006/relationships/hyperlink" Target="https://www.insure.com/car-insurance/largest-auto-insurance-companies-by-market-shar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hyperlink" Target="https://www.worlddata.info/average-income.php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C9E21-2815-3C46-BDE3-5FD8B649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F4AF-AB52-4050-840B-8BDDC5EE6926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F1AEED-9781-0B4D-96BB-51BB4E0E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FA718-6D39-5E49-B5F4-26F05C4C1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ADE0E-E8ED-6145-B6B2-5F2AFA33C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Attendance it's kind of a big deal | Make a Meme">
            <a:extLst>
              <a:ext uri="{FF2B5EF4-FFF2-40B4-BE49-F238E27FC236}">
                <a16:creationId xmlns:a16="http://schemas.microsoft.com/office/drawing/2014/main" id="{837F52FA-C478-F14E-B02B-3E635BA3A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713"/>
            <a:ext cx="9144000" cy="637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543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D32A2-4747-4EC1-8212-CD2AC569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8374-B88E-447A-90EB-60B4248EF450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2BA66A-B598-4C74-880F-8FB36469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human behavior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53794-E996-4868-8202-CB70CE854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24991-A1DD-4F6F-B22D-447575F98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872CF9-5105-4657-A448-B56431070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735622"/>
              </p:ext>
            </p:extLst>
          </p:nvPr>
        </p:nvGraphicFramePr>
        <p:xfrm>
          <a:off x="285135" y="1866826"/>
          <a:ext cx="416634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9430CCE-28C5-4B42-9F1B-6EEFBF06FD81}"/>
              </a:ext>
            </a:extLst>
          </p:cNvPr>
          <p:cNvSpPr/>
          <p:nvPr/>
        </p:nvSpPr>
        <p:spPr>
          <a:xfrm>
            <a:off x="179917" y="119133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 density often falls into this type of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DF6AF-90EE-4B7B-A53D-4D976C0A68FA}"/>
              </a:ext>
            </a:extLst>
          </p:cNvPr>
          <p:cNvSpPr txBox="1"/>
          <p:nvPr/>
        </p:nvSpPr>
        <p:spPr>
          <a:xfrm flipH="1">
            <a:off x="292786" y="1465016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Swiss Cities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77E2C32-B628-4375-B13A-838877BF2C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883974"/>
              </p:ext>
            </p:extLst>
          </p:nvPr>
        </p:nvGraphicFramePr>
        <p:xfrm>
          <a:off x="4571999" y="1897511"/>
          <a:ext cx="4392085" cy="337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9D35EB-DDAD-4E92-B07D-2646799116DE}"/>
              </a:ext>
            </a:extLst>
          </p:cNvPr>
          <p:cNvSpPr txBox="1"/>
          <p:nvPr/>
        </p:nvSpPr>
        <p:spPr>
          <a:xfrm flipH="1">
            <a:off x="4571998" y="1465016"/>
            <a:ext cx="4392085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UK Cities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1030B8-3766-624A-BCAD-4B0BFA419E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3C6DBB-309D-9049-AD01-6451E6157C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68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CAA6D-9B22-4025-A828-540F80A2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69C5-DB9C-4267-8579-841141B0C827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7AB7D3-98B7-4934-90CE-E060474A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business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0B84D-8A02-420F-A059-837051A1B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9A6EF-1CB8-497B-AFD9-B8CCDE555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CAD2F-D46D-42EA-945D-4E82BBA60CCC}"/>
              </a:ext>
            </a:extLst>
          </p:cNvPr>
          <p:cNvSpPr txBox="1"/>
          <p:nvPr/>
        </p:nvSpPr>
        <p:spPr>
          <a:xfrm>
            <a:off x="0" y="5964077"/>
            <a:ext cx="54825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https://www.insure.com/car-insurance/largest-auto-insurance-companies-by-market-share.html</a:t>
            </a:r>
            <a:endParaRPr lang="en-US" sz="1050" dirty="0"/>
          </a:p>
          <a:p>
            <a:r>
              <a:rPr lang="en-US" sz="1050" dirty="0">
                <a:hlinkClick r:id="rId3"/>
              </a:rPr>
              <a:t>https://www.canalys.com/newsroom/cloud-market-share-q4-2018-and-full-year-2018</a:t>
            </a:r>
            <a:endParaRPr 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081DC-3AE3-4F43-AEDB-B75090970E2C}"/>
              </a:ext>
            </a:extLst>
          </p:cNvPr>
          <p:cNvSpPr txBox="1"/>
          <p:nvPr/>
        </p:nvSpPr>
        <p:spPr>
          <a:xfrm flipH="1">
            <a:off x="208937" y="1712298"/>
            <a:ext cx="436306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Insurance </a:t>
            </a:r>
            <a:r>
              <a:rPr lang="en-US" sz="1600" dirty="0">
                <a:solidFill>
                  <a:schemeClr val="bg1"/>
                </a:solidFill>
              </a:rPr>
              <a:t>- 2016 Direct Premiums Written ($)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1F90A-215F-43E0-B2C9-11BCB424422E}"/>
              </a:ext>
            </a:extLst>
          </p:cNvPr>
          <p:cNvSpPr txBox="1"/>
          <p:nvPr/>
        </p:nvSpPr>
        <p:spPr>
          <a:xfrm flipH="1">
            <a:off x="4768714" y="1712298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 – </a:t>
            </a:r>
            <a:r>
              <a:rPr lang="en-US" sz="1600" dirty="0">
                <a:solidFill>
                  <a:schemeClr val="bg1"/>
                </a:solidFill>
              </a:rPr>
              <a:t>2018 US Cloud Compute Mkt Share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57DA10-90FE-48D3-A387-2CA0E4D140D4}"/>
              </a:ext>
            </a:extLst>
          </p:cNvPr>
          <p:cNvSpPr/>
          <p:nvPr/>
        </p:nvSpPr>
        <p:spPr>
          <a:xfrm>
            <a:off x="179917" y="1237129"/>
            <a:ext cx="8784167" cy="2928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Many industries become natural monopolies.  Without this natural maturing the industry is hyper competitive “Coke vs Pepsi” 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963759"/>
              </p:ext>
            </p:extLst>
          </p:nvPr>
        </p:nvGraphicFramePr>
        <p:xfrm>
          <a:off x="0" y="2034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946884"/>
              </p:ext>
            </p:extLst>
          </p:nvPr>
        </p:nvGraphicFramePr>
        <p:xfrm>
          <a:off x="4572000" y="2176564"/>
          <a:ext cx="4235824" cy="2529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31AC9A-7527-1B4C-B733-45D6F204A31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032D9B-996D-244B-87E8-98929D43E81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8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1C347-821A-4A53-BE6F-AA598F2B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B3B1-DB85-4EC4-9D3F-2B965F168771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B611A7-1CF9-40F4-B19C-B798B0C8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Law: </a:t>
            </a:r>
            <a:r>
              <a:rPr lang="en-US" sz="1600" dirty="0"/>
              <a:t>The frequency of a word is inversely related to its rank in a word frequency matrix.</a:t>
            </a:r>
            <a:br>
              <a:rPr lang="en-US" sz="1600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78605-D47F-487D-B818-864942717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089D5-76B3-4F96-8A7C-A58AB148B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5F16E-B7E1-4316-A709-6BF9303EDE99}"/>
              </a:ext>
            </a:extLst>
          </p:cNvPr>
          <p:cNvSpPr/>
          <p:nvPr/>
        </p:nvSpPr>
        <p:spPr>
          <a:xfrm>
            <a:off x="179917" y="1262641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language this means we should expect coming words to dominate.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79347-3F95-4D61-A765-8971986126DA}"/>
              </a:ext>
            </a:extLst>
          </p:cNvPr>
          <p:cNvSpPr txBox="1"/>
          <p:nvPr/>
        </p:nvSpPr>
        <p:spPr>
          <a:xfrm>
            <a:off x="459955" y="2644170"/>
            <a:ext cx="3991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Observation or Word A appears N times</a:t>
            </a:r>
          </a:p>
          <a:p>
            <a:pPr marL="342900" indent="-342900">
              <a:buAutoNum type="arabicPeriod"/>
            </a:pPr>
            <a:r>
              <a:rPr lang="en-US" sz="1600" dirty="0"/>
              <a:t>Word B is expected to appear N/2</a:t>
            </a:r>
          </a:p>
          <a:p>
            <a:pPr marL="342900" indent="-342900">
              <a:buAutoNum type="arabicPeriod"/>
            </a:pPr>
            <a:r>
              <a:rPr lang="en-US" sz="1600" dirty="0"/>
              <a:t>Word C is expected to appear N/3</a:t>
            </a:r>
          </a:p>
          <a:p>
            <a:pPr marL="342900" indent="-342900">
              <a:buAutoNum type="arabicPeriod"/>
            </a:pPr>
            <a:r>
              <a:rPr lang="en-US" sz="1600" dirty="0"/>
              <a:t>Word D is expected to appear N/4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B53F2-E7B8-45E4-87B0-2426B549AAFE}"/>
              </a:ext>
            </a:extLst>
          </p:cNvPr>
          <p:cNvSpPr txBox="1"/>
          <p:nvPr/>
        </p:nvSpPr>
        <p:spPr>
          <a:xfrm rot="16200000">
            <a:off x="-370032" y="3343501"/>
            <a:ext cx="117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Term Rank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300B3-1357-4B03-A779-79D15FB87EE3}"/>
              </a:ext>
            </a:extLst>
          </p:cNvPr>
          <p:cNvSpPr txBox="1"/>
          <p:nvPr/>
        </p:nvSpPr>
        <p:spPr>
          <a:xfrm>
            <a:off x="119179" y="6114626"/>
            <a:ext cx="29097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https://www.worlddata.info/average-income.php</a:t>
            </a:r>
            <a:endParaRPr lang="en-US" sz="105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652AAF0-C231-4BF5-ACB1-A81F25076C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951777"/>
              </p:ext>
            </p:extLst>
          </p:nvPr>
        </p:nvGraphicFramePr>
        <p:xfrm>
          <a:off x="4385186" y="1968886"/>
          <a:ext cx="4578893" cy="3118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492C65-9AAA-3044-A8A2-FB800E5D9F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FC444F-31DF-2F42-9D53-1532A366437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19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191729" y="136524"/>
            <a:ext cx="8760542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Open </a:t>
            </a:r>
            <a:r>
              <a:rPr lang="en-US" sz="2800" dirty="0" err="1"/>
              <a:t>B_Frequency_Associations.R</a:t>
            </a:r>
            <a:r>
              <a:rPr lang="en-US" sz="2800" dirty="0"/>
              <a:t> </a:t>
            </a:r>
          </a:p>
          <a:p>
            <a:r>
              <a:rPr lang="en-US" sz="2800" dirty="0"/>
              <a:t>Visualizing the WFM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5C9D-8204-4FB7-A2A3-5BCE1719E383}" type="datetime1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93E54B3B-632C-44FD-A3F2-BCFDAA237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9ABC04-8095-4A7B-86D4-FCBAC5A4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832"/>
            <a:ext cx="9144000" cy="44843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F375A7-365D-4D80-BBA7-9EF1E12B6151}"/>
              </a:ext>
            </a:extLst>
          </p:cNvPr>
          <p:cNvSpPr/>
          <p:nvPr/>
        </p:nvSpPr>
        <p:spPr>
          <a:xfrm>
            <a:off x="179913" y="5759656"/>
            <a:ext cx="8784167" cy="2694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Brewdog</a:t>
            </a:r>
            <a:r>
              <a:rPr lang="en-US" dirty="0"/>
              <a:t>?!  Let’s investigate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541EB3F-668A-42CC-B792-CE11CB57A701}"/>
              </a:ext>
            </a:extLst>
          </p:cNvPr>
          <p:cNvSpPr/>
          <p:nvPr/>
        </p:nvSpPr>
        <p:spPr>
          <a:xfrm>
            <a:off x="98322" y="4788308"/>
            <a:ext cx="353962" cy="127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Image result for beer dog">
            <a:extLst>
              <a:ext uri="{FF2B5EF4-FFF2-40B4-BE49-F238E27FC236}">
                <a16:creationId xmlns:a16="http://schemas.microsoft.com/office/drawing/2014/main" id="{6775A2DB-0BFB-448A-9254-DB26E787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356874"/>
            <a:ext cx="1608189" cy="21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6C2681-2203-C24D-A40D-352CCAA23D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C7D451-755A-8745-B3AE-6C5CD3762CE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8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983F-D905-40C0-9E1B-3D01FC072210}" type="datetime1">
              <a:rPr lang="en-US" smtClean="0"/>
              <a:t>2/28/2022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C07CD-04D0-4BD9-BE39-864FC85CDE83}"/>
              </a:ext>
            </a:extLst>
          </p:cNvPr>
          <p:cNvSpPr/>
          <p:nvPr/>
        </p:nvSpPr>
        <p:spPr>
          <a:xfrm>
            <a:off x="273153" y="4080516"/>
            <a:ext cx="8611737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Word Association is like correlation.  Unlike correlation, terms can only be positively associated.  This is because there are so many terms that most everything would be negatively “correlated” ( actually associated).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6AEF77-A24C-45ED-A28A-80640EF08A83}"/>
              </a:ext>
            </a:extLst>
          </p:cNvPr>
          <p:cNvGrpSpPr/>
          <p:nvPr/>
        </p:nvGrpSpPr>
        <p:grpSpPr>
          <a:xfrm>
            <a:off x="259305" y="2499738"/>
            <a:ext cx="8611738" cy="584775"/>
            <a:chOff x="259307" y="1102102"/>
            <a:chExt cx="8611738" cy="5847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A3BFF8-5C6D-4FAD-980D-98BA8B6D4B46}"/>
                </a:ext>
              </a:extLst>
            </p:cNvPr>
            <p:cNvSpPr/>
            <p:nvPr/>
          </p:nvSpPr>
          <p:spPr>
            <a:xfrm>
              <a:off x="259307" y="1102102"/>
              <a:ext cx="8611738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# Inspect word associations</a:t>
              </a:r>
            </a:p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associations&lt;-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findAssocs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(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beerTDM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</a:t>
              </a:r>
              <a:r>
                <a:rPr lang="en-US" sz="16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brewdog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', 0.30)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E16E0-0E42-427E-A641-3FD778FEFA8D}"/>
                </a:ext>
              </a:extLst>
            </p:cNvPr>
            <p:cNvSpPr/>
            <p:nvPr/>
          </p:nvSpPr>
          <p:spPr>
            <a:xfrm>
              <a:off x="4105701" y="1317234"/>
              <a:ext cx="973540" cy="36905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7A7185D-FC3A-4F10-8DE7-174F92904FA2}"/>
              </a:ext>
            </a:extLst>
          </p:cNvPr>
          <p:cNvSpPr txBox="1"/>
          <p:nvPr/>
        </p:nvSpPr>
        <p:spPr>
          <a:xfrm>
            <a:off x="259306" y="1319240"/>
            <a:ext cx="8611737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Tuning Parameter: Adjust 0.30  to get the terms that are associated .30 or more with the unexpected term term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4763B-7D08-4C14-A8ED-25C6AD97BD71}"/>
              </a:ext>
            </a:extLst>
          </p:cNvPr>
          <p:cNvSpPr txBox="1"/>
          <p:nvPr/>
        </p:nvSpPr>
        <p:spPr>
          <a:xfrm>
            <a:off x="0" y="3034780"/>
            <a:ext cx="898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Any word that appears at least 30% of the time with “</a:t>
            </a:r>
            <a:r>
              <a:rPr lang="en-US" i="1" dirty="0" err="1"/>
              <a:t>brewdog</a:t>
            </a:r>
            <a:r>
              <a:rPr lang="en-US" i="1" dirty="0"/>
              <a:t>” in  document will be returned.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3D6179-EE5A-904E-9A8E-9DC0233554D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3AF31B-E833-E346-B8A6-340095944E5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884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177A-D1F5-461E-81D2-698A1782911F}" type="datetime1">
              <a:rPr lang="en-US" smtClean="0"/>
              <a:t>2/28/2022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3BFF8-5C6D-4FAD-980D-98BA8B6D4B46}"/>
              </a:ext>
            </a:extLst>
          </p:cNvPr>
          <p:cNvSpPr/>
          <p:nvPr/>
        </p:nvSpPr>
        <p:spPr>
          <a:xfrm>
            <a:off x="266131" y="1859185"/>
            <a:ext cx="8611738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Make a dot plot</a:t>
            </a: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(terms=names(associations[[1]]),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               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(associations))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assocDF$</a:t>
            </a:r>
            <a:r>
              <a:rPr lang="en-US" sz="1600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terms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factor(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$terms, levels=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ggplot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(y=terms))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geom_point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(x=value), data=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col='#c00c00')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theme_gdocs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 +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geom_text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value,label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=value),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		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colour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="red",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="inward",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="inward" , size=3)</a:t>
            </a:r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7FB40-E1FC-465B-8AC4-135E069F6E7A}"/>
              </a:ext>
            </a:extLst>
          </p:cNvPr>
          <p:cNvSpPr/>
          <p:nvPr/>
        </p:nvSpPr>
        <p:spPr>
          <a:xfrm>
            <a:off x="179917" y="1302982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Changing terms into factors lets ggplot2 order them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C1A0A-774F-F241-8E78-4A40880FBE3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F2C155-BC5D-784A-A2F0-7EA366D1C8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21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10D5C-D4DA-42F2-9C4A-993DFC77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5B89-27BA-4C6F-9853-1094D274A62B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C34DE6-46FB-47F0-9733-C3D27E99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2873"/>
            <a:ext cx="7886700" cy="591477"/>
          </a:xfrm>
        </p:spPr>
        <p:txBody>
          <a:bodyPr/>
          <a:lstStyle/>
          <a:p>
            <a:r>
              <a:rPr lang="en-US" sz="3200" dirty="0"/>
              <a:t>Back to </a:t>
            </a:r>
            <a:r>
              <a:rPr lang="en-US" sz="3200" dirty="0" err="1"/>
              <a:t>B_Frequency_Associations.R</a:t>
            </a:r>
            <a:r>
              <a:rPr lang="en-US" sz="3200" dirty="0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E3B0A-243D-4D84-82C8-9D7223818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123B4-98F7-4DC5-97DE-E4E47071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534B7-F364-47E6-9599-C508EA82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7" y="1542282"/>
            <a:ext cx="8249265" cy="406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38C65D-DB44-46A4-800F-3896BD9C6EA5}"/>
              </a:ext>
            </a:extLst>
          </p:cNvPr>
          <p:cNvSpPr txBox="1"/>
          <p:nvPr/>
        </p:nvSpPr>
        <p:spPr>
          <a:xfrm>
            <a:off x="447367" y="1203728"/>
            <a:ext cx="8249265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thealetrail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has the highest word association with 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brewdog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8B2B5F-FBAE-46E5-B78D-7D5A889C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0" y="6136010"/>
            <a:ext cx="404901" cy="3291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08D283-37B7-4151-B8D2-962905F1A10E}"/>
              </a:ext>
            </a:extLst>
          </p:cNvPr>
          <p:cNvSpPr/>
          <p:nvPr/>
        </p:nvSpPr>
        <p:spPr>
          <a:xfrm>
            <a:off x="1283109" y="5654272"/>
            <a:ext cx="54000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@</a:t>
            </a:r>
            <a:r>
              <a:rPr lang="en-US" sz="1100" dirty="0" err="1"/>
              <a:t>TheAleTrail</a:t>
            </a:r>
            <a:r>
              <a:rPr lang="en-US" sz="1100" dirty="0"/>
              <a:t>: Worth the wait. This is excellent. @</a:t>
            </a:r>
            <a:r>
              <a:rPr lang="en-US" sz="1100" dirty="0" err="1"/>
              <a:t>brewdog</a:t>
            </a:r>
            <a:r>
              <a:rPr lang="en-US" sz="1100" dirty="0"/>
              <a:t> @</a:t>
            </a:r>
            <a:r>
              <a:rPr lang="en-US" sz="1100" dirty="0" err="1"/>
              <a:t>British_Airways</a:t>
            </a:r>
            <a:r>
              <a:rPr lang="en-US" sz="1100" dirty="0"/>
              <a:t>  #Speedbird100  balanced juicy hops with a tang of bitterness…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E1250D65-B07D-4E55-86C7-7CA38B54CFFD}"/>
              </a:ext>
            </a:extLst>
          </p:cNvPr>
          <p:cNvSpPr/>
          <p:nvPr/>
        </p:nvSpPr>
        <p:spPr>
          <a:xfrm>
            <a:off x="613901" y="5486400"/>
            <a:ext cx="5491064" cy="649610"/>
          </a:xfrm>
          <a:prstGeom prst="wedgeEllipseCallout">
            <a:avLst>
              <a:gd name="adj1" fmla="val -49331"/>
              <a:gd name="adj2" fmla="val 54336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A92EBE-B569-2742-B935-9900CF1187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0EB2F3-9756-4E4E-8856-E88DF8B5B7D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59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1E927-42A1-4F18-98B4-B2286686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5AC9-772C-4D25-A850-89D9964775A0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9892C0-018C-4DD0-97A5-7FC4FD6E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is NOT frequency.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500E2-DA47-4E11-95C9-97ABE6F85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52DE-7F9F-4D93-B347-B6A4CEFF2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Image result for trap meme">
            <a:extLst>
              <a:ext uri="{FF2B5EF4-FFF2-40B4-BE49-F238E27FC236}">
                <a16:creationId xmlns:a16="http://schemas.microsoft.com/office/drawing/2014/main" id="{EDF7E365-FED3-4323-966C-BAFC885B1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46954"/>
            <a:ext cx="4257368" cy="239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16C205-326A-44F0-9783-879DB3FC3CCD}"/>
              </a:ext>
            </a:extLst>
          </p:cNvPr>
          <p:cNvSpPr txBox="1"/>
          <p:nvPr/>
        </p:nvSpPr>
        <p:spPr>
          <a:xfrm>
            <a:off x="5126600" y="2046954"/>
            <a:ext cx="351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brewdog</a:t>
            </a:r>
            <a:r>
              <a:rPr lang="en-US" dirty="0"/>
              <a:t>” appears 16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is the most associated term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48CBF8-7AD5-452D-AE91-266CDE3F3E88}"/>
              </a:ext>
            </a:extLst>
          </p:cNvPr>
          <p:cNvSpPr/>
          <p:nvPr/>
        </p:nvSpPr>
        <p:spPr>
          <a:xfrm>
            <a:off x="5201265" y="3244339"/>
            <a:ext cx="3086100" cy="131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appears 5 times.  There are other, more numerous terms that appear in the corpus but just less often with “</a:t>
            </a:r>
            <a:r>
              <a:rPr lang="en-US" dirty="0" err="1"/>
              <a:t>brewdog</a:t>
            </a:r>
            <a:r>
              <a:rPr lang="en-US" dirty="0"/>
              <a:t>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F50721-4658-F94D-A1CB-0E9CB433E14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6B0906-93BE-FC4B-8CE5-5506712BAE8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3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Getting a Word Frequency Matrix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9D7E-75A0-41D1-96A2-7E22916C32C7}" type="datetime1">
              <a:rPr lang="en-US" smtClean="0"/>
              <a:t>2/28/2022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102344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&lt;-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colSums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135665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14845"/>
              </p:ext>
            </p:extLst>
          </p:nvPr>
        </p:nvGraphicFramePr>
        <p:xfrm>
          <a:off x="5962071" y="2427492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061732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852672"/>
              </p:ext>
            </p:extLst>
          </p:nvPr>
        </p:nvGraphicFramePr>
        <p:xfrm>
          <a:off x="628650" y="2427492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2047261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8DCEDB-E716-0F41-9B9C-F63D6340F5F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39B12-F934-A24A-A9B8-93C632F5A1D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882AE26-3D0F-8648-BB71-276C21F05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A1056-19FF-48BC-9CC7-3D40BDA5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AA09-946C-40D7-919E-0238877E9432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4F8DF-F554-433A-8EE5-4F16800D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A_text_organization_REVIEW.R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E5D42-20B5-4E71-B2A5-D0861AA68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746E4-0630-4728-A9B3-035C2C96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617B1-ABCB-4F13-8496-D34B559E009A}"/>
              </a:ext>
            </a:extLst>
          </p:cNvPr>
          <p:cNvSpPr/>
          <p:nvPr/>
        </p:nvSpPr>
        <p:spPr>
          <a:xfrm>
            <a:off x="179917" y="3133261"/>
            <a:ext cx="8784167" cy="591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Objective: Review text cleaning, organization and the word frequency matrix.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7B37BB-F347-7B41-A2AB-4DCECF5E1F5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3A5F92-42FF-2246-8A72-BC1CA952A35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30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F5771-B35D-48F0-A28C-C4C25504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C6F-6D45-4ED0-95B1-A1C0CD0624BD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305F6F-3594-4B08-9795-F573A3B3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D30B-27DE-41D3-A458-E7DAF56D7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F46B-C5EC-4EE1-A910-C4D3B2512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6558CE-E1C9-4FC3-B1BA-AEE7B52A0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21032"/>
            <a:ext cx="4257675" cy="263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693E49B-DFB8-4430-AE8B-129A5819C4E0}"/>
              </a:ext>
            </a:extLst>
          </p:cNvPr>
          <p:cNvSpPr/>
          <p:nvPr/>
        </p:nvSpPr>
        <p:spPr>
          <a:xfrm rot="5400000">
            <a:off x="3130800" y="3236273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885211-A7A4-4ACC-A3CE-396B10F4E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04876"/>
              </p:ext>
            </p:extLst>
          </p:nvPr>
        </p:nvGraphicFramePr>
        <p:xfrm>
          <a:off x="971867" y="25589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A43C334-E1CB-40E7-A933-85F785969827}"/>
              </a:ext>
            </a:extLst>
          </p:cNvPr>
          <p:cNvSpPr/>
          <p:nvPr/>
        </p:nvSpPr>
        <p:spPr>
          <a:xfrm>
            <a:off x="971867" y="2222938"/>
            <a:ext cx="2039347" cy="31531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615A4-7D78-40B9-8D26-9E13A200687F}"/>
              </a:ext>
            </a:extLst>
          </p:cNvPr>
          <p:cNvSpPr/>
          <p:nvPr/>
        </p:nvSpPr>
        <p:spPr>
          <a:xfrm>
            <a:off x="179917" y="128546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Rectangles are representative of frequency of term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C19FF0-5A9E-C246-B52E-D9577CE39A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50BB3C-E54A-D048-9842-95E681E868E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35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7B443-9142-4AAE-B588-62F14411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1B0-C4D6-4BD6-8EAA-D3CDDFF0F0E3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10CCF3-C862-49D6-924F-A6817132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EE7B4-1BDD-443B-AACB-4CD383F9A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A4C85-9C36-4C31-98DD-184F2BE8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AB944-CD57-4BCD-8927-ADAFAA8C82F2}"/>
              </a:ext>
            </a:extLst>
          </p:cNvPr>
          <p:cNvSpPr/>
          <p:nvPr/>
        </p:nvSpPr>
        <p:spPr>
          <a:xfrm>
            <a:off x="179917" y="1191336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by Side bar charts let you compare frequency by category</a:t>
            </a:r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1611"/>
            <a:ext cx="65532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817D92-A472-A948-8D93-083D69AC0A8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439165-2954-AF4B-8729-CE57A94DBE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94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8B3E3-365C-48CC-ACC2-5A49D428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B306-2DEE-4896-9FCF-FB98BC793074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198A7C-9056-41AA-81EE-0A923F1F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115E9-36AC-4130-B5E5-0233B14BC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858DC-289D-4205-97DF-6D198382A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1204782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Stacked bar charts lets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within</a:t>
            </a:r>
            <a:r>
              <a:rPr lang="en-US" dirty="0"/>
              <a:t> a category</a:t>
            </a:r>
          </a:p>
        </p:txBody>
      </p:sp>
      <p:pic>
        <p:nvPicPr>
          <p:cNvPr id="2050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61" y="1502445"/>
            <a:ext cx="5137478" cy="385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C64E2-489A-1A4D-B729-F784EF03669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2F8717-1090-964F-849F-43EFFFECCB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77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75F1-E057-46C0-8A7F-406B005A7286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Stacked Bar Charts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1137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Proportional stacked bar charts let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across </a:t>
            </a:r>
            <a:r>
              <a:rPr lang="en-US" dirty="0"/>
              <a:t>categories</a:t>
            </a:r>
          </a:p>
        </p:txBody>
      </p:sp>
      <p:pic>
        <p:nvPicPr>
          <p:cNvPr id="3074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71" y="1430392"/>
            <a:ext cx="4796659" cy="399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3356AD-85E2-DC4C-A145-393616D5921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0FD732-7C89-054B-BBAD-86C738CAB79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45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F700-98AB-4CEF-B927-AD4DBE48EA9C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frequency distribution should we expect?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6213" y="1062757"/>
            <a:ext cx="8651575" cy="3120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Follows a predictable pattern.  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6136ABA-20CD-447A-86B8-098953EDEA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790837"/>
              </p:ext>
            </p:extLst>
          </p:nvPr>
        </p:nvGraphicFramePr>
        <p:xfrm>
          <a:off x="284194" y="1231643"/>
          <a:ext cx="8608011" cy="4119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4" name="Picture 2" descr="Image result for super bowl 50">
            <a:extLst>
              <a:ext uri="{FF2B5EF4-FFF2-40B4-BE49-F238E27FC236}">
                <a16:creationId xmlns:a16="http://schemas.microsoft.com/office/drawing/2014/main" id="{B3B529D3-42E8-4F1B-B80F-271ECB39D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734" y="2301066"/>
            <a:ext cx="2326078" cy="130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A8E469-61AB-9343-9488-4A8E14C75B7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50CC66-2711-A04F-A974-11F964686EB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6430C-E508-4238-883B-1D404A3A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5804-DB27-4F68-B0FC-3490989E03C8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61181-812B-460C-9982-78B0E319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100 terms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557E7-740F-4E78-9E5A-BC2F6699C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6AB63-6B8D-4C52-88BF-3ED38FA26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CF6CE9C-A57B-4745-A109-34703F38C5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329876"/>
              </p:ext>
            </p:extLst>
          </p:nvPr>
        </p:nvGraphicFramePr>
        <p:xfrm>
          <a:off x="840940" y="1111050"/>
          <a:ext cx="7462121" cy="35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2D70CB0-BE1E-4D83-B964-8AD7B68B9253}"/>
              </a:ext>
            </a:extLst>
          </p:cNvPr>
          <p:cNvSpPr/>
          <p:nvPr/>
        </p:nvSpPr>
        <p:spPr>
          <a:xfrm>
            <a:off x="179917" y="109720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predictable pattern is called “</a:t>
            </a:r>
            <a:r>
              <a:rPr lang="en-US" dirty="0" err="1"/>
              <a:t>Zipf’s</a:t>
            </a:r>
            <a:r>
              <a:rPr lang="en-US" dirty="0"/>
              <a:t> Law”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8CB044-EC12-614D-9AD6-10DF05F047F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CFB61F-A670-614F-B8CE-7D7D9AAA4B3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062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5888</TotalTime>
  <Words>781</Words>
  <Application>Microsoft Office PowerPoint</Application>
  <PresentationFormat>On-screen Show (4:3)</PresentationFormat>
  <Paragraphs>181</Paragraphs>
  <Slides>17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Consolas</vt:lpstr>
      <vt:lpstr>1_Office Theme</vt:lpstr>
      <vt:lpstr>PowerPoint Presentation</vt:lpstr>
      <vt:lpstr>PowerPoint Presentation</vt:lpstr>
      <vt:lpstr>Open A_text_organization_REVIEW.R</vt:lpstr>
      <vt:lpstr>Basic Bar Charts</vt:lpstr>
      <vt:lpstr>Side by Side Charts</vt:lpstr>
      <vt:lpstr>Stacked Bar Charts</vt:lpstr>
      <vt:lpstr>Proportional Stacked Bar Charts</vt:lpstr>
      <vt:lpstr>What frequency distribution should we expect?</vt:lpstr>
      <vt:lpstr>Top 100 terms</vt:lpstr>
      <vt:lpstr>Zipf’s Law is observed in human behavior</vt:lpstr>
      <vt:lpstr>Zipf’s Law is observed in business</vt:lpstr>
      <vt:lpstr>Zipf’s Law: The frequency of a word is inversely related to its rank in a word frequency matrix. </vt:lpstr>
      <vt:lpstr>PowerPoint Presentation</vt:lpstr>
      <vt:lpstr>PowerPoint Presentation</vt:lpstr>
      <vt:lpstr>PowerPoint Presentation</vt:lpstr>
      <vt:lpstr>Back to B_Frequency_Associations.R </vt:lpstr>
      <vt:lpstr>Association is NOT frequency.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Bikalpa Neupane</cp:lastModifiedBy>
  <cp:revision>342</cp:revision>
  <dcterms:created xsi:type="dcterms:W3CDTF">2018-05-23T17:24:59Z</dcterms:created>
  <dcterms:modified xsi:type="dcterms:W3CDTF">2022-02-28T21:41:34Z</dcterms:modified>
</cp:coreProperties>
</file>