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778" r:id="rId2"/>
    <p:sldId id="775" r:id="rId3"/>
    <p:sldId id="776" r:id="rId4"/>
    <p:sldId id="777" r:id="rId5"/>
    <p:sldId id="779" r:id="rId6"/>
    <p:sldId id="780" r:id="rId7"/>
    <p:sldId id="781" r:id="rId8"/>
    <p:sldId id="782" r:id="rId9"/>
    <p:sldId id="800" r:id="rId10"/>
    <p:sldId id="801" r:id="rId11"/>
    <p:sldId id="802" r:id="rId12"/>
    <p:sldId id="803" r:id="rId13"/>
    <p:sldId id="783" r:id="rId14"/>
    <p:sldId id="784" r:id="rId15"/>
    <p:sldId id="786" r:id="rId16"/>
    <p:sldId id="787" r:id="rId17"/>
    <p:sldId id="809" r:id="rId18"/>
    <p:sldId id="811" r:id="rId19"/>
    <p:sldId id="810" r:id="rId20"/>
    <p:sldId id="812" r:id="rId21"/>
    <p:sldId id="788" r:id="rId22"/>
    <p:sldId id="813" r:id="rId23"/>
    <p:sldId id="789" r:id="rId24"/>
    <p:sldId id="733" r:id="rId25"/>
    <p:sldId id="790" r:id="rId26"/>
    <p:sldId id="792" r:id="rId27"/>
    <p:sldId id="793" r:id="rId28"/>
    <p:sldId id="794" r:id="rId29"/>
    <p:sldId id="797" r:id="rId30"/>
    <p:sldId id="796" r:id="rId31"/>
    <p:sldId id="795" r:id="rId32"/>
    <p:sldId id="798" r:id="rId33"/>
    <p:sldId id="808" r:id="rId34"/>
    <p:sldId id="7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4" autoAdjust="0"/>
    <p:restoredTop sz="91447" autoAdjust="0"/>
  </p:normalViewPr>
  <p:slideViewPr>
    <p:cSldViewPr snapToGrid="0">
      <p:cViewPr varScale="1">
        <p:scale>
          <a:sx n="78" d="100"/>
          <a:sy n="78" d="100"/>
        </p:scale>
        <p:origin x="16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101 in book</a:t>
            </a:r>
            <a:r>
              <a:rPr lang="en-US" baseline="0" dirty="0"/>
              <a:t> has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0062-8E56-4B57-A237-132D7DEC75DA}" type="datetime1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FF10-A720-4A59-B5CA-84B7A7D22A1B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1F62-2C22-47FF-BA76-352270D8E02E}" type="datetime1">
              <a:rPr lang="en-US" smtClean="0"/>
              <a:t>2/28/2022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0F6D-C60A-49AC-935B-4D9955007229}" type="datetime1">
              <a:rPr lang="en-US" smtClean="0"/>
              <a:t>2/28/2022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55E-5B41-4705-BADD-C262B262F9BD}" type="datetime1">
              <a:rPr lang="en-US" smtClean="0"/>
              <a:t>2/28/2022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31E-A5D7-4B68-9647-D681ECB9B562}" type="datetime1">
              <a:rPr lang="en-US" smtClean="0"/>
              <a:t>2/28/2022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6400-6079-4FAA-863F-6A9D141AB16C}" type="datetime1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8D6A-5361-48DC-88CD-BDEE02D89CD8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7160-2492-4CC9-9529-6C9DED3E281D}" type="datetime1">
              <a:rPr lang="en-US" smtClean="0"/>
              <a:t>2/28/2022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C67-B6B9-44ED-9853-E6A7591CC048}" type="datetime1">
              <a:rPr lang="en-US" smtClean="0"/>
              <a:t>2/28/2022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0B30-10AE-4A19-9924-17BBF65500D5}" type="datetime1">
              <a:rPr lang="en-US" smtClean="0"/>
              <a:t>2/28/2022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AF493-9F3E-4271-8F5A-669C95276C61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ED4A-6FF9-43FB-BE97-DC18EA18A89B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5668" y="154332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659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616C1-C45A-E245-8EE5-0AFE85E92FB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18DE2-FD71-7747-AEEF-905D9472154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A185-E0FD-44AC-A4DF-B71E375FF56B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6592" y="1857580"/>
            <a:ext cx="4517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careful with your preprocessing steps!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9F7E83-934D-C449-BAAD-ECBEA317C6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213516-DED1-0C4F-8AB5-AEF020DB9B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9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CD41-2771-40E5-B414-CD5D583B5D36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8" name="Oval 7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05D25-DE9E-E445-92FA-A1A5BAB82D0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1F9A8C-567F-2344-B858-457D13016F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8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30C7-0A48-47FA-A76B-FC281B0BF2E3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WC package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E_d3_wordcloud.R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2E3117-89AB-1B4C-9E59-F16A764B1D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35AEF6-8072-014C-9F93-2E38378D6B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9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7555-D7C4-43A0-8840-FA05A8A50F3C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WCs are boring with a single corpus.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86326" y="1290671"/>
            <a:ext cx="2295922" cy="4825781"/>
            <a:chOff x="225365" y="447850"/>
            <a:chExt cx="2295922" cy="4825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91" t="2469" r="5086" b="4019"/>
            <a:stretch/>
          </p:blipFill>
          <p:spPr>
            <a:xfrm>
              <a:off x="660400" y="3885361"/>
              <a:ext cx="1402665" cy="1388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225365" y="851615"/>
              <a:ext cx="2295922" cy="2295922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wordcloud</a:t>
              </a:r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458" y="447850"/>
              <a:ext cx="1625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Single Corpus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5833" y="2194560"/>
              <a:ext cx="0" cy="16500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word clou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13" y="1504809"/>
            <a:ext cx="3006896" cy="22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3651B1-7632-5D4E-9137-3C66FA63FE3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EA89D9-002F-7E44-AE0D-EF48E320501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A9CB-EDCD-4D09-B455-083EB46047ED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2+ Corpora, WCs are more insightful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80137" y="1089254"/>
            <a:ext cx="4839173" cy="4894072"/>
            <a:chOff x="4063632" y="447850"/>
            <a:chExt cx="4839173" cy="4894072"/>
          </a:xfrm>
        </p:grpSpPr>
        <p:sp>
          <p:nvSpPr>
            <p:cNvPr id="7" name="Oval 6"/>
            <p:cNvSpPr/>
            <p:nvPr/>
          </p:nvSpPr>
          <p:spPr>
            <a:xfrm>
              <a:off x="4063632" y="159051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14265" y="1561976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88515" y="80125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3430" y="447850"/>
              <a:ext cx="194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 Corpora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803" y="1189008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836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9795" t="15431" r="18889" b="16741"/>
            <a:stretch/>
          </p:blipFill>
          <p:spPr>
            <a:xfrm>
              <a:off x="5161865" y="3957072"/>
              <a:ext cx="1308096" cy="138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3027" y="3965029"/>
              <a:ext cx="1629778" cy="1359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94112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4" idx="0"/>
            </p:cNvCxnSpPr>
            <p:nvPr/>
          </p:nvCxnSpPr>
          <p:spPr>
            <a:xfrm>
              <a:off x="7589693" y="3188177"/>
              <a:ext cx="498223" cy="776852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4" idx="0"/>
            </p:cNvCxnSpPr>
            <p:nvPr/>
          </p:nvCxnSpPr>
          <p:spPr>
            <a:xfrm>
              <a:off x="6505660" y="1319813"/>
              <a:ext cx="1582256" cy="2645216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>
              <a:off x="5815913" y="2905760"/>
              <a:ext cx="0" cy="1051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5128545" y="2242846"/>
              <a:ext cx="1358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commonality.cloud</a:t>
              </a:r>
              <a:r>
                <a:rPr lang="en-US" sz="10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8C95DC-C064-8641-8C5E-E4C2489241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AA8A86-25D4-C449-9941-39DFA6F7D5F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2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D251-84C3-4E29-BB28-7E8125D7B206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26280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Option 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individuals;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for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 1:length(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)){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assign(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 read.csv(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cat(paste('read completed:',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],'\n'))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383353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a loop each file is an individual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808727-3CEC-3641-9961-FD7ADEAE882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94917D-5BA6-2946-A840-A8DED6CB19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8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E411-CB41-4BCB-950F-F51295FE2B72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24557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Option 2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individuals;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them into a single list with individual elements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(txtFiles,read.csv)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374076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With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lapply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functions each document is a list element of a single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AFA0D3-E54F-DB43-8E7F-E3125D9102C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54B4A7-532D-7248-BFCA-B0CB2A7E537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0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1040-1A2C-46FA-B4B1-1D6779622994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3 Documents as a single list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9235-CABF-1849-B63C-0B8953EFBBB3}"/>
              </a:ext>
            </a:extLst>
          </p:cNvPr>
          <p:cNvSpPr/>
          <p:nvPr/>
        </p:nvSpPr>
        <p:spPr>
          <a:xfrm>
            <a:off x="1267097" y="1237846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txtFiles,read.csv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165735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295873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2958736" y="4229737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B3860-AB70-094D-BE66-583D750EE2E1}"/>
              </a:ext>
            </a:extLst>
          </p:cNvPr>
          <p:cNvSpPr/>
          <p:nvPr/>
        </p:nvSpPr>
        <p:spPr>
          <a:xfrm>
            <a:off x="2962003" y="5682238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beer.csv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32423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717039" y="3216639"/>
            <a:ext cx="1832703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675D0-B4B8-0747-93C3-2ACB1F94114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992421" y="3941256"/>
            <a:ext cx="3285204" cy="653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9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FABD-9A25-4A0B-A19F-EEFC8278E410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3 Documents as a single list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9235-CABF-1849-B63C-0B8953EFBBB3}"/>
              </a:ext>
            </a:extLst>
          </p:cNvPr>
          <p:cNvSpPr/>
          <p:nvPr/>
        </p:nvSpPr>
        <p:spPr>
          <a:xfrm>
            <a:off x="1267097" y="1237846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txtFiles,read.csv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165735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295873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2958736" y="4177485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B3860-AB70-094D-BE66-583D750EE2E1}"/>
              </a:ext>
            </a:extLst>
          </p:cNvPr>
          <p:cNvSpPr/>
          <p:nvPr/>
        </p:nvSpPr>
        <p:spPr>
          <a:xfrm>
            <a:off x="2958736" y="5619617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beer.csv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32423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743165" y="3190513"/>
            <a:ext cx="1780451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675D0-B4B8-0747-93C3-2ACB1F94114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022099" y="3911579"/>
            <a:ext cx="3222583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054168-26D1-1D47-94B2-C083C3C33064}"/>
              </a:ext>
            </a:extLst>
          </p:cNvPr>
          <p:cNvSpPr txBox="1"/>
          <p:nvPr/>
        </p:nvSpPr>
        <p:spPr>
          <a:xfrm>
            <a:off x="5373162" y="2486203"/>
            <a:ext cx="27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chardonnay – 1000 Tweets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DAD77A-350E-F447-AC88-394E50B36B0B}"/>
              </a:ext>
            </a:extLst>
          </p:cNvPr>
          <p:cNvGrpSpPr/>
          <p:nvPr/>
        </p:nvGrpSpPr>
        <p:grpSpPr>
          <a:xfrm>
            <a:off x="5225142" y="2831148"/>
            <a:ext cx="3008243" cy="825575"/>
            <a:chOff x="2393494" y="2948152"/>
            <a:chExt cx="3008243" cy="82557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30DA93D-77C1-D849-9C78-61C49AC67538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20" name="Picture 2" descr="Image result for document icon">
                <a:extLst>
                  <a:ext uri="{FF2B5EF4-FFF2-40B4-BE49-F238E27FC236}">
                    <a16:creationId xmlns:a16="http://schemas.microsoft.com/office/drawing/2014/main" id="{390FF516-191D-644B-A723-588E27802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Image result for document icon">
                <a:extLst>
                  <a:ext uri="{FF2B5EF4-FFF2-40B4-BE49-F238E27FC236}">
                    <a16:creationId xmlns:a16="http://schemas.microsoft.com/office/drawing/2014/main" id="{A3E92EDD-6C0C-974C-B011-F57BE4B106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document icon">
                <a:extLst>
                  <a:ext uri="{FF2B5EF4-FFF2-40B4-BE49-F238E27FC236}">
                    <a16:creationId xmlns:a16="http://schemas.microsoft.com/office/drawing/2014/main" id="{9E088E3C-9EBE-F04A-8476-F4AD7CBBC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document icon">
                <a:extLst>
                  <a:ext uri="{FF2B5EF4-FFF2-40B4-BE49-F238E27FC236}">
                    <a16:creationId xmlns:a16="http://schemas.microsoft.com/office/drawing/2014/main" id="{44CBF513-C318-EC44-BEF6-BC98C8699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document icon">
                <a:extLst>
                  <a:ext uri="{FF2B5EF4-FFF2-40B4-BE49-F238E27FC236}">
                    <a16:creationId xmlns:a16="http://schemas.microsoft.com/office/drawing/2014/main" id="{9D01F02B-625B-2443-99EA-3AD3D7D280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6CCD15-D977-6A42-8942-92354391F1B4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18C446-5E79-ED40-B1D5-EFF6D424917F}"/>
              </a:ext>
            </a:extLst>
          </p:cNvPr>
          <p:cNvSpPr txBox="1"/>
          <p:nvPr/>
        </p:nvSpPr>
        <p:spPr>
          <a:xfrm>
            <a:off x="5373162" y="3760334"/>
            <a:ext cx="212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cofee</a:t>
            </a:r>
            <a:r>
              <a:rPr lang="en-US" b="1" u="sng" dirty="0"/>
              <a:t> – 1000 Tweets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121D31-6800-CB47-BDA8-C574D14E0A7A}"/>
              </a:ext>
            </a:extLst>
          </p:cNvPr>
          <p:cNvGrpSpPr/>
          <p:nvPr/>
        </p:nvGrpSpPr>
        <p:grpSpPr>
          <a:xfrm>
            <a:off x="5225142" y="4105279"/>
            <a:ext cx="3008243" cy="825575"/>
            <a:chOff x="2393494" y="2948152"/>
            <a:chExt cx="3008243" cy="8255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1D7A597-15A4-EC4F-842E-A69F7F039E45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29" name="Picture 2" descr="Image result for document icon">
                <a:extLst>
                  <a:ext uri="{FF2B5EF4-FFF2-40B4-BE49-F238E27FC236}">
                    <a16:creationId xmlns:a16="http://schemas.microsoft.com/office/drawing/2014/main" id="{34DCC1C9-56AC-EB41-985D-EAB5B213A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>
                <a:extLst>
                  <a:ext uri="{FF2B5EF4-FFF2-40B4-BE49-F238E27FC236}">
                    <a16:creationId xmlns:a16="http://schemas.microsoft.com/office/drawing/2014/main" id="{EEC1E4E9-2559-494A-BEAC-48C6AA411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>
                <a:extLst>
                  <a:ext uri="{FF2B5EF4-FFF2-40B4-BE49-F238E27FC236}">
                    <a16:creationId xmlns:a16="http://schemas.microsoft.com/office/drawing/2014/main" id="{694535F2-502C-594D-9020-61FF4A57DB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>
                <a:extLst>
                  <a:ext uri="{FF2B5EF4-FFF2-40B4-BE49-F238E27FC236}">
                    <a16:creationId xmlns:a16="http://schemas.microsoft.com/office/drawing/2014/main" id="{EA5BE3C3-951E-824D-9328-FE1462F982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>
                <a:extLst>
                  <a:ext uri="{FF2B5EF4-FFF2-40B4-BE49-F238E27FC236}">
                    <a16:creationId xmlns:a16="http://schemas.microsoft.com/office/drawing/2014/main" id="{C0D32674-29D9-E745-95B3-8DDBBAA5A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30D9FE8-16C2-2F44-AAD3-0AF784AE2386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9C60D6A-D7F8-274E-B9BA-25E26FE9C900}"/>
              </a:ext>
            </a:extLst>
          </p:cNvPr>
          <p:cNvSpPr txBox="1"/>
          <p:nvPr/>
        </p:nvSpPr>
        <p:spPr>
          <a:xfrm>
            <a:off x="5697634" y="5114627"/>
            <a:ext cx="20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beer – 1000 Tweets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6F1E1C6-C1FC-8A43-823F-4C9F0085FFC3}"/>
              </a:ext>
            </a:extLst>
          </p:cNvPr>
          <p:cNvGrpSpPr/>
          <p:nvPr/>
        </p:nvGrpSpPr>
        <p:grpSpPr>
          <a:xfrm>
            <a:off x="5225142" y="5451800"/>
            <a:ext cx="3008243" cy="825575"/>
            <a:chOff x="2393494" y="2948152"/>
            <a:chExt cx="3008243" cy="82557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3C0F0A9-E5A6-8547-A39F-B535B6D61B51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38" name="Picture 2" descr="Image result for document icon">
                <a:extLst>
                  <a:ext uri="{FF2B5EF4-FFF2-40B4-BE49-F238E27FC236}">
                    <a16:creationId xmlns:a16="http://schemas.microsoft.com/office/drawing/2014/main" id="{0179CAED-E634-6345-AA8D-D5BBE8C07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Image result for document icon">
                <a:extLst>
                  <a:ext uri="{FF2B5EF4-FFF2-40B4-BE49-F238E27FC236}">
                    <a16:creationId xmlns:a16="http://schemas.microsoft.com/office/drawing/2014/main" id="{D5A9446F-9EAC-F34A-A064-98C274A06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Image result for document icon">
                <a:extLst>
                  <a:ext uri="{FF2B5EF4-FFF2-40B4-BE49-F238E27FC236}">
                    <a16:creationId xmlns:a16="http://schemas.microsoft.com/office/drawing/2014/main" id="{5996B3FD-620D-0F46-A8DF-462640AA5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Image result for document icon">
                <a:extLst>
                  <a:ext uri="{FF2B5EF4-FFF2-40B4-BE49-F238E27FC236}">
                    <a16:creationId xmlns:a16="http://schemas.microsoft.com/office/drawing/2014/main" id="{16EC8E3F-A7C7-0A41-B23A-4C688EDF71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9BAC09C5-B2BD-D142-B820-363A537DF5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8AA22B40-1C01-AE46-8D26-8181ECE01DB4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06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CC88-000C-4191-9739-944E94AB83E6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 Multiple Document Collections as a single list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9235-CABF-1849-B63C-0B8953EFBBB3}"/>
              </a:ext>
            </a:extLst>
          </p:cNvPr>
          <p:cNvSpPr/>
          <p:nvPr/>
        </p:nvSpPr>
        <p:spPr>
          <a:xfrm>
            <a:off x="1267097" y="1237846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txtFiles,read.csv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165735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295873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2958736" y="4373430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B3860-AB70-094D-BE66-583D750EE2E1}"/>
              </a:ext>
            </a:extLst>
          </p:cNvPr>
          <p:cNvSpPr/>
          <p:nvPr/>
        </p:nvSpPr>
        <p:spPr>
          <a:xfrm>
            <a:off x="2958736" y="5528178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beer.csv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32423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645192" y="3288486"/>
            <a:ext cx="1976396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675D0-B4B8-0747-93C3-2ACB1F94114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067818" y="3865860"/>
            <a:ext cx="3131144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D46BD-4023-8944-AA32-D5BF024FD7A6}"/>
              </a:ext>
            </a:extLst>
          </p:cNvPr>
          <p:cNvSpPr txBox="1"/>
          <p:nvPr/>
        </p:nvSpPr>
        <p:spPr>
          <a:xfrm>
            <a:off x="550273" y="30444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96800C-750D-8F4D-B27B-AE5E3BAA8600}"/>
              </a:ext>
            </a:extLst>
          </p:cNvPr>
          <p:cNvSpPr txBox="1"/>
          <p:nvPr/>
        </p:nvSpPr>
        <p:spPr>
          <a:xfrm>
            <a:off x="577002" y="438733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FF152-40C4-2346-9C0E-082D185B34CF}"/>
              </a:ext>
            </a:extLst>
          </p:cNvPr>
          <p:cNvSpPr txBox="1"/>
          <p:nvPr/>
        </p:nvSpPr>
        <p:spPr>
          <a:xfrm>
            <a:off x="550272" y="557211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</p:txBody>
      </p:sp>
    </p:spTree>
    <p:extLst>
      <p:ext uri="{BB962C8B-B14F-4D97-AF65-F5344CB8AC3E}">
        <p14:creationId xmlns:p14="http://schemas.microsoft.com/office/powerpoint/2010/main" val="43030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6239-1791-436A-B487-20EDAF96A98F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349F3-A8F2-4D17-B849-7F8115A13DC7}"/>
              </a:ext>
            </a:extLst>
          </p:cNvPr>
          <p:cNvSpPr txBox="1"/>
          <p:nvPr/>
        </p:nvSpPr>
        <p:spPr>
          <a:xfrm>
            <a:off x="440250" y="519604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C3F10-AE75-4FEA-BD93-24F01EF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22" y="2513577"/>
            <a:ext cx="2644556" cy="183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119860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E2E8A-5825-E94E-BAF3-6B45FE58D5A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0A8EA-FC60-D047-B731-CA4FB90986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A7D-C9E3-454E-BF47-41814A040965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Each list “element” is a data frame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9235-CABF-1849-B63C-0B8953EFBBB3}"/>
              </a:ext>
            </a:extLst>
          </p:cNvPr>
          <p:cNvSpPr/>
          <p:nvPr/>
        </p:nvSpPr>
        <p:spPr>
          <a:xfrm>
            <a:off x="1267097" y="1237846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txtFiles,read.csv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165735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295873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2958736" y="4373430"/>
            <a:ext cx="2266406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B3860-AB70-094D-BE66-583D750EE2E1}"/>
              </a:ext>
            </a:extLst>
          </p:cNvPr>
          <p:cNvSpPr/>
          <p:nvPr/>
        </p:nvSpPr>
        <p:spPr>
          <a:xfrm>
            <a:off x="2958736" y="5528178"/>
            <a:ext cx="2266406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beer.csv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32423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645192" y="3288486"/>
            <a:ext cx="1976396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675D0-B4B8-0747-93C3-2ACB1F94114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067818" y="3865860"/>
            <a:ext cx="3131144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D46BD-4023-8944-AA32-D5BF024FD7A6}"/>
              </a:ext>
            </a:extLst>
          </p:cNvPr>
          <p:cNvSpPr txBox="1"/>
          <p:nvPr/>
        </p:nvSpPr>
        <p:spPr>
          <a:xfrm>
            <a:off x="550273" y="30444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96800C-750D-8F4D-B27B-AE5E3BAA8600}"/>
              </a:ext>
            </a:extLst>
          </p:cNvPr>
          <p:cNvSpPr txBox="1"/>
          <p:nvPr/>
        </p:nvSpPr>
        <p:spPr>
          <a:xfrm>
            <a:off x="577002" y="4387339"/>
            <a:ext cx="170431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FF152-40C4-2346-9C0E-082D185B34CF}"/>
              </a:ext>
            </a:extLst>
          </p:cNvPr>
          <p:cNvSpPr txBox="1"/>
          <p:nvPr/>
        </p:nvSpPr>
        <p:spPr>
          <a:xfrm>
            <a:off x="550272" y="5572112"/>
            <a:ext cx="170431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F3254-A28B-224A-9750-6A490F7F3318}"/>
              </a:ext>
            </a:extLst>
          </p:cNvPr>
          <p:cNvSpPr txBox="1"/>
          <p:nvPr/>
        </p:nvSpPr>
        <p:spPr>
          <a:xfrm>
            <a:off x="5333108" y="301368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[[1]]$text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E76BB5-CCCF-0947-9B56-1017B4C7C5BA}"/>
              </a:ext>
            </a:extLst>
          </p:cNvPr>
          <p:cNvSpPr txBox="1"/>
          <p:nvPr/>
        </p:nvSpPr>
        <p:spPr>
          <a:xfrm>
            <a:off x="5333108" y="3345530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doc_id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6E67F-B346-A447-9F7E-A0728BA2B05C}"/>
              </a:ext>
            </a:extLst>
          </p:cNvPr>
          <p:cNvSpPr txBox="1"/>
          <p:nvPr/>
        </p:nvSpPr>
        <p:spPr>
          <a:xfrm>
            <a:off x="5333108" y="371650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[[1]][,2]</a:t>
            </a:r>
          </a:p>
        </p:txBody>
      </p:sp>
    </p:spTree>
    <p:extLst>
      <p:ext uri="{BB962C8B-B14F-4D97-AF65-F5344CB8AC3E}">
        <p14:creationId xmlns:p14="http://schemas.microsoft.com/office/powerpoint/2010/main" val="4052378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C964-9824-41A4-8111-3C3C5BBE3BAB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961242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CorpusA</a:t>
            </a:r>
            <a:r>
              <a:rPr lang="en-US" b="1" u="sng" dirty="0"/>
              <a:t>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CorpusB</a:t>
            </a:r>
            <a:r>
              <a:rPr lang="en-US" b="1" u="sng" dirty="0"/>
              <a:t>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346690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E1D7E-F7B7-1346-856F-966F0B0F0274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you collapse, all the information for a subject is considered one document.</a:t>
            </a:r>
          </a:p>
        </p:txBody>
      </p:sp>
    </p:spTree>
    <p:extLst>
      <p:ext uri="{BB962C8B-B14F-4D97-AF65-F5344CB8AC3E}">
        <p14:creationId xmlns:p14="http://schemas.microsoft.com/office/powerpoint/2010/main" val="135692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D61B-0D93-462C-AE64-7A3A24B0E8C5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961242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7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chardonnay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0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beer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346690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E1D7E-F7B7-1346-856F-966F0B0F0274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now have 2 documents, not 2000.  Document 1 is everything we know about chardonnay and document 2 is everything we know about beer.</a:t>
            </a:r>
          </a:p>
        </p:txBody>
      </p:sp>
    </p:spTree>
    <p:extLst>
      <p:ext uri="{BB962C8B-B14F-4D97-AF65-F5344CB8AC3E}">
        <p14:creationId xmlns:p14="http://schemas.microsoft.com/office/powerpoint/2010/main" val="3856199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A1C0-0FB2-406C-A989-F50731BB5AF3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new WC will examine inner and disjoins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99259" y="2281575"/>
            <a:ext cx="3545483" cy="2294850"/>
            <a:chOff x="4469945" y="1539730"/>
            <a:chExt cx="3545483" cy="2294850"/>
          </a:xfrm>
        </p:grpSpPr>
        <p:sp>
          <p:nvSpPr>
            <p:cNvPr id="9" name="Oval 8"/>
            <p:cNvSpPr/>
            <p:nvPr/>
          </p:nvSpPr>
          <p:spPr>
            <a:xfrm>
              <a:off x="4469945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20578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82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8BD7F-74F5-FF4C-BC2E-26798FDC78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BF0BB3-2992-974A-9F32-A64ED69B38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7ECE0-3FA6-4C46-8696-995FF35B0E7C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collapses documents can be examined using set theory.  “inner join”, “outer join”</a:t>
            </a:r>
          </a:p>
        </p:txBody>
      </p:sp>
    </p:spTree>
    <p:extLst>
      <p:ext uri="{BB962C8B-B14F-4D97-AF65-F5344CB8AC3E}">
        <p14:creationId xmlns:p14="http://schemas.microsoft.com/office/powerpoint/2010/main" val="3371762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FFA28-2AFC-46BA-97EC-72EA43A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7C06-DE1D-478A-A628-BCF636283A0E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8C5AC-3677-4E2E-BC72-2BFCF0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make some improved word clouds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3F5E589-703C-43D9-B204-17A2B658F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24EB-6B7F-42DA-A05B-461AF508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8E680-27F4-40BF-A3FC-AF16D46EC879}"/>
              </a:ext>
            </a:extLst>
          </p:cNvPr>
          <p:cNvSpPr txBox="1"/>
          <p:nvPr/>
        </p:nvSpPr>
        <p:spPr>
          <a:xfrm>
            <a:off x="660181" y="1699846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F_CommonalityCloud.R</a:t>
            </a:r>
            <a:endParaRPr lang="en-US" sz="2800" dirty="0"/>
          </a:p>
        </p:txBody>
      </p:sp>
      <p:pic>
        <p:nvPicPr>
          <p:cNvPr id="12290" name="Picture 2" descr="Image result for nlp  meme">
            <a:extLst>
              <a:ext uri="{FF2B5EF4-FFF2-40B4-BE49-F238E27FC236}">
                <a16:creationId xmlns:a16="http://schemas.microsoft.com/office/drawing/2014/main" id="{E084A14F-187D-4780-97E6-5521F3FF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0" y="2269741"/>
            <a:ext cx="3296172" cy="32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7705FF-846C-5140-9872-5D036398A8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68F6EE-46D3-9843-8C17-434EF07721C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32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5A33-FB9E-4822-9CC8-0A7A456C6BDD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common?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467972"/>
            <a:ext cx="3333750" cy="32480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7135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768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1648279" y="2093884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387FF-F19C-0344-A809-8F897502B9C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67D0F9-68E8-9647-8022-E9DE7BB17D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62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2CB3-1235-4D22-B75B-78A5694867B1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5" y="97108"/>
            <a:ext cx="8734097" cy="591477"/>
          </a:xfrm>
        </p:spPr>
        <p:txBody>
          <a:bodyPr/>
          <a:lstStyle/>
          <a:p>
            <a:r>
              <a:rPr lang="en-US" dirty="0"/>
              <a:t>Introducing TF-IDF Term Frequency Inverse Document Frequency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29855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 far, you have used simple term frequency to identify informative words. </a:t>
            </a:r>
            <a:r>
              <a:rPr lang="en-US" sz="1600" dirty="0">
                <a:solidFill>
                  <a:prstClr val="whit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Chardonnay is highly frequent in the tweets, but since it appears in all documents it isn’t informative.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5666" y="174996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Term frequency * inverse-document-frequency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8994" y="2827276"/>
            <a:ext cx="25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term appears often, it must be important to the corpus.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4042" y="2827276"/>
            <a:ext cx="29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if a term appear in many documents, it can’t be distinctive or informative</a:t>
            </a:r>
          </a:p>
        </p:txBody>
      </p:sp>
      <p:sp>
        <p:nvSpPr>
          <p:cNvPr id="18" name="Up Arrow 17"/>
          <p:cNvSpPr/>
          <p:nvPr/>
        </p:nvSpPr>
        <p:spPr>
          <a:xfrm>
            <a:off x="1939158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293884" y="2159869"/>
            <a:ext cx="843454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flipV="1">
            <a:off x="5764923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5376041" y="2081042"/>
            <a:ext cx="714704" cy="74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Increasing</a:t>
            </a:r>
          </a:p>
          <a:p>
            <a:pPr algn="ctr"/>
            <a:r>
              <a:rPr lang="en-US" sz="1400" dirty="0"/>
              <a:t>importance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Offsetting</a:t>
            </a:r>
          </a:p>
          <a:p>
            <a:r>
              <a:rPr lang="en-US" sz="1400" dirty="0"/>
              <a:t>importance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9FC4BD-A0F1-B04C-A4FB-AE92762E02B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09444C-52BF-B743-9D9D-830988D158E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 animBg="1"/>
      <p:bldP spid="21" grpId="0" animBg="1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A223-291A-48AE-A40A-14371741176E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TF of TF-IDF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09147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isn’t just a count.  It is normalized because unique  terms will naturally increase the longer the document.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41" y="2932378"/>
            <a:ext cx="759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Term frequency = Term Occurrence / total unique terms in a document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42AD2-9023-E446-9F24-C7B70932349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B9E91A-EF9D-4B42-ABB9-60053F0CB9D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92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29D4-AD28-469F-A50A-791CFDD50E77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62156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IDF is the natural log of total documents divided by the number of documents containing a specific token.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56" y="2932378"/>
            <a:ext cx="8669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Inverse Document Frequency = </a:t>
            </a:r>
          </a:p>
          <a:p>
            <a:r>
              <a:rPr lang="en-US" sz="2000" b="1" i="1" dirty="0"/>
              <a:t>	log(total documents in corpus) / number of documents with term in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85DD30-A42D-CD46-A153-646C0EDE7EC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638C52-1BCD-DA4F-95A4-C58C2A405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09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60DD-541F-4329-AFD3-FD90A23AB8B2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Term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5221" y="3059668"/>
            <a:ext cx="5973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1000 documents suppose token “coffee” occurs 1000 times</a:t>
            </a:r>
            <a:endParaRPr lang="en-US" sz="2400" b="1" i="1" dirty="0"/>
          </a:p>
          <a:p>
            <a:pPr algn="ctr"/>
            <a:r>
              <a:rPr lang="en-US" sz="2400" b="1" i="1" dirty="0"/>
              <a:t>TF = 1000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76A44B-07B6-EF4C-9CC2-21E5F961E3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350BD2-33E4-094D-8AB5-70C60415B4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2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5823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Within 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AA30-7380-45CC-86EA-B8AE38A828B9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3009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:a16="http://schemas.microsoft.com/office/drawing/2014/main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168D2-8199-6044-8A07-31ED6B3665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654BCF-9273-FE4D-AC9D-804EC4BE03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D349-F5F2-4ADF-8AB3-6D992C365996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TF-IDF Simple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856" y="1623849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1000 documents each of 10 words suppose token “coffee” occurs 1000 times</a:t>
            </a:r>
            <a:endParaRPr lang="en-US" sz="2400" b="1" i="1" dirty="0"/>
          </a:p>
          <a:p>
            <a:r>
              <a:rPr lang="en-US" sz="2400" b="1" i="1" dirty="0"/>
              <a:t>TF = 1000 </a:t>
            </a:r>
            <a:r>
              <a:rPr lang="en-US" sz="2400" b="1" i="1" dirty="0">
                <a:solidFill>
                  <a:srgbClr val="FF0000"/>
                </a:solidFill>
              </a:rPr>
              <a:t>/ 10 </a:t>
            </a:r>
            <a:r>
              <a:rPr lang="en-US" sz="1600" i="1" dirty="0"/>
              <a:t>#normalizes to doc length</a:t>
            </a:r>
          </a:p>
          <a:p>
            <a:r>
              <a:rPr lang="en-US" sz="2400" b="1" i="1" dirty="0"/>
              <a:t>TF =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856" y="299395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IDF = log(1000) / 1000</a:t>
            </a:r>
          </a:p>
          <a:p>
            <a:r>
              <a:rPr lang="en-US" sz="2400" b="1" i="1" dirty="0"/>
              <a:t>IDF = 6.90 /1000</a:t>
            </a:r>
          </a:p>
          <a:p>
            <a:r>
              <a:rPr lang="en-US" sz="2400" b="1" i="1" dirty="0"/>
              <a:t>IDF = .0069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56" y="4456387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TF-IDF  = 100 * .0069 </a:t>
            </a:r>
          </a:p>
          <a:p>
            <a:r>
              <a:rPr lang="en-US" sz="2400" b="1" i="1" dirty="0"/>
              <a:t>TF-IDF = .69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63063" y="1227885"/>
            <a:ext cx="901787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Coffee TF = 1000  will look VERY important but  TFIDF = 0.69 will correctly have minimal impact for analysis. 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385" y="3846787"/>
            <a:ext cx="3153104" cy="7252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*Caveat – the results in R are normalized/scaled by default.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00257F-1559-C042-A430-86C2244CE0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098380-42B6-B848-9E2E-14946809B89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35BC-291D-4E37-B905-E0815D1CA9E9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TF-IDF to a DTM/TDM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Control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Paramter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ctrl      &lt;- list(weighting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weightTfIdf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Apply in TDM/DTM construction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allDrinks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 = ctrl)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Change to a simple matrix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as.matrix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9635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 can pass in more than one control parameter like tokenization &amp; weighting.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A77CAD-9877-A742-8704-48D5DEFE24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0CB0CD-0CBC-B24B-9F6E-B1E0551AFC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66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50-C1EB-41E1-911D-6B4E7B32E1A5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not in common (disjoint)?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7769" y="2467685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  <a:gd name="connsiteX8" fmla="*/ 522109 w 1044217"/>
              <a:gd name="connsiteY8" fmla="*/ 0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lnTo>
                  <a:pt x="522109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87135" y="2281575"/>
            <a:ext cx="1772742" cy="2294850"/>
          </a:xfrm>
          <a:custGeom>
            <a:avLst/>
            <a:gdLst>
              <a:gd name="connsiteX0" fmla="*/ 1147425 w 1772742"/>
              <a:gd name="connsiteY0" fmla="*/ 0 h 2294850"/>
              <a:gd name="connsiteX1" fmla="*/ 1694356 w 1772742"/>
              <a:gd name="connsiteY1" fmla="*/ 138488 h 2294850"/>
              <a:gd name="connsiteX2" fmla="*/ 1772742 w 1772742"/>
              <a:gd name="connsiteY2" fmla="*/ 186109 h 2294850"/>
              <a:gd name="connsiteX3" fmla="*/ 1756522 w 1772742"/>
              <a:gd name="connsiteY3" fmla="*/ 195962 h 2294850"/>
              <a:gd name="connsiteX4" fmla="*/ 1250633 w 1772742"/>
              <a:gd name="connsiteY4" fmla="*/ 1147425 h 2294850"/>
              <a:gd name="connsiteX5" fmla="*/ 1756522 w 1772742"/>
              <a:gd name="connsiteY5" fmla="*/ 2098888 h 2294850"/>
              <a:gd name="connsiteX6" fmla="*/ 1772742 w 1772742"/>
              <a:gd name="connsiteY6" fmla="*/ 2108742 h 2294850"/>
              <a:gd name="connsiteX7" fmla="*/ 1694356 w 1772742"/>
              <a:gd name="connsiteY7" fmla="*/ 2156362 h 2294850"/>
              <a:gd name="connsiteX8" fmla="*/ 1147425 w 1772742"/>
              <a:gd name="connsiteY8" fmla="*/ 2294850 h 2294850"/>
              <a:gd name="connsiteX9" fmla="*/ 0 w 1772742"/>
              <a:gd name="connsiteY9" fmla="*/ 1147425 h 2294850"/>
              <a:gd name="connsiteX10" fmla="*/ 1147425 w 1772742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2" h="2294850">
                <a:moveTo>
                  <a:pt x="1147425" y="0"/>
                </a:moveTo>
                <a:cubicBezTo>
                  <a:pt x="1345458" y="0"/>
                  <a:pt x="1531773" y="50168"/>
                  <a:pt x="1694356" y="138488"/>
                </a:cubicBezTo>
                <a:lnTo>
                  <a:pt x="1772742" y="186109"/>
                </a:lnTo>
                <a:lnTo>
                  <a:pt x="1756522" y="195962"/>
                </a:lnTo>
                <a:cubicBezTo>
                  <a:pt x="1451305" y="402163"/>
                  <a:pt x="1250633" y="751360"/>
                  <a:pt x="1250633" y="1147425"/>
                </a:cubicBezTo>
                <a:cubicBezTo>
                  <a:pt x="1250633" y="1543491"/>
                  <a:pt x="1451305" y="1892687"/>
                  <a:pt x="1756522" y="2098888"/>
                </a:cubicBezTo>
                <a:lnTo>
                  <a:pt x="1772742" y="2108742"/>
                </a:lnTo>
                <a:lnTo>
                  <a:pt x="1694356" y="2156362"/>
                </a:lnTo>
                <a:cubicBezTo>
                  <a:pt x="1531773" y="2244682"/>
                  <a:pt x="1345458" y="2294850"/>
                  <a:pt x="1147425" y="2294850"/>
                </a:cubicBezTo>
                <a:cubicBezTo>
                  <a:pt x="513720" y="2294850"/>
                  <a:pt x="0" y="1781130"/>
                  <a:pt x="0" y="1147425"/>
                </a:cubicBezTo>
                <a:cubicBezTo>
                  <a:pt x="0" y="513720"/>
                  <a:pt x="513720" y="0"/>
                  <a:pt x="114742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59878" y="2281575"/>
            <a:ext cx="1772741" cy="2294850"/>
          </a:xfrm>
          <a:custGeom>
            <a:avLst/>
            <a:gdLst>
              <a:gd name="connsiteX0" fmla="*/ 625316 w 1772741"/>
              <a:gd name="connsiteY0" fmla="*/ 0 h 2294850"/>
              <a:gd name="connsiteX1" fmla="*/ 1772741 w 1772741"/>
              <a:gd name="connsiteY1" fmla="*/ 1147425 h 2294850"/>
              <a:gd name="connsiteX2" fmla="*/ 625316 w 1772741"/>
              <a:gd name="connsiteY2" fmla="*/ 2294850 h 2294850"/>
              <a:gd name="connsiteX3" fmla="*/ 78385 w 1772741"/>
              <a:gd name="connsiteY3" fmla="*/ 2156362 h 2294850"/>
              <a:gd name="connsiteX4" fmla="*/ 0 w 1772741"/>
              <a:gd name="connsiteY4" fmla="*/ 2108742 h 2294850"/>
              <a:gd name="connsiteX5" fmla="*/ 16219 w 1772741"/>
              <a:gd name="connsiteY5" fmla="*/ 2098888 h 2294850"/>
              <a:gd name="connsiteX6" fmla="*/ 522108 w 1772741"/>
              <a:gd name="connsiteY6" fmla="*/ 1147425 h 2294850"/>
              <a:gd name="connsiteX7" fmla="*/ 16219 w 1772741"/>
              <a:gd name="connsiteY7" fmla="*/ 195962 h 2294850"/>
              <a:gd name="connsiteX8" fmla="*/ 0 w 1772741"/>
              <a:gd name="connsiteY8" fmla="*/ 186109 h 2294850"/>
              <a:gd name="connsiteX9" fmla="*/ 78385 w 1772741"/>
              <a:gd name="connsiteY9" fmla="*/ 138488 h 2294850"/>
              <a:gd name="connsiteX10" fmla="*/ 625316 w 1772741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1" h="2294850">
                <a:moveTo>
                  <a:pt x="625316" y="0"/>
                </a:moveTo>
                <a:cubicBezTo>
                  <a:pt x="1259021" y="0"/>
                  <a:pt x="1772741" y="513720"/>
                  <a:pt x="1772741" y="1147425"/>
                </a:cubicBezTo>
                <a:cubicBezTo>
                  <a:pt x="1772741" y="1781130"/>
                  <a:pt x="1259021" y="2294850"/>
                  <a:pt x="625316" y="2294850"/>
                </a:cubicBezTo>
                <a:cubicBezTo>
                  <a:pt x="427283" y="2294850"/>
                  <a:pt x="240968" y="2244682"/>
                  <a:pt x="78385" y="2156362"/>
                </a:cubicBezTo>
                <a:lnTo>
                  <a:pt x="0" y="2108742"/>
                </a:lnTo>
                <a:lnTo>
                  <a:pt x="16219" y="2098888"/>
                </a:lnTo>
                <a:cubicBezTo>
                  <a:pt x="321436" y="1892687"/>
                  <a:pt x="522108" y="1543491"/>
                  <a:pt x="522108" y="1147425"/>
                </a:cubicBezTo>
                <a:cubicBezTo>
                  <a:pt x="522108" y="751360"/>
                  <a:pt x="321436" y="402163"/>
                  <a:pt x="16219" y="195962"/>
                </a:cubicBezTo>
                <a:lnTo>
                  <a:pt x="0" y="186109"/>
                </a:lnTo>
                <a:lnTo>
                  <a:pt x="78385" y="138488"/>
                </a:lnTo>
                <a:cubicBezTo>
                  <a:pt x="240968" y="50168"/>
                  <a:pt x="427283" y="0"/>
                  <a:pt x="625316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72" y="1652423"/>
            <a:ext cx="3935851" cy="37866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FECB8-5FC6-5440-9529-8C17703FF4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5D47-2B58-1441-9064-FBBB1B0E75D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22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3FF-3DE8-4301-964E-51EBD60C6984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proportional similarities?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852284"/>
            <a:ext cx="3333750" cy="324802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87135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37768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8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19"/>
          <p:cNvSpPr/>
          <p:nvPr/>
        </p:nvSpPr>
        <p:spPr>
          <a:xfrm>
            <a:off x="1648279" y="2478196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69847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problem is that if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corpusA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has 1 instance &amp; corpus has 1000 they appear as shared.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087EDF-BED7-6F4D-92E0-977D8809AD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332FA5-85C7-404C-9737-654080E807E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3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461-9995-47EF-8807-940AB4CE630A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disjoint tokens?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104" y="1718442"/>
            <a:ext cx="3948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G_ComparisonCloud.R</a:t>
            </a:r>
            <a:endParaRPr lang="en-US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EC6313-EB8A-734D-8222-4CFF784570D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221BB-C1F5-EE4C-80EF-72D7B6F82E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2486-21A6-4DEE-8CEB-EBD545B28CDF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7567"/>
            <a:ext cx="9144000" cy="400012"/>
          </a:xfrm>
        </p:spPr>
        <p:txBody>
          <a:bodyPr/>
          <a:lstStyle/>
          <a:p>
            <a:pPr algn="ctr" defTabSz="457200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750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8A2A16-CCBE-454A-AF89-90B40E93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5" y="3340734"/>
            <a:ext cx="1913831" cy="18459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650522-D226-6E4A-83F6-16AEC65422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66ACFB-C18C-8C44-8E0B-8D1B87248CF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17694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CE201F-5128-4231-9B1E-A4D42C29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61907"/>
              </p:ext>
            </p:extLst>
          </p:nvPr>
        </p:nvGraphicFramePr>
        <p:xfrm>
          <a:off x="533464" y="264681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9D34-59CD-4F2F-8000-7B2F5515AF9D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28127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441293" y="2410790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Document 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4878720" y="3534720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13050"/>
              </p:ext>
            </p:extLst>
          </p:nvPr>
        </p:nvGraphicFramePr>
        <p:xfrm>
          <a:off x="6101536" y="2646811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6017031" y="2437066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</a:t>
            </a:r>
            <a:r>
              <a:rPr lang="en-US" sz="1050" i="1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Freq</a:t>
            </a:r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8E6464-BB7A-0044-A03A-16E72CB0F22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61E8D2-A24D-AD46-8AFD-FDD46848BEB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C7D8-D76F-4DFC-88A8-C0C2029AEFB5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sort it decreasing = TRUE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01791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12224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3651509" y="3249562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9150"/>
              </p:ext>
            </p:extLst>
          </p:nvPr>
        </p:nvGraphicFramePr>
        <p:xfrm>
          <a:off x="5092539" y="2361653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16696"/>
              </p:ext>
            </p:extLst>
          </p:nvPr>
        </p:nvGraphicFramePr>
        <p:xfrm>
          <a:off x="1492746" y="23721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7DE34-7F03-824A-BC6E-CC885DC78FD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178DC-B68C-1149-BEB2-78F5402BDE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F20F-1F23-432C-8437-5E6565CEEE2F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Review 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Pallettes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display.brewer.all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Choose a color &amp; drop light ones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 &lt;-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brewer.pal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(8, "Blues")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 &lt;- pal[-(1:2)]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861B5A-D33E-554B-9A67-71C7103029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D161A-6B5C-AB49-B67A-372B398FE1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3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75CC-0435-441C-95B0-5C47A6777C72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In R…</a:t>
            </a:r>
          </a:p>
        </p:txBody>
      </p:sp>
      <p:pic>
        <p:nvPicPr>
          <p:cNvPr id="10" name="Picture 9" descr="Screen Shot 2015-05-28 at 7.25.09 PM.png">
            <a:extLst>
              <a:ext uri="{FF2B5EF4-FFF2-40B4-BE49-F238E27FC236}">
                <a16:creationId xmlns:a16="http://schemas.microsoft.com/office/drawing/2014/main" id="{52DB3460-B2F3-4D1D-B3EF-20DB130B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 b="50542"/>
          <a:stretch/>
        </p:blipFill>
        <p:spPr>
          <a:xfrm>
            <a:off x="311150" y="1767278"/>
            <a:ext cx="8659429" cy="352993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3064" y="5060730"/>
            <a:ext cx="394138" cy="141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96226C-2EF2-C348-8428-21D06B273E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5B933-9FA3-F44D-B34F-7C379FA4A3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8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707-36C6-4EC6-80E1-5F77631F2292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D_SimpleWordCloud.R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AE2AB6-D339-4749-BB78-CA72959CABA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5B00FC-DDE3-C44B-B849-21D38B553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37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5930</TotalTime>
  <Words>1539</Words>
  <Application>Microsoft Office PowerPoint</Application>
  <PresentationFormat>On-screen Show (4:3)</PresentationFormat>
  <Paragraphs>363</Paragraphs>
  <Slides>34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Unicode MS</vt:lpstr>
      <vt:lpstr>Calibri</vt:lpstr>
      <vt:lpstr>Calibri Light</vt:lpstr>
      <vt:lpstr>Consolas</vt:lpstr>
      <vt:lpstr>1_Office Theme</vt:lpstr>
      <vt:lpstr>What is a word cloud?</vt:lpstr>
      <vt:lpstr>Unigram Tokenization</vt:lpstr>
      <vt:lpstr>Changing Tokenization Schema</vt:lpstr>
      <vt:lpstr>Tokenization is the process of chopping up a string into predefined units called tokens.</vt:lpstr>
      <vt:lpstr>To make a wordcloud start with a WFM</vt:lpstr>
      <vt:lpstr>Then sort it decreasing = TRUE</vt:lpstr>
      <vt:lpstr>Setting a pre-made color palette for your WC</vt:lpstr>
      <vt:lpstr>Setting a pre-made color palette for your WC</vt:lpstr>
      <vt:lpstr>Let’s practice!</vt:lpstr>
      <vt:lpstr>D_SimpleWordCloud.R</vt:lpstr>
      <vt:lpstr>D_SimpleWordCloud.R</vt:lpstr>
      <vt:lpstr>Another WC package</vt:lpstr>
      <vt:lpstr>WCs are boring with a single corpus.</vt:lpstr>
      <vt:lpstr>With 2+ Corpora, WCs are more insightful</vt:lpstr>
      <vt:lpstr>Dealing with many text files is tricky.</vt:lpstr>
      <vt:lpstr>Dealing with many text files is tricky.</vt:lpstr>
      <vt:lpstr>Out 3 Documents as a single list object</vt:lpstr>
      <vt:lpstr>Out 3 Documents as a single list object</vt:lpstr>
      <vt:lpstr> Multiple Document Collections as a single list object</vt:lpstr>
      <vt:lpstr>Each list “element” is a data frame</vt:lpstr>
      <vt:lpstr>Manipulating multiple corpora</vt:lpstr>
      <vt:lpstr>Manipulating multiple corpora</vt:lpstr>
      <vt:lpstr>The new WC will examine inner and disjoins</vt:lpstr>
      <vt:lpstr>Lets make some improved word clouds</vt:lpstr>
      <vt:lpstr>What tokens are in common?</vt:lpstr>
      <vt:lpstr>Introducing TF-IDF Term Frequency Inverse Document Frequency</vt:lpstr>
      <vt:lpstr>The TF of TF-IDF</vt:lpstr>
      <vt:lpstr>Inverse Document Frequency</vt:lpstr>
      <vt:lpstr>Original Term Frequency</vt:lpstr>
      <vt:lpstr>TF-IDF Simple Example</vt:lpstr>
      <vt:lpstr>Applying TF-IDF to a DTM/TDM</vt:lpstr>
      <vt:lpstr>What tokens are in not in common (disjoint)?</vt:lpstr>
      <vt:lpstr>What about proportional similarities?</vt:lpstr>
      <vt:lpstr>What about disjoint tokens?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Bikalpa Neupane</cp:lastModifiedBy>
  <cp:revision>345</cp:revision>
  <dcterms:created xsi:type="dcterms:W3CDTF">2018-05-23T17:24:59Z</dcterms:created>
  <dcterms:modified xsi:type="dcterms:W3CDTF">2022-02-28T21:42:14Z</dcterms:modified>
</cp:coreProperties>
</file>