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593" r:id="rId2"/>
    <p:sldId id="810" r:id="rId3"/>
    <p:sldId id="811" r:id="rId4"/>
    <p:sldId id="812" r:id="rId5"/>
    <p:sldId id="813" r:id="rId6"/>
    <p:sldId id="814" r:id="rId7"/>
    <p:sldId id="822" r:id="rId8"/>
    <p:sldId id="823" r:id="rId9"/>
    <p:sldId id="824" r:id="rId10"/>
    <p:sldId id="815" r:id="rId11"/>
    <p:sldId id="816" r:id="rId12"/>
    <p:sldId id="818" r:id="rId13"/>
    <p:sldId id="819" r:id="rId14"/>
    <p:sldId id="817" r:id="rId15"/>
    <p:sldId id="820" r:id="rId16"/>
    <p:sldId id="821" r:id="rId17"/>
    <p:sldId id="809" r:id="rId18"/>
    <p:sldId id="826" r:id="rId19"/>
    <p:sldId id="827" r:id="rId20"/>
    <p:sldId id="82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1565" autoAdjust="0"/>
  </p:normalViewPr>
  <p:slideViewPr>
    <p:cSldViewPr snapToGrid="0">
      <p:cViewPr varScale="1">
        <p:scale>
          <a:sx n="78" d="100"/>
          <a:sy n="78" d="100"/>
        </p:scale>
        <p:origin x="1622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8C26-2A05-4E86-B239-AF245122C7D4}" type="datetime1">
              <a:rPr lang="en-US" smtClean="0"/>
              <a:t>3/22/2022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1885-148F-4C7F-86C5-860047747D6C}" type="datetime1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330E4-9F49-4B8E-B57A-1A69837E27A5}" type="datetime1">
              <a:rPr lang="en-US" smtClean="0"/>
              <a:t>3/22/2022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F124C-1862-4D92-B5F6-A6651B990921}" type="datetime1">
              <a:rPr lang="en-US" smtClean="0"/>
              <a:t>3/22/2022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53D1-CECD-464B-8511-ED1673112170}" type="datetime1">
              <a:rPr lang="en-US" smtClean="0"/>
              <a:t>3/22/2022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A7DC-C54C-4210-ACC9-1BCE7285FD19}" type="datetime1">
              <a:rPr lang="en-US" smtClean="0"/>
              <a:t>3/22/2022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CF3DA-7B9A-4371-8AB9-C4308663C6AB}" type="datetime1">
              <a:rPr lang="en-US" smtClean="0"/>
              <a:t>3/22/2022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8D530-74FF-4639-977F-C927A11735E4}" type="datetime1">
              <a:rPr lang="en-US" smtClean="0"/>
              <a:t>3/22/2022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00C-3CD7-4EE2-BD0B-763B37A02DB4}" type="datetime1">
              <a:rPr lang="en-US" smtClean="0"/>
              <a:t>3/22/2022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4992-19DB-4B4B-9983-ECD8FBB7A452}" type="datetime1">
              <a:rPr lang="en-US" smtClean="0"/>
              <a:t>3/22/2022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5143-0A3D-47E3-8FCF-20FA68045B65}" type="datetime1">
              <a:rPr lang="en-US" smtClean="0"/>
              <a:t>3/22/2022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7858A-2939-422D-A2A6-981A861C1624}" type="datetime1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cs.columbia.edu/~blei/papers/Blei2012.pdf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&amp; </a:t>
            </a:r>
            <a:br>
              <a:rPr lang="en-US" dirty="0"/>
            </a:br>
            <a:r>
              <a:rPr lang="en-US" dirty="0"/>
              <a:t>Un-Supervised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Bikalpa Neupane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93E6-A072-4C75-8055-0B8BCE9EC864}" type="datetime1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71EF48-36DA-6542-AABF-08E97412DCD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D2D9A1-7C2C-724D-B838-E00E0AA3895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30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F58142-1FC6-48E2-930A-1ABCA9038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9DACF-E3EA-471D-ACAF-FD8C4B79B6A7}" type="datetime1">
              <a:rPr lang="en-US" smtClean="0"/>
              <a:t>3/22/2022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CBF78D-BB30-4EA4-92FF-5894C071C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12" y="365126"/>
            <a:ext cx="8923288" cy="591477"/>
          </a:xfrm>
        </p:spPr>
        <p:txBody>
          <a:bodyPr/>
          <a:lstStyle/>
          <a:p>
            <a:r>
              <a:rPr lang="en-US" dirty="0"/>
              <a:t>Unsupervised Learning: Latent Dirichlet Allocation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754AC-4F6B-470A-A2CB-89FECF37CB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6D72EA-36BA-4EE2-AC65-5EEDC382A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747EA3-1AA2-44C7-B883-3A43CAA0B9EE}"/>
              </a:ext>
            </a:extLst>
          </p:cNvPr>
          <p:cNvSpPr txBox="1"/>
          <p:nvPr/>
        </p:nvSpPr>
        <p:spPr>
          <a:xfrm>
            <a:off x="220712" y="2493818"/>
            <a:ext cx="87025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Observe term frequency within documents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 “k” topics or clusters with similar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document may be more than one topic and is assigned to a cluster topic by probability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If K= 4, each document would get 4 probabilities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BEA322-061E-3444-86C8-A3BF2BE1331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1485E4-2999-0A40-8BB3-5B8DC1E7B6E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601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3303AE-DC79-4075-87D8-B19C4044C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972FF-87B3-43A9-A9FA-D71918D73ED1}" type="datetime1">
              <a:rPr lang="en-US" smtClean="0"/>
              <a:t>3/22/2022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47F8C8-CE7F-43AE-BEA1-8436CB220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16" y="365126"/>
            <a:ext cx="8418934" cy="591477"/>
          </a:xfrm>
        </p:spPr>
        <p:txBody>
          <a:bodyPr/>
          <a:lstStyle/>
          <a:p>
            <a:r>
              <a:rPr lang="en-US" dirty="0"/>
              <a:t>Unsupervised: Latent Dirichlet Allocation (LDA)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C3D80-3A8C-4952-A46E-D5B8414D6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B7AE3-7AE3-45B8-B0B3-1193239D0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943204-89BF-4A6A-AA3F-6612D4C6618A}"/>
              </a:ext>
            </a:extLst>
          </p:cNvPr>
          <p:cNvSpPr txBox="1"/>
          <p:nvPr/>
        </p:nvSpPr>
        <p:spPr>
          <a:xfrm>
            <a:off x="96416" y="1423749"/>
            <a:ext cx="884402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Latent – identify concealed topics e.g. not explicitly declared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Dirichlet – used in stats to represent multi-variate (multi-word) distributions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Instead of actual values it’s a “beta” distribution of probabilities 0-1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“tails” values include 0 and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Beta distributions do not have to be symmetrical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Dirichlet will give k probabilities from beta distributions that generalize and sum to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6EC7DB-B710-4963-AD64-DBEFF3146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747409"/>
            <a:ext cx="7891333" cy="19230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3B99C2F-44A4-47F7-B59A-FA519F8B32C1}"/>
              </a:ext>
            </a:extLst>
          </p:cNvPr>
          <p:cNvSpPr/>
          <p:nvPr/>
        </p:nvSpPr>
        <p:spPr>
          <a:xfrm rot="19487604">
            <a:off x="3028950" y="4207651"/>
            <a:ext cx="3086100" cy="714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Don’t worry about it!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535896-F064-2F48-94CB-E6B17D991CE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412188-E990-454F-A452-D654AC2E0F9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194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E0559B-108E-42BA-B148-3A7379225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204A-4EA0-4B1E-9ADC-97DB2678F44E}" type="datetime1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786CE-7946-4E43-8B50-45FD4C291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45270-A7E1-4DC5-80A2-101C114D5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68C45E7-36F0-437E-814C-29EDFCBBABCB}"/>
              </a:ext>
            </a:extLst>
          </p:cNvPr>
          <p:cNvSpPr/>
          <p:nvPr/>
        </p:nvSpPr>
        <p:spPr>
          <a:xfrm rot="10800000">
            <a:off x="3192087" y="2070863"/>
            <a:ext cx="2759826" cy="2379160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042F69E-D8CD-41F9-9A70-4D28C8B938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411" y="365125"/>
            <a:ext cx="828117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K = 3: Three vectors &amp; Three corresponding probabilities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FAF5B9-53B8-43CC-8FDC-C9AD1C1AFDFE}"/>
              </a:ext>
            </a:extLst>
          </p:cNvPr>
          <p:cNvSpPr txBox="1"/>
          <p:nvPr/>
        </p:nvSpPr>
        <p:spPr>
          <a:xfrm>
            <a:off x="4147842" y="4645996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{0,1,0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E6C273-906A-46F4-AA13-4DA9F8AE5CCA}"/>
              </a:ext>
            </a:extLst>
          </p:cNvPr>
          <p:cNvSpPr txBox="1"/>
          <p:nvPr/>
        </p:nvSpPr>
        <p:spPr>
          <a:xfrm>
            <a:off x="2161214" y="194586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{1,0,0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05ABF0-9764-4BC9-AFB1-61C7DC54FCDE}"/>
              </a:ext>
            </a:extLst>
          </p:cNvPr>
          <p:cNvSpPr txBox="1"/>
          <p:nvPr/>
        </p:nvSpPr>
        <p:spPr>
          <a:xfrm>
            <a:off x="6080839" y="1886197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{0,0,1 }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35009E-8D02-43BD-8B4B-91651CACFE75}"/>
              </a:ext>
            </a:extLst>
          </p:cNvPr>
          <p:cNvSpPr/>
          <p:nvPr/>
        </p:nvSpPr>
        <p:spPr>
          <a:xfrm>
            <a:off x="3009523" y="1947969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E8AAA5-77F6-4054-9B18-5D2F04908586}"/>
              </a:ext>
            </a:extLst>
          </p:cNvPr>
          <p:cNvSpPr/>
          <p:nvPr/>
        </p:nvSpPr>
        <p:spPr>
          <a:xfrm>
            <a:off x="4389435" y="4209897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E01DF5-0702-4F9D-99BE-16C86DDC4001}"/>
              </a:ext>
            </a:extLst>
          </p:cNvPr>
          <p:cNvSpPr/>
          <p:nvPr/>
        </p:nvSpPr>
        <p:spPr>
          <a:xfrm>
            <a:off x="5715714" y="1888301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C76DA4-5768-C045-9815-E2DA6464673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E725DC-7A05-5E48-9012-93BB3B66BDC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928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E0559B-108E-42BA-B148-3A7379225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296A-20AE-488A-B019-398893CDE59D}" type="datetime1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786CE-7946-4E43-8B50-45FD4C291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45270-A7E1-4DC5-80A2-101C114D5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68C45E7-36F0-437E-814C-29EDFCBBABCB}"/>
              </a:ext>
            </a:extLst>
          </p:cNvPr>
          <p:cNvSpPr/>
          <p:nvPr/>
        </p:nvSpPr>
        <p:spPr>
          <a:xfrm rot="10800000">
            <a:off x="3192087" y="2070863"/>
            <a:ext cx="2759826" cy="2379160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042F69E-D8CD-41F9-9A70-4D28C8B938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981865" cy="549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3: vectors &amp; 3 corresponding probabilities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E6C273-906A-46F4-AA13-4DA9F8AE5CCA}"/>
              </a:ext>
            </a:extLst>
          </p:cNvPr>
          <p:cNvSpPr txBox="1"/>
          <p:nvPr/>
        </p:nvSpPr>
        <p:spPr>
          <a:xfrm>
            <a:off x="2313049" y="3063875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{0.50,0.50,0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05ABF0-9764-4BC9-AFB1-61C7DC54FCDE}"/>
              </a:ext>
            </a:extLst>
          </p:cNvPr>
          <p:cNvSpPr txBox="1"/>
          <p:nvPr/>
        </p:nvSpPr>
        <p:spPr>
          <a:xfrm>
            <a:off x="4679135" y="278117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{0.33, 0.33, 0.33}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906B13D-5844-40B6-BCAB-011FB5C3D997}"/>
              </a:ext>
            </a:extLst>
          </p:cNvPr>
          <p:cNvSpPr/>
          <p:nvPr/>
        </p:nvSpPr>
        <p:spPr>
          <a:xfrm>
            <a:off x="3714176" y="3063875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200B6D-C0CF-435D-9C0E-B289CA598BB6}"/>
              </a:ext>
            </a:extLst>
          </p:cNvPr>
          <p:cNvSpPr/>
          <p:nvPr/>
        </p:nvSpPr>
        <p:spPr>
          <a:xfrm>
            <a:off x="4376373" y="2748732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944F821-7EA7-104B-B921-51C5C37F43A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C348151-C704-2A4E-9C3F-941C5412AE9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500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F37A0D-00C5-409F-A411-69923C020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A0C78-048E-428E-8C68-7E16E8BA0D5E}" type="datetime1">
              <a:rPr lang="en-US" smtClean="0"/>
              <a:t>3/22/2022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48205D-72D5-4364-B962-8D1738A7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Dirichlet Function…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AB79FF-FB43-45BB-A5DF-3520D893F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8748C-3062-4F86-A2FC-23AE60887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E40CA8-E36E-4944-B913-427A3979C01B}"/>
              </a:ext>
            </a:extLst>
          </p:cNvPr>
          <p:cNvSpPr txBox="1"/>
          <p:nvPr/>
        </p:nvSpPr>
        <p:spPr>
          <a:xfrm>
            <a:off x="5375668" y="2779314"/>
            <a:ext cx="36206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{0.33,0.33,0.33} each of the 3 vectors have equal likelihood among K represented as highest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 can be more than 3 but can’t be visualized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63871AF-8798-4AE2-84AD-E116086DB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25" y="1561563"/>
            <a:ext cx="5198943" cy="465879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2C9B1A6-0C14-4A44-A37A-A14EA92093D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13E281-2F65-B340-A9F2-046CDD5A92F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505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F37A0D-00C5-409F-A411-69923C020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61A3-FF85-4178-B153-8F50ADE53C9A}" type="datetime1">
              <a:rPr lang="en-US" smtClean="0"/>
              <a:t>3/22/2022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48205D-72D5-4364-B962-8D1738A7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Dirichlet Function…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AB79FF-FB43-45BB-A5DF-3520D893F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8748C-3062-4F86-A2FC-23AE60887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9" name="Picture 2" descr="https://upload.wikimedia.org/wikipedia/commons/thumb/5/54/LogDirichletDensity-alpha_0.3_to_alpha_2.0.gif/250px-LogDirichletDensity-alpha_0.3_to_alpha_2.0.gif">
            <a:extLst>
              <a:ext uri="{FF2B5EF4-FFF2-40B4-BE49-F238E27FC236}">
                <a16:creationId xmlns:a16="http://schemas.microsoft.com/office/drawing/2014/main" id="{431EFBA7-B5DA-4972-BB79-4049700E4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34" y="1243237"/>
            <a:ext cx="4841125" cy="484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E40CA8-E36E-4944-B913-427A3979C01B}"/>
              </a:ext>
            </a:extLst>
          </p:cNvPr>
          <p:cNvSpPr txBox="1"/>
          <p:nvPr/>
        </p:nvSpPr>
        <p:spPr>
          <a:xfrm>
            <a:off x="5196759" y="2782669"/>
            <a:ext cx="3947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Alpha is a parameter adjusts the probability distribution, adjusted through observed frequencies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32B2A19-81D9-6144-8AAD-034088D156B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89CFD9-0ABA-B74C-8A04-82A39DFEC43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352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2AF962-D159-495F-94AE-9D1650A29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A9C7-F2CB-4941-8E98-281DC032A9A9}" type="datetime1">
              <a:rPr lang="en-US" smtClean="0"/>
              <a:t>3/22/2022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2336EF-9AF2-4CD8-ADF3-2AA1A4645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Sense Explanation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BC9103-9F85-4DF1-B87B-168EE8A47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06C221-C357-47E5-8219-724674DFA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C1B3C6-29E0-460A-B856-5710DDE6EC4B}"/>
              </a:ext>
            </a:extLst>
          </p:cNvPr>
          <p:cNvSpPr txBox="1"/>
          <p:nvPr/>
        </p:nvSpPr>
        <p:spPr>
          <a:xfrm>
            <a:off x="74110" y="6215875"/>
            <a:ext cx="3675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hlinkClick r:id="rId2"/>
              </a:rPr>
              <a:t>http://www.cs.columbia.edu/~blei/papers/Blei2012.pdf</a:t>
            </a:r>
            <a:endParaRPr lang="en-US" sz="1200" dirty="0"/>
          </a:p>
        </p:txBody>
      </p:sp>
      <p:pic>
        <p:nvPicPr>
          <p:cNvPr id="5122" name="Picture 2" descr="https://www.objectorientedsubject.net/wpdir/wp-content/uploads/2017/12/topicmodeling-lda-intuitions-700x449.png">
            <a:extLst>
              <a:ext uri="{FF2B5EF4-FFF2-40B4-BE49-F238E27FC236}">
                <a16:creationId xmlns:a16="http://schemas.microsoft.com/office/drawing/2014/main" id="{33C4A265-23B9-4A70-AA91-E67AB4911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48" y="1097080"/>
            <a:ext cx="7980305" cy="5118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41C54BC-9D99-1648-BDA5-70E518A7979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E0A20D-C5EF-174C-A7F6-604AC3C1C80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722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0FB113-F15D-425D-8FEB-E051306B5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5D8BD-CDD5-4A51-9331-BCA74FC6B0CA}" type="datetime1">
              <a:rPr lang="en-US" smtClean="0"/>
              <a:t>3/22/2022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D3F5D3-1E38-4F52-8298-D78245B3C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A_topicModeling.R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A779D-C17D-4BAD-9CB4-F634217149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9DEF9E-54AF-4FC4-A213-C24639AEB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2050" name="Picture 2" descr="Image result for after lunch meme">
            <a:extLst>
              <a:ext uri="{FF2B5EF4-FFF2-40B4-BE49-F238E27FC236}">
                <a16:creationId xmlns:a16="http://schemas.microsoft.com/office/drawing/2014/main" id="{AD246B8A-E953-4FDC-916C-B60D048FE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536" y="1246935"/>
            <a:ext cx="5619750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49887-EED1-5240-9E58-53EB1778E86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DB40FE8-5691-9E43-9F64-17E49384848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366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3710AC-7DD4-47F9-9E7C-2515755D0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36DF-F16B-4948-B9EE-3762CA9ECB4A}" type="datetime1">
              <a:rPr lang="en-US" smtClean="0"/>
              <a:t>3/22/2022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4513BF-7E9B-49A2-A3AE-8CA02D271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LDAvis</a:t>
            </a:r>
            <a:r>
              <a:rPr lang="en-US" dirty="0"/>
              <a:t>: PCA of topics need to be interpreted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10471F-BB86-4D1F-961D-76EF0B1C6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D1B1A1-237A-4A88-83EE-2540EC7B8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3A5FBC-D708-427D-BF31-B80DEA2C8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507767"/>
            <a:ext cx="3565813" cy="429742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113C13-BEBD-4C74-8520-D10122A5DD1C}"/>
              </a:ext>
            </a:extLst>
          </p:cNvPr>
          <p:cNvCxnSpPr/>
          <p:nvPr/>
        </p:nvCxnSpPr>
        <p:spPr>
          <a:xfrm>
            <a:off x="5170516" y="3434615"/>
            <a:ext cx="33448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7AB6EB-0C39-4A7E-B2DA-029B2D27471D}"/>
              </a:ext>
            </a:extLst>
          </p:cNvPr>
          <p:cNvCxnSpPr/>
          <p:nvPr/>
        </p:nvCxnSpPr>
        <p:spPr>
          <a:xfrm>
            <a:off x="6842933" y="1446422"/>
            <a:ext cx="0" cy="39763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AB74F40-A16E-4329-9538-A52306AE0D35}"/>
              </a:ext>
            </a:extLst>
          </p:cNvPr>
          <p:cNvSpPr txBox="1"/>
          <p:nvPr/>
        </p:nvSpPr>
        <p:spPr>
          <a:xfrm>
            <a:off x="8240277" y="3102478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Cricket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C5EB55-5408-49B4-9F17-1654637EA46C}"/>
              </a:ext>
            </a:extLst>
          </p:cNvPr>
          <p:cNvSpPr txBox="1"/>
          <p:nvPr/>
        </p:nvSpPr>
        <p:spPr>
          <a:xfrm>
            <a:off x="4576525" y="3121223"/>
            <a:ext cx="1045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Non-Cricket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395135-E9A4-4370-94BA-E392EB89C420}"/>
              </a:ext>
            </a:extLst>
          </p:cNvPr>
          <p:cNvSpPr txBox="1"/>
          <p:nvPr/>
        </p:nvSpPr>
        <p:spPr>
          <a:xfrm rot="16200000">
            <a:off x="5958394" y="1764667"/>
            <a:ext cx="1233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England-ness?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27258B-6F51-4225-A5C1-5E031308278F}"/>
              </a:ext>
            </a:extLst>
          </p:cNvPr>
          <p:cNvSpPr txBox="1"/>
          <p:nvPr/>
        </p:nvSpPr>
        <p:spPr>
          <a:xfrm rot="16200000">
            <a:off x="5947173" y="5265697"/>
            <a:ext cx="12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Pakistan-ness?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8FB0EA-7D1A-3F4B-8EC5-1F7D1FB5FB9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4FBC272-87BC-0D43-8DCE-189AA95656B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003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B4E7CC-AA1B-4156-9EE4-64316FF4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5476-DF8E-46B6-A87E-7DB0FF6D97BC}" type="datetime1">
              <a:rPr lang="en-US" smtClean="0"/>
              <a:t>3/22/2022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518808-7363-4D87-A35D-6587D5556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LDAvis</a:t>
            </a:r>
            <a:r>
              <a:rPr lang="en-US" dirty="0"/>
              <a:t>: Interactive to show term distribution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DC7D7E-456C-4600-9038-F17E96DFE9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EDC159-BE26-4478-8AF5-F405D818C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A1F8E6-766C-4F37-B944-3CF5627EE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62" y="1228221"/>
            <a:ext cx="8279476" cy="487761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8BC300-630B-634A-A9B7-D34C5843DAC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4EFAB-7F41-4343-BC84-4101CDE062B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970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28DC17-3484-4A87-A056-F55CBA2C4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122-C14C-454D-8A75-C368AC2C9E29}" type="datetime1">
              <a:rPr lang="en-US" smtClean="0"/>
              <a:t>3/22/2022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A1C8B0-E959-485F-8DF7-20C85B366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170510-B545-44DA-B6F4-501A364A2A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04A1B-4969-4AB5-9F4D-39ECB9F30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91D4F80-9D6B-4F61-896F-18C90E064806}"/>
              </a:ext>
            </a:extLst>
          </p:cNvPr>
          <p:cNvSpPr txBox="1">
            <a:spLocks/>
          </p:cNvSpPr>
          <p:nvPr/>
        </p:nvSpPr>
        <p:spPr>
          <a:xfrm>
            <a:off x="685800" y="1425629"/>
            <a:ext cx="7772400" cy="45720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>
                <a:latin typeface="Franklin Gothic Book" pitchFamily="34" charset="0"/>
              </a:rPr>
              <a:t>Goal: Predict a single “target” or “outcome” variable </a:t>
            </a:r>
          </a:p>
          <a:p>
            <a:endParaRPr lang="en-US" altLang="en-US">
              <a:latin typeface="Franklin Gothic Book" pitchFamily="34" charset="0"/>
            </a:endParaRPr>
          </a:p>
          <a:p>
            <a:r>
              <a:rPr lang="en-US" altLang="en-US">
                <a:latin typeface="Franklin Gothic Book" pitchFamily="34" charset="0"/>
              </a:rPr>
              <a:t>Training data, where target value is known</a:t>
            </a:r>
          </a:p>
          <a:p>
            <a:endParaRPr lang="en-US" altLang="en-US">
              <a:latin typeface="Franklin Gothic Book" pitchFamily="34" charset="0"/>
            </a:endParaRPr>
          </a:p>
          <a:p>
            <a:r>
              <a:rPr lang="en-US" altLang="en-US">
                <a:latin typeface="Franklin Gothic Book" pitchFamily="34" charset="0"/>
              </a:rPr>
              <a:t>Score to data where value is not known</a:t>
            </a:r>
          </a:p>
          <a:p>
            <a:endParaRPr lang="en-US" altLang="en-US">
              <a:latin typeface="Franklin Gothic Book" pitchFamily="34" charset="0"/>
            </a:endParaRPr>
          </a:p>
          <a:p>
            <a:r>
              <a:rPr lang="en-US" altLang="en-US">
                <a:latin typeface="Franklin Gothic Book" pitchFamily="34" charset="0"/>
              </a:rPr>
              <a:t>Methods: Classification and Prediction</a:t>
            </a:r>
          </a:p>
          <a:p>
            <a:endParaRPr lang="en-US" altLang="en-US">
              <a:latin typeface="Franklin Gothic Book" pitchFamily="34" charset="0"/>
            </a:endParaRPr>
          </a:p>
          <a:p>
            <a:pPr>
              <a:buFont typeface="Wingdings 2" pitchFamily="18" charset="2"/>
              <a:buNone/>
            </a:pPr>
            <a:endParaRPr lang="en-US" altLang="en-US" dirty="0">
              <a:latin typeface="Franklin Gothic Book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AF76F-8048-7243-BACC-26411CFBB45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66952A3-8643-A346-98C2-EA2084575082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179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4292B-986D-44A5-AC64-1181E2865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FE2B-B2D1-4089-B8FC-FC7667AFC710}" type="datetime1">
              <a:rPr lang="en-US" smtClean="0"/>
              <a:t>3/22/2022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E5548B-DA7A-422C-B64C-7BC37E5A3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a </a:t>
            </a:r>
            <a:r>
              <a:rPr lang="en-US" dirty="0" err="1"/>
              <a:t>TreeMap</a:t>
            </a:r>
            <a:r>
              <a:rPr lang="en-US" dirty="0"/>
              <a:t>: Multi-dimensional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A07C27-6293-49AD-8099-D3F50CA43B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40F8E2-C7CD-4446-BDBF-1668AED3F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CFDBC9-F6F2-483D-9295-01B03890A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82" y="1073933"/>
            <a:ext cx="8948037" cy="38007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CEC70F-FD4B-4DCC-92E6-66BC30369DA1}"/>
              </a:ext>
            </a:extLst>
          </p:cNvPr>
          <p:cNvSpPr txBox="1"/>
          <p:nvPr/>
        </p:nvSpPr>
        <p:spPr>
          <a:xfrm>
            <a:off x="109537" y="4995542"/>
            <a:ext cx="68022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Thick black lines: LDA defined Topic; named by 5 most typical words</a:t>
            </a:r>
          </a:p>
          <a:p>
            <a:r>
              <a:rPr lang="en-US" sz="1400" dirty="0"/>
              <a:t>Color: Polarity</a:t>
            </a:r>
          </a:p>
          <a:p>
            <a:r>
              <a:rPr lang="en-US" sz="1400" dirty="0"/>
              <a:t>Area: individual doc area is proportional to number of words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7953C8-5097-4896-9433-C5729BC0F0A4}"/>
              </a:ext>
            </a:extLst>
          </p:cNvPr>
          <p:cNvSpPr/>
          <p:nvPr/>
        </p:nvSpPr>
        <p:spPr>
          <a:xfrm>
            <a:off x="109539" y="5741894"/>
            <a:ext cx="6721568" cy="5086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This shows the Guardian write positive and longer articles about Pakistan related to cricket than other topics.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EFD68A-BE08-0747-ACD7-264C4E35619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5A6FEF-B39A-FD45-9E9C-351260CB19F2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36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BB200-FD53-443C-A445-1CEB0D6A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9B1B3-F25A-48DF-AD74-4CC3DCD76B1E}" type="datetime1">
              <a:rPr lang="en-US" smtClean="0"/>
              <a:t>3/22/2022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278885-94D7-46C5-A6EF-8284E42A9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E2758-EAB0-48B2-A657-DA1A3686F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D23F0-EACF-4BCF-928D-60A2538E1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Shape 278">
            <a:extLst>
              <a:ext uri="{FF2B5EF4-FFF2-40B4-BE49-F238E27FC236}">
                <a16:creationId xmlns:a16="http://schemas.microsoft.com/office/drawing/2014/main" id="{914AFED0-5CA1-4EEB-B9AD-33A2C567EACA}"/>
              </a:ext>
            </a:extLst>
          </p:cNvPr>
          <p:cNvSpPr txBox="1"/>
          <p:nvPr/>
        </p:nvSpPr>
        <p:spPr>
          <a:xfrm>
            <a:off x="206000" y="1107533"/>
            <a:ext cx="8778300" cy="441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Inferring a function from labeled data.</a:t>
            </a:r>
          </a:p>
        </p:txBody>
      </p:sp>
      <p:sp>
        <p:nvSpPr>
          <p:cNvPr id="7" name="Shape 279">
            <a:extLst>
              <a:ext uri="{FF2B5EF4-FFF2-40B4-BE49-F238E27FC236}">
                <a16:creationId xmlns:a16="http://schemas.microsoft.com/office/drawing/2014/main" id="{5FF15F1E-6456-4033-AED8-8A1E1406D2ED}"/>
              </a:ext>
            </a:extLst>
          </p:cNvPr>
          <p:cNvSpPr txBox="1"/>
          <p:nvPr/>
        </p:nvSpPr>
        <p:spPr>
          <a:xfrm>
            <a:off x="206100" y="1557009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telling”, “Look at my data and I will tell you what to predict”</a:t>
            </a:r>
          </a:p>
        </p:txBody>
      </p:sp>
      <p:grpSp>
        <p:nvGrpSpPr>
          <p:cNvPr id="8" name="Shape 280">
            <a:extLst>
              <a:ext uri="{FF2B5EF4-FFF2-40B4-BE49-F238E27FC236}">
                <a16:creationId xmlns:a16="http://schemas.microsoft.com/office/drawing/2014/main" id="{89D91387-F3AF-4970-B655-1BAB74AD1B9B}"/>
              </a:ext>
            </a:extLst>
          </p:cNvPr>
          <p:cNvGrpSpPr/>
          <p:nvPr/>
        </p:nvGrpSpPr>
        <p:grpSpPr>
          <a:xfrm>
            <a:off x="325016" y="2776109"/>
            <a:ext cx="980217" cy="916620"/>
            <a:chOff x="4044175" y="930800"/>
            <a:chExt cx="806099" cy="730199"/>
          </a:xfrm>
        </p:grpSpPr>
        <p:sp>
          <p:nvSpPr>
            <p:cNvPr id="9" name="Shape 281">
              <a:extLst>
                <a:ext uri="{FF2B5EF4-FFF2-40B4-BE49-F238E27FC236}">
                  <a16:creationId xmlns:a16="http://schemas.microsoft.com/office/drawing/2014/main" id="{9466159C-F683-4701-8EE6-240B15CE49CE}"/>
                </a:ext>
              </a:extLst>
            </p:cNvPr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282">
              <a:extLst>
                <a:ext uri="{FF2B5EF4-FFF2-40B4-BE49-F238E27FC236}">
                  <a16:creationId xmlns:a16="http://schemas.microsoft.com/office/drawing/2014/main" id="{397336C6-986A-4222-8529-A81F1650FA7C}"/>
                </a:ext>
              </a:extLst>
            </p:cNvPr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283">
              <a:extLst>
                <a:ext uri="{FF2B5EF4-FFF2-40B4-BE49-F238E27FC236}">
                  <a16:creationId xmlns:a16="http://schemas.microsoft.com/office/drawing/2014/main" id="{BAA57546-2820-4A33-AA79-9E90A0CC752B}"/>
                </a:ext>
              </a:extLst>
            </p:cNvPr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284">
              <a:extLst>
                <a:ext uri="{FF2B5EF4-FFF2-40B4-BE49-F238E27FC236}">
                  <a16:creationId xmlns:a16="http://schemas.microsoft.com/office/drawing/2014/main" id="{207050D0-A7CB-4C7B-A0BF-FEF395EEF480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3" name="Shape 285">
            <a:extLst>
              <a:ext uri="{FF2B5EF4-FFF2-40B4-BE49-F238E27FC236}">
                <a16:creationId xmlns:a16="http://schemas.microsoft.com/office/drawing/2014/main" id="{C4E3B576-7840-41EE-B54D-02E70DEFD9F5}"/>
              </a:ext>
            </a:extLst>
          </p:cNvPr>
          <p:cNvSpPr txBox="1"/>
          <p:nvPr/>
        </p:nvSpPr>
        <p:spPr>
          <a:xfrm>
            <a:off x="395900" y="1889388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Data Setup</a:t>
            </a:r>
          </a:p>
        </p:txBody>
      </p:sp>
      <p:sp>
        <p:nvSpPr>
          <p:cNvPr id="14" name="Shape 286">
            <a:extLst>
              <a:ext uri="{FF2B5EF4-FFF2-40B4-BE49-F238E27FC236}">
                <a16:creationId xmlns:a16="http://schemas.microsoft.com/office/drawing/2014/main" id="{26E5CBC5-6D55-4FE8-AD6B-51D531BC4DAF}"/>
              </a:ext>
            </a:extLst>
          </p:cNvPr>
          <p:cNvSpPr txBox="1"/>
          <p:nvPr/>
        </p:nvSpPr>
        <p:spPr>
          <a:xfrm>
            <a:off x="2488678" y="1889388"/>
            <a:ext cx="1006726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Method</a:t>
            </a:r>
          </a:p>
        </p:txBody>
      </p:sp>
      <p:sp>
        <p:nvSpPr>
          <p:cNvPr id="15" name="Shape 287">
            <a:extLst>
              <a:ext uri="{FF2B5EF4-FFF2-40B4-BE49-F238E27FC236}">
                <a16:creationId xmlns:a16="http://schemas.microsoft.com/office/drawing/2014/main" id="{226197BF-BB15-426F-BE12-7DC2402E3B38}"/>
              </a:ext>
            </a:extLst>
          </p:cNvPr>
          <p:cNvSpPr txBox="1"/>
          <p:nvPr/>
        </p:nvSpPr>
        <p:spPr>
          <a:xfrm>
            <a:off x="0" y="3956522"/>
            <a:ext cx="1985963" cy="1764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Flat “Excel” file.  Each row is a record or observation.  Each column is an attribute of the record. </a:t>
            </a:r>
          </a:p>
          <a:p>
            <a:endParaRPr lang="en" sz="1200" b="1" i="1" u="sng" dirty="0"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" sz="1200" b="1" i="1" u="sng" dirty="0">
                <a:latin typeface="Open Sans"/>
                <a:ea typeface="Open Sans"/>
                <a:cs typeface="Open Sans"/>
                <a:sym typeface="Open Sans"/>
              </a:rPr>
              <a:t>One column is the outcome, y or target attribute.</a:t>
            </a:r>
          </a:p>
        </p:txBody>
      </p:sp>
      <p:sp>
        <p:nvSpPr>
          <p:cNvPr id="16" name="Shape 288">
            <a:extLst>
              <a:ext uri="{FF2B5EF4-FFF2-40B4-BE49-F238E27FC236}">
                <a16:creationId xmlns:a16="http://schemas.microsoft.com/office/drawing/2014/main" id="{43814FBE-B194-497C-A05C-F36EF7B124A8}"/>
              </a:ext>
            </a:extLst>
          </p:cNvPr>
          <p:cNvSpPr txBox="1"/>
          <p:nvPr/>
        </p:nvSpPr>
        <p:spPr>
          <a:xfrm>
            <a:off x="2209942" y="3956523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>
                <a:latin typeface="Open Sans"/>
                <a:ea typeface="Open Sans"/>
                <a:cs typeface="Open Sans"/>
                <a:sym typeface="Open Sans"/>
              </a:rPr>
              <a:t>Modeling e.g. K-NN, linear regression,  decision tree, random forest etc.</a:t>
            </a:r>
          </a:p>
        </p:txBody>
      </p:sp>
      <p:sp>
        <p:nvSpPr>
          <p:cNvPr id="17" name="Shape 289">
            <a:extLst>
              <a:ext uri="{FF2B5EF4-FFF2-40B4-BE49-F238E27FC236}">
                <a16:creationId xmlns:a16="http://schemas.microsoft.com/office/drawing/2014/main" id="{0188B232-1AFD-4B8A-8E85-A505C81B5749}"/>
              </a:ext>
            </a:extLst>
          </p:cNvPr>
          <p:cNvSpPr txBox="1"/>
          <p:nvPr/>
        </p:nvSpPr>
        <p:spPr>
          <a:xfrm>
            <a:off x="7154613" y="3956523"/>
            <a:ext cx="1564199" cy="735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Make predictions for the target on the new data.  </a:t>
            </a:r>
          </a:p>
        </p:txBody>
      </p:sp>
      <p:sp>
        <p:nvSpPr>
          <p:cNvPr id="18" name="Shape 290">
            <a:extLst>
              <a:ext uri="{FF2B5EF4-FFF2-40B4-BE49-F238E27FC236}">
                <a16:creationId xmlns:a16="http://schemas.microsoft.com/office/drawing/2014/main" id="{2D2EC717-53D3-4DED-ABBD-FBC1EAEE62D9}"/>
              </a:ext>
            </a:extLst>
          </p:cNvPr>
          <p:cNvSpPr txBox="1"/>
          <p:nvPr/>
        </p:nvSpPr>
        <p:spPr>
          <a:xfrm>
            <a:off x="7133564" y="1889388"/>
            <a:ext cx="1606296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Application</a:t>
            </a:r>
          </a:p>
        </p:txBody>
      </p:sp>
      <p:sp>
        <p:nvSpPr>
          <p:cNvPr id="19" name="Shape 292">
            <a:extLst>
              <a:ext uri="{FF2B5EF4-FFF2-40B4-BE49-F238E27FC236}">
                <a16:creationId xmlns:a16="http://schemas.microsoft.com/office/drawing/2014/main" id="{0656DA3D-C3E5-4017-85BF-E87801ABB5EC}"/>
              </a:ext>
            </a:extLst>
          </p:cNvPr>
          <p:cNvSpPr txBox="1"/>
          <p:nvPr/>
        </p:nvSpPr>
        <p:spPr>
          <a:xfrm>
            <a:off x="4073209" y="1889387"/>
            <a:ext cx="2709599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Business Examples</a:t>
            </a:r>
          </a:p>
        </p:txBody>
      </p:sp>
      <p:sp>
        <p:nvSpPr>
          <p:cNvPr id="20" name="Shape 293">
            <a:extLst>
              <a:ext uri="{FF2B5EF4-FFF2-40B4-BE49-F238E27FC236}">
                <a16:creationId xmlns:a16="http://schemas.microsoft.com/office/drawing/2014/main" id="{831C07E6-2935-43C3-9F17-8F771CA84AD0}"/>
              </a:ext>
            </a:extLst>
          </p:cNvPr>
          <p:cNvSpPr txBox="1"/>
          <p:nvPr/>
        </p:nvSpPr>
        <p:spPr>
          <a:xfrm>
            <a:off x="4117909" y="2631429"/>
            <a:ext cx="2620199" cy="50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100" b="1" dirty="0">
                <a:latin typeface="Open Sans"/>
                <a:ea typeface="Open Sans"/>
                <a:cs typeface="Open Sans"/>
                <a:sym typeface="Open Sans"/>
              </a:rPr>
              <a:t>Marketing</a:t>
            </a:r>
            <a:r>
              <a:rPr lang="en" sz="1100" dirty="0">
                <a:latin typeface="Open Sans"/>
                <a:ea typeface="Open Sans"/>
                <a:cs typeface="Open Sans"/>
                <a:sym typeface="Open Sans"/>
              </a:rPr>
              <a:t>-Will a customer buy yes or no? How much will a customer spend?</a:t>
            </a:r>
          </a:p>
        </p:txBody>
      </p:sp>
      <p:sp>
        <p:nvSpPr>
          <p:cNvPr id="21" name="Shape 294">
            <a:extLst>
              <a:ext uri="{FF2B5EF4-FFF2-40B4-BE49-F238E27FC236}">
                <a16:creationId xmlns:a16="http://schemas.microsoft.com/office/drawing/2014/main" id="{0121AB00-D320-4AB1-818E-A9C81D4AC036}"/>
              </a:ext>
            </a:extLst>
          </p:cNvPr>
          <p:cNvSpPr txBox="1"/>
          <p:nvPr/>
        </p:nvSpPr>
        <p:spPr>
          <a:xfrm>
            <a:off x="4117909" y="3038642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Operations</a:t>
            </a:r>
            <a:r>
              <a:rPr lang="e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Will an applicant default?  When will a machine break?</a:t>
            </a:r>
          </a:p>
        </p:txBody>
      </p:sp>
      <p:sp>
        <p:nvSpPr>
          <p:cNvPr id="22" name="Shape 296">
            <a:extLst>
              <a:ext uri="{FF2B5EF4-FFF2-40B4-BE49-F238E27FC236}">
                <a16:creationId xmlns:a16="http://schemas.microsoft.com/office/drawing/2014/main" id="{6445DD1F-C5F2-4A5C-96FC-AD9C6A057ACE}"/>
              </a:ext>
            </a:extLst>
          </p:cNvPr>
          <p:cNvSpPr/>
          <p:nvPr/>
        </p:nvSpPr>
        <p:spPr>
          <a:xfrm>
            <a:off x="1444187" y="2789656"/>
            <a:ext cx="165900" cy="916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23" name="Shape 297">
            <a:extLst>
              <a:ext uri="{FF2B5EF4-FFF2-40B4-BE49-F238E27FC236}">
                <a16:creationId xmlns:a16="http://schemas.microsoft.com/office/drawing/2014/main" id="{4605CDF1-BA5A-44AB-8EB2-9BF8A886E0C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50849" y="2917298"/>
            <a:ext cx="488781" cy="5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298">
            <a:extLst>
              <a:ext uri="{FF2B5EF4-FFF2-40B4-BE49-F238E27FC236}">
                <a16:creationId xmlns:a16="http://schemas.microsoft.com/office/drawing/2014/main" id="{67309BC7-34DE-4F5A-9BFE-9C0BCA90456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246" y="2695546"/>
            <a:ext cx="1571590" cy="12394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Shape 299">
            <a:extLst>
              <a:ext uri="{FF2B5EF4-FFF2-40B4-BE49-F238E27FC236}">
                <a16:creationId xmlns:a16="http://schemas.microsoft.com/office/drawing/2014/main" id="{41316317-FC53-4748-95B7-8CC8A8532066}"/>
              </a:ext>
            </a:extLst>
          </p:cNvPr>
          <p:cNvGrpSpPr/>
          <p:nvPr/>
        </p:nvGrpSpPr>
        <p:grpSpPr>
          <a:xfrm>
            <a:off x="7001844" y="2541497"/>
            <a:ext cx="1869736" cy="1124344"/>
            <a:chOff x="7143751" y="2114551"/>
            <a:chExt cx="1869736" cy="1124344"/>
          </a:xfrm>
        </p:grpSpPr>
        <p:grpSp>
          <p:nvGrpSpPr>
            <p:cNvPr id="26" name="Shape 300">
              <a:extLst>
                <a:ext uri="{FF2B5EF4-FFF2-40B4-BE49-F238E27FC236}">
                  <a16:creationId xmlns:a16="http://schemas.microsoft.com/office/drawing/2014/main" id="{C16932D2-2E6E-4E3E-95DF-170747ED04A3}"/>
                </a:ext>
              </a:extLst>
            </p:cNvPr>
            <p:cNvGrpSpPr/>
            <p:nvPr/>
          </p:nvGrpSpPr>
          <p:grpSpPr>
            <a:xfrm>
              <a:off x="7775499" y="2322154"/>
              <a:ext cx="980207" cy="916741"/>
              <a:chOff x="4044183" y="930773"/>
              <a:chExt cx="806091" cy="730296"/>
            </a:xfrm>
          </p:grpSpPr>
          <p:sp>
            <p:nvSpPr>
              <p:cNvPr id="30" name="Shape 301">
                <a:extLst>
                  <a:ext uri="{FF2B5EF4-FFF2-40B4-BE49-F238E27FC236}">
                    <a16:creationId xmlns:a16="http://schemas.microsoft.com/office/drawing/2014/main" id="{B14D9B44-D24B-4363-A7CA-08F873A55B81}"/>
                  </a:ext>
                </a:extLst>
              </p:cNvPr>
              <p:cNvSpPr/>
              <p:nvPr/>
            </p:nvSpPr>
            <p:spPr>
              <a:xfrm>
                <a:off x="4044183" y="1376474"/>
                <a:ext cx="136499" cy="284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1" name="Shape 302">
                <a:extLst>
                  <a:ext uri="{FF2B5EF4-FFF2-40B4-BE49-F238E27FC236}">
                    <a16:creationId xmlns:a16="http://schemas.microsoft.com/office/drawing/2014/main" id="{E8A3D05E-D2A3-4A73-A968-874034906CF9}"/>
                  </a:ext>
                </a:extLst>
              </p:cNvPr>
              <p:cNvSpPr/>
              <p:nvPr/>
            </p:nvSpPr>
            <p:spPr>
              <a:xfrm>
                <a:off x="4267373" y="930773"/>
                <a:ext cx="136499" cy="7301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2" name="Shape 303">
                <a:extLst>
                  <a:ext uri="{FF2B5EF4-FFF2-40B4-BE49-F238E27FC236}">
                    <a16:creationId xmlns:a16="http://schemas.microsoft.com/office/drawing/2014/main" id="{12759A16-DEA8-4A6A-8994-2C0103C299E6}"/>
                  </a:ext>
                </a:extLst>
              </p:cNvPr>
              <p:cNvSpPr/>
              <p:nvPr/>
            </p:nvSpPr>
            <p:spPr>
              <a:xfrm>
                <a:off x="4490585" y="1190669"/>
                <a:ext cx="136499" cy="470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3" name="Shape 304">
                <a:extLst>
                  <a:ext uri="{FF2B5EF4-FFF2-40B4-BE49-F238E27FC236}">
                    <a16:creationId xmlns:a16="http://schemas.microsoft.com/office/drawing/2014/main" id="{C387BBBD-5D9D-40DB-BE82-9275CD2717C7}"/>
                  </a:ext>
                </a:extLst>
              </p:cNvPr>
              <p:cNvSpPr/>
              <p:nvPr/>
            </p:nvSpPr>
            <p:spPr>
              <a:xfrm>
                <a:off x="4713775" y="1070600"/>
                <a:ext cx="136499" cy="5903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pic>
          <p:nvPicPr>
            <p:cNvPr id="27" name="Shape 305">
              <a:extLst>
                <a:ext uri="{FF2B5EF4-FFF2-40B4-BE49-F238E27FC236}">
                  <a16:creationId xmlns:a16="http://schemas.microsoft.com/office/drawing/2014/main" id="{E77BFAA6-78F2-4910-945F-9D2682BAD5D5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43751" y="2114551"/>
              <a:ext cx="860362" cy="63899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" name="Shape 306">
              <a:extLst>
                <a:ext uri="{FF2B5EF4-FFF2-40B4-BE49-F238E27FC236}">
                  <a16:creationId xmlns:a16="http://schemas.microsoft.com/office/drawing/2014/main" id="{821BB7C8-EEAB-4B95-82B3-78E894CF6A80}"/>
                </a:ext>
              </a:extLst>
            </p:cNvPr>
            <p:cNvCxnSpPr>
              <a:endCxn id="29" idx="1"/>
            </p:cNvCxnSpPr>
            <p:nvPr/>
          </p:nvCxnSpPr>
          <p:spPr>
            <a:xfrm>
              <a:off x="7937387" y="2631113"/>
              <a:ext cx="910200" cy="14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29" name="Shape 307">
              <a:extLst>
                <a:ext uri="{FF2B5EF4-FFF2-40B4-BE49-F238E27FC236}">
                  <a16:creationId xmlns:a16="http://schemas.microsoft.com/office/drawing/2014/main" id="{42D1DBA9-0D7A-4331-88FA-79C8524A703C}"/>
                </a:ext>
              </a:extLst>
            </p:cNvPr>
            <p:cNvSpPr/>
            <p:nvPr/>
          </p:nvSpPr>
          <p:spPr>
            <a:xfrm>
              <a:off x="8847587" y="2322263"/>
              <a:ext cx="165900" cy="916500"/>
            </a:xfrm>
            <a:prstGeom prst="rect">
              <a:avLst/>
            </a:prstGeom>
            <a:solidFill>
              <a:srgbClr val="3C8ACA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cxnSp>
        <p:nvCxnSpPr>
          <p:cNvPr id="34" name="Shape 308">
            <a:extLst>
              <a:ext uri="{FF2B5EF4-FFF2-40B4-BE49-F238E27FC236}">
                <a16:creationId xmlns:a16="http://schemas.microsoft.com/office/drawing/2014/main" id="{AB810761-D369-4074-B6FA-C5064A740985}"/>
              </a:ext>
            </a:extLst>
          </p:cNvPr>
          <p:cNvCxnSpPr/>
          <p:nvPr/>
        </p:nvCxnSpPr>
        <p:spPr>
          <a:xfrm>
            <a:off x="334750" y="3975466"/>
            <a:ext cx="8220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AB1C168-0F77-124F-BE06-F43A61A51CE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97287B8-E24C-0646-AF90-22893D28491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994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B5C42E-683C-4425-ABD1-02308F60C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D68C-6A98-47B8-85E8-B9BD35FE0E2B}" type="datetime1">
              <a:rPr lang="en-US" smtClean="0"/>
              <a:t>3/22/2022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1F6C59-D5C1-4C48-9CAE-313150C6B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in NLP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6ABA55-77A2-4208-9C68-4EED6DAC5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B6F0D-C07E-45D7-8154-18A7802F09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68324B-36C0-45B5-BD33-A444BB3D2561}"/>
              </a:ext>
            </a:extLst>
          </p:cNvPr>
          <p:cNvSpPr txBox="1"/>
          <p:nvPr/>
        </p:nvSpPr>
        <p:spPr>
          <a:xfrm>
            <a:off x="383995" y="2613392"/>
            <a:ext cx="837601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Is this email SPAM Vs non-Spam?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Is this document making fraudulent claims or not?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Using tweet mentions or financial documents predict a company’s revenue?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6FCD2F-7AD6-6343-9345-42FED2CAD40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EA83A8C-79FB-A147-8D04-7C932FA8321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253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374BC4-5CA7-41AE-A3FE-E7F6A16DB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94C0-62DB-45F8-BEAE-C22C0B525527}" type="datetime1">
              <a:rPr lang="en-US" smtClean="0"/>
              <a:t>3/22/2022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F1F1BE-EAA4-483B-AB28-0E98E01DB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 Unsupervised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8806BB-E54E-4349-A652-F45615C28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B954FC-566C-4D1E-A2EC-9B04283D3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5FDA6E8-1A19-4845-BBF5-E31365C797B7}"/>
              </a:ext>
            </a:extLst>
          </p:cNvPr>
          <p:cNvSpPr txBox="1">
            <a:spLocks/>
          </p:cNvSpPr>
          <p:nvPr/>
        </p:nvSpPr>
        <p:spPr>
          <a:xfrm>
            <a:off x="685800" y="1447800"/>
            <a:ext cx="7772400" cy="3962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latin typeface="Franklin Gothic Book" pitchFamily="34" charset="0"/>
              </a:rPr>
              <a:t>Goal: Segment data into meaningful segments; detect patterns</a:t>
            </a:r>
          </a:p>
          <a:p>
            <a:endParaRPr lang="en-US" altLang="en-US" dirty="0">
              <a:latin typeface="Franklin Gothic Book" pitchFamily="34" charset="0"/>
            </a:endParaRPr>
          </a:p>
          <a:p>
            <a:r>
              <a:rPr lang="en-US" altLang="en-US" dirty="0">
                <a:latin typeface="Franklin Gothic Book" pitchFamily="34" charset="0"/>
              </a:rPr>
              <a:t>There is no target (outcome) variable to predict or classify</a:t>
            </a:r>
          </a:p>
          <a:p>
            <a:endParaRPr lang="en-US" altLang="en-US" dirty="0">
              <a:latin typeface="Franklin Gothic Book" pitchFamily="34" charset="0"/>
            </a:endParaRPr>
          </a:p>
          <a:p>
            <a:r>
              <a:rPr lang="en-US" altLang="en-US" dirty="0">
                <a:latin typeface="Franklin Gothic Book" pitchFamily="34" charset="0"/>
              </a:rPr>
              <a:t>Methods: Association rules, clustering, data reduction &amp; exploration, visualization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DFB83A-905A-4A44-BDFD-FB33566EAB9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23ECE65-E863-1C4A-A917-6C21796C67F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802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F86C61-4D40-48D9-91D6-FE14DA82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80F4-8C53-4DC3-8348-7E2011011F64}" type="datetime1">
              <a:rPr lang="en-US" smtClean="0"/>
              <a:t>3/22/2022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AED3E6-890D-452D-B80F-BB83E47E2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48FD2A-B986-43F8-AB22-0E7B94EB0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09D7D4-E343-4CA0-915E-C1E9A7D66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Shape 239">
            <a:extLst>
              <a:ext uri="{FF2B5EF4-FFF2-40B4-BE49-F238E27FC236}">
                <a16:creationId xmlns:a16="http://schemas.microsoft.com/office/drawing/2014/main" id="{47C77ADE-F2A3-4236-BE40-68B51DF79378}"/>
              </a:ext>
            </a:extLst>
          </p:cNvPr>
          <p:cNvSpPr txBox="1"/>
          <p:nvPr/>
        </p:nvSpPr>
        <p:spPr>
          <a:xfrm>
            <a:off x="206000" y="1136109"/>
            <a:ext cx="8778300" cy="4064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Trying to find hidden structure in unlabelled data.</a:t>
            </a:r>
          </a:p>
        </p:txBody>
      </p:sp>
      <p:sp>
        <p:nvSpPr>
          <p:cNvPr id="7" name="Shape 240">
            <a:extLst>
              <a:ext uri="{FF2B5EF4-FFF2-40B4-BE49-F238E27FC236}">
                <a16:creationId xmlns:a16="http://schemas.microsoft.com/office/drawing/2014/main" id="{536C7D8C-0FEA-4FF6-A0DE-5EF4EEBAA497}"/>
              </a:ext>
            </a:extLst>
          </p:cNvPr>
          <p:cNvSpPr txBox="1"/>
          <p:nvPr/>
        </p:nvSpPr>
        <p:spPr>
          <a:xfrm>
            <a:off x="206100" y="1469210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observing”, “Look at my data and tell me about it”</a:t>
            </a:r>
          </a:p>
        </p:txBody>
      </p:sp>
      <p:grpSp>
        <p:nvGrpSpPr>
          <p:cNvPr id="8" name="Shape 231">
            <a:extLst>
              <a:ext uri="{FF2B5EF4-FFF2-40B4-BE49-F238E27FC236}">
                <a16:creationId xmlns:a16="http://schemas.microsoft.com/office/drawing/2014/main" id="{4330E06C-C231-49A3-AE30-EAAB1A8F08B6}"/>
              </a:ext>
            </a:extLst>
          </p:cNvPr>
          <p:cNvGrpSpPr/>
          <p:nvPr/>
        </p:nvGrpSpPr>
        <p:grpSpPr>
          <a:xfrm>
            <a:off x="7286625" y="2529731"/>
            <a:ext cx="1220007" cy="1095796"/>
            <a:chOff x="4044183" y="930773"/>
            <a:chExt cx="806091" cy="730296"/>
          </a:xfrm>
        </p:grpSpPr>
        <p:sp>
          <p:nvSpPr>
            <p:cNvPr id="9" name="Shape 232">
              <a:extLst>
                <a:ext uri="{FF2B5EF4-FFF2-40B4-BE49-F238E27FC236}">
                  <a16:creationId xmlns:a16="http://schemas.microsoft.com/office/drawing/2014/main" id="{F3270045-39C1-4164-A3A5-A955A4D6BDA8}"/>
                </a:ext>
              </a:extLst>
            </p:cNvPr>
            <p:cNvSpPr/>
            <p:nvPr/>
          </p:nvSpPr>
          <p:spPr>
            <a:xfrm>
              <a:off x="4044183" y="1376474"/>
              <a:ext cx="136499" cy="284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233">
              <a:extLst>
                <a:ext uri="{FF2B5EF4-FFF2-40B4-BE49-F238E27FC236}">
                  <a16:creationId xmlns:a16="http://schemas.microsoft.com/office/drawing/2014/main" id="{6FE3A028-274E-44DF-A00C-5D5C75964E30}"/>
                </a:ext>
              </a:extLst>
            </p:cNvPr>
            <p:cNvSpPr/>
            <p:nvPr/>
          </p:nvSpPr>
          <p:spPr>
            <a:xfrm>
              <a:off x="4267373" y="930773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234">
              <a:extLst>
                <a:ext uri="{FF2B5EF4-FFF2-40B4-BE49-F238E27FC236}">
                  <a16:creationId xmlns:a16="http://schemas.microsoft.com/office/drawing/2014/main" id="{D96704CA-772B-4B45-A7FA-E01B1E407EAA}"/>
                </a:ext>
              </a:extLst>
            </p:cNvPr>
            <p:cNvSpPr/>
            <p:nvPr/>
          </p:nvSpPr>
          <p:spPr>
            <a:xfrm>
              <a:off x="4490585" y="1190669"/>
              <a:ext cx="136499" cy="47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235">
              <a:extLst>
                <a:ext uri="{FF2B5EF4-FFF2-40B4-BE49-F238E27FC236}">
                  <a16:creationId xmlns:a16="http://schemas.microsoft.com/office/drawing/2014/main" id="{0628A70E-9052-4749-961F-E90671E1BBA9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3" name="Shape 241">
            <a:extLst>
              <a:ext uri="{FF2B5EF4-FFF2-40B4-BE49-F238E27FC236}">
                <a16:creationId xmlns:a16="http://schemas.microsoft.com/office/drawing/2014/main" id="{191C209D-41BE-445A-8F56-4606D5A5F0E9}"/>
              </a:ext>
            </a:extLst>
          </p:cNvPr>
          <p:cNvGrpSpPr/>
          <p:nvPr/>
        </p:nvGrpSpPr>
        <p:grpSpPr>
          <a:xfrm>
            <a:off x="325016" y="2501155"/>
            <a:ext cx="1218034" cy="1151233"/>
            <a:chOff x="4044175" y="930800"/>
            <a:chExt cx="806099" cy="730199"/>
          </a:xfrm>
        </p:grpSpPr>
        <p:sp>
          <p:nvSpPr>
            <p:cNvPr id="14" name="Shape 242">
              <a:extLst>
                <a:ext uri="{FF2B5EF4-FFF2-40B4-BE49-F238E27FC236}">
                  <a16:creationId xmlns:a16="http://schemas.microsoft.com/office/drawing/2014/main" id="{85E246BC-25B0-468E-9999-13E7346EC9F0}"/>
                </a:ext>
              </a:extLst>
            </p:cNvPr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" name="Shape 243">
              <a:extLst>
                <a:ext uri="{FF2B5EF4-FFF2-40B4-BE49-F238E27FC236}">
                  <a16:creationId xmlns:a16="http://schemas.microsoft.com/office/drawing/2014/main" id="{C1D52266-27CB-4A1F-BAE7-52BAE94D115F}"/>
                </a:ext>
              </a:extLst>
            </p:cNvPr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" name="Shape 244">
              <a:extLst>
                <a:ext uri="{FF2B5EF4-FFF2-40B4-BE49-F238E27FC236}">
                  <a16:creationId xmlns:a16="http://schemas.microsoft.com/office/drawing/2014/main" id="{059233CE-70EB-4DBF-903F-EE0AC68FCEB0}"/>
                </a:ext>
              </a:extLst>
            </p:cNvPr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" name="Shape 245">
              <a:extLst>
                <a:ext uri="{FF2B5EF4-FFF2-40B4-BE49-F238E27FC236}">
                  <a16:creationId xmlns:a16="http://schemas.microsoft.com/office/drawing/2014/main" id="{8B6A0396-DF61-4783-A621-0CF46CBF4DC6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18" name="Shape 246">
            <a:extLst>
              <a:ext uri="{FF2B5EF4-FFF2-40B4-BE49-F238E27FC236}">
                <a16:creationId xmlns:a16="http://schemas.microsoft.com/office/drawing/2014/main" id="{E15F5042-624D-41A8-9E01-67992CF141F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7086" y="2816504"/>
            <a:ext cx="988548" cy="107441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247">
            <a:extLst>
              <a:ext uri="{FF2B5EF4-FFF2-40B4-BE49-F238E27FC236}">
                <a16:creationId xmlns:a16="http://schemas.microsoft.com/office/drawing/2014/main" id="{990B4EA5-B321-4AA7-8C2D-916580BCABA2}"/>
              </a:ext>
            </a:extLst>
          </p:cNvPr>
          <p:cNvSpPr txBox="1"/>
          <p:nvPr/>
        </p:nvSpPr>
        <p:spPr>
          <a:xfrm>
            <a:off x="395900" y="1806187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Data Setup</a:t>
            </a:r>
          </a:p>
        </p:txBody>
      </p:sp>
      <p:sp>
        <p:nvSpPr>
          <p:cNvPr id="20" name="Shape 249">
            <a:extLst>
              <a:ext uri="{FF2B5EF4-FFF2-40B4-BE49-F238E27FC236}">
                <a16:creationId xmlns:a16="http://schemas.microsoft.com/office/drawing/2014/main" id="{A11BC223-9284-41F0-A96F-9A020AF5F95C}"/>
              </a:ext>
            </a:extLst>
          </p:cNvPr>
          <p:cNvSpPr txBox="1"/>
          <p:nvPr/>
        </p:nvSpPr>
        <p:spPr>
          <a:xfrm>
            <a:off x="2436563" y="1806186"/>
            <a:ext cx="1135312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Method</a:t>
            </a:r>
          </a:p>
        </p:txBody>
      </p:sp>
      <p:grpSp>
        <p:nvGrpSpPr>
          <p:cNvPr id="21" name="Shape 250">
            <a:extLst>
              <a:ext uri="{FF2B5EF4-FFF2-40B4-BE49-F238E27FC236}">
                <a16:creationId xmlns:a16="http://schemas.microsoft.com/office/drawing/2014/main" id="{541B85F8-23E7-474A-96C6-83F926E7EE39}"/>
              </a:ext>
            </a:extLst>
          </p:cNvPr>
          <p:cNvGrpSpPr/>
          <p:nvPr/>
        </p:nvGrpSpPr>
        <p:grpSpPr>
          <a:xfrm>
            <a:off x="2282220" y="2422840"/>
            <a:ext cx="1461105" cy="1248962"/>
            <a:chOff x="2006350" y="2235900"/>
            <a:chExt cx="829924" cy="709425"/>
          </a:xfrm>
        </p:grpSpPr>
        <p:sp>
          <p:nvSpPr>
            <p:cNvPr id="22" name="Shape 251">
              <a:extLst>
                <a:ext uri="{FF2B5EF4-FFF2-40B4-BE49-F238E27FC236}">
                  <a16:creationId xmlns:a16="http://schemas.microsoft.com/office/drawing/2014/main" id="{5426F7FB-26C3-43C9-B21C-842ADF5C12D8}"/>
                </a:ext>
              </a:extLst>
            </p:cNvPr>
            <p:cNvSpPr/>
            <p:nvPr/>
          </p:nvSpPr>
          <p:spPr>
            <a:xfrm>
              <a:off x="2253075" y="2462250"/>
              <a:ext cx="364199" cy="364199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D55F2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" name="Shape 252">
              <a:extLst>
                <a:ext uri="{FF2B5EF4-FFF2-40B4-BE49-F238E27FC236}">
                  <a16:creationId xmlns:a16="http://schemas.microsoft.com/office/drawing/2014/main" id="{1B87E3CA-020C-4D4B-936C-0CFAEE4CB85B}"/>
                </a:ext>
              </a:extLst>
            </p:cNvPr>
            <p:cNvSpPr/>
            <p:nvPr/>
          </p:nvSpPr>
          <p:spPr>
            <a:xfrm>
              <a:off x="2006350" y="2235900"/>
              <a:ext cx="218999" cy="218999"/>
            </a:xfrm>
            <a:prstGeom prst="ellipse">
              <a:avLst/>
            </a:prstGeom>
            <a:solidFill>
              <a:srgbClr val="3C8ACA"/>
            </a:solidFill>
            <a:ln w="9525" cap="flat" cmpd="sng">
              <a:solidFill>
                <a:srgbClr val="D55F2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" name="Shape 253">
              <a:extLst>
                <a:ext uri="{FF2B5EF4-FFF2-40B4-BE49-F238E27FC236}">
                  <a16:creationId xmlns:a16="http://schemas.microsoft.com/office/drawing/2014/main" id="{65353976-FBE4-4C68-9FC5-C7AE165C9D67}"/>
                </a:ext>
              </a:extLst>
            </p:cNvPr>
            <p:cNvSpPr/>
            <p:nvPr/>
          </p:nvSpPr>
          <p:spPr>
            <a:xfrm>
              <a:off x="2391850" y="2264237"/>
              <a:ext cx="162299" cy="162299"/>
            </a:xfrm>
            <a:prstGeom prst="ellipse">
              <a:avLst/>
            </a:prstGeom>
            <a:solidFill>
              <a:srgbClr val="0F243E">
                <a:alpha val="74900"/>
              </a:srgbClr>
            </a:solidFill>
            <a:ln w="9525" cap="flat" cmpd="sng">
              <a:solidFill>
                <a:srgbClr val="AEAEA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" name="Shape 254">
              <a:extLst>
                <a:ext uri="{FF2B5EF4-FFF2-40B4-BE49-F238E27FC236}">
                  <a16:creationId xmlns:a16="http://schemas.microsoft.com/office/drawing/2014/main" id="{3364260B-6989-4066-97F8-C0A90AC3B43C}"/>
                </a:ext>
              </a:extLst>
            </p:cNvPr>
            <p:cNvSpPr/>
            <p:nvPr/>
          </p:nvSpPr>
          <p:spPr>
            <a:xfrm>
              <a:off x="2657825" y="2412575"/>
              <a:ext cx="162299" cy="162299"/>
            </a:xfrm>
            <a:prstGeom prst="ellipse">
              <a:avLst/>
            </a:prstGeom>
            <a:solidFill>
              <a:srgbClr val="D55F27"/>
            </a:solidFill>
            <a:ln w="9525" cap="flat" cmpd="sng">
              <a:solidFill>
                <a:srgbClr val="3D89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" name="Shape 255">
              <a:extLst>
                <a:ext uri="{FF2B5EF4-FFF2-40B4-BE49-F238E27FC236}">
                  <a16:creationId xmlns:a16="http://schemas.microsoft.com/office/drawing/2014/main" id="{30F5135C-AA30-463F-8E97-B498E2705E5E}"/>
                </a:ext>
              </a:extLst>
            </p:cNvPr>
            <p:cNvSpPr/>
            <p:nvPr/>
          </p:nvSpPr>
          <p:spPr>
            <a:xfrm>
              <a:off x="2017468" y="2567425"/>
              <a:ext cx="102899" cy="102899"/>
            </a:xfrm>
            <a:prstGeom prst="ellipse">
              <a:avLst/>
            </a:prstGeom>
            <a:solidFill>
              <a:srgbClr val="9E9E9E"/>
            </a:solidFill>
            <a:ln w="9525" cap="flat" cmpd="sng">
              <a:solidFill>
                <a:srgbClr val="0F243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" name="Shape 256">
              <a:extLst>
                <a:ext uri="{FF2B5EF4-FFF2-40B4-BE49-F238E27FC236}">
                  <a16:creationId xmlns:a16="http://schemas.microsoft.com/office/drawing/2014/main" id="{BF84871C-25E7-4056-A109-42092838DA26}"/>
                </a:ext>
              </a:extLst>
            </p:cNvPr>
            <p:cNvSpPr/>
            <p:nvPr/>
          </p:nvSpPr>
          <p:spPr>
            <a:xfrm>
              <a:off x="2617275" y="2713725"/>
              <a:ext cx="218999" cy="218999"/>
            </a:xfrm>
            <a:prstGeom prst="ellipse">
              <a:avLst/>
            </a:prstGeom>
            <a:solidFill>
              <a:srgbClr val="0F243E"/>
            </a:solidFill>
            <a:ln w="9525" cap="flat" cmpd="sng">
              <a:solidFill>
                <a:srgbClr val="3C8AC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" name="Shape 257">
              <a:extLst>
                <a:ext uri="{FF2B5EF4-FFF2-40B4-BE49-F238E27FC236}">
                  <a16:creationId xmlns:a16="http://schemas.microsoft.com/office/drawing/2014/main" id="{9A652748-E156-4500-B302-B54AE96EA84D}"/>
                </a:ext>
              </a:extLst>
            </p:cNvPr>
            <p:cNvSpPr/>
            <p:nvPr/>
          </p:nvSpPr>
          <p:spPr>
            <a:xfrm>
              <a:off x="2120385" y="2810325"/>
              <a:ext cx="135000" cy="135000"/>
            </a:xfrm>
            <a:prstGeom prst="ellipse">
              <a:avLst/>
            </a:prstGeom>
            <a:solidFill>
              <a:srgbClr val="3D89C9"/>
            </a:solidFill>
            <a:ln w="9525" cap="flat" cmpd="sng">
              <a:solidFill>
                <a:srgbClr val="0F243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9" name="Shape 258">
            <a:extLst>
              <a:ext uri="{FF2B5EF4-FFF2-40B4-BE49-F238E27FC236}">
                <a16:creationId xmlns:a16="http://schemas.microsoft.com/office/drawing/2014/main" id="{8DC23100-BB85-40BE-A7B5-3EFF49919F3D}"/>
              </a:ext>
            </a:extLst>
          </p:cNvPr>
          <p:cNvSpPr txBox="1"/>
          <p:nvPr/>
        </p:nvSpPr>
        <p:spPr>
          <a:xfrm>
            <a:off x="206001" y="4113405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Flat “Excel” file.  Each row is a record or observation.  Each column is an attribute of the record.</a:t>
            </a:r>
          </a:p>
        </p:txBody>
      </p:sp>
      <p:sp>
        <p:nvSpPr>
          <p:cNvPr id="30" name="Shape 259">
            <a:extLst>
              <a:ext uri="{FF2B5EF4-FFF2-40B4-BE49-F238E27FC236}">
                <a16:creationId xmlns:a16="http://schemas.microsoft.com/office/drawing/2014/main" id="{561BA874-797E-4CEB-A1B9-506363DC3014}"/>
              </a:ext>
            </a:extLst>
          </p:cNvPr>
          <p:cNvSpPr txBox="1"/>
          <p:nvPr/>
        </p:nvSpPr>
        <p:spPr>
          <a:xfrm>
            <a:off x="2092313" y="4113405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>
                <a:latin typeface="Open Sans"/>
                <a:ea typeface="Open Sans"/>
                <a:cs typeface="Open Sans"/>
                <a:sym typeface="Open Sans"/>
              </a:rPr>
              <a:t>Clustering e.g. K-Means, Hierarchical Clustering etc</a:t>
            </a:r>
          </a:p>
        </p:txBody>
      </p:sp>
      <p:sp>
        <p:nvSpPr>
          <p:cNvPr id="31" name="Shape 260">
            <a:extLst>
              <a:ext uri="{FF2B5EF4-FFF2-40B4-BE49-F238E27FC236}">
                <a16:creationId xmlns:a16="http://schemas.microsoft.com/office/drawing/2014/main" id="{93F8D1C2-AE0C-4DA2-A896-23C6E8BB8143}"/>
              </a:ext>
            </a:extLst>
          </p:cNvPr>
          <p:cNvSpPr txBox="1"/>
          <p:nvPr/>
        </p:nvSpPr>
        <p:spPr>
          <a:xfrm>
            <a:off x="7189076" y="4113405"/>
            <a:ext cx="1824411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For new data assign to similar cluster</a:t>
            </a:r>
          </a:p>
        </p:txBody>
      </p:sp>
      <p:sp>
        <p:nvSpPr>
          <p:cNvPr id="32" name="Shape 261">
            <a:extLst>
              <a:ext uri="{FF2B5EF4-FFF2-40B4-BE49-F238E27FC236}">
                <a16:creationId xmlns:a16="http://schemas.microsoft.com/office/drawing/2014/main" id="{EE20D621-FC4D-4C52-9244-70D750EF5BA8}"/>
              </a:ext>
            </a:extLst>
          </p:cNvPr>
          <p:cNvSpPr txBox="1"/>
          <p:nvPr/>
        </p:nvSpPr>
        <p:spPr>
          <a:xfrm>
            <a:off x="7343775" y="1806187"/>
            <a:ext cx="1479812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Application</a:t>
            </a:r>
          </a:p>
        </p:txBody>
      </p:sp>
      <p:sp>
        <p:nvSpPr>
          <p:cNvPr id="33" name="Shape 262">
            <a:extLst>
              <a:ext uri="{FF2B5EF4-FFF2-40B4-BE49-F238E27FC236}">
                <a16:creationId xmlns:a16="http://schemas.microsoft.com/office/drawing/2014/main" id="{0FC62B72-0FC7-44CD-8C71-2B73BA442E78}"/>
              </a:ext>
            </a:extLst>
          </p:cNvPr>
          <p:cNvSpPr/>
          <p:nvPr/>
        </p:nvSpPr>
        <p:spPr>
          <a:xfrm>
            <a:off x="7882924" y="2928350"/>
            <a:ext cx="306554" cy="294405"/>
          </a:xfrm>
          <a:prstGeom prst="ellipse">
            <a:avLst/>
          </a:prstGeom>
          <a:solidFill>
            <a:srgbClr val="D55F27"/>
          </a:solidFill>
          <a:ln w="9525" cap="flat" cmpd="sng">
            <a:solidFill>
              <a:srgbClr val="3D89C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4" name="Shape 264">
            <a:extLst>
              <a:ext uri="{FF2B5EF4-FFF2-40B4-BE49-F238E27FC236}">
                <a16:creationId xmlns:a16="http://schemas.microsoft.com/office/drawing/2014/main" id="{D6BE562C-8A03-4F70-98D8-03387C0D8B58}"/>
              </a:ext>
            </a:extLst>
          </p:cNvPr>
          <p:cNvSpPr txBox="1"/>
          <p:nvPr/>
        </p:nvSpPr>
        <p:spPr>
          <a:xfrm>
            <a:off x="4201801" y="1806186"/>
            <a:ext cx="2709599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Business Examples</a:t>
            </a:r>
          </a:p>
        </p:txBody>
      </p:sp>
      <p:sp>
        <p:nvSpPr>
          <p:cNvPr id="35" name="Shape 265">
            <a:extLst>
              <a:ext uri="{FF2B5EF4-FFF2-40B4-BE49-F238E27FC236}">
                <a16:creationId xmlns:a16="http://schemas.microsoft.com/office/drawing/2014/main" id="{D4038CA4-570B-4C36-8331-951AEC967B05}"/>
              </a:ext>
            </a:extLst>
          </p:cNvPr>
          <p:cNvSpPr txBox="1"/>
          <p:nvPr/>
        </p:nvSpPr>
        <p:spPr>
          <a:xfrm>
            <a:off x="4201801" y="2278261"/>
            <a:ext cx="2620199" cy="52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100" b="1" dirty="0">
                <a:latin typeface="Open Sans"/>
                <a:ea typeface="Open Sans"/>
                <a:cs typeface="Open Sans"/>
                <a:sym typeface="Open Sans"/>
              </a:rPr>
              <a:t>Marketing</a:t>
            </a:r>
            <a:r>
              <a:rPr lang="en" sz="1100" dirty="0">
                <a:latin typeface="Open Sans"/>
                <a:ea typeface="Open Sans"/>
                <a:cs typeface="Open Sans"/>
                <a:sym typeface="Open Sans"/>
              </a:rPr>
              <a:t>-Find customer segments for specific marketing campaigns.</a:t>
            </a:r>
          </a:p>
        </p:txBody>
      </p:sp>
      <p:sp>
        <p:nvSpPr>
          <p:cNvPr id="36" name="Shape 266">
            <a:extLst>
              <a:ext uri="{FF2B5EF4-FFF2-40B4-BE49-F238E27FC236}">
                <a16:creationId xmlns:a16="http://schemas.microsoft.com/office/drawing/2014/main" id="{27DB466A-8EDA-423C-AB4A-4CE40C0B0E43}"/>
              </a:ext>
            </a:extLst>
          </p:cNvPr>
          <p:cNvSpPr txBox="1"/>
          <p:nvPr/>
        </p:nvSpPr>
        <p:spPr>
          <a:xfrm>
            <a:off x="4201801" y="2733098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Operations</a:t>
            </a:r>
            <a:r>
              <a:rPr lang="e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-Identify locations for cell towers based on population density and area characteristics.</a:t>
            </a:r>
          </a:p>
        </p:txBody>
      </p:sp>
      <p:sp>
        <p:nvSpPr>
          <p:cNvPr id="37" name="Shape 267">
            <a:extLst>
              <a:ext uri="{FF2B5EF4-FFF2-40B4-BE49-F238E27FC236}">
                <a16:creationId xmlns:a16="http://schemas.microsoft.com/office/drawing/2014/main" id="{56FCF647-38C1-447C-B65D-D9C38693F062}"/>
              </a:ext>
            </a:extLst>
          </p:cNvPr>
          <p:cNvSpPr txBox="1"/>
          <p:nvPr/>
        </p:nvSpPr>
        <p:spPr>
          <a:xfrm>
            <a:off x="4201801" y="3316417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Text Analysis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Topic modeling of articles</a:t>
            </a:r>
          </a:p>
        </p:txBody>
      </p:sp>
      <p:sp>
        <p:nvSpPr>
          <p:cNvPr id="38" name="Shape 268">
            <a:extLst>
              <a:ext uri="{FF2B5EF4-FFF2-40B4-BE49-F238E27FC236}">
                <a16:creationId xmlns:a16="http://schemas.microsoft.com/office/drawing/2014/main" id="{AD643205-7D80-417B-8C62-025D574035B3}"/>
              </a:ext>
            </a:extLst>
          </p:cNvPr>
          <p:cNvSpPr/>
          <p:nvPr/>
        </p:nvSpPr>
        <p:spPr>
          <a:xfrm>
            <a:off x="8082281" y="3165971"/>
            <a:ext cx="452924" cy="434975"/>
          </a:xfrm>
          <a:prstGeom prst="ellipse">
            <a:avLst/>
          </a:prstGeom>
          <a:solidFill>
            <a:srgbClr val="0F243E">
              <a:alpha val="74900"/>
            </a:srgbClr>
          </a:solidFill>
          <a:ln w="9525" cap="flat" cmpd="sng">
            <a:solidFill>
              <a:srgbClr val="AEAEA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" name="Shape 269">
            <a:extLst>
              <a:ext uri="{FF2B5EF4-FFF2-40B4-BE49-F238E27FC236}">
                <a16:creationId xmlns:a16="http://schemas.microsoft.com/office/drawing/2014/main" id="{20526A6F-5E4D-4F78-8F70-63773D75BDCB}"/>
              </a:ext>
            </a:extLst>
          </p:cNvPr>
          <p:cNvSpPr/>
          <p:nvPr/>
        </p:nvSpPr>
        <p:spPr>
          <a:xfrm>
            <a:off x="7602393" y="3270777"/>
            <a:ext cx="239717" cy="230217"/>
          </a:xfrm>
          <a:prstGeom prst="ellipse">
            <a:avLst/>
          </a:prstGeom>
          <a:solidFill>
            <a:srgbClr val="3D89C9"/>
          </a:solidFill>
          <a:ln w="9525" cap="flat" cmpd="sng">
            <a:solidFill>
              <a:srgbClr val="0F243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40" name="Shape 270">
            <a:extLst>
              <a:ext uri="{FF2B5EF4-FFF2-40B4-BE49-F238E27FC236}">
                <a16:creationId xmlns:a16="http://schemas.microsoft.com/office/drawing/2014/main" id="{04960449-D785-4670-BFFA-566822518620}"/>
              </a:ext>
            </a:extLst>
          </p:cNvPr>
          <p:cNvCxnSpPr/>
          <p:nvPr/>
        </p:nvCxnSpPr>
        <p:spPr>
          <a:xfrm>
            <a:off x="334750" y="4029254"/>
            <a:ext cx="822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450E4E8-EF8B-F84B-8ADD-EAF3BDC271A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76BD49F-C525-214D-AC1C-AB172C8B7BA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23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9" grpId="0"/>
      <p:bldP spid="30" grpId="0"/>
      <p:bldP spid="31" grpId="0"/>
      <p:bldP spid="32" grpId="0"/>
      <p:bldP spid="33" grpId="0" animBg="1"/>
      <p:bldP spid="34" grpId="0"/>
      <p:bldP spid="35" grpId="0"/>
      <p:bldP spid="36" grpId="0"/>
      <p:bldP spid="37" grpId="0"/>
      <p:bldP spid="38" grpId="0" animBg="1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49392-A6AB-454B-A8CE-1A222F99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4800-D0D4-4A36-91F7-27C2FE7CDABE}" type="datetime1">
              <a:rPr lang="en-US" smtClean="0"/>
              <a:t>3/22/2022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D6A954-5268-46B6-A543-95112466D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7F7B4-D656-41A4-A871-BFDE44C52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21B5F-8FDA-4E62-A89E-D815A486D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51F8BD-DC5B-4CDE-B3CC-716D55A4B32F}"/>
              </a:ext>
            </a:extLst>
          </p:cNvPr>
          <p:cNvSpPr/>
          <p:nvPr/>
        </p:nvSpPr>
        <p:spPr>
          <a:xfrm>
            <a:off x="4580102" y="1319213"/>
            <a:ext cx="4392447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Scenario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C04625-BB82-4F8B-88E1-7D53E1BE9899}"/>
              </a:ext>
            </a:extLst>
          </p:cNvPr>
          <p:cNvSpPr/>
          <p:nvPr/>
        </p:nvSpPr>
        <p:spPr>
          <a:xfrm>
            <a:off x="114304" y="1319213"/>
            <a:ext cx="4114800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4EF37A-D94F-4C72-8CF4-D671A1C7D8CA}"/>
              </a:ext>
            </a:extLst>
          </p:cNvPr>
          <p:cNvSpPr txBox="1"/>
          <p:nvPr/>
        </p:nvSpPr>
        <p:spPr>
          <a:xfrm>
            <a:off x="4522319" y="2036939"/>
            <a:ext cx="4544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fish did each vessel catch?</a:t>
            </a:r>
          </a:p>
        </p:txBody>
      </p:sp>
      <p:pic>
        <p:nvPicPr>
          <p:cNvPr id="10" name="Picture 2" descr="Image result for fish meme">
            <a:extLst>
              <a:ext uri="{FF2B5EF4-FFF2-40B4-BE49-F238E27FC236}">
                <a16:creationId xmlns:a16="http://schemas.microsoft.com/office/drawing/2014/main" id="{D62B2144-0B9D-4419-B583-F2A5706E4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86" y="3453370"/>
            <a:ext cx="3621171" cy="239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7148C4-4278-DD45-8777-EC2CD6BFAA5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1E36AB-AD23-E341-BDF9-B8B6A24E985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D0EC4E0-87A6-AA4E-B68F-EE787EC2DB71}"/>
              </a:ext>
            </a:extLst>
          </p:cNvPr>
          <p:cNvSpPr txBox="1"/>
          <p:nvPr/>
        </p:nvSpPr>
        <p:spPr>
          <a:xfrm>
            <a:off x="336422" y="2115018"/>
            <a:ext cx="3037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Supervised </a:t>
            </a:r>
            <a:r>
              <a:rPr lang="en-US" sz="3600" i="1" dirty="0"/>
              <a:t>or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Unsupervised</a:t>
            </a:r>
          </a:p>
        </p:txBody>
      </p:sp>
    </p:spTree>
    <p:extLst>
      <p:ext uri="{BB962C8B-B14F-4D97-AF65-F5344CB8AC3E}">
        <p14:creationId xmlns:p14="http://schemas.microsoft.com/office/powerpoint/2010/main" val="744760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49392-A6AB-454B-A8CE-1A222F99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6D7C8-D376-49DD-A2DE-881A9E177B7F}" type="datetime1">
              <a:rPr lang="en-US" smtClean="0"/>
              <a:t>3/22/2022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D6A954-5268-46B6-A543-95112466D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7F7B4-D656-41A4-A871-BFDE44C52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21B5F-8FDA-4E62-A89E-D815A486D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51F8BD-DC5B-4CDE-B3CC-716D55A4B32F}"/>
              </a:ext>
            </a:extLst>
          </p:cNvPr>
          <p:cNvSpPr/>
          <p:nvPr/>
        </p:nvSpPr>
        <p:spPr>
          <a:xfrm>
            <a:off x="4580102" y="1319213"/>
            <a:ext cx="4392447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Scenario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C04625-BB82-4F8B-88E1-7D53E1BE9899}"/>
              </a:ext>
            </a:extLst>
          </p:cNvPr>
          <p:cNvSpPr/>
          <p:nvPr/>
        </p:nvSpPr>
        <p:spPr>
          <a:xfrm>
            <a:off x="114304" y="1319213"/>
            <a:ext cx="4114800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3AAA8F-CCD8-47AF-ACD5-9B3FE1A08D75}"/>
              </a:ext>
            </a:extLst>
          </p:cNvPr>
          <p:cNvSpPr txBox="1"/>
          <p:nvPr/>
        </p:nvSpPr>
        <p:spPr>
          <a:xfrm>
            <a:off x="336422" y="2115018"/>
            <a:ext cx="3037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Supervised </a:t>
            </a:r>
            <a:r>
              <a:rPr lang="en-US" sz="3600" i="1" dirty="0"/>
              <a:t>or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Unsupervised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5ACFEF-A83E-43D9-AD64-E503AF112C5B}"/>
              </a:ext>
            </a:extLst>
          </p:cNvPr>
          <p:cNvSpPr txBox="1"/>
          <p:nvPr/>
        </p:nvSpPr>
        <p:spPr>
          <a:xfrm>
            <a:off x="4522319" y="2036939"/>
            <a:ext cx="4544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observed customer personas exist in our customer data?</a:t>
            </a:r>
          </a:p>
        </p:txBody>
      </p:sp>
      <p:pic>
        <p:nvPicPr>
          <p:cNvPr id="12" name="Picture 2" descr="Image result for customer meme">
            <a:extLst>
              <a:ext uri="{FF2B5EF4-FFF2-40B4-BE49-F238E27FC236}">
                <a16:creationId xmlns:a16="http://schemas.microsoft.com/office/drawing/2014/main" id="{562B01F6-715B-4C68-B81A-9A9BB211D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09" y="3396791"/>
            <a:ext cx="2603881" cy="199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53DE4B-49D2-3840-B9AC-ED19AE57148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BD1DFB7-6607-B641-B7C8-C5E937A386E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687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49392-A6AB-454B-A8CE-1A222F99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5D1D5-4702-441E-AABD-803CA5351492}" type="datetime1">
              <a:rPr lang="en-US" smtClean="0"/>
              <a:t>3/22/2022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D6A954-5268-46B6-A543-95112466D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7F7B4-D656-41A4-A871-BFDE44C52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21B5F-8FDA-4E62-A89E-D815A486D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51F8BD-DC5B-4CDE-B3CC-716D55A4B32F}"/>
              </a:ext>
            </a:extLst>
          </p:cNvPr>
          <p:cNvSpPr/>
          <p:nvPr/>
        </p:nvSpPr>
        <p:spPr>
          <a:xfrm>
            <a:off x="4580102" y="1319213"/>
            <a:ext cx="4392447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Scenario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C04625-BB82-4F8B-88E1-7D53E1BE9899}"/>
              </a:ext>
            </a:extLst>
          </p:cNvPr>
          <p:cNvSpPr/>
          <p:nvPr/>
        </p:nvSpPr>
        <p:spPr>
          <a:xfrm>
            <a:off x="114304" y="1319213"/>
            <a:ext cx="4114800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3A2CD2-CDC4-4055-BE5C-7ACF1E7F8744}"/>
              </a:ext>
            </a:extLst>
          </p:cNvPr>
          <p:cNvSpPr txBox="1"/>
          <p:nvPr/>
        </p:nvSpPr>
        <p:spPr>
          <a:xfrm>
            <a:off x="4522319" y="2036939"/>
            <a:ext cx="4544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patients should we expect in the urgent care tomorrow?</a:t>
            </a:r>
          </a:p>
        </p:txBody>
      </p:sp>
      <p:pic>
        <p:nvPicPr>
          <p:cNvPr id="14" name="Picture 2" descr="Image result for urgent care meme">
            <a:extLst>
              <a:ext uri="{FF2B5EF4-FFF2-40B4-BE49-F238E27FC236}">
                <a16:creationId xmlns:a16="http://schemas.microsoft.com/office/drawing/2014/main" id="{EC2819AE-2602-4F99-A8F9-D64374B3D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58" y="3393327"/>
            <a:ext cx="2522360" cy="2509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073E23C-F590-C243-BFB2-BB41F66FB48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721FC8C-07FF-ED4A-81E2-FE2957FAEC3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B009233-F49D-3848-B1B6-20BC1BB8192C}"/>
              </a:ext>
            </a:extLst>
          </p:cNvPr>
          <p:cNvSpPr txBox="1"/>
          <p:nvPr/>
        </p:nvSpPr>
        <p:spPr>
          <a:xfrm>
            <a:off x="336422" y="2115018"/>
            <a:ext cx="3037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Supervised </a:t>
            </a:r>
            <a:r>
              <a:rPr lang="en-US" sz="3600" i="1" dirty="0"/>
              <a:t>or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Unsupervised</a:t>
            </a:r>
          </a:p>
        </p:txBody>
      </p:sp>
    </p:spTree>
    <p:extLst>
      <p:ext uri="{BB962C8B-B14F-4D97-AF65-F5344CB8AC3E}">
        <p14:creationId xmlns:p14="http://schemas.microsoft.com/office/powerpoint/2010/main" val="264164981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6505</TotalTime>
  <Words>765</Words>
  <Application>Microsoft Office PowerPoint</Application>
  <PresentationFormat>On-screen Show (4:3)</PresentationFormat>
  <Paragraphs>168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Franklin Gothic Book</vt:lpstr>
      <vt:lpstr>Open Sans</vt:lpstr>
      <vt:lpstr>Wingdings 2</vt:lpstr>
      <vt:lpstr>1_Office Theme</vt:lpstr>
      <vt:lpstr>Text &amp;  Un-Supervised Learning</vt:lpstr>
      <vt:lpstr>Machine Learning Supervised Learning</vt:lpstr>
      <vt:lpstr>Supervised Learning</vt:lpstr>
      <vt:lpstr>Supervised Learning in NLP</vt:lpstr>
      <vt:lpstr>Machine Learning: Unsupervised Learning</vt:lpstr>
      <vt:lpstr>Unsupervised Learning</vt:lpstr>
      <vt:lpstr>Your turn…</vt:lpstr>
      <vt:lpstr>Your turn…</vt:lpstr>
      <vt:lpstr>Your turn…</vt:lpstr>
      <vt:lpstr>Unsupervised Learning: Latent Dirichlet Allocation</vt:lpstr>
      <vt:lpstr>Unsupervised: Latent Dirichlet Allocation (LDA)</vt:lpstr>
      <vt:lpstr>K = 3: Three vectors &amp; Three corresponding probabilities</vt:lpstr>
      <vt:lpstr>K = 3: vectors &amp; 3 corresponding probabilities</vt:lpstr>
      <vt:lpstr>Dirichlet Function…</vt:lpstr>
      <vt:lpstr>Dirichlet Function…</vt:lpstr>
      <vt:lpstr>Common Sense Explanation</vt:lpstr>
      <vt:lpstr>Open A_topicModeling.R</vt:lpstr>
      <vt:lpstr>LDAvis: PCA of topics need to be interpreted</vt:lpstr>
      <vt:lpstr>LDAvis: Interactive to show term distribution</vt:lpstr>
      <vt:lpstr>Interpreting a TreeMap: Multi-dimensional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Bikalpa Neupane</cp:lastModifiedBy>
  <cp:revision>388</cp:revision>
  <dcterms:created xsi:type="dcterms:W3CDTF">2018-05-23T17:24:59Z</dcterms:created>
  <dcterms:modified xsi:type="dcterms:W3CDTF">2022-03-22T20:13:29Z</dcterms:modified>
</cp:coreProperties>
</file>