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593" r:id="rId2"/>
    <p:sldId id="299" r:id="rId3"/>
    <p:sldId id="310" r:id="rId4"/>
    <p:sldId id="311" r:id="rId5"/>
    <p:sldId id="300" r:id="rId6"/>
    <p:sldId id="308" r:id="rId7"/>
    <p:sldId id="309" r:id="rId8"/>
    <p:sldId id="302" r:id="rId9"/>
    <p:sldId id="312" r:id="rId10"/>
    <p:sldId id="313" r:id="rId11"/>
    <p:sldId id="340" r:id="rId12"/>
    <p:sldId id="315" r:id="rId13"/>
    <p:sldId id="824" r:id="rId14"/>
    <p:sldId id="825" r:id="rId15"/>
    <p:sldId id="826" r:id="rId16"/>
    <p:sldId id="82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0" autoAdjust="0"/>
    <p:restoredTop sz="91360" autoAdjust="0"/>
  </p:normalViewPr>
  <p:slideViewPr>
    <p:cSldViewPr snapToGrid="0">
      <p:cViewPr varScale="1">
        <p:scale>
          <a:sx n="78" d="100"/>
          <a:sy n="78" d="100"/>
        </p:scale>
        <p:origin x="1013"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5EAD19C-88EB-4B4E-BBC9-D8B05E07112A}" type="datetime1">
              <a:rPr lang="en-US" smtClean="0"/>
              <a:t>3/22/2022</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8C559C-E9EA-4733-8B3C-91DB04A0EF26}" type="datetime1">
              <a:rPr lang="en-US" smtClean="0"/>
              <a:t>3/22/2022</a:t>
            </a:fld>
            <a:endParaRPr lang="en-US"/>
          </a:p>
        </p:txBody>
      </p:sp>
      <p:sp>
        <p:nvSpPr>
          <p:cNvPr id="5" name="Footer Placeholder 4"/>
          <p:cNvSpPr>
            <a:spLocks noGrp="1"/>
          </p:cNvSpPr>
          <p:nvPr>
            <p:ph type="ftr" sz="quarter" idx="11"/>
          </p:nvPr>
        </p:nvSpPr>
        <p:spPr/>
        <p:txBody>
          <a:bodyPr/>
          <a:lstStyle/>
          <a:p>
            <a:r>
              <a:rPr lang="en-US"/>
              <a:t>Neupane</a:t>
            </a:r>
            <a:endParaRPr lang="en-US" dirty="0"/>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7B6DE6-AC2F-4037-9D5D-274D8669DFE9}" type="datetime1">
              <a:rPr lang="en-US" smtClean="0"/>
              <a:t>3/22/2022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8382000" y="6446838"/>
            <a:ext cx="685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alpha val="99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32D78A-10B3-4DCD-84B7-9E85168884D1}" type="slidenum">
              <a:rPr lang="en-US" smtClean="0"/>
              <a:pPr/>
              <a:t>‹#›</a:t>
            </a:fld>
            <a:endParaRPr lang="en-US"/>
          </a:p>
        </p:txBody>
      </p:sp>
      <p:sp>
        <p:nvSpPr>
          <p:cNvPr id="6" name="Text Placeholder 5"/>
          <p:cNvSpPr>
            <a:spLocks noGrp="1"/>
          </p:cNvSpPr>
          <p:nvPr>
            <p:ph type="body" sz="quarter" idx="12" hasCustomPrompt="1"/>
          </p:nvPr>
        </p:nvSpPr>
        <p:spPr>
          <a:xfrm>
            <a:off x="374176" y="990600"/>
            <a:ext cx="8312624" cy="5181600"/>
          </a:xfrm>
          <a:prstGeom prst="rect">
            <a:avLst/>
          </a:prstGeom>
        </p:spPr>
        <p:txBody>
          <a:bodyPr/>
          <a:lstStyle>
            <a:lvl1pPr>
              <a:defRPr sz="2400">
                <a:solidFill>
                  <a:srgbClr val="043170">
                    <a:alpha val="99000"/>
                  </a:srgbClr>
                </a:solidFill>
                <a:latin typeface="Arial" panose="020B0604020202020204" pitchFamily="34" charset="0"/>
                <a:cs typeface="Arial" panose="020B0604020202020204" pitchFamily="34" charset="0"/>
              </a:defRPr>
            </a:lvl1pPr>
            <a:lvl2pPr>
              <a:defRPr sz="2000">
                <a:solidFill>
                  <a:srgbClr val="043170">
                    <a:alpha val="99000"/>
                  </a:srgbClr>
                </a:solidFill>
                <a:latin typeface="Arial" panose="020B0604020202020204" pitchFamily="34" charset="0"/>
                <a:cs typeface="Arial" panose="020B0604020202020204" pitchFamily="34" charset="0"/>
              </a:defRPr>
            </a:lvl2pPr>
            <a:lvl3pPr>
              <a:defRPr sz="1800">
                <a:solidFill>
                  <a:srgbClr val="043170">
                    <a:alpha val="99000"/>
                  </a:srgbClr>
                </a:solidFill>
                <a:latin typeface="Arial" panose="020B0604020202020204" pitchFamily="34" charset="0"/>
                <a:cs typeface="Arial" panose="020B0604020202020204" pitchFamily="34" charset="0"/>
              </a:defRPr>
            </a:lvl3pPr>
            <a:lvl4pPr>
              <a:defRPr sz="1600">
                <a:solidFill>
                  <a:srgbClr val="043170">
                    <a:alpha val="99000"/>
                  </a:srgbClr>
                </a:solidFill>
                <a:latin typeface="Arial" panose="020B0604020202020204" pitchFamily="34" charset="0"/>
                <a:cs typeface="Arial" panose="020B0604020202020204" pitchFamily="34" charset="0"/>
              </a:defRPr>
            </a:lvl4pPr>
            <a:lvl5pPr>
              <a:defRPr sz="1600">
                <a:solidFill>
                  <a:srgbClr val="043170">
                    <a:alpha val="99000"/>
                  </a:srgb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381000" y="274637"/>
            <a:ext cx="8305800" cy="487363"/>
          </a:xfrm>
          <a:prstGeom prst="rect">
            <a:avLst/>
          </a:prstGeom>
        </p:spPr>
        <p:txBody>
          <a:bodyPr anchor="ctr"/>
          <a:lstStyle>
            <a:lvl1pPr algn="l">
              <a:defRPr sz="2200">
                <a:solidFill>
                  <a:srgbClr val="043170">
                    <a:alpha val="99000"/>
                  </a:srgbClr>
                </a:solidFill>
                <a:latin typeface="Arial" panose="020B0604020202020204" pitchFamily="34" charset="0"/>
                <a:cs typeface="Arial" panose="020B0604020202020204" pitchFamily="34" charset="0"/>
              </a:defRPr>
            </a:lvl1pPr>
          </a:lstStyle>
          <a:p>
            <a:r>
              <a:rPr lang="en-US" dirty="0"/>
              <a:t>Click to add slide title</a:t>
            </a:r>
          </a:p>
        </p:txBody>
      </p:sp>
      <p:sp>
        <p:nvSpPr>
          <p:cNvPr id="10" name="Date Placeholder 3"/>
          <p:cNvSpPr>
            <a:spLocks noGrp="1"/>
          </p:cNvSpPr>
          <p:nvPr>
            <p:ph type="dt" sz="half" idx="10"/>
          </p:nvPr>
        </p:nvSpPr>
        <p:spPr>
          <a:xfrm>
            <a:off x="628650" y="6356351"/>
            <a:ext cx="2057400" cy="365125"/>
          </a:xfrm>
        </p:spPr>
        <p:txBody>
          <a:bodyPr/>
          <a:lstStyle/>
          <a:p>
            <a:fld id="{DB79BDA8-1E31-43A4-BD64-6FA3377DF80A}" type="datetime1">
              <a:rPr lang="en-US" smtClean="0"/>
              <a:t>3/22/2022</a:t>
            </a:fld>
            <a:endParaRPr lang="en-US"/>
          </a:p>
        </p:txBody>
      </p:sp>
      <p:sp>
        <p:nvSpPr>
          <p:cNvPr id="12" name="Slide Number Placeholder 5"/>
          <p:cNvSpPr>
            <a:spLocks noGrp="1"/>
          </p:cNvSpPr>
          <p:nvPr>
            <p:ph type="sldNum" sz="quarter" idx="13"/>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862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B6ADFF-BFC9-4161-88E3-98F1F8E7CECB}" type="datetime1">
              <a:rPr lang="en-US" smtClean="0"/>
              <a:t>3/22/2022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D7551-FC16-4F85-9429-373EA1D7E40F}" type="datetime1">
              <a:rPr lang="en-US" smtClean="0"/>
              <a:t>3/22/2022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830B85-D34A-4427-A399-31C183A0DCBE}" type="datetime1">
              <a:rPr lang="en-US" smtClean="0"/>
              <a:t>3/22/2022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1030E1-FE49-47B3-871E-1FB558A41B48}" type="datetime1">
              <a:rPr lang="en-US" smtClean="0"/>
              <a:t>3/22/2022</a:t>
            </a:fld>
            <a:endParaRPr lang="en-US"/>
          </a:p>
        </p:txBody>
      </p:sp>
      <p:sp>
        <p:nvSpPr>
          <p:cNvPr id="8" name="Footer Placeholder 7"/>
          <p:cNvSpPr>
            <a:spLocks noGrp="1"/>
          </p:cNvSpPr>
          <p:nvPr>
            <p:ph type="ftr" sz="quarter" idx="11"/>
          </p:nvPr>
        </p:nvSpPr>
        <p:spPr/>
        <p:txBody>
          <a:bodyPr/>
          <a:lstStyle/>
          <a:p>
            <a:r>
              <a:rPr lang="en-US"/>
              <a:t>Neupane</a:t>
            </a:r>
            <a:endParaRPr lang="en-US" dirty="0"/>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82FA3-E7E4-4442-845C-B2E2F9F06F84}" type="datetime1">
              <a:rPr lang="en-US" smtClean="0"/>
              <a:t>3/22/2022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EEC4F-D6B0-48C7-8299-E51AC1229A34}" type="datetime1">
              <a:rPr lang="en-US" smtClean="0"/>
              <a:t>3/22/2022</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C442315-2A62-4609-84F9-2DAF30B68FCC}" type="datetime1">
              <a:rPr lang="en-US" smtClean="0"/>
              <a:t>3/22/2022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6BF1D2-EC85-4693-87CB-E47B464DB3C2}" type="datetime1">
              <a:rPr lang="en-US" smtClean="0"/>
              <a:t>3/22/2022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4F2A33-4E2A-43AA-B150-65B5BEEB00A9}" type="datetime1">
              <a:rPr lang="en-US" smtClean="0"/>
              <a:t>3/22/2022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hyperlink" Target="http://www.google.com/maps/place/Cleveland,+OH/@41.4951143,-81.8462865,11z"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maps.googleapis.com/maps/api/staticmap?center=cleveland,+oh&amp;zoom=10&amp;size=640x640&amp;scale=2&amp;maptype=terrain&amp;key=AIzaSyCg5BhicmNdpk2Hg1dr0m-H3XPWjd0BtfU"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aps.googleapis.com/maps/api/geocode/json?address=cleveland&amp;sensor=false&amp;key=AIzaSyCg5BhicmNdpk2Hg1dr0m-H3XPWjd0BtfU"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hyperlink" Target="https://www.youtube.com/watch?v=NYL-wPVzL6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2400" i="1" dirty="0"/>
              <a:t>API Sources</a:t>
            </a:r>
          </a:p>
        </p:txBody>
      </p:sp>
      <p:sp>
        <p:nvSpPr>
          <p:cNvPr id="3" name="Subtitle 2"/>
          <p:cNvSpPr>
            <a:spLocks noGrp="1"/>
          </p:cNvSpPr>
          <p:nvPr>
            <p:ph type="subTitle" idx="1"/>
          </p:nvPr>
        </p:nvSpPr>
        <p:spPr/>
        <p:txBody>
          <a:bodyPr/>
          <a:lstStyle/>
          <a:p>
            <a:r>
              <a:rPr lang="en-US" dirty="0"/>
              <a:t>Bikalpa Neupane</a:t>
            </a:r>
          </a:p>
        </p:txBody>
      </p:sp>
      <p:sp>
        <p:nvSpPr>
          <p:cNvPr id="4" name="Date Placeholder 3"/>
          <p:cNvSpPr>
            <a:spLocks noGrp="1"/>
          </p:cNvSpPr>
          <p:nvPr>
            <p:ph type="dt" sz="half" idx="10"/>
          </p:nvPr>
        </p:nvSpPr>
        <p:spPr/>
        <p:txBody>
          <a:bodyPr/>
          <a:lstStyle/>
          <a:p>
            <a:fld id="{841CCC9C-EC61-41C9-86F6-C3E82B16377F}" type="datetime1">
              <a:rPr lang="en-US" smtClean="0"/>
              <a:t>3/22/2022</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a:t>Neupane</a:t>
            </a:r>
            <a:endParaRPr lang="en-US" dirty="0"/>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2D325-61C9-4DD9-9685-262EDAEF1FCC}" type="datetime1">
              <a:rPr lang="en-US" smtClean="0"/>
              <a:t>3/22/2022</a:t>
            </a:fld>
            <a:endParaRPr lang="en-US"/>
          </a:p>
        </p:txBody>
      </p:sp>
      <p:sp>
        <p:nvSpPr>
          <p:cNvPr id="3" name="Title 2"/>
          <p:cNvSpPr>
            <a:spLocks noGrp="1"/>
          </p:cNvSpPr>
          <p:nvPr>
            <p:ph type="title"/>
          </p:nvPr>
        </p:nvSpPr>
        <p:spPr/>
        <p:txBody>
          <a:bodyPr/>
          <a:lstStyle/>
          <a:p>
            <a:endParaRPr lang="en-US"/>
          </a:p>
        </p:txBody>
      </p:sp>
      <p:pic>
        <p:nvPicPr>
          <p:cNvPr id="7" name="Picture 6" descr="Image result for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911875" cy="646331"/>
          </a:xfrm>
          <a:prstGeom prst="rect">
            <a:avLst/>
          </a:prstGeom>
          <a:noFill/>
        </p:spPr>
        <p:txBody>
          <a:bodyPr wrap="none" rtlCol="0">
            <a:spAutoFit/>
          </a:bodyPr>
          <a:lstStyle/>
          <a:p>
            <a:r>
              <a:rPr lang="en-US" dirty="0"/>
              <a:t>Click XHR and search for “timed” as in </a:t>
            </a:r>
            <a:r>
              <a:rPr lang="en-US" dirty="0" err="1"/>
              <a:t>timedtext</a:t>
            </a:r>
            <a:r>
              <a:rPr lang="en-US" dirty="0"/>
              <a:t>.  </a:t>
            </a:r>
          </a:p>
          <a:p>
            <a:r>
              <a:rPr lang="en-US" dirty="0"/>
              <a:t>Right click on the request name and select “open in new tab”</a:t>
            </a:r>
          </a:p>
        </p:txBody>
      </p:sp>
      <p:pic>
        <p:nvPicPr>
          <p:cNvPr id="9" name="Picture 8"/>
          <p:cNvPicPr>
            <a:picLocks noChangeAspect="1"/>
          </p:cNvPicPr>
          <p:nvPr/>
        </p:nvPicPr>
        <p:blipFill>
          <a:blip r:embed="rId3"/>
          <a:stretch>
            <a:fillRect/>
          </a:stretch>
        </p:blipFill>
        <p:spPr>
          <a:xfrm>
            <a:off x="2309812" y="1989235"/>
            <a:ext cx="4524375" cy="4162425"/>
          </a:xfrm>
          <a:prstGeom prst="rect">
            <a:avLst/>
          </a:prstGeom>
        </p:spPr>
      </p:pic>
      <p:sp>
        <p:nvSpPr>
          <p:cNvPr id="10" name="Oval 9"/>
          <p:cNvSpPr/>
          <p:nvPr/>
        </p:nvSpPr>
        <p:spPr>
          <a:xfrm>
            <a:off x="2361063" y="2497540"/>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631" y="3905535"/>
            <a:ext cx="928048" cy="4094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22645" y="2731827"/>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96785E0-A8D6-45C0-88B6-F83D9CD789F7}"/>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0AF4FD32-E115-48C2-AFEC-E105093EA7C2}"/>
              </a:ext>
            </a:extLst>
          </p:cNvPr>
          <p:cNvSpPr>
            <a:spLocks noGrp="1"/>
          </p:cNvSpPr>
          <p:nvPr>
            <p:ph type="sldNum" sz="quarter" idx="12"/>
          </p:nvPr>
        </p:nvSpPr>
        <p:spPr/>
        <p:txBody>
          <a:bodyPr/>
          <a:lstStyle/>
          <a:p>
            <a:fld id="{37290FF7-652B-4475-AEAB-8B1A5D23AE09}" type="slidenum">
              <a:rPr lang="en-US" smtClean="0"/>
              <a:t>10</a:t>
            </a:fld>
            <a:endParaRPr lang="en-US"/>
          </a:p>
        </p:txBody>
      </p:sp>
    </p:spTree>
    <p:extLst>
      <p:ext uri="{BB962C8B-B14F-4D97-AF65-F5344CB8AC3E}">
        <p14:creationId xmlns:p14="http://schemas.microsoft.com/office/powerpoint/2010/main" val="363700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230A2-21BD-0E42-A54B-815D144EF826}"/>
              </a:ext>
            </a:extLst>
          </p:cNvPr>
          <p:cNvSpPr>
            <a:spLocks noGrp="1"/>
          </p:cNvSpPr>
          <p:nvPr>
            <p:ph type="dt" sz="half" idx="10"/>
          </p:nvPr>
        </p:nvSpPr>
        <p:spPr/>
        <p:txBody>
          <a:bodyPr/>
          <a:lstStyle/>
          <a:p>
            <a:fld id="{3DFFCE0A-B38C-44BE-AA40-BC029043762E}" type="datetime1">
              <a:rPr lang="en-US" smtClean="0"/>
              <a:t>3/22/2022</a:t>
            </a:fld>
            <a:endParaRPr lang="en-US"/>
          </a:p>
        </p:txBody>
      </p:sp>
      <p:sp>
        <p:nvSpPr>
          <p:cNvPr id="3" name="Title 2">
            <a:extLst>
              <a:ext uri="{FF2B5EF4-FFF2-40B4-BE49-F238E27FC236}">
                <a16:creationId xmlns:a16="http://schemas.microsoft.com/office/drawing/2014/main" id="{84CB0AD3-D6F6-CF4F-93E4-564141E0CC32}"/>
              </a:ext>
            </a:extLst>
          </p:cNvPr>
          <p:cNvSpPr>
            <a:spLocks noGrp="1"/>
          </p:cNvSpPr>
          <p:nvPr>
            <p:ph type="title"/>
          </p:nvPr>
        </p:nvSpPr>
        <p:spPr/>
        <p:txBody>
          <a:bodyPr/>
          <a:lstStyle/>
          <a:p>
            <a:r>
              <a:rPr lang="en-US" dirty="0"/>
              <a:t>Closed Caption Data is in JSON</a:t>
            </a:r>
          </a:p>
        </p:txBody>
      </p:sp>
      <p:pic>
        <p:nvPicPr>
          <p:cNvPr id="8" name="Picture 7" descr="A close up of text on a white background&#10;&#10;Description automatically generated">
            <a:extLst>
              <a:ext uri="{FF2B5EF4-FFF2-40B4-BE49-F238E27FC236}">
                <a16:creationId xmlns:a16="http://schemas.microsoft.com/office/drawing/2014/main" id="{1602650D-8CFC-6341-A64C-271105E8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 y="1223157"/>
            <a:ext cx="2401683" cy="5219205"/>
          </a:xfrm>
          <a:prstGeom prst="rect">
            <a:avLst/>
          </a:prstGeom>
        </p:spPr>
      </p:pic>
      <p:sp>
        <p:nvSpPr>
          <p:cNvPr id="4" name="Footer Placeholder 3">
            <a:extLst>
              <a:ext uri="{FF2B5EF4-FFF2-40B4-BE49-F238E27FC236}">
                <a16:creationId xmlns:a16="http://schemas.microsoft.com/office/drawing/2014/main" id="{FDA2C9DF-C8E6-4545-907E-E887BD65222E}"/>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FC1A9418-2838-4103-AE06-AF8C682E4E1D}"/>
              </a:ext>
            </a:extLst>
          </p:cNvPr>
          <p:cNvSpPr>
            <a:spLocks noGrp="1"/>
          </p:cNvSpPr>
          <p:nvPr>
            <p:ph type="sldNum" sz="quarter" idx="12"/>
          </p:nvPr>
        </p:nvSpPr>
        <p:spPr/>
        <p:txBody>
          <a:bodyPr/>
          <a:lstStyle/>
          <a:p>
            <a:fld id="{37290FF7-652B-4475-AEAB-8B1A5D23AE09}" type="slidenum">
              <a:rPr lang="en-US" smtClean="0"/>
              <a:t>11</a:t>
            </a:fld>
            <a:endParaRPr lang="en-US"/>
          </a:p>
        </p:txBody>
      </p:sp>
    </p:spTree>
    <p:extLst>
      <p:ext uri="{BB962C8B-B14F-4D97-AF65-F5344CB8AC3E}">
        <p14:creationId xmlns:p14="http://schemas.microsoft.com/office/powerpoint/2010/main" val="382265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5EF6-D447-424F-98AE-2A815962DBDB}" type="datetime1">
              <a:rPr lang="en-US" smtClean="0"/>
              <a:t>3/22/2022</a:t>
            </a:fld>
            <a:endParaRPr lang="en-US"/>
          </a:p>
        </p:txBody>
      </p:sp>
      <p:sp>
        <p:nvSpPr>
          <p:cNvPr id="3" name="Title 2"/>
          <p:cNvSpPr>
            <a:spLocks noGrp="1"/>
          </p:cNvSpPr>
          <p:nvPr>
            <p:ph type="title"/>
          </p:nvPr>
        </p:nvSpPr>
        <p:spPr/>
        <p:txBody>
          <a:bodyPr/>
          <a:lstStyle/>
          <a:p>
            <a:r>
              <a:rPr lang="en-US" dirty="0"/>
              <a:t>Let’s Practice…</a:t>
            </a:r>
          </a:p>
        </p:txBody>
      </p:sp>
      <p:sp>
        <p:nvSpPr>
          <p:cNvPr id="6" name="TextBox 5"/>
          <p:cNvSpPr txBox="1"/>
          <p:nvPr/>
        </p:nvSpPr>
        <p:spPr>
          <a:xfrm>
            <a:off x="545910" y="1705970"/>
            <a:ext cx="2887009" cy="400110"/>
          </a:xfrm>
          <a:prstGeom prst="rect">
            <a:avLst/>
          </a:prstGeom>
          <a:noFill/>
        </p:spPr>
        <p:txBody>
          <a:bodyPr wrap="none" rtlCol="0">
            <a:spAutoFit/>
          </a:bodyPr>
          <a:lstStyle/>
          <a:p>
            <a:r>
              <a:rPr lang="en-US" sz="2000" dirty="0" err="1"/>
              <a:t>A_youtubeAPI_example.R</a:t>
            </a:r>
            <a:endParaRPr lang="en-US" sz="2000" dirty="0"/>
          </a:p>
        </p:txBody>
      </p:sp>
      <p:sp>
        <p:nvSpPr>
          <p:cNvPr id="7" name="Footer Placeholder 4">
            <a:extLst>
              <a:ext uri="{FF2B5EF4-FFF2-40B4-BE49-F238E27FC236}">
                <a16:creationId xmlns:a16="http://schemas.microsoft.com/office/drawing/2014/main" id="{AAE1F6F8-9742-254D-83B6-41AF09898D5C}"/>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4" name="Slide Number Placeholder 3">
            <a:extLst>
              <a:ext uri="{FF2B5EF4-FFF2-40B4-BE49-F238E27FC236}">
                <a16:creationId xmlns:a16="http://schemas.microsoft.com/office/drawing/2014/main" id="{C9195855-6F35-4B08-8EA6-277098EFC5E0}"/>
              </a:ext>
            </a:extLst>
          </p:cNvPr>
          <p:cNvSpPr>
            <a:spLocks noGrp="1"/>
          </p:cNvSpPr>
          <p:nvPr>
            <p:ph type="sldNum" sz="quarter" idx="12"/>
          </p:nvPr>
        </p:nvSpPr>
        <p:spPr/>
        <p:txBody>
          <a:bodyPr/>
          <a:lstStyle/>
          <a:p>
            <a:fld id="{37290FF7-652B-4475-AEAB-8B1A5D23AE09}" type="slidenum">
              <a:rPr lang="en-US" smtClean="0"/>
              <a:t>12</a:t>
            </a:fld>
            <a:endParaRPr lang="en-US"/>
          </a:p>
        </p:txBody>
      </p:sp>
    </p:spTree>
    <p:extLst>
      <p:ext uri="{BB962C8B-B14F-4D97-AF65-F5344CB8AC3E}">
        <p14:creationId xmlns:p14="http://schemas.microsoft.com/office/powerpoint/2010/main" val="355518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E57B0EE6-0359-4462-858E-D3C27120AE69}" type="datetime1">
              <a:rPr lang="en-US" sz="1200" smtClean="0">
                <a:solidFill>
                  <a:srgbClr val="FFFFFF"/>
                </a:solidFill>
              </a:rPr>
              <a:t>3/22/2022</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Neupane</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13</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353535D3-FA9E-45AD-A5DA-E7B2D5B8039C}" type="datetime1">
              <a:rPr lang="en-US" smtClean="0"/>
              <a:t>3/22/2022</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Neupane</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cstate="print">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cstate="print">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13D5E43A-73C7-4EEF-94CE-3BE652E6B1E7}" type="datetime1">
              <a:rPr lang="en-US" smtClean="0"/>
              <a:t>3/22/2022</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Neupane</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5347F645-6F88-4723-AC6B-615E18E31966}" type="datetime1">
              <a:rPr lang="en-US" smtClean="0"/>
              <a:t>3/22/2022</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B</a:t>
            </a:r>
            <a:r>
              <a:rPr lang="en-US"/>
              <a:t>_</a:t>
            </a:r>
            <a:r>
              <a:rPr lang="en-US" dirty="0" err="1"/>
              <a:t>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Neupane</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1525033" cy="923330"/>
          </a:xfrm>
          <a:prstGeom prst="rect">
            <a:avLst/>
          </a:prstGeom>
          <a:noFill/>
        </p:spPr>
        <p:txBody>
          <a:bodyPr wrap="none" rtlCol="0">
            <a:spAutoFit/>
          </a:bodyPr>
          <a:lstStyle/>
          <a:p>
            <a:r>
              <a:rPr lang="en-US" dirty="0"/>
              <a:t>+Fast</a:t>
            </a:r>
          </a:p>
          <a:p>
            <a:r>
              <a:rPr lang="en-US" dirty="0"/>
              <a:t>+Cheap</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70DA48BA-3FCC-4BB9-936E-15D2AAD8997B}" type="datetime1">
              <a:rPr lang="en-US" smtClean="0"/>
              <a:t>3/22/2022</a:t>
            </a:fld>
            <a:endParaRPr lang="en-US" dirty="0"/>
          </a:p>
        </p:txBody>
      </p:sp>
      <p:sp>
        <p:nvSpPr>
          <p:cNvPr id="5" name="Title 4"/>
          <p:cNvSpPr>
            <a:spLocks noGrp="1"/>
          </p:cNvSpPr>
          <p:nvPr>
            <p:ph type="title"/>
          </p:nvPr>
        </p:nvSpPr>
        <p:spPr/>
        <p:txBody>
          <a:bodyPr/>
          <a:lstStyle/>
          <a:p>
            <a:r>
              <a:rPr lang="en-US" dirty="0"/>
              <a:t>What is an API?</a:t>
            </a:r>
          </a:p>
        </p:txBody>
      </p:sp>
      <p:sp>
        <p:nvSpPr>
          <p:cNvPr id="7" name="Rectangle 6"/>
          <p:cNvSpPr/>
          <p:nvPr/>
        </p:nvSpPr>
        <p:spPr>
          <a:xfrm>
            <a:off x="2247900" y="2082060"/>
            <a:ext cx="4572000" cy="923330"/>
          </a:xfrm>
          <a:prstGeom prst="rect">
            <a:avLst/>
          </a:prstGeom>
          <a:ln>
            <a:solidFill>
              <a:schemeClr val="accent6"/>
            </a:solidFill>
          </a:ln>
        </p:spPr>
        <p:txBody>
          <a:bodyPr>
            <a:spAutoFit/>
          </a:bodyPr>
          <a:lstStyle/>
          <a:p>
            <a:pPr algn="ctr"/>
            <a:r>
              <a:rPr lang="en-US" dirty="0"/>
              <a:t>“Application Program Interface”</a:t>
            </a:r>
          </a:p>
          <a:p>
            <a:r>
              <a:rPr lang="en-US" dirty="0"/>
              <a:t>Clearly defined methods of communication between various software components. </a:t>
            </a:r>
          </a:p>
        </p:txBody>
      </p:sp>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CE24975-F2E4-40B8-B883-51E33D41402B}"/>
              </a:ext>
            </a:extLst>
          </p:cNvPr>
          <p:cNvSpPr>
            <a:spLocks noGrp="1"/>
          </p:cNvSpPr>
          <p:nvPr>
            <p:ph type="sldNum" sz="quarter" idx="13"/>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65627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15688" y="1127080"/>
            <a:ext cx="8312624" cy="3131024"/>
          </a:xfrm>
        </p:spPr>
        <p:txBody>
          <a:bodyPr/>
          <a:lstStyle/>
          <a:p>
            <a:r>
              <a:rPr lang="en-US" dirty="0"/>
              <a:t>XML – Extensible Markup Language</a:t>
            </a:r>
          </a:p>
          <a:p>
            <a:pPr lvl="1"/>
            <a:r>
              <a:rPr lang="en-US" dirty="0"/>
              <a:t>Ever wonder why Excel files went from </a:t>
            </a:r>
            <a:r>
              <a:rPr lang="en-US" dirty="0" err="1"/>
              <a:t>xls</a:t>
            </a:r>
            <a:r>
              <a:rPr lang="en-US" dirty="0"/>
              <a:t> to </a:t>
            </a:r>
            <a:r>
              <a:rPr lang="en-US" dirty="0" err="1"/>
              <a:t>xlsx</a:t>
            </a:r>
            <a:r>
              <a:rPr lang="en-US" dirty="0"/>
              <a:t>?  The data is stored as XML.</a:t>
            </a:r>
          </a:p>
          <a:p>
            <a:pPr lvl="1"/>
            <a:endParaRPr lang="en-US" dirty="0"/>
          </a:p>
          <a:p>
            <a:r>
              <a:rPr lang="en-US" dirty="0"/>
              <a:t>JSON- </a:t>
            </a:r>
            <a:r>
              <a:rPr lang="en-US" dirty="0" err="1"/>
              <a:t>Javascript</a:t>
            </a:r>
            <a:r>
              <a:rPr lang="en-US" dirty="0"/>
              <a:t> Object Notation</a:t>
            </a:r>
          </a:p>
          <a:p>
            <a:pPr lvl="1"/>
            <a:r>
              <a:rPr lang="en-US" dirty="0"/>
              <a:t>Similar to R but used to make interactive objects in web browsers.</a:t>
            </a:r>
          </a:p>
        </p:txBody>
      </p:sp>
      <p:sp>
        <p:nvSpPr>
          <p:cNvPr id="5" name="Title 4"/>
          <p:cNvSpPr>
            <a:spLocks noGrp="1"/>
          </p:cNvSpPr>
          <p:nvPr>
            <p:ph type="title"/>
          </p:nvPr>
        </p:nvSpPr>
        <p:spPr/>
        <p:txBody>
          <a:bodyPr/>
          <a:lstStyle/>
          <a:p>
            <a:r>
              <a:rPr lang="en-US" dirty="0"/>
              <a:t>Two formats</a:t>
            </a:r>
          </a:p>
        </p:txBody>
      </p:sp>
      <p:grpSp>
        <p:nvGrpSpPr>
          <p:cNvPr id="12" name="Group 11"/>
          <p:cNvGrpSpPr/>
          <p:nvPr/>
        </p:nvGrpSpPr>
        <p:grpSpPr>
          <a:xfrm>
            <a:off x="1704726" y="3879239"/>
            <a:ext cx="5734548" cy="2000251"/>
            <a:chOff x="1160584" y="3879239"/>
            <a:chExt cx="5734548" cy="2000251"/>
          </a:xfrm>
        </p:grpSpPr>
        <p:pic>
          <p:nvPicPr>
            <p:cNvPr id="6"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4" y="3879239"/>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376147" y="4183434"/>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2256" y="4694697"/>
              <a:ext cx="1697901" cy="369332"/>
            </a:xfrm>
            <a:prstGeom prst="rect">
              <a:avLst/>
            </a:prstGeom>
            <a:noFill/>
          </p:spPr>
          <p:txBody>
            <a:bodyPr wrap="none" rtlCol="0">
              <a:spAutoFit/>
            </a:bodyPr>
            <a:lstStyle/>
            <a:p>
              <a:r>
                <a:rPr lang="en-US" dirty="0">
                  <a:solidFill>
                    <a:schemeClr val="bg1"/>
                  </a:solidFill>
                </a:rPr>
                <a:t>Ask a question</a:t>
              </a:r>
            </a:p>
          </p:txBody>
        </p:sp>
        <p:sp>
          <p:nvSpPr>
            <p:cNvPr id="9" name="Oval 8"/>
            <p:cNvSpPr/>
            <p:nvPr/>
          </p:nvSpPr>
          <p:spPr>
            <a:xfrm>
              <a:off x="5196407" y="4183433"/>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23012" y="4492446"/>
              <a:ext cx="1772120" cy="646331"/>
            </a:xfrm>
            <a:prstGeom prst="rect">
              <a:avLst/>
            </a:prstGeom>
            <a:noFill/>
          </p:spPr>
          <p:txBody>
            <a:bodyPr wrap="square" rtlCol="0">
              <a:spAutoFit/>
            </a:bodyPr>
            <a:lstStyle/>
            <a:p>
              <a:pPr algn="ctr"/>
              <a:r>
                <a:rPr lang="en-US" dirty="0">
                  <a:solidFill>
                    <a:schemeClr val="bg1"/>
                  </a:solidFill>
                </a:rPr>
                <a:t>Respond in XML or JSON</a:t>
              </a:r>
            </a:p>
          </p:txBody>
        </p:sp>
      </p:grpSp>
      <p:sp>
        <p:nvSpPr>
          <p:cNvPr id="14" name="Date Placeholder 1">
            <a:extLst>
              <a:ext uri="{FF2B5EF4-FFF2-40B4-BE49-F238E27FC236}">
                <a16:creationId xmlns:a16="http://schemas.microsoft.com/office/drawing/2014/main" id="{BD3EC70D-7268-DE4F-9BA1-20B610AB5B94}"/>
              </a:ext>
            </a:extLst>
          </p:cNvPr>
          <p:cNvSpPr>
            <a:spLocks noGrp="1"/>
          </p:cNvSpPr>
          <p:nvPr>
            <p:ph type="dt" sz="half" idx="10"/>
          </p:nvPr>
        </p:nvSpPr>
        <p:spPr>
          <a:xfrm>
            <a:off x="628650" y="6356351"/>
            <a:ext cx="2057400" cy="365125"/>
          </a:xfrm>
        </p:spPr>
        <p:txBody>
          <a:bodyPr/>
          <a:lstStyle/>
          <a:p>
            <a:fld id="{DDED6070-2CDE-48B0-8FF6-64E234744ADF}" type="datetime1">
              <a:rPr lang="en-US" smtClean="0"/>
              <a:t>3/22/2022</a:t>
            </a:fld>
            <a:endParaRPr lang="en-US"/>
          </a:p>
        </p:txBody>
      </p:sp>
      <p:sp>
        <p:nvSpPr>
          <p:cNvPr id="2" name="Slide Number Placeholder 1">
            <a:extLst>
              <a:ext uri="{FF2B5EF4-FFF2-40B4-BE49-F238E27FC236}">
                <a16:creationId xmlns:a16="http://schemas.microsoft.com/office/drawing/2014/main" id="{58F5A3DA-9201-41D8-8AA9-14EB0C58736D}"/>
              </a:ext>
            </a:extLst>
          </p:cNvPr>
          <p:cNvSpPr>
            <a:spLocks noGrp="1"/>
          </p:cNvSpPr>
          <p:nvPr>
            <p:ph type="sldNum" sz="quarter" idx="13"/>
          </p:nvPr>
        </p:nvSpPr>
        <p:spPr/>
        <p:txBody>
          <a:bodyPr/>
          <a:lstStyle/>
          <a:p>
            <a:fld id="{37290FF7-652B-4475-AEAB-8B1A5D23AE09}" type="slidenum">
              <a:rPr lang="en-US" smtClean="0"/>
              <a:t>3</a:t>
            </a:fld>
            <a:endParaRPr lang="en-US"/>
          </a:p>
        </p:txBody>
      </p:sp>
    </p:spTree>
    <p:extLst>
      <p:ext uri="{BB962C8B-B14F-4D97-AF65-F5344CB8AC3E}">
        <p14:creationId xmlns:p14="http://schemas.microsoft.com/office/powerpoint/2010/main" val="50496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7EB1E819-75C3-43F0-84FF-057FFF706DAE}" type="datetime1">
              <a:rPr lang="en-US" smtClean="0"/>
              <a:t>3/22/2022</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grpSp>
        <p:nvGrpSpPr>
          <p:cNvPr id="12" name="Group 11"/>
          <p:cNvGrpSpPr/>
          <p:nvPr/>
        </p:nvGrpSpPr>
        <p:grpSpPr>
          <a:xfrm>
            <a:off x="1714500" y="1945310"/>
            <a:ext cx="5715000" cy="2967380"/>
            <a:chOff x="1714500" y="1064690"/>
            <a:chExt cx="5715000" cy="2967380"/>
          </a:xfrm>
        </p:grpSpPr>
        <p:grpSp>
          <p:nvGrpSpPr>
            <p:cNvPr id="10" name="Group 9"/>
            <p:cNvGrpSpPr/>
            <p:nvPr/>
          </p:nvGrpSpPr>
          <p:grpSpPr>
            <a:xfrm>
              <a:off x="1714500" y="2031819"/>
              <a:ext cx="5715000" cy="2000251"/>
              <a:chOff x="1714500" y="3325324"/>
              <a:chExt cx="5715000" cy="2000251"/>
            </a:xfrm>
          </p:grpSpPr>
          <p:grpSp>
            <p:nvGrpSpPr>
              <p:cNvPr id="6" name="Group 5"/>
              <p:cNvGrpSpPr/>
              <p:nvPr/>
            </p:nvGrpSpPr>
            <p:grpSpPr>
              <a:xfrm>
                <a:off x="1714500" y="3325324"/>
                <a:ext cx="5715000" cy="2000251"/>
                <a:chOff x="1714500" y="3325324"/>
                <a:chExt cx="5715000" cy="2000251"/>
              </a:xfrm>
            </p:grpSpPr>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742" y="3925535"/>
                <a:ext cx="706603" cy="70660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2045369" y="1064690"/>
              <a:ext cx="5053263" cy="646331"/>
            </a:xfrm>
            <a:prstGeom prst="rect">
              <a:avLst/>
            </a:prstGeom>
            <a:ln>
              <a:solidFill>
                <a:schemeClr val="accent6"/>
              </a:solidFill>
            </a:ln>
          </p:spPr>
          <p:txBody>
            <a:bodyPr wrap="square">
              <a:spAutoFit/>
            </a:bodyPr>
            <a:lstStyle/>
            <a:p>
              <a:pPr algn="ctr"/>
              <a:r>
                <a:rPr lang="en-US" dirty="0"/>
                <a:t>“Your phone requests information from the maps API services to render the information.</a:t>
              </a:r>
            </a:p>
          </p:txBody>
        </p:sp>
      </p:grpSp>
      <p:pic>
        <p:nvPicPr>
          <p:cNvPr id="1028" name="Picture 4" descr="Image result for iphon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7791" y="3251532"/>
            <a:ext cx="1724231" cy="129317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09FB0CB-48F6-4744-A912-EA984EADBC80}"/>
              </a:ext>
            </a:extLst>
          </p:cNvPr>
          <p:cNvSpPr>
            <a:spLocks noGrp="1"/>
          </p:cNvSpPr>
          <p:nvPr>
            <p:ph type="sldNum" sz="quarter" idx="13"/>
          </p:nvPr>
        </p:nvSpPr>
        <p:spPr/>
        <p:txBody>
          <a:bodyPr/>
          <a:lstStyle/>
          <a:p>
            <a:fld id="{37290FF7-652B-4475-AEAB-8B1A5D23AE09}" type="slidenum">
              <a:rPr lang="en-US" smtClean="0"/>
              <a:t>4</a:t>
            </a:fld>
            <a:endParaRPr lang="en-US"/>
          </a:p>
        </p:txBody>
      </p:sp>
    </p:spTree>
    <p:extLst>
      <p:ext uri="{BB962C8B-B14F-4D97-AF65-F5344CB8AC3E}">
        <p14:creationId xmlns:p14="http://schemas.microsoft.com/office/powerpoint/2010/main" val="53781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79F016C6-3556-4E81-98A4-DEDC65DB831C}" type="datetime1">
              <a:rPr lang="en-US" smtClean="0"/>
              <a:t>3/22/2022</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pic>
        <p:nvPicPr>
          <p:cNvPr id="3" name="Picture 2"/>
          <p:cNvPicPr>
            <a:picLocks noChangeAspect="1"/>
          </p:cNvPicPr>
          <p:nvPr/>
        </p:nvPicPr>
        <p:blipFill rotWithShape="1">
          <a:blip r:embed="rId2"/>
          <a:srcRect l="25038"/>
          <a:stretch/>
        </p:blipFill>
        <p:spPr>
          <a:xfrm>
            <a:off x="3966250" y="2121479"/>
            <a:ext cx="4689692" cy="3214796"/>
          </a:xfrm>
          <a:prstGeom prst="rect">
            <a:avLst/>
          </a:prstGeom>
          <a:ln>
            <a:solidFill>
              <a:schemeClr val="tx1"/>
            </a:solidFill>
          </a:ln>
        </p:spPr>
      </p:pic>
      <p:pic>
        <p:nvPicPr>
          <p:cNvPr id="799746"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875" y="1760562"/>
            <a:ext cx="706603" cy="7066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7421" y="2913269"/>
            <a:ext cx="3712191" cy="1384995"/>
          </a:xfrm>
          <a:prstGeom prst="rect">
            <a:avLst/>
          </a:prstGeom>
          <a:noFill/>
        </p:spPr>
        <p:txBody>
          <a:bodyPr wrap="square" rtlCol="0">
            <a:spAutoFit/>
          </a:bodyPr>
          <a:lstStyle/>
          <a:p>
            <a:r>
              <a:rPr lang="en-US" b="1" dirty="0"/>
              <a:t>Google Maps API Services include</a:t>
            </a:r>
          </a:p>
          <a:p>
            <a:pPr marL="285750" indent="-285750">
              <a:buFont typeface="Arial" panose="020B0604020202020204" pitchFamily="34" charset="0"/>
              <a:buChar char="•"/>
            </a:pPr>
            <a:r>
              <a:rPr lang="en-US" sz="1600" dirty="0"/>
              <a:t>Geocoding</a:t>
            </a:r>
          </a:p>
          <a:p>
            <a:pPr marL="285750" indent="-285750">
              <a:buFont typeface="Arial" panose="020B0604020202020204" pitchFamily="34" charset="0"/>
              <a:buChar char="•"/>
            </a:pPr>
            <a:r>
              <a:rPr lang="en-US" sz="1600" dirty="0"/>
              <a:t>Base map “tiles”</a:t>
            </a:r>
          </a:p>
          <a:p>
            <a:pPr marL="285750" indent="-285750">
              <a:buFont typeface="Arial" panose="020B0604020202020204" pitchFamily="34" charset="0"/>
              <a:buChar char="•"/>
            </a:pPr>
            <a:r>
              <a:rPr lang="en-US" sz="1600" dirty="0"/>
              <a:t>Basic Geographic Info</a:t>
            </a:r>
          </a:p>
          <a:p>
            <a:pPr marL="285750" indent="-285750">
              <a:buFont typeface="Arial" panose="020B0604020202020204" pitchFamily="34" charset="0"/>
              <a:buChar char="•"/>
            </a:pPr>
            <a:endParaRPr lang="en-US" dirty="0"/>
          </a:p>
        </p:txBody>
      </p:sp>
      <p:sp>
        <p:nvSpPr>
          <p:cNvPr id="6" name="TextBox 5"/>
          <p:cNvSpPr txBox="1"/>
          <p:nvPr/>
        </p:nvSpPr>
        <p:spPr>
          <a:xfrm>
            <a:off x="3370997" y="1760562"/>
            <a:ext cx="5880199" cy="307777"/>
          </a:xfrm>
          <a:prstGeom prst="rect">
            <a:avLst/>
          </a:prstGeom>
          <a:noFill/>
        </p:spPr>
        <p:txBody>
          <a:bodyPr wrap="none" rtlCol="0">
            <a:spAutoFit/>
          </a:bodyPr>
          <a:lstStyle/>
          <a:p>
            <a:r>
              <a:rPr lang="en-US" sz="1400" dirty="0">
                <a:hlinkClick r:id="rId4"/>
              </a:rPr>
              <a:t>www.google.com/maps/place/Cleveland,+OH/@41.4951143,-81.8462865,11z</a:t>
            </a:r>
            <a:endParaRPr lang="en-US" sz="1400" dirty="0"/>
          </a:p>
        </p:txBody>
      </p:sp>
      <p:sp>
        <p:nvSpPr>
          <p:cNvPr id="2" name="Slide Number Placeholder 1">
            <a:extLst>
              <a:ext uri="{FF2B5EF4-FFF2-40B4-BE49-F238E27FC236}">
                <a16:creationId xmlns:a16="http://schemas.microsoft.com/office/drawing/2014/main" id="{7666F4F9-6B0E-422C-98A7-799C1074A4B5}"/>
              </a:ext>
            </a:extLst>
          </p:cNvPr>
          <p:cNvSpPr>
            <a:spLocks noGrp="1"/>
          </p:cNvSpPr>
          <p:nvPr>
            <p:ph type="sldNum" sz="quarter" idx="13"/>
          </p:nvPr>
        </p:nvSpPr>
        <p:spPr/>
        <p:txBody>
          <a:bodyPr/>
          <a:lstStyle/>
          <a:p>
            <a:fld id="{37290FF7-652B-4475-AEAB-8B1A5D23AE09}" type="slidenum">
              <a:rPr lang="en-US" smtClean="0"/>
              <a:t>5</a:t>
            </a:fld>
            <a:endParaRPr lang="en-US"/>
          </a:p>
        </p:txBody>
      </p:sp>
    </p:spTree>
    <p:extLst>
      <p:ext uri="{BB962C8B-B14F-4D97-AF65-F5344CB8AC3E}">
        <p14:creationId xmlns:p14="http://schemas.microsoft.com/office/powerpoint/2010/main" val="87819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4FE69EBE-A49B-4B2F-9F76-B612D0B800F6}" type="datetime1">
              <a:rPr lang="en-US" smtClean="0"/>
              <a:t>3/22/2022</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pic>
        <p:nvPicPr>
          <p:cNvPr id="16" name="Picture 15"/>
          <p:cNvPicPr>
            <a:picLocks noChangeAspect="1"/>
          </p:cNvPicPr>
          <p:nvPr/>
        </p:nvPicPr>
        <p:blipFill>
          <a:blip r:embed="rId2"/>
          <a:stretch>
            <a:fillRect/>
          </a:stretch>
        </p:blipFill>
        <p:spPr>
          <a:xfrm>
            <a:off x="4424681" y="1633674"/>
            <a:ext cx="4423320" cy="4398636"/>
          </a:xfrm>
          <a:prstGeom prst="rect">
            <a:avLst/>
          </a:prstGeom>
          <a:ln>
            <a:solidFill>
              <a:schemeClr val="tx1"/>
            </a:solidFill>
          </a:ln>
        </p:spPr>
      </p:pic>
      <p:sp>
        <p:nvSpPr>
          <p:cNvPr id="7" name="TextBox 6"/>
          <p:cNvSpPr txBox="1"/>
          <p:nvPr/>
        </p:nvSpPr>
        <p:spPr>
          <a:xfrm>
            <a:off x="641445" y="2292824"/>
            <a:ext cx="2304157" cy="523220"/>
          </a:xfrm>
          <a:prstGeom prst="rect">
            <a:avLst/>
          </a:prstGeom>
          <a:noFill/>
        </p:spPr>
        <p:txBody>
          <a:bodyPr wrap="none" rtlCol="0">
            <a:spAutoFit/>
          </a:bodyPr>
          <a:lstStyle/>
          <a:p>
            <a:r>
              <a:rPr lang="en-US" sz="2800" dirty="0">
                <a:hlinkClick r:id="rId3"/>
              </a:rPr>
              <a:t>Static Map API</a:t>
            </a:r>
            <a:endParaRPr lang="en-US" sz="2800" dirty="0"/>
          </a:p>
        </p:txBody>
      </p:sp>
      <p:sp>
        <p:nvSpPr>
          <p:cNvPr id="8" name="TextBox 7"/>
          <p:cNvSpPr txBox="1"/>
          <p:nvPr/>
        </p:nvSpPr>
        <p:spPr>
          <a:xfrm>
            <a:off x="641445" y="3179928"/>
            <a:ext cx="3643952" cy="923330"/>
          </a:xfrm>
          <a:prstGeom prst="rect">
            <a:avLst/>
          </a:prstGeom>
          <a:noFill/>
        </p:spPr>
        <p:txBody>
          <a:bodyPr wrap="square" rtlCol="0">
            <a:spAutoFit/>
          </a:bodyPr>
          <a:lstStyle/>
          <a:p>
            <a:r>
              <a:rPr lang="en-US" dirty="0"/>
              <a:t>Static images are loaded as tiles underneath allowing you to scroll and navigate in your browser.</a:t>
            </a:r>
          </a:p>
        </p:txBody>
      </p:sp>
      <p:sp>
        <p:nvSpPr>
          <p:cNvPr id="2" name="Slide Number Placeholder 1">
            <a:extLst>
              <a:ext uri="{FF2B5EF4-FFF2-40B4-BE49-F238E27FC236}">
                <a16:creationId xmlns:a16="http://schemas.microsoft.com/office/drawing/2014/main" id="{71B699F7-36C6-4ABE-A421-5E8DD10A54FE}"/>
              </a:ext>
            </a:extLst>
          </p:cNvPr>
          <p:cNvSpPr>
            <a:spLocks noGrp="1"/>
          </p:cNvSpPr>
          <p:nvPr>
            <p:ph type="sldNum" sz="quarter" idx="13"/>
          </p:nvPr>
        </p:nvSpPr>
        <p:spPr/>
        <p:txBody>
          <a:bodyPr/>
          <a:lstStyle/>
          <a:p>
            <a:fld id="{37290FF7-652B-4475-AEAB-8B1A5D23AE09}" type="slidenum">
              <a:rPr lang="en-US" smtClean="0"/>
              <a:t>6</a:t>
            </a:fld>
            <a:endParaRPr lang="en-US"/>
          </a:p>
        </p:txBody>
      </p:sp>
    </p:spTree>
    <p:extLst>
      <p:ext uri="{BB962C8B-B14F-4D97-AF65-F5344CB8AC3E}">
        <p14:creationId xmlns:p14="http://schemas.microsoft.com/office/powerpoint/2010/main" val="297902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4C6377F9-7DBA-4FE6-9570-542080F2049D}" type="datetime1">
              <a:rPr lang="en-US" smtClean="0"/>
              <a:t>3/22/2022</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sp>
        <p:nvSpPr>
          <p:cNvPr id="15" name="TextBox 14"/>
          <p:cNvSpPr txBox="1"/>
          <p:nvPr/>
        </p:nvSpPr>
        <p:spPr>
          <a:xfrm>
            <a:off x="354842" y="2292824"/>
            <a:ext cx="3308726" cy="523220"/>
          </a:xfrm>
          <a:prstGeom prst="rect">
            <a:avLst/>
          </a:prstGeom>
          <a:noFill/>
        </p:spPr>
        <p:txBody>
          <a:bodyPr wrap="none" rtlCol="0">
            <a:spAutoFit/>
          </a:bodyPr>
          <a:lstStyle/>
          <a:p>
            <a:r>
              <a:rPr lang="en-US" sz="2800" dirty="0">
                <a:hlinkClick r:id="rId2"/>
              </a:rPr>
              <a:t>JSON Information API</a:t>
            </a:r>
            <a:endParaRPr lang="en-US" sz="2800" dirty="0"/>
          </a:p>
        </p:txBody>
      </p:sp>
      <p:sp>
        <p:nvSpPr>
          <p:cNvPr id="21" name="TextBox 20"/>
          <p:cNvSpPr txBox="1"/>
          <p:nvPr/>
        </p:nvSpPr>
        <p:spPr>
          <a:xfrm>
            <a:off x="354842" y="3193576"/>
            <a:ext cx="3643952" cy="1200329"/>
          </a:xfrm>
          <a:prstGeom prst="rect">
            <a:avLst/>
          </a:prstGeom>
          <a:noFill/>
        </p:spPr>
        <p:txBody>
          <a:bodyPr wrap="square" rtlCol="0">
            <a:spAutoFit/>
          </a:bodyPr>
          <a:lstStyle/>
          <a:p>
            <a:r>
              <a:rPr lang="en-US" dirty="0"/>
              <a:t>On top of the tiles, more information is needed including the geo-political information and coordinates for the “bounding box”</a:t>
            </a:r>
          </a:p>
        </p:txBody>
      </p:sp>
      <p:pic>
        <p:nvPicPr>
          <p:cNvPr id="3" name="Picture 2"/>
          <p:cNvPicPr>
            <a:picLocks noChangeAspect="1"/>
          </p:cNvPicPr>
          <p:nvPr/>
        </p:nvPicPr>
        <p:blipFill>
          <a:blip r:embed="rId3"/>
          <a:stretch>
            <a:fillRect/>
          </a:stretch>
        </p:blipFill>
        <p:spPr>
          <a:xfrm>
            <a:off x="4359543" y="1064525"/>
            <a:ext cx="4395566" cy="5109950"/>
          </a:xfrm>
          <a:prstGeom prst="rect">
            <a:avLst/>
          </a:prstGeom>
          <a:ln>
            <a:solidFill>
              <a:schemeClr val="tx1"/>
            </a:solidFill>
          </a:ln>
        </p:spPr>
      </p:pic>
      <p:sp>
        <p:nvSpPr>
          <p:cNvPr id="2" name="Slide Number Placeholder 1">
            <a:extLst>
              <a:ext uri="{FF2B5EF4-FFF2-40B4-BE49-F238E27FC236}">
                <a16:creationId xmlns:a16="http://schemas.microsoft.com/office/drawing/2014/main" id="{AA19B4E3-7C66-4524-A78B-43FDC6C09025}"/>
              </a:ext>
            </a:extLst>
          </p:cNvPr>
          <p:cNvSpPr>
            <a:spLocks noGrp="1"/>
          </p:cNvSpPr>
          <p:nvPr>
            <p:ph type="sldNum" sz="quarter" idx="13"/>
          </p:nvPr>
        </p:nvSpPr>
        <p:spPr/>
        <p:txBody>
          <a:bodyPr/>
          <a:lstStyle/>
          <a:p>
            <a:fld id="{37290FF7-652B-4475-AEAB-8B1A5D23AE09}" type="slidenum">
              <a:rPr lang="en-US" smtClean="0"/>
              <a:t>7</a:t>
            </a:fld>
            <a:endParaRPr lang="en-US"/>
          </a:p>
        </p:txBody>
      </p:sp>
    </p:spTree>
    <p:extLst>
      <p:ext uri="{BB962C8B-B14F-4D97-AF65-F5344CB8AC3E}">
        <p14:creationId xmlns:p14="http://schemas.microsoft.com/office/powerpoint/2010/main" val="159948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6DD064C9-49E1-463A-B7C4-96AFD39A91BD}" type="datetime1">
              <a:rPr lang="en-US" smtClean="0"/>
              <a:t>3/22/2022</a:t>
            </a:fld>
            <a:endParaRPr lang="en-US" dirty="0"/>
          </a:p>
        </p:txBody>
      </p:sp>
      <p:sp>
        <p:nvSpPr>
          <p:cNvPr id="5" name="Title 4"/>
          <p:cNvSpPr>
            <a:spLocks noGrp="1"/>
          </p:cNvSpPr>
          <p:nvPr>
            <p:ph type="title"/>
          </p:nvPr>
        </p:nvSpPr>
        <p:spPr/>
        <p:txBody>
          <a:bodyPr/>
          <a:lstStyle/>
          <a:p>
            <a:r>
              <a:rPr lang="en-US" dirty="0"/>
              <a:t>If you know where to look, you can access APIs for data!</a:t>
            </a:r>
          </a:p>
        </p:txBody>
      </p:sp>
      <p:pic>
        <p:nvPicPr>
          <p:cNvPr id="6" name="Picture 5"/>
          <p:cNvPicPr>
            <a:picLocks noChangeAspect="1"/>
          </p:cNvPicPr>
          <p:nvPr/>
        </p:nvPicPr>
        <p:blipFill>
          <a:blip r:embed="rId2"/>
          <a:stretch>
            <a:fillRect/>
          </a:stretch>
        </p:blipFill>
        <p:spPr>
          <a:xfrm>
            <a:off x="349928" y="1280747"/>
            <a:ext cx="1369434" cy="629939"/>
          </a:xfrm>
          <a:prstGeom prst="rect">
            <a:avLst/>
          </a:prstGeom>
        </p:spPr>
      </p:pic>
      <p:pic>
        <p:nvPicPr>
          <p:cNvPr id="3" name="Picture 2"/>
          <p:cNvPicPr>
            <a:picLocks noChangeAspect="1"/>
          </p:cNvPicPr>
          <p:nvPr/>
        </p:nvPicPr>
        <p:blipFill>
          <a:blip r:embed="rId3"/>
          <a:stretch>
            <a:fillRect/>
          </a:stretch>
        </p:blipFill>
        <p:spPr>
          <a:xfrm>
            <a:off x="327546" y="2125029"/>
            <a:ext cx="6756566" cy="4075532"/>
          </a:xfrm>
          <a:prstGeom prst="rect">
            <a:avLst/>
          </a:prstGeom>
        </p:spPr>
      </p:pic>
      <p:sp>
        <p:nvSpPr>
          <p:cNvPr id="9" name="TextBox 8"/>
          <p:cNvSpPr txBox="1"/>
          <p:nvPr/>
        </p:nvSpPr>
        <p:spPr>
          <a:xfrm>
            <a:off x="1705969" y="1538425"/>
            <a:ext cx="4918975" cy="369332"/>
          </a:xfrm>
          <a:prstGeom prst="rect">
            <a:avLst/>
          </a:prstGeom>
          <a:noFill/>
        </p:spPr>
        <p:txBody>
          <a:bodyPr wrap="none" rtlCol="0">
            <a:spAutoFit/>
          </a:bodyPr>
          <a:lstStyle/>
          <a:p>
            <a:r>
              <a:rPr lang="en-US" dirty="0">
                <a:hlinkClick r:id="rId4"/>
              </a:rPr>
              <a:t>https://www.youtube.com/watch?v=NYL-wPVzL64</a:t>
            </a:r>
            <a:endParaRPr lang="en-US" dirty="0"/>
          </a:p>
        </p:txBody>
      </p:sp>
      <p:sp>
        <p:nvSpPr>
          <p:cNvPr id="10" name="TextBox 9"/>
          <p:cNvSpPr txBox="1"/>
          <p:nvPr/>
        </p:nvSpPr>
        <p:spPr>
          <a:xfrm>
            <a:off x="1705969" y="1269240"/>
            <a:ext cx="6515823" cy="369332"/>
          </a:xfrm>
          <a:prstGeom prst="rect">
            <a:avLst/>
          </a:prstGeom>
          <a:noFill/>
        </p:spPr>
        <p:txBody>
          <a:bodyPr wrap="none" rtlCol="0">
            <a:spAutoFit/>
          </a:bodyPr>
          <a:lstStyle/>
          <a:p>
            <a:r>
              <a:rPr lang="en-US" dirty="0"/>
              <a:t>If the video has closed captioning, let’s grab the text by clicking “cc”</a:t>
            </a:r>
          </a:p>
        </p:txBody>
      </p:sp>
      <p:sp>
        <p:nvSpPr>
          <p:cNvPr id="2" name="Slide Number Placeholder 1">
            <a:extLst>
              <a:ext uri="{FF2B5EF4-FFF2-40B4-BE49-F238E27FC236}">
                <a16:creationId xmlns:a16="http://schemas.microsoft.com/office/drawing/2014/main" id="{C3FC3106-C476-4F43-B9F8-06D776C42F4D}"/>
              </a:ext>
            </a:extLst>
          </p:cNvPr>
          <p:cNvSpPr>
            <a:spLocks noGrp="1"/>
          </p:cNvSpPr>
          <p:nvPr>
            <p:ph type="sldNum" sz="quarter" idx="13"/>
          </p:nvPr>
        </p:nvSpPr>
        <p:spPr/>
        <p:txBody>
          <a:bodyPr/>
          <a:lstStyle/>
          <a:p>
            <a:fld id="{37290FF7-652B-4475-AEAB-8B1A5D23AE09}" type="slidenum">
              <a:rPr lang="en-US" smtClean="0"/>
              <a:t>8</a:t>
            </a:fld>
            <a:endParaRPr lang="en-US"/>
          </a:p>
        </p:txBody>
      </p:sp>
    </p:spTree>
    <p:extLst>
      <p:ext uri="{BB962C8B-B14F-4D97-AF65-F5344CB8AC3E}">
        <p14:creationId xmlns:p14="http://schemas.microsoft.com/office/powerpoint/2010/main" val="350829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D674-BB92-44AE-BBFF-6B9D072F8048}" type="datetime1">
              <a:rPr lang="en-US" smtClean="0"/>
              <a:t>3/22/2022</a:t>
            </a:fld>
            <a:endParaRPr lang="en-US"/>
          </a:p>
        </p:txBody>
      </p:sp>
      <p:sp>
        <p:nvSpPr>
          <p:cNvPr id="3" name="Title 2"/>
          <p:cNvSpPr>
            <a:spLocks noGrp="1"/>
          </p:cNvSpPr>
          <p:nvPr>
            <p:ph type="title"/>
          </p:nvPr>
        </p:nvSpPr>
        <p:spPr/>
        <p:txBody>
          <a:bodyPr/>
          <a:lstStyle/>
          <a:p>
            <a:r>
              <a:rPr lang="en-US" dirty="0"/>
              <a:t>In chrome access the developer console.</a:t>
            </a:r>
          </a:p>
        </p:txBody>
      </p:sp>
      <p:pic>
        <p:nvPicPr>
          <p:cNvPr id="6" name="Picture 5"/>
          <p:cNvPicPr>
            <a:picLocks noChangeAspect="1"/>
          </p:cNvPicPr>
          <p:nvPr/>
        </p:nvPicPr>
        <p:blipFill>
          <a:blip r:embed="rId2"/>
          <a:stretch>
            <a:fillRect/>
          </a:stretch>
        </p:blipFill>
        <p:spPr>
          <a:xfrm>
            <a:off x="2210751" y="2026692"/>
            <a:ext cx="4371975" cy="4114800"/>
          </a:xfrm>
          <a:prstGeom prst="rect">
            <a:avLst/>
          </a:prstGeom>
        </p:spPr>
      </p:pic>
      <p:pic>
        <p:nvPicPr>
          <p:cNvPr id="7" name="Picture 6" descr="Image result for chro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381538" cy="369332"/>
          </a:xfrm>
          <a:prstGeom prst="rect">
            <a:avLst/>
          </a:prstGeom>
          <a:noFill/>
        </p:spPr>
        <p:txBody>
          <a:bodyPr wrap="none" rtlCol="0">
            <a:spAutoFit/>
          </a:bodyPr>
          <a:lstStyle/>
          <a:p>
            <a:r>
              <a:rPr lang="en-US" dirty="0"/>
              <a:t>While the video is playing, press F12 &amp; reload the page.</a:t>
            </a:r>
          </a:p>
        </p:txBody>
      </p:sp>
      <p:sp>
        <p:nvSpPr>
          <p:cNvPr id="4" name="Footer Placeholder 3">
            <a:extLst>
              <a:ext uri="{FF2B5EF4-FFF2-40B4-BE49-F238E27FC236}">
                <a16:creationId xmlns:a16="http://schemas.microsoft.com/office/drawing/2014/main" id="{D603BA29-6C31-4056-B4CE-B7D9B9CDDF11}"/>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DDD545D4-B0DA-4A34-A9D1-7040AD3B73B3}"/>
              </a:ext>
            </a:extLst>
          </p:cNvPr>
          <p:cNvSpPr>
            <a:spLocks noGrp="1"/>
          </p:cNvSpPr>
          <p:nvPr>
            <p:ph type="sldNum" sz="quarter" idx="12"/>
          </p:nvPr>
        </p:nvSpPr>
        <p:spPr/>
        <p:txBody>
          <a:bodyPr/>
          <a:lstStyle/>
          <a:p>
            <a:fld id="{37290FF7-652B-4475-AEAB-8B1A5D23AE09}" type="slidenum">
              <a:rPr lang="en-US" smtClean="0"/>
              <a:t>9</a:t>
            </a:fld>
            <a:endParaRPr lang="en-US"/>
          </a:p>
        </p:txBody>
      </p:sp>
    </p:spTree>
    <p:extLst>
      <p:ext uri="{BB962C8B-B14F-4D97-AF65-F5344CB8AC3E}">
        <p14:creationId xmlns:p14="http://schemas.microsoft.com/office/powerpoint/2010/main" val="2924774066"/>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662</Words>
  <Application>Microsoft Office PowerPoint</Application>
  <PresentationFormat>On-screen Show (4:3)</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1_Office Theme</vt:lpstr>
      <vt:lpstr>Text Mining &amp; NLP API Sources</vt:lpstr>
      <vt:lpstr>What is an API?</vt:lpstr>
      <vt:lpstr>Two formats</vt:lpstr>
      <vt:lpstr>Your phone doesn’t have every map in the world.</vt:lpstr>
      <vt:lpstr>Your phone doesn’t have every map in the world.</vt:lpstr>
      <vt:lpstr>APIs are behind many of the sites you use everyday.</vt:lpstr>
      <vt:lpstr>APIs are behind many of the sites you use everyday.</vt:lpstr>
      <vt:lpstr>If you know where to look, you can access APIs for data!</vt:lpstr>
      <vt:lpstr>In chrome access the developer console.</vt:lpstr>
      <vt:lpstr>PowerPoint Presentation</vt:lpstr>
      <vt:lpstr>Closed Caption Data is in JSON</vt:lpstr>
      <vt:lpstr>Let’s Practice…</vt:lpstr>
      <vt:lpstr>Using an API for Services</vt:lpstr>
      <vt:lpstr>library(googleLanguageR)</vt:lpstr>
      <vt:lpstr>How does Speech to Text Work?</vt:lpstr>
      <vt:lpstr>Open B_Speech_to_Text_API.R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Bikalpa Neupane</cp:lastModifiedBy>
  <cp:revision>9</cp:revision>
  <dcterms:created xsi:type="dcterms:W3CDTF">2021-01-03T03:04:03Z</dcterms:created>
  <dcterms:modified xsi:type="dcterms:W3CDTF">2022-03-22T20:15:41Z</dcterms:modified>
</cp:coreProperties>
</file>