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1" r:id="rId5"/>
    <p:sldId id="262" r:id="rId6"/>
    <p:sldId id="263" r:id="rId7"/>
    <p:sldId id="260"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68"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37" autoAdjust="0"/>
  </p:normalViewPr>
  <p:slideViewPr>
    <p:cSldViewPr snapToGrid="0" showGuides="1">
      <p:cViewPr varScale="1">
        <p:scale>
          <a:sx n="78" d="100"/>
          <a:sy n="78" d="100"/>
        </p:scale>
        <p:origin x="456"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arget="NULL" TargetMode="External" Type="http://schemas.openxmlformats.org/officeDocument/2006/relationships/oleObject"/><Relationship Id="rId2" Target="colors1.xml" Type="http://schemas.microsoft.com/office/2011/relationships/chartColorStyle"/><Relationship Id="rId1" Target="style1.xml" Type="http://schemas.microsoft.com/office/2011/relationships/chartStyle"/></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'3CDD'!$R$1</c:f>
              <c:strCache>
                <c:ptCount val="1"/>
                <c:pt idx="0">
                  <c:v>2023max _Tem</c:v>
                </c:pt>
              </c:strCache>
            </c:strRef>
          </c:tx>
          <c:spPr>
            <a:ln w="28575" cap="rnd">
              <a:solidFill>
                <a:srgbClr val="FF0000"/>
              </a:solidFill>
              <a:round/>
            </a:ln>
            <a:effectLst/>
          </c:spPr>
          <c:marker>
            <c:symbol val="none"/>
          </c:marker>
          <c:cat>
            <c:numRef>
              <c:f>'3CDD'!$Q$2:$Q$121</c:f>
              <c:numCache>
                <c:formatCode>d\-mmm</c:formatCode>
                <c:ptCount val="120"/>
                <c:pt idx="0">
                  <c:v>44986</c:v>
                </c:pt>
                <c:pt idx="1">
                  <c:v>44987</c:v>
                </c:pt>
                <c:pt idx="2">
                  <c:v>44988</c:v>
                </c:pt>
                <c:pt idx="3">
                  <c:v>44989</c:v>
                </c:pt>
                <c:pt idx="4">
                  <c:v>44990</c:v>
                </c:pt>
                <c:pt idx="5">
                  <c:v>44991</c:v>
                </c:pt>
                <c:pt idx="6">
                  <c:v>44992</c:v>
                </c:pt>
                <c:pt idx="7">
                  <c:v>44993</c:v>
                </c:pt>
                <c:pt idx="8">
                  <c:v>44994</c:v>
                </c:pt>
                <c:pt idx="9">
                  <c:v>44995</c:v>
                </c:pt>
                <c:pt idx="10">
                  <c:v>44996</c:v>
                </c:pt>
                <c:pt idx="11">
                  <c:v>44997</c:v>
                </c:pt>
                <c:pt idx="12">
                  <c:v>44998</c:v>
                </c:pt>
                <c:pt idx="13">
                  <c:v>44999</c:v>
                </c:pt>
                <c:pt idx="14">
                  <c:v>45000</c:v>
                </c:pt>
                <c:pt idx="15">
                  <c:v>45001</c:v>
                </c:pt>
                <c:pt idx="16">
                  <c:v>45002</c:v>
                </c:pt>
                <c:pt idx="17">
                  <c:v>45003</c:v>
                </c:pt>
                <c:pt idx="18">
                  <c:v>45004</c:v>
                </c:pt>
                <c:pt idx="19">
                  <c:v>45005</c:v>
                </c:pt>
                <c:pt idx="20">
                  <c:v>45006</c:v>
                </c:pt>
                <c:pt idx="21">
                  <c:v>45007</c:v>
                </c:pt>
                <c:pt idx="22">
                  <c:v>45008</c:v>
                </c:pt>
                <c:pt idx="23">
                  <c:v>45009</c:v>
                </c:pt>
                <c:pt idx="24">
                  <c:v>45010</c:v>
                </c:pt>
                <c:pt idx="25">
                  <c:v>45011</c:v>
                </c:pt>
                <c:pt idx="26">
                  <c:v>45012</c:v>
                </c:pt>
                <c:pt idx="27">
                  <c:v>45013</c:v>
                </c:pt>
                <c:pt idx="28">
                  <c:v>45014</c:v>
                </c:pt>
                <c:pt idx="29">
                  <c:v>45015</c:v>
                </c:pt>
                <c:pt idx="30">
                  <c:v>45017</c:v>
                </c:pt>
                <c:pt idx="31">
                  <c:v>45018</c:v>
                </c:pt>
                <c:pt idx="32">
                  <c:v>45019</c:v>
                </c:pt>
                <c:pt idx="33">
                  <c:v>45020</c:v>
                </c:pt>
                <c:pt idx="34">
                  <c:v>45021</c:v>
                </c:pt>
                <c:pt idx="35">
                  <c:v>45022</c:v>
                </c:pt>
                <c:pt idx="36">
                  <c:v>45023</c:v>
                </c:pt>
                <c:pt idx="37">
                  <c:v>45024</c:v>
                </c:pt>
                <c:pt idx="38">
                  <c:v>45025</c:v>
                </c:pt>
                <c:pt idx="39">
                  <c:v>45026</c:v>
                </c:pt>
                <c:pt idx="40">
                  <c:v>45027</c:v>
                </c:pt>
                <c:pt idx="41">
                  <c:v>45028</c:v>
                </c:pt>
                <c:pt idx="42">
                  <c:v>45029</c:v>
                </c:pt>
                <c:pt idx="43">
                  <c:v>45030</c:v>
                </c:pt>
                <c:pt idx="44">
                  <c:v>45031</c:v>
                </c:pt>
                <c:pt idx="45">
                  <c:v>45032</c:v>
                </c:pt>
                <c:pt idx="46">
                  <c:v>45033</c:v>
                </c:pt>
                <c:pt idx="47">
                  <c:v>45034</c:v>
                </c:pt>
                <c:pt idx="48">
                  <c:v>45035</c:v>
                </c:pt>
                <c:pt idx="49">
                  <c:v>45036</c:v>
                </c:pt>
                <c:pt idx="50">
                  <c:v>45037</c:v>
                </c:pt>
                <c:pt idx="51">
                  <c:v>45038</c:v>
                </c:pt>
                <c:pt idx="52">
                  <c:v>45039</c:v>
                </c:pt>
                <c:pt idx="53">
                  <c:v>45040</c:v>
                </c:pt>
                <c:pt idx="54">
                  <c:v>45041</c:v>
                </c:pt>
                <c:pt idx="55">
                  <c:v>45042</c:v>
                </c:pt>
                <c:pt idx="56">
                  <c:v>45043</c:v>
                </c:pt>
                <c:pt idx="57">
                  <c:v>45044</c:v>
                </c:pt>
                <c:pt idx="58">
                  <c:v>45045</c:v>
                </c:pt>
                <c:pt idx="59">
                  <c:v>45046</c:v>
                </c:pt>
                <c:pt idx="60">
                  <c:v>45047</c:v>
                </c:pt>
                <c:pt idx="61">
                  <c:v>45048</c:v>
                </c:pt>
                <c:pt idx="62">
                  <c:v>45049</c:v>
                </c:pt>
                <c:pt idx="63">
                  <c:v>45050</c:v>
                </c:pt>
                <c:pt idx="64">
                  <c:v>45051</c:v>
                </c:pt>
                <c:pt idx="65">
                  <c:v>45052</c:v>
                </c:pt>
                <c:pt idx="66">
                  <c:v>45053</c:v>
                </c:pt>
                <c:pt idx="67">
                  <c:v>45054</c:v>
                </c:pt>
                <c:pt idx="68">
                  <c:v>45055</c:v>
                </c:pt>
                <c:pt idx="69">
                  <c:v>45056</c:v>
                </c:pt>
                <c:pt idx="70">
                  <c:v>45057</c:v>
                </c:pt>
                <c:pt idx="71">
                  <c:v>45058</c:v>
                </c:pt>
                <c:pt idx="72">
                  <c:v>45059</c:v>
                </c:pt>
                <c:pt idx="73">
                  <c:v>45060</c:v>
                </c:pt>
                <c:pt idx="74">
                  <c:v>45061</c:v>
                </c:pt>
                <c:pt idx="75">
                  <c:v>45062</c:v>
                </c:pt>
                <c:pt idx="76">
                  <c:v>45063</c:v>
                </c:pt>
                <c:pt idx="77">
                  <c:v>45064</c:v>
                </c:pt>
                <c:pt idx="78">
                  <c:v>45065</c:v>
                </c:pt>
                <c:pt idx="79">
                  <c:v>45066</c:v>
                </c:pt>
                <c:pt idx="80">
                  <c:v>45067</c:v>
                </c:pt>
                <c:pt idx="81">
                  <c:v>45068</c:v>
                </c:pt>
                <c:pt idx="82">
                  <c:v>45069</c:v>
                </c:pt>
                <c:pt idx="83">
                  <c:v>45070</c:v>
                </c:pt>
                <c:pt idx="84">
                  <c:v>45071</c:v>
                </c:pt>
                <c:pt idx="85">
                  <c:v>45072</c:v>
                </c:pt>
                <c:pt idx="86">
                  <c:v>45073</c:v>
                </c:pt>
                <c:pt idx="87">
                  <c:v>45074</c:v>
                </c:pt>
                <c:pt idx="88">
                  <c:v>45075</c:v>
                </c:pt>
                <c:pt idx="89">
                  <c:v>45076</c:v>
                </c:pt>
                <c:pt idx="90">
                  <c:v>45078</c:v>
                </c:pt>
                <c:pt idx="91">
                  <c:v>45079</c:v>
                </c:pt>
                <c:pt idx="92">
                  <c:v>45080</c:v>
                </c:pt>
                <c:pt idx="93">
                  <c:v>45081</c:v>
                </c:pt>
                <c:pt idx="94">
                  <c:v>45082</c:v>
                </c:pt>
                <c:pt idx="95">
                  <c:v>45083</c:v>
                </c:pt>
                <c:pt idx="96">
                  <c:v>45084</c:v>
                </c:pt>
                <c:pt idx="97">
                  <c:v>45085</c:v>
                </c:pt>
                <c:pt idx="98">
                  <c:v>45086</c:v>
                </c:pt>
                <c:pt idx="99">
                  <c:v>45087</c:v>
                </c:pt>
                <c:pt idx="100">
                  <c:v>45088</c:v>
                </c:pt>
                <c:pt idx="101">
                  <c:v>45089</c:v>
                </c:pt>
                <c:pt idx="102">
                  <c:v>45090</c:v>
                </c:pt>
                <c:pt idx="103">
                  <c:v>45091</c:v>
                </c:pt>
                <c:pt idx="104">
                  <c:v>45092</c:v>
                </c:pt>
                <c:pt idx="105">
                  <c:v>45093</c:v>
                </c:pt>
                <c:pt idx="106">
                  <c:v>45094</c:v>
                </c:pt>
                <c:pt idx="107">
                  <c:v>45095</c:v>
                </c:pt>
                <c:pt idx="108">
                  <c:v>45096</c:v>
                </c:pt>
                <c:pt idx="109">
                  <c:v>45097</c:v>
                </c:pt>
                <c:pt idx="110">
                  <c:v>45098</c:v>
                </c:pt>
                <c:pt idx="111">
                  <c:v>45099</c:v>
                </c:pt>
                <c:pt idx="112">
                  <c:v>45100</c:v>
                </c:pt>
                <c:pt idx="113">
                  <c:v>45101</c:v>
                </c:pt>
                <c:pt idx="114">
                  <c:v>45102</c:v>
                </c:pt>
                <c:pt idx="115">
                  <c:v>45103</c:v>
                </c:pt>
                <c:pt idx="116">
                  <c:v>45104</c:v>
                </c:pt>
                <c:pt idx="117">
                  <c:v>45105</c:v>
                </c:pt>
                <c:pt idx="118">
                  <c:v>45106</c:v>
                </c:pt>
                <c:pt idx="119">
                  <c:v>45107</c:v>
                </c:pt>
              </c:numCache>
            </c:numRef>
          </c:cat>
          <c:val>
            <c:numRef>
              <c:f>'3CDD'!$R$2:$R$121</c:f>
              <c:numCache>
                <c:formatCode>General</c:formatCode>
                <c:ptCount val="120"/>
                <c:pt idx="0">
                  <c:v>29</c:v>
                </c:pt>
                <c:pt idx="1">
                  <c:v>29.9</c:v>
                </c:pt>
                <c:pt idx="2">
                  <c:v>29.5</c:v>
                </c:pt>
                <c:pt idx="3">
                  <c:v>30.6</c:v>
                </c:pt>
                <c:pt idx="4">
                  <c:v>31</c:v>
                </c:pt>
                <c:pt idx="5">
                  <c:v>31.7</c:v>
                </c:pt>
                <c:pt idx="6">
                  <c:v>32</c:v>
                </c:pt>
                <c:pt idx="7">
                  <c:v>31</c:v>
                </c:pt>
                <c:pt idx="8">
                  <c:v>27</c:v>
                </c:pt>
                <c:pt idx="9">
                  <c:v>32</c:v>
                </c:pt>
                <c:pt idx="10">
                  <c:v>32.799999999999997</c:v>
                </c:pt>
                <c:pt idx="11">
                  <c:v>32.200000000000003</c:v>
                </c:pt>
                <c:pt idx="12">
                  <c:v>32.700000000000003</c:v>
                </c:pt>
                <c:pt idx="13">
                  <c:v>32.6</c:v>
                </c:pt>
                <c:pt idx="14">
                  <c:v>32.4</c:v>
                </c:pt>
                <c:pt idx="15">
                  <c:v>32.5</c:v>
                </c:pt>
                <c:pt idx="16">
                  <c:v>31.5</c:v>
                </c:pt>
                <c:pt idx="17">
                  <c:v>29</c:v>
                </c:pt>
                <c:pt idx="18">
                  <c:v>31.5</c:v>
                </c:pt>
                <c:pt idx="19">
                  <c:v>28.5</c:v>
                </c:pt>
                <c:pt idx="20">
                  <c:v>25.5</c:v>
                </c:pt>
                <c:pt idx="21">
                  <c:v>28</c:v>
                </c:pt>
                <c:pt idx="22">
                  <c:v>29.6</c:v>
                </c:pt>
                <c:pt idx="23">
                  <c:v>30.5</c:v>
                </c:pt>
                <c:pt idx="24">
                  <c:v>31.6</c:v>
                </c:pt>
                <c:pt idx="25">
                  <c:v>30.5</c:v>
                </c:pt>
                <c:pt idx="26">
                  <c:v>32.799999999999997</c:v>
                </c:pt>
                <c:pt idx="27">
                  <c:v>32.5</c:v>
                </c:pt>
                <c:pt idx="28">
                  <c:v>33</c:v>
                </c:pt>
                <c:pt idx="29">
                  <c:v>33.5</c:v>
                </c:pt>
                <c:pt idx="30">
                  <c:v>33.299999999999997</c:v>
                </c:pt>
                <c:pt idx="31">
                  <c:v>29.5</c:v>
                </c:pt>
                <c:pt idx="32">
                  <c:v>25.5</c:v>
                </c:pt>
                <c:pt idx="33">
                  <c:v>29.5</c:v>
                </c:pt>
                <c:pt idx="34">
                  <c:v>31</c:v>
                </c:pt>
                <c:pt idx="35">
                  <c:v>33.799999999999997</c:v>
                </c:pt>
                <c:pt idx="36">
                  <c:v>33.5</c:v>
                </c:pt>
                <c:pt idx="37">
                  <c:v>34.5</c:v>
                </c:pt>
                <c:pt idx="38">
                  <c:v>34.299999999999997</c:v>
                </c:pt>
                <c:pt idx="39">
                  <c:v>34.5</c:v>
                </c:pt>
                <c:pt idx="40">
                  <c:v>36.5</c:v>
                </c:pt>
                <c:pt idx="41">
                  <c:v>35.5</c:v>
                </c:pt>
                <c:pt idx="42">
                  <c:v>35.5</c:v>
                </c:pt>
                <c:pt idx="43">
                  <c:v>35.200000000000003</c:v>
                </c:pt>
                <c:pt idx="44">
                  <c:v>36.5</c:v>
                </c:pt>
                <c:pt idx="45">
                  <c:v>35.5</c:v>
                </c:pt>
                <c:pt idx="46">
                  <c:v>35.799999999999997</c:v>
                </c:pt>
                <c:pt idx="47">
                  <c:v>33</c:v>
                </c:pt>
                <c:pt idx="48">
                  <c:v>38.4</c:v>
                </c:pt>
                <c:pt idx="49">
                  <c:v>40.5</c:v>
                </c:pt>
                <c:pt idx="50">
                  <c:v>38.799999999999997</c:v>
                </c:pt>
                <c:pt idx="51">
                  <c:v>40.299999999999997</c:v>
                </c:pt>
                <c:pt idx="52">
                  <c:v>36.299999999999997</c:v>
                </c:pt>
                <c:pt idx="53">
                  <c:v>35.6</c:v>
                </c:pt>
                <c:pt idx="54">
                  <c:v>36</c:v>
                </c:pt>
                <c:pt idx="55">
                  <c:v>26.6</c:v>
                </c:pt>
                <c:pt idx="56">
                  <c:v>34.200000000000003</c:v>
                </c:pt>
                <c:pt idx="57">
                  <c:v>35.5</c:v>
                </c:pt>
                <c:pt idx="58">
                  <c:v>35.5</c:v>
                </c:pt>
                <c:pt idx="59">
                  <c:v>35.700000000000003</c:v>
                </c:pt>
                <c:pt idx="60">
                  <c:v>36</c:v>
                </c:pt>
                <c:pt idx="61">
                  <c:v>27.2</c:v>
                </c:pt>
                <c:pt idx="62">
                  <c:v>27.5</c:v>
                </c:pt>
                <c:pt idx="63">
                  <c:v>31.5</c:v>
                </c:pt>
                <c:pt idx="64">
                  <c:v>33.700000000000003</c:v>
                </c:pt>
                <c:pt idx="65">
                  <c:v>28.5</c:v>
                </c:pt>
                <c:pt idx="66">
                  <c:v>34.799999999999997</c:v>
                </c:pt>
                <c:pt idx="67">
                  <c:v>36.9</c:v>
                </c:pt>
                <c:pt idx="68">
                  <c:v>37.9</c:v>
                </c:pt>
                <c:pt idx="69">
                  <c:v>38</c:v>
                </c:pt>
                <c:pt idx="70">
                  <c:v>39.4</c:v>
                </c:pt>
                <c:pt idx="71">
                  <c:v>39.200000000000003</c:v>
                </c:pt>
                <c:pt idx="72">
                  <c:v>38.200000000000003</c:v>
                </c:pt>
                <c:pt idx="73">
                  <c:v>38</c:v>
                </c:pt>
                <c:pt idx="74">
                  <c:v>38</c:v>
                </c:pt>
                <c:pt idx="75">
                  <c:v>39</c:v>
                </c:pt>
                <c:pt idx="76">
                  <c:v>35</c:v>
                </c:pt>
                <c:pt idx="77">
                  <c:v>35.5</c:v>
                </c:pt>
                <c:pt idx="78">
                  <c:v>35</c:v>
                </c:pt>
                <c:pt idx="79">
                  <c:v>33.4</c:v>
                </c:pt>
                <c:pt idx="80">
                  <c:v>35.700000000000003</c:v>
                </c:pt>
                <c:pt idx="81">
                  <c:v>36</c:v>
                </c:pt>
                <c:pt idx="82">
                  <c:v>32</c:v>
                </c:pt>
                <c:pt idx="83">
                  <c:v>36.5</c:v>
                </c:pt>
                <c:pt idx="84">
                  <c:v>35.200000000000003</c:v>
                </c:pt>
                <c:pt idx="85">
                  <c:v>35.4</c:v>
                </c:pt>
                <c:pt idx="86">
                  <c:v>35</c:v>
                </c:pt>
                <c:pt idx="87">
                  <c:v>30.7</c:v>
                </c:pt>
                <c:pt idx="88">
                  <c:v>35.4</c:v>
                </c:pt>
                <c:pt idx="89">
                  <c:v>34.299999999999997</c:v>
                </c:pt>
                <c:pt idx="90">
                  <c:v>36.6</c:v>
                </c:pt>
                <c:pt idx="91">
                  <c:v>38.799999999999997</c:v>
                </c:pt>
                <c:pt idx="92">
                  <c:v>40.6</c:v>
                </c:pt>
                <c:pt idx="93">
                  <c:v>40.5</c:v>
                </c:pt>
                <c:pt idx="94">
                  <c:v>41</c:v>
                </c:pt>
                <c:pt idx="95">
                  <c:v>41</c:v>
                </c:pt>
                <c:pt idx="96">
                  <c:v>31.4</c:v>
                </c:pt>
                <c:pt idx="97">
                  <c:v>39.799999999999997</c:v>
                </c:pt>
                <c:pt idx="98">
                  <c:v>41.3</c:v>
                </c:pt>
                <c:pt idx="99">
                  <c:v>42.2</c:v>
                </c:pt>
                <c:pt idx="100">
                  <c:v>43.4</c:v>
                </c:pt>
                <c:pt idx="101">
                  <c:v>43.2</c:v>
                </c:pt>
                <c:pt idx="102">
                  <c:v>42</c:v>
                </c:pt>
                <c:pt idx="103">
                  <c:v>40.4</c:v>
                </c:pt>
                <c:pt idx="104">
                  <c:v>39.6</c:v>
                </c:pt>
                <c:pt idx="105">
                  <c:v>38.799999999999997</c:v>
                </c:pt>
                <c:pt idx="106">
                  <c:v>40.5</c:v>
                </c:pt>
                <c:pt idx="107">
                  <c:v>40.5</c:v>
                </c:pt>
                <c:pt idx="108">
                  <c:v>43.4</c:v>
                </c:pt>
                <c:pt idx="109">
                  <c:v>42.3</c:v>
                </c:pt>
                <c:pt idx="110">
                  <c:v>40.700000000000003</c:v>
                </c:pt>
                <c:pt idx="111">
                  <c:v>40.5</c:v>
                </c:pt>
                <c:pt idx="112">
                  <c:v>33</c:v>
                </c:pt>
                <c:pt idx="113">
                  <c:v>37.5</c:v>
                </c:pt>
                <c:pt idx="114">
                  <c:v>32.5</c:v>
                </c:pt>
                <c:pt idx="115">
                  <c:v>38</c:v>
                </c:pt>
                <c:pt idx="116">
                  <c:v>39</c:v>
                </c:pt>
                <c:pt idx="117">
                  <c:v>32</c:v>
                </c:pt>
                <c:pt idx="118">
                  <c:v>39</c:v>
                </c:pt>
                <c:pt idx="119">
                  <c:v>33</c:v>
                </c:pt>
              </c:numCache>
            </c:numRef>
          </c:val>
          <c:smooth val="0"/>
          <c:extLst>
            <c:ext xmlns:c16="http://schemas.microsoft.com/office/drawing/2014/chart" uri="{C3380CC4-5D6E-409C-BE32-E72D297353CC}">
              <c16:uniqueId val="{00000000-4C97-4190-B2AF-B80D14E69206}"/>
            </c:ext>
          </c:extLst>
        </c:ser>
        <c:ser>
          <c:idx val="1"/>
          <c:order val="1"/>
          <c:tx>
            <c:strRef>
              <c:f>'3CDD'!$S$1</c:f>
              <c:strCache>
                <c:ptCount val="1"/>
                <c:pt idx="0">
                  <c:v>2023_min_Tem</c:v>
                </c:pt>
              </c:strCache>
            </c:strRef>
          </c:tx>
          <c:spPr>
            <a:ln w="28575" cap="rnd">
              <a:solidFill>
                <a:srgbClr val="00B050"/>
              </a:solidFill>
              <a:round/>
            </a:ln>
            <a:effectLst/>
          </c:spPr>
          <c:marker>
            <c:symbol val="none"/>
          </c:marker>
          <c:cat>
            <c:numRef>
              <c:f>'3CDD'!$Q$2:$Q$121</c:f>
              <c:numCache>
                <c:formatCode>d\-mmm</c:formatCode>
                <c:ptCount val="120"/>
                <c:pt idx="0">
                  <c:v>44986</c:v>
                </c:pt>
                <c:pt idx="1">
                  <c:v>44987</c:v>
                </c:pt>
                <c:pt idx="2">
                  <c:v>44988</c:v>
                </c:pt>
                <c:pt idx="3">
                  <c:v>44989</c:v>
                </c:pt>
                <c:pt idx="4">
                  <c:v>44990</c:v>
                </c:pt>
                <c:pt idx="5">
                  <c:v>44991</c:v>
                </c:pt>
                <c:pt idx="6">
                  <c:v>44992</c:v>
                </c:pt>
                <c:pt idx="7">
                  <c:v>44993</c:v>
                </c:pt>
                <c:pt idx="8">
                  <c:v>44994</c:v>
                </c:pt>
                <c:pt idx="9">
                  <c:v>44995</c:v>
                </c:pt>
                <c:pt idx="10">
                  <c:v>44996</c:v>
                </c:pt>
                <c:pt idx="11">
                  <c:v>44997</c:v>
                </c:pt>
                <c:pt idx="12">
                  <c:v>44998</c:v>
                </c:pt>
                <c:pt idx="13">
                  <c:v>44999</c:v>
                </c:pt>
                <c:pt idx="14">
                  <c:v>45000</c:v>
                </c:pt>
                <c:pt idx="15">
                  <c:v>45001</c:v>
                </c:pt>
                <c:pt idx="16">
                  <c:v>45002</c:v>
                </c:pt>
                <c:pt idx="17">
                  <c:v>45003</c:v>
                </c:pt>
                <c:pt idx="18">
                  <c:v>45004</c:v>
                </c:pt>
                <c:pt idx="19">
                  <c:v>45005</c:v>
                </c:pt>
                <c:pt idx="20">
                  <c:v>45006</c:v>
                </c:pt>
                <c:pt idx="21">
                  <c:v>45007</c:v>
                </c:pt>
                <c:pt idx="22">
                  <c:v>45008</c:v>
                </c:pt>
                <c:pt idx="23">
                  <c:v>45009</c:v>
                </c:pt>
                <c:pt idx="24">
                  <c:v>45010</c:v>
                </c:pt>
                <c:pt idx="25">
                  <c:v>45011</c:v>
                </c:pt>
                <c:pt idx="26">
                  <c:v>45012</c:v>
                </c:pt>
                <c:pt idx="27">
                  <c:v>45013</c:v>
                </c:pt>
                <c:pt idx="28">
                  <c:v>45014</c:v>
                </c:pt>
                <c:pt idx="29">
                  <c:v>45015</c:v>
                </c:pt>
                <c:pt idx="30">
                  <c:v>45017</c:v>
                </c:pt>
                <c:pt idx="31">
                  <c:v>45018</c:v>
                </c:pt>
                <c:pt idx="32">
                  <c:v>45019</c:v>
                </c:pt>
                <c:pt idx="33">
                  <c:v>45020</c:v>
                </c:pt>
                <c:pt idx="34">
                  <c:v>45021</c:v>
                </c:pt>
                <c:pt idx="35">
                  <c:v>45022</c:v>
                </c:pt>
                <c:pt idx="36">
                  <c:v>45023</c:v>
                </c:pt>
                <c:pt idx="37">
                  <c:v>45024</c:v>
                </c:pt>
                <c:pt idx="38">
                  <c:v>45025</c:v>
                </c:pt>
                <c:pt idx="39">
                  <c:v>45026</c:v>
                </c:pt>
                <c:pt idx="40">
                  <c:v>45027</c:v>
                </c:pt>
                <c:pt idx="41">
                  <c:v>45028</c:v>
                </c:pt>
                <c:pt idx="42">
                  <c:v>45029</c:v>
                </c:pt>
                <c:pt idx="43">
                  <c:v>45030</c:v>
                </c:pt>
                <c:pt idx="44">
                  <c:v>45031</c:v>
                </c:pt>
                <c:pt idx="45">
                  <c:v>45032</c:v>
                </c:pt>
                <c:pt idx="46">
                  <c:v>45033</c:v>
                </c:pt>
                <c:pt idx="47">
                  <c:v>45034</c:v>
                </c:pt>
                <c:pt idx="48">
                  <c:v>45035</c:v>
                </c:pt>
                <c:pt idx="49">
                  <c:v>45036</c:v>
                </c:pt>
                <c:pt idx="50">
                  <c:v>45037</c:v>
                </c:pt>
                <c:pt idx="51">
                  <c:v>45038</c:v>
                </c:pt>
                <c:pt idx="52">
                  <c:v>45039</c:v>
                </c:pt>
                <c:pt idx="53">
                  <c:v>45040</c:v>
                </c:pt>
                <c:pt idx="54">
                  <c:v>45041</c:v>
                </c:pt>
                <c:pt idx="55">
                  <c:v>45042</c:v>
                </c:pt>
                <c:pt idx="56">
                  <c:v>45043</c:v>
                </c:pt>
                <c:pt idx="57">
                  <c:v>45044</c:v>
                </c:pt>
                <c:pt idx="58">
                  <c:v>45045</c:v>
                </c:pt>
                <c:pt idx="59">
                  <c:v>45046</c:v>
                </c:pt>
                <c:pt idx="60">
                  <c:v>45047</c:v>
                </c:pt>
                <c:pt idx="61">
                  <c:v>45048</c:v>
                </c:pt>
                <c:pt idx="62">
                  <c:v>45049</c:v>
                </c:pt>
                <c:pt idx="63">
                  <c:v>45050</c:v>
                </c:pt>
                <c:pt idx="64">
                  <c:v>45051</c:v>
                </c:pt>
                <c:pt idx="65">
                  <c:v>45052</c:v>
                </c:pt>
                <c:pt idx="66">
                  <c:v>45053</c:v>
                </c:pt>
                <c:pt idx="67">
                  <c:v>45054</c:v>
                </c:pt>
                <c:pt idx="68">
                  <c:v>45055</c:v>
                </c:pt>
                <c:pt idx="69">
                  <c:v>45056</c:v>
                </c:pt>
                <c:pt idx="70">
                  <c:v>45057</c:v>
                </c:pt>
                <c:pt idx="71">
                  <c:v>45058</c:v>
                </c:pt>
                <c:pt idx="72">
                  <c:v>45059</c:v>
                </c:pt>
                <c:pt idx="73">
                  <c:v>45060</c:v>
                </c:pt>
                <c:pt idx="74">
                  <c:v>45061</c:v>
                </c:pt>
                <c:pt idx="75">
                  <c:v>45062</c:v>
                </c:pt>
                <c:pt idx="76">
                  <c:v>45063</c:v>
                </c:pt>
                <c:pt idx="77">
                  <c:v>45064</c:v>
                </c:pt>
                <c:pt idx="78">
                  <c:v>45065</c:v>
                </c:pt>
                <c:pt idx="79">
                  <c:v>45066</c:v>
                </c:pt>
                <c:pt idx="80">
                  <c:v>45067</c:v>
                </c:pt>
                <c:pt idx="81">
                  <c:v>45068</c:v>
                </c:pt>
                <c:pt idx="82">
                  <c:v>45069</c:v>
                </c:pt>
                <c:pt idx="83">
                  <c:v>45070</c:v>
                </c:pt>
                <c:pt idx="84">
                  <c:v>45071</c:v>
                </c:pt>
                <c:pt idx="85">
                  <c:v>45072</c:v>
                </c:pt>
                <c:pt idx="86">
                  <c:v>45073</c:v>
                </c:pt>
                <c:pt idx="87">
                  <c:v>45074</c:v>
                </c:pt>
                <c:pt idx="88">
                  <c:v>45075</c:v>
                </c:pt>
                <c:pt idx="89">
                  <c:v>45076</c:v>
                </c:pt>
                <c:pt idx="90">
                  <c:v>45078</c:v>
                </c:pt>
                <c:pt idx="91">
                  <c:v>45079</c:v>
                </c:pt>
                <c:pt idx="92">
                  <c:v>45080</c:v>
                </c:pt>
                <c:pt idx="93">
                  <c:v>45081</c:v>
                </c:pt>
                <c:pt idx="94">
                  <c:v>45082</c:v>
                </c:pt>
                <c:pt idx="95">
                  <c:v>45083</c:v>
                </c:pt>
                <c:pt idx="96">
                  <c:v>45084</c:v>
                </c:pt>
                <c:pt idx="97">
                  <c:v>45085</c:v>
                </c:pt>
                <c:pt idx="98">
                  <c:v>45086</c:v>
                </c:pt>
                <c:pt idx="99">
                  <c:v>45087</c:v>
                </c:pt>
                <c:pt idx="100">
                  <c:v>45088</c:v>
                </c:pt>
                <c:pt idx="101">
                  <c:v>45089</c:v>
                </c:pt>
                <c:pt idx="102">
                  <c:v>45090</c:v>
                </c:pt>
                <c:pt idx="103">
                  <c:v>45091</c:v>
                </c:pt>
                <c:pt idx="104">
                  <c:v>45092</c:v>
                </c:pt>
                <c:pt idx="105">
                  <c:v>45093</c:v>
                </c:pt>
                <c:pt idx="106">
                  <c:v>45094</c:v>
                </c:pt>
                <c:pt idx="107">
                  <c:v>45095</c:v>
                </c:pt>
                <c:pt idx="108">
                  <c:v>45096</c:v>
                </c:pt>
                <c:pt idx="109">
                  <c:v>45097</c:v>
                </c:pt>
                <c:pt idx="110">
                  <c:v>45098</c:v>
                </c:pt>
                <c:pt idx="111">
                  <c:v>45099</c:v>
                </c:pt>
                <c:pt idx="112">
                  <c:v>45100</c:v>
                </c:pt>
                <c:pt idx="113">
                  <c:v>45101</c:v>
                </c:pt>
                <c:pt idx="114">
                  <c:v>45102</c:v>
                </c:pt>
                <c:pt idx="115">
                  <c:v>45103</c:v>
                </c:pt>
                <c:pt idx="116">
                  <c:v>45104</c:v>
                </c:pt>
                <c:pt idx="117">
                  <c:v>45105</c:v>
                </c:pt>
                <c:pt idx="118">
                  <c:v>45106</c:v>
                </c:pt>
                <c:pt idx="119">
                  <c:v>45107</c:v>
                </c:pt>
              </c:numCache>
            </c:numRef>
          </c:cat>
          <c:val>
            <c:numRef>
              <c:f>'3CDD'!$S$2:$S$121</c:f>
              <c:numCache>
                <c:formatCode>General</c:formatCode>
                <c:ptCount val="120"/>
                <c:pt idx="0">
                  <c:v>13.5</c:v>
                </c:pt>
                <c:pt idx="1">
                  <c:v>15</c:v>
                </c:pt>
                <c:pt idx="2">
                  <c:v>15.5</c:v>
                </c:pt>
                <c:pt idx="3">
                  <c:v>16.7</c:v>
                </c:pt>
                <c:pt idx="4">
                  <c:v>16</c:v>
                </c:pt>
                <c:pt idx="5">
                  <c:v>15</c:v>
                </c:pt>
                <c:pt idx="6">
                  <c:v>12.4</c:v>
                </c:pt>
                <c:pt idx="7">
                  <c:v>14</c:v>
                </c:pt>
                <c:pt idx="8">
                  <c:v>10.5</c:v>
                </c:pt>
                <c:pt idx="9">
                  <c:v>12</c:v>
                </c:pt>
                <c:pt idx="10">
                  <c:v>12.7</c:v>
                </c:pt>
                <c:pt idx="11">
                  <c:v>14</c:v>
                </c:pt>
                <c:pt idx="12">
                  <c:v>14.5</c:v>
                </c:pt>
                <c:pt idx="13">
                  <c:v>13.4</c:v>
                </c:pt>
                <c:pt idx="14">
                  <c:v>13.5</c:v>
                </c:pt>
                <c:pt idx="15">
                  <c:v>14.3</c:v>
                </c:pt>
                <c:pt idx="16">
                  <c:v>17</c:v>
                </c:pt>
                <c:pt idx="17">
                  <c:v>16</c:v>
                </c:pt>
                <c:pt idx="18">
                  <c:v>16</c:v>
                </c:pt>
                <c:pt idx="19">
                  <c:v>17</c:v>
                </c:pt>
                <c:pt idx="20">
                  <c:v>16</c:v>
                </c:pt>
                <c:pt idx="21">
                  <c:v>14.5</c:v>
                </c:pt>
                <c:pt idx="22">
                  <c:v>16</c:v>
                </c:pt>
                <c:pt idx="23">
                  <c:v>15</c:v>
                </c:pt>
                <c:pt idx="24">
                  <c:v>15.5</c:v>
                </c:pt>
                <c:pt idx="25">
                  <c:v>14.5</c:v>
                </c:pt>
                <c:pt idx="26">
                  <c:v>13.8</c:v>
                </c:pt>
                <c:pt idx="27">
                  <c:v>12.6</c:v>
                </c:pt>
                <c:pt idx="28">
                  <c:v>13.5</c:v>
                </c:pt>
                <c:pt idx="29">
                  <c:v>13.5</c:v>
                </c:pt>
                <c:pt idx="30">
                  <c:v>15.6</c:v>
                </c:pt>
                <c:pt idx="31">
                  <c:v>15.3</c:v>
                </c:pt>
                <c:pt idx="32">
                  <c:v>12.5</c:v>
                </c:pt>
                <c:pt idx="33">
                  <c:v>14.5</c:v>
                </c:pt>
                <c:pt idx="34">
                  <c:v>15.5</c:v>
                </c:pt>
                <c:pt idx="35">
                  <c:v>14.9</c:v>
                </c:pt>
                <c:pt idx="36">
                  <c:v>14</c:v>
                </c:pt>
                <c:pt idx="37">
                  <c:v>14.2</c:v>
                </c:pt>
                <c:pt idx="38">
                  <c:v>13.8</c:v>
                </c:pt>
                <c:pt idx="39">
                  <c:v>15</c:v>
                </c:pt>
                <c:pt idx="40">
                  <c:v>14</c:v>
                </c:pt>
                <c:pt idx="41">
                  <c:v>15.5</c:v>
                </c:pt>
                <c:pt idx="42">
                  <c:v>15.2</c:v>
                </c:pt>
                <c:pt idx="43">
                  <c:v>16.5</c:v>
                </c:pt>
                <c:pt idx="44">
                  <c:v>16.2</c:v>
                </c:pt>
                <c:pt idx="45">
                  <c:v>19.8</c:v>
                </c:pt>
                <c:pt idx="46">
                  <c:v>20</c:v>
                </c:pt>
                <c:pt idx="47">
                  <c:v>17.3</c:v>
                </c:pt>
                <c:pt idx="48">
                  <c:v>19.2</c:v>
                </c:pt>
                <c:pt idx="49">
                  <c:v>18.7</c:v>
                </c:pt>
                <c:pt idx="50">
                  <c:v>20.2</c:v>
                </c:pt>
                <c:pt idx="51">
                  <c:v>19.600000000000001</c:v>
                </c:pt>
                <c:pt idx="52">
                  <c:v>16</c:v>
                </c:pt>
                <c:pt idx="53">
                  <c:v>16.2</c:v>
                </c:pt>
                <c:pt idx="54">
                  <c:v>20</c:v>
                </c:pt>
                <c:pt idx="55">
                  <c:v>15</c:v>
                </c:pt>
                <c:pt idx="56">
                  <c:v>16.399999999999999</c:v>
                </c:pt>
                <c:pt idx="57">
                  <c:v>17.7</c:v>
                </c:pt>
                <c:pt idx="58">
                  <c:v>18.3</c:v>
                </c:pt>
                <c:pt idx="59">
                  <c:v>18.5</c:v>
                </c:pt>
                <c:pt idx="60">
                  <c:v>22.5</c:v>
                </c:pt>
                <c:pt idx="61">
                  <c:v>19.5</c:v>
                </c:pt>
                <c:pt idx="62">
                  <c:v>19.5</c:v>
                </c:pt>
                <c:pt idx="63">
                  <c:v>17.7</c:v>
                </c:pt>
                <c:pt idx="64">
                  <c:v>21.2</c:v>
                </c:pt>
                <c:pt idx="65">
                  <c:v>17</c:v>
                </c:pt>
                <c:pt idx="66">
                  <c:v>19.7</c:v>
                </c:pt>
                <c:pt idx="67">
                  <c:v>20.5</c:v>
                </c:pt>
                <c:pt idx="68">
                  <c:v>18</c:v>
                </c:pt>
                <c:pt idx="69">
                  <c:v>16.5</c:v>
                </c:pt>
                <c:pt idx="70">
                  <c:v>18.5</c:v>
                </c:pt>
                <c:pt idx="71">
                  <c:v>15.6</c:v>
                </c:pt>
                <c:pt idx="72">
                  <c:v>16.5</c:v>
                </c:pt>
                <c:pt idx="73">
                  <c:v>21.5</c:v>
                </c:pt>
                <c:pt idx="74">
                  <c:v>23</c:v>
                </c:pt>
                <c:pt idx="75">
                  <c:v>19.5</c:v>
                </c:pt>
                <c:pt idx="76">
                  <c:v>20.5</c:v>
                </c:pt>
                <c:pt idx="77">
                  <c:v>21.5</c:v>
                </c:pt>
                <c:pt idx="78">
                  <c:v>20.3</c:v>
                </c:pt>
                <c:pt idx="79">
                  <c:v>24</c:v>
                </c:pt>
                <c:pt idx="80">
                  <c:v>20.2</c:v>
                </c:pt>
                <c:pt idx="81">
                  <c:v>21.5</c:v>
                </c:pt>
                <c:pt idx="82">
                  <c:v>23</c:v>
                </c:pt>
                <c:pt idx="83">
                  <c:v>21.5</c:v>
                </c:pt>
                <c:pt idx="84">
                  <c:v>23.4</c:v>
                </c:pt>
                <c:pt idx="85">
                  <c:v>21.9</c:v>
                </c:pt>
                <c:pt idx="86">
                  <c:v>18.5</c:v>
                </c:pt>
                <c:pt idx="87">
                  <c:v>20</c:v>
                </c:pt>
                <c:pt idx="88">
                  <c:v>20.2</c:v>
                </c:pt>
                <c:pt idx="89">
                  <c:v>22.2</c:v>
                </c:pt>
                <c:pt idx="90">
                  <c:v>20.7</c:v>
                </c:pt>
                <c:pt idx="91">
                  <c:v>22.3</c:v>
                </c:pt>
                <c:pt idx="92">
                  <c:v>22</c:v>
                </c:pt>
                <c:pt idx="93">
                  <c:v>20.5</c:v>
                </c:pt>
                <c:pt idx="94">
                  <c:v>20.5</c:v>
                </c:pt>
                <c:pt idx="95">
                  <c:v>21.5</c:v>
                </c:pt>
                <c:pt idx="96">
                  <c:v>22.7</c:v>
                </c:pt>
                <c:pt idx="97">
                  <c:v>22.8</c:v>
                </c:pt>
                <c:pt idx="98">
                  <c:v>24.7</c:v>
                </c:pt>
                <c:pt idx="99">
                  <c:v>23.7</c:v>
                </c:pt>
                <c:pt idx="100">
                  <c:v>23.7</c:v>
                </c:pt>
                <c:pt idx="101">
                  <c:v>26.4</c:v>
                </c:pt>
                <c:pt idx="102">
                  <c:v>27.5</c:v>
                </c:pt>
                <c:pt idx="103">
                  <c:v>27.3</c:v>
                </c:pt>
                <c:pt idx="104">
                  <c:v>25.5</c:v>
                </c:pt>
                <c:pt idx="105">
                  <c:v>25</c:v>
                </c:pt>
                <c:pt idx="106">
                  <c:v>26.2</c:v>
                </c:pt>
                <c:pt idx="107">
                  <c:v>26.2</c:v>
                </c:pt>
                <c:pt idx="108">
                  <c:v>26.5</c:v>
                </c:pt>
                <c:pt idx="109">
                  <c:v>29.7</c:v>
                </c:pt>
                <c:pt idx="110">
                  <c:v>25.5</c:v>
                </c:pt>
                <c:pt idx="111">
                  <c:v>24.5</c:v>
                </c:pt>
                <c:pt idx="112">
                  <c:v>27</c:v>
                </c:pt>
                <c:pt idx="113">
                  <c:v>26.8</c:v>
                </c:pt>
                <c:pt idx="114">
                  <c:v>24.5</c:v>
                </c:pt>
                <c:pt idx="115">
                  <c:v>26</c:v>
                </c:pt>
                <c:pt idx="116">
                  <c:v>23</c:v>
                </c:pt>
                <c:pt idx="117">
                  <c:v>26</c:v>
                </c:pt>
                <c:pt idx="118">
                  <c:v>27</c:v>
                </c:pt>
                <c:pt idx="119">
                  <c:v>25</c:v>
                </c:pt>
              </c:numCache>
            </c:numRef>
          </c:val>
          <c:smooth val="0"/>
          <c:extLst>
            <c:ext xmlns:c16="http://schemas.microsoft.com/office/drawing/2014/chart" uri="{C3380CC4-5D6E-409C-BE32-E72D297353CC}">
              <c16:uniqueId val="{00000001-4C97-4190-B2AF-B80D14E69206}"/>
            </c:ext>
          </c:extLst>
        </c:ser>
        <c:ser>
          <c:idx val="2"/>
          <c:order val="2"/>
          <c:tx>
            <c:strRef>
              <c:f>'3CDD'!$T$1</c:f>
              <c:strCache>
                <c:ptCount val="1"/>
                <c:pt idx="0">
                  <c:v>2023_Rainfall</c:v>
                </c:pt>
              </c:strCache>
            </c:strRef>
          </c:tx>
          <c:spPr>
            <a:ln w="28575" cap="rnd">
              <a:solidFill>
                <a:srgbClr val="7030A0"/>
              </a:solidFill>
              <a:round/>
            </a:ln>
            <a:effectLst/>
          </c:spPr>
          <c:marker>
            <c:symbol val="none"/>
          </c:marker>
          <c:cat>
            <c:numRef>
              <c:f>'3CDD'!$Q$2:$Q$121</c:f>
              <c:numCache>
                <c:formatCode>d\-mmm</c:formatCode>
                <c:ptCount val="120"/>
                <c:pt idx="0">
                  <c:v>44986</c:v>
                </c:pt>
                <c:pt idx="1">
                  <c:v>44987</c:v>
                </c:pt>
                <c:pt idx="2">
                  <c:v>44988</c:v>
                </c:pt>
                <c:pt idx="3">
                  <c:v>44989</c:v>
                </c:pt>
                <c:pt idx="4">
                  <c:v>44990</c:v>
                </c:pt>
                <c:pt idx="5">
                  <c:v>44991</c:v>
                </c:pt>
                <c:pt idx="6">
                  <c:v>44992</c:v>
                </c:pt>
                <c:pt idx="7">
                  <c:v>44993</c:v>
                </c:pt>
                <c:pt idx="8">
                  <c:v>44994</c:v>
                </c:pt>
                <c:pt idx="9">
                  <c:v>44995</c:v>
                </c:pt>
                <c:pt idx="10">
                  <c:v>44996</c:v>
                </c:pt>
                <c:pt idx="11">
                  <c:v>44997</c:v>
                </c:pt>
                <c:pt idx="12">
                  <c:v>44998</c:v>
                </c:pt>
                <c:pt idx="13">
                  <c:v>44999</c:v>
                </c:pt>
                <c:pt idx="14">
                  <c:v>45000</c:v>
                </c:pt>
                <c:pt idx="15">
                  <c:v>45001</c:v>
                </c:pt>
                <c:pt idx="16">
                  <c:v>45002</c:v>
                </c:pt>
                <c:pt idx="17">
                  <c:v>45003</c:v>
                </c:pt>
                <c:pt idx="18">
                  <c:v>45004</c:v>
                </c:pt>
                <c:pt idx="19">
                  <c:v>45005</c:v>
                </c:pt>
                <c:pt idx="20">
                  <c:v>45006</c:v>
                </c:pt>
                <c:pt idx="21">
                  <c:v>45007</c:v>
                </c:pt>
                <c:pt idx="22">
                  <c:v>45008</c:v>
                </c:pt>
                <c:pt idx="23">
                  <c:v>45009</c:v>
                </c:pt>
                <c:pt idx="24">
                  <c:v>45010</c:v>
                </c:pt>
                <c:pt idx="25">
                  <c:v>45011</c:v>
                </c:pt>
                <c:pt idx="26">
                  <c:v>45012</c:v>
                </c:pt>
                <c:pt idx="27">
                  <c:v>45013</c:v>
                </c:pt>
                <c:pt idx="28">
                  <c:v>45014</c:v>
                </c:pt>
                <c:pt idx="29">
                  <c:v>45015</c:v>
                </c:pt>
                <c:pt idx="30">
                  <c:v>45017</c:v>
                </c:pt>
                <c:pt idx="31">
                  <c:v>45018</c:v>
                </c:pt>
                <c:pt idx="32">
                  <c:v>45019</c:v>
                </c:pt>
                <c:pt idx="33">
                  <c:v>45020</c:v>
                </c:pt>
                <c:pt idx="34">
                  <c:v>45021</c:v>
                </c:pt>
                <c:pt idx="35">
                  <c:v>45022</c:v>
                </c:pt>
                <c:pt idx="36">
                  <c:v>45023</c:v>
                </c:pt>
                <c:pt idx="37">
                  <c:v>45024</c:v>
                </c:pt>
                <c:pt idx="38">
                  <c:v>45025</c:v>
                </c:pt>
                <c:pt idx="39">
                  <c:v>45026</c:v>
                </c:pt>
                <c:pt idx="40">
                  <c:v>45027</c:v>
                </c:pt>
                <c:pt idx="41">
                  <c:v>45028</c:v>
                </c:pt>
                <c:pt idx="42">
                  <c:v>45029</c:v>
                </c:pt>
                <c:pt idx="43">
                  <c:v>45030</c:v>
                </c:pt>
                <c:pt idx="44">
                  <c:v>45031</c:v>
                </c:pt>
                <c:pt idx="45">
                  <c:v>45032</c:v>
                </c:pt>
                <c:pt idx="46">
                  <c:v>45033</c:v>
                </c:pt>
                <c:pt idx="47">
                  <c:v>45034</c:v>
                </c:pt>
                <c:pt idx="48">
                  <c:v>45035</c:v>
                </c:pt>
                <c:pt idx="49">
                  <c:v>45036</c:v>
                </c:pt>
                <c:pt idx="50">
                  <c:v>45037</c:v>
                </c:pt>
                <c:pt idx="51">
                  <c:v>45038</c:v>
                </c:pt>
                <c:pt idx="52">
                  <c:v>45039</c:v>
                </c:pt>
                <c:pt idx="53">
                  <c:v>45040</c:v>
                </c:pt>
                <c:pt idx="54">
                  <c:v>45041</c:v>
                </c:pt>
                <c:pt idx="55">
                  <c:v>45042</c:v>
                </c:pt>
                <c:pt idx="56">
                  <c:v>45043</c:v>
                </c:pt>
                <c:pt idx="57">
                  <c:v>45044</c:v>
                </c:pt>
                <c:pt idx="58">
                  <c:v>45045</c:v>
                </c:pt>
                <c:pt idx="59">
                  <c:v>45046</c:v>
                </c:pt>
                <c:pt idx="60">
                  <c:v>45047</c:v>
                </c:pt>
                <c:pt idx="61">
                  <c:v>45048</c:v>
                </c:pt>
                <c:pt idx="62">
                  <c:v>45049</c:v>
                </c:pt>
                <c:pt idx="63">
                  <c:v>45050</c:v>
                </c:pt>
                <c:pt idx="64">
                  <c:v>45051</c:v>
                </c:pt>
                <c:pt idx="65">
                  <c:v>45052</c:v>
                </c:pt>
                <c:pt idx="66">
                  <c:v>45053</c:v>
                </c:pt>
                <c:pt idx="67">
                  <c:v>45054</c:v>
                </c:pt>
                <c:pt idx="68">
                  <c:v>45055</c:v>
                </c:pt>
                <c:pt idx="69">
                  <c:v>45056</c:v>
                </c:pt>
                <c:pt idx="70">
                  <c:v>45057</c:v>
                </c:pt>
                <c:pt idx="71">
                  <c:v>45058</c:v>
                </c:pt>
                <c:pt idx="72">
                  <c:v>45059</c:v>
                </c:pt>
                <c:pt idx="73">
                  <c:v>45060</c:v>
                </c:pt>
                <c:pt idx="74">
                  <c:v>45061</c:v>
                </c:pt>
                <c:pt idx="75">
                  <c:v>45062</c:v>
                </c:pt>
                <c:pt idx="76">
                  <c:v>45063</c:v>
                </c:pt>
                <c:pt idx="77">
                  <c:v>45064</c:v>
                </c:pt>
                <c:pt idx="78">
                  <c:v>45065</c:v>
                </c:pt>
                <c:pt idx="79">
                  <c:v>45066</c:v>
                </c:pt>
                <c:pt idx="80">
                  <c:v>45067</c:v>
                </c:pt>
                <c:pt idx="81">
                  <c:v>45068</c:v>
                </c:pt>
                <c:pt idx="82">
                  <c:v>45069</c:v>
                </c:pt>
                <c:pt idx="83">
                  <c:v>45070</c:v>
                </c:pt>
                <c:pt idx="84">
                  <c:v>45071</c:v>
                </c:pt>
                <c:pt idx="85">
                  <c:v>45072</c:v>
                </c:pt>
                <c:pt idx="86">
                  <c:v>45073</c:v>
                </c:pt>
                <c:pt idx="87">
                  <c:v>45074</c:v>
                </c:pt>
                <c:pt idx="88">
                  <c:v>45075</c:v>
                </c:pt>
                <c:pt idx="89">
                  <c:v>45076</c:v>
                </c:pt>
                <c:pt idx="90">
                  <c:v>45078</c:v>
                </c:pt>
                <c:pt idx="91">
                  <c:v>45079</c:v>
                </c:pt>
                <c:pt idx="92">
                  <c:v>45080</c:v>
                </c:pt>
                <c:pt idx="93">
                  <c:v>45081</c:v>
                </c:pt>
                <c:pt idx="94">
                  <c:v>45082</c:v>
                </c:pt>
                <c:pt idx="95">
                  <c:v>45083</c:v>
                </c:pt>
                <c:pt idx="96">
                  <c:v>45084</c:v>
                </c:pt>
                <c:pt idx="97">
                  <c:v>45085</c:v>
                </c:pt>
                <c:pt idx="98">
                  <c:v>45086</c:v>
                </c:pt>
                <c:pt idx="99">
                  <c:v>45087</c:v>
                </c:pt>
                <c:pt idx="100">
                  <c:v>45088</c:v>
                </c:pt>
                <c:pt idx="101">
                  <c:v>45089</c:v>
                </c:pt>
                <c:pt idx="102">
                  <c:v>45090</c:v>
                </c:pt>
                <c:pt idx="103">
                  <c:v>45091</c:v>
                </c:pt>
                <c:pt idx="104">
                  <c:v>45092</c:v>
                </c:pt>
                <c:pt idx="105">
                  <c:v>45093</c:v>
                </c:pt>
                <c:pt idx="106">
                  <c:v>45094</c:v>
                </c:pt>
                <c:pt idx="107">
                  <c:v>45095</c:v>
                </c:pt>
                <c:pt idx="108">
                  <c:v>45096</c:v>
                </c:pt>
                <c:pt idx="109">
                  <c:v>45097</c:v>
                </c:pt>
                <c:pt idx="110">
                  <c:v>45098</c:v>
                </c:pt>
                <c:pt idx="111">
                  <c:v>45099</c:v>
                </c:pt>
                <c:pt idx="112">
                  <c:v>45100</c:v>
                </c:pt>
                <c:pt idx="113">
                  <c:v>45101</c:v>
                </c:pt>
                <c:pt idx="114">
                  <c:v>45102</c:v>
                </c:pt>
                <c:pt idx="115">
                  <c:v>45103</c:v>
                </c:pt>
                <c:pt idx="116">
                  <c:v>45104</c:v>
                </c:pt>
                <c:pt idx="117">
                  <c:v>45105</c:v>
                </c:pt>
                <c:pt idx="118">
                  <c:v>45106</c:v>
                </c:pt>
                <c:pt idx="119">
                  <c:v>45107</c:v>
                </c:pt>
              </c:numCache>
            </c:numRef>
          </c:cat>
          <c:val>
            <c:numRef>
              <c:f>'3CDD'!$T$2:$T$121</c:f>
              <c:numCache>
                <c:formatCode>General</c:formatCode>
                <c:ptCount val="1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21.2</c:v>
                </c:pt>
                <c:pt idx="34">
                  <c:v>0.5</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1.2</c:v>
                </c:pt>
                <c:pt idx="55">
                  <c:v>0</c:v>
                </c:pt>
                <c:pt idx="56">
                  <c:v>0</c:v>
                </c:pt>
                <c:pt idx="57">
                  <c:v>1.3</c:v>
                </c:pt>
                <c:pt idx="58">
                  <c:v>0</c:v>
                </c:pt>
                <c:pt idx="59">
                  <c:v>0</c:v>
                </c:pt>
                <c:pt idx="60">
                  <c:v>0</c:v>
                </c:pt>
                <c:pt idx="61">
                  <c:v>0.1</c:v>
                </c:pt>
                <c:pt idx="62">
                  <c:v>0</c:v>
                </c:pt>
                <c:pt idx="63">
                  <c:v>0</c:v>
                </c:pt>
                <c:pt idx="64">
                  <c:v>0</c:v>
                </c:pt>
                <c:pt idx="65">
                  <c:v>0</c:v>
                </c:pt>
                <c:pt idx="66">
                  <c:v>0</c:v>
                </c:pt>
                <c:pt idx="67">
                  <c:v>0</c:v>
                </c:pt>
                <c:pt idx="68">
                  <c:v>0</c:v>
                </c:pt>
                <c:pt idx="69">
                  <c:v>8.5</c:v>
                </c:pt>
                <c:pt idx="70">
                  <c:v>0</c:v>
                </c:pt>
                <c:pt idx="71">
                  <c:v>0</c:v>
                </c:pt>
                <c:pt idx="72">
                  <c:v>0</c:v>
                </c:pt>
                <c:pt idx="73">
                  <c:v>0</c:v>
                </c:pt>
                <c:pt idx="74">
                  <c:v>0</c:v>
                </c:pt>
                <c:pt idx="75">
                  <c:v>0</c:v>
                </c:pt>
                <c:pt idx="76">
                  <c:v>0</c:v>
                </c:pt>
                <c:pt idx="77">
                  <c:v>0</c:v>
                </c:pt>
                <c:pt idx="78">
                  <c:v>0</c:v>
                </c:pt>
                <c:pt idx="79">
                  <c:v>0</c:v>
                </c:pt>
                <c:pt idx="80">
                  <c:v>0</c:v>
                </c:pt>
                <c:pt idx="81">
                  <c:v>10.199999999999999</c:v>
                </c:pt>
                <c:pt idx="82">
                  <c:v>3</c:v>
                </c:pt>
                <c:pt idx="83">
                  <c:v>0</c:v>
                </c:pt>
                <c:pt idx="84">
                  <c:v>0</c:v>
                </c:pt>
                <c:pt idx="85">
                  <c:v>0</c:v>
                </c:pt>
                <c:pt idx="86">
                  <c:v>0</c:v>
                </c:pt>
                <c:pt idx="87">
                  <c:v>0</c:v>
                </c:pt>
                <c:pt idx="88">
                  <c:v>0</c:v>
                </c:pt>
                <c:pt idx="89">
                  <c:v>0</c:v>
                </c:pt>
                <c:pt idx="90">
                  <c:v>3.4</c:v>
                </c:pt>
                <c:pt idx="91">
                  <c:v>0</c:v>
                </c:pt>
                <c:pt idx="92">
                  <c:v>18.8</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1.5</c:v>
                </c:pt>
                <c:pt idx="116">
                  <c:v>29.9</c:v>
                </c:pt>
                <c:pt idx="117">
                  <c:v>3</c:v>
                </c:pt>
                <c:pt idx="118">
                  <c:v>5.5</c:v>
                </c:pt>
                <c:pt idx="119">
                  <c:v>99.5</c:v>
                </c:pt>
              </c:numCache>
            </c:numRef>
          </c:val>
          <c:smooth val="0"/>
          <c:extLst>
            <c:ext xmlns:c16="http://schemas.microsoft.com/office/drawing/2014/chart" uri="{C3380CC4-5D6E-409C-BE32-E72D297353CC}">
              <c16:uniqueId val="{00000002-4C97-4190-B2AF-B80D14E69206}"/>
            </c:ext>
          </c:extLst>
        </c:ser>
        <c:dLbls>
          <c:showLegendKey val="0"/>
          <c:showVal val="0"/>
          <c:showCatName val="0"/>
          <c:showSerName val="0"/>
          <c:showPercent val="0"/>
          <c:showBubbleSize val="0"/>
        </c:dLbls>
        <c:smooth val="0"/>
        <c:axId val="1906446560"/>
        <c:axId val="2005876256"/>
      </c:lineChart>
      <c:dateAx>
        <c:axId val="1906446560"/>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10" b="0" i="0" u="none" strike="noStrike" kern="1200" baseline="0">
                <a:solidFill>
                  <a:sysClr val="windowText" lastClr="000000"/>
                </a:solidFill>
                <a:latin typeface="+mn-lt"/>
                <a:ea typeface="+mn-ea"/>
                <a:cs typeface="+mn-cs"/>
              </a:defRPr>
            </a:pPr>
            <a:endParaRPr lang="en-US"/>
          </a:p>
        </c:txPr>
        <c:crossAx val="2005876256"/>
        <c:crosses val="autoZero"/>
        <c:auto val="1"/>
        <c:lblOffset val="100"/>
        <c:baseTimeUnit val="days"/>
      </c:dateAx>
      <c:valAx>
        <c:axId val="2005876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906446560"/>
        <c:crosses val="autoZero"/>
        <c:crossBetween val="between"/>
      </c:valAx>
      <c:spPr>
        <a:solidFill>
          <a:schemeClr val="accent6">
            <a:lumMod val="20000"/>
            <a:lumOff val="8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lang="en-US" sz="91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BD1DB2-92CA-43EC-B3E4-0D0FFD0A214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BD1DB2-92CA-43EC-B3E4-0D0FFD0A214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BD1DB2-92CA-43EC-B3E4-0D0FFD0A214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BD1DB2-92CA-43EC-B3E4-0D0FFD0A214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D1DB2-92CA-43EC-B3E4-0D0FFD0A2140}"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BD1DB2-92CA-43EC-B3E4-0D0FFD0A2140}"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BD1DB2-92CA-43EC-B3E4-0D0FFD0A2140}"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BD1DB2-92CA-43EC-B3E4-0D0FFD0A2140}"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D1DB2-92CA-43EC-B3E4-0D0FFD0A2140}"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D1DB2-92CA-43EC-B3E4-0D0FFD0A2140}"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BD1DB2-92CA-43EC-B3E4-0D0FFD0A2140}"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7B7FE-BAD6-457C-AC40-5A944B6BBD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D1DB2-92CA-43EC-B3E4-0D0FFD0A2140}" type="datetimeFigureOut">
              <a:rPr lang="en-US" smtClean="0"/>
              <a:t>10/1/2024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7B7FE-BAD6-457C-AC40-5A944B6BBD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arget="../media/image1.jpeg" Type="http://schemas.openxmlformats.org/officeDocument/2006/relationships/imag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arget="../media/image4.jpeg" Type="http://schemas.openxmlformats.org/officeDocument/2006/relationships/image"/><Relationship Id="rId1" Target="../slideLayouts/slideLayout7.xml" Type="http://schemas.openxmlformats.org/officeDocument/2006/relationships/slideLayout"/></Relationships>
</file>

<file path=ppt/slides/_rels/slide5.xml.rels><?xml version="1.0" encoding="UTF-8" standalone="yes" ?><Relationships xmlns="http://schemas.openxmlformats.org/package/2006/relationships"><Relationship Id="rId3" Target="../media/hdphoto1.wdp" Type="http://schemas.microsoft.com/office/2007/relationships/hdphoto"/><Relationship Id="rId2" Target="../media/image5.jpeg" Type="http://schemas.openxmlformats.org/officeDocument/2006/relationships/image"/><Relationship Id="rId1" Target="../slideLayouts/slideLayout7.xml" Type="http://schemas.openxmlformats.org/officeDocument/2006/relationships/slideLayout"/></Relationships>
</file>

<file path=ppt/slides/_rels/slide6.xml.rels><?xml version="1.0" encoding="UTF-8" standalone="yes" ?><Relationships xmlns="http://schemas.openxmlformats.org/package/2006/relationships"><Relationship Id="rId3" Target="../media/hdphoto2.wdp" Type="http://schemas.microsoft.com/office/2007/relationships/hdphoto"/><Relationship Id="rId2" Target="../media/image6.jpeg" Type="http://schemas.openxmlformats.org/officeDocument/2006/relationships/image"/><Relationship Id="rId1" Target="../slideLayouts/slideLayout7.xml" Type="http://schemas.openxmlformats.org/officeDocument/2006/relationships/slideLayout"/></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4000" r="-35000" b="-68000"/>
          </a:stretch>
        </a:blipFill>
        <a:effectLst/>
      </p:bgPr>
    </p:bg>
    <p:spTree>
      <p:nvGrpSpPr>
        <p:cNvPr id="1" name=""/>
        <p:cNvGrpSpPr/>
        <p:nvPr/>
      </p:nvGrpSpPr>
      <p:grpSpPr>
        <a:xfrm>
          <a:off x="0" y="0"/>
          <a:ext cx="0" cy="0"/>
          <a:chOff x="0" y="0"/>
          <a:chExt cx="0" cy="0"/>
        </a:xfrm>
      </p:grpSpPr>
      <p:sp>
        <p:nvSpPr>
          <p:cNvPr id="7" name="Rectangle: Rounded Corners 6"/>
          <p:cNvSpPr/>
          <p:nvPr/>
        </p:nvSpPr>
        <p:spPr>
          <a:xfrm>
            <a:off x="871061" y="-274320"/>
            <a:ext cx="10815638" cy="2314575"/>
          </a:xfrm>
          <a:prstGeom prst="roundRect">
            <a:avLst/>
          </a:prstGeom>
          <a:solidFill>
            <a:schemeClr val="accent4">
              <a:lumMod val="60000"/>
              <a:lumOff val="40000"/>
            </a:schemeClr>
          </a:solidFill>
          <a:ln w="38100">
            <a:solidFill>
              <a:srgbClr val="00B050"/>
            </a:solidFill>
          </a:ln>
          <a:effectLst>
            <a:outerShdw blurRad="225425" dist="50800" dir="5220000" algn="ctr">
              <a:srgbClr val="000000">
                <a:alpha val="33000"/>
              </a:srgbClr>
            </a:outerShdw>
          </a:effectLst>
          <a:scene3d>
            <a:camera prst="perspectiveRelaxedModerately"/>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Genotypic variability Assessment, MTSI Modeling &amp; Revealing the Effects of Phytohormone on Post-Fertility Traits of Mung-bean Genotypes under Rain-fed Condition in Chitwan, Nepal</a:t>
            </a: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dirty="0"/>
          </a:p>
        </p:txBody>
      </p:sp>
      <p:sp>
        <p:nvSpPr>
          <p:cNvPr id="10" name="Hexagon 9"/>
          <p:cNvSpPr/>
          <p:nvPr/>
        </p:nvSpPr>
        <p:spPr>
          <a:xfrm>
            <a:off x="728662" y="2346960"/>
            <a:ext cx="7000875" cy="3886200"/>
          </a:xfrm>
          <a:prstGeom prst="hexagon">
            <a:avLst/>
          </a:prstGeom>
          <a:solidFill>
            <a:schemeClr val="accent1">
              <a:lumMod val="20000"/>
              <a:lumOff val="80000"/>
              <a:alpha val="69000"/>
            </a:schemeClr>
          </a:solidFill>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reflection blurRad="6350" stA="50000" endA="300" endPos="55500" dist="101600" dir="5400000" sy="-100000" algn="bl" rotWithShape="0"/>
          </a:effectLst>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latin typeface="Times New Roman" panose="02020603050405020304" pitchFamily="18" charset="0"/>
                <a:cs typeface="Times New Roman" panose="02020603050405020304" pitchFamily="18" charset="0"/>
              </a:rPr>
              <a:t>Bikas Basnet</a:t>
            </a:r>
          </a:p>
          <a:p>
            <a:pPr algn="ctr"/>
            <a:r>
              <a:rPr lang="en-US" sz="4400" dirty="0">
                <a:solidFill>
                  <a:schemeClr val="tx1"/>
                </a:solidFill>
                <a:latin typeface="Times New Roman" panose="02020603050405020304" pitchFamily="18" charset="0"/>
                <a:cs typeface="Times New Roman" panose="02020603050405020304" pitchFamily="18" charset="0"/>
              </a:rPr>
              <a:t>.Exam Roll no:1216</a:t>
            </a:r>
          </a:p>
          <a:p>
            <a:pPr algn="ctr"/>
            <a:r>
              <a:rPr lang="en-US" sz="4400" dirty="0" err="1">
                <a:solidFill>
                  <a:schemeClr val="tx1"/>
                </a:solidFill>
                <a:latin typeface="Times New Roman" panose="02020603050405020304" pitchFamily="18" charset="0"/>
                <a:cs typeface="Times New Roman" panose="02020603050405020304" pitchFamily="18" charset="0"/>
              </a:rPr>
              <a:t>BSc.Ag</a:t>
            </a:r>
            <a:r>
              <a:rPr lang="en-US" sz="4400" dirty="0">
                <a:solidFill>
                  <a:schemeClr val="tx1"/>
                </a:solidFill>
                <a:latin typeface="Times New Roman" panose="02020603050405020304" pitchFamily="18" charset="0"/>
                <a:cs typeface="Times New Roman" panose="02020603050405020304" pitchFamily="18" charset="0"/>
              </a:rPr>
              <a:t> 8th Sem </a:t>
            </a:r>
          </a:p>
          <a:p>
            <a:pPr algn="ctr"/>
            <a:r>
              <a:rPr lang="en-US" sz="4400" dirty="0">
                <a:solidFill>
                  <a:schemeClr val="tx1"/>
                </a:solidFill>
                <a:latin typeface="Times New Roman" panose="02020603050405020304" pitchFamily="18" charset="0"/>
                <a:cs typeface="Times New Roman" panose="02020603050405020304" pitchFamily="18" charset="0"/>
              </a:rPr>
              <a:t>FOA, AFU, Rampur</a:t>
            </a:r>
          </a:p>
          <a:p>
            <a:pPr algn="ctr"/>
            <a:endParaRPr lang="en-US" sz="4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411480" y="128587"/>
            <a:ext cx="10759440" cy="694373"/>
          </a:xfrm>
          <a:prstGeom prst="rect">
            <a:avLst/>
          </a:prstGeom>
          <a:solidFill>
            <a:schemeClr val="accent4">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3.1. Materials &amp; Methods…………</a:t>
            </a:r>
          </a:p>
        </p:txBody>
      </p:sp>
      <p:grpSp>
        <p:nvGrpSpPr>
          <p:cNvPr id="6" name="Group 5"/>
          <p:cNvGrpSpPr/>
          <p:nvPr/>
        </p:nvGrpSpPr>
        <p:grpSpPr>
          <a:xfrm>
            <a:off x="390525" y="902971"/>
            <a:ext cx="11801475" cy="5757861"/>
            <a:chOff x="-2224088" y="2405061"/>
            <a:chExt cx="6623516" cy="3354108"/>
          </a:xfrm>
          <a:solidFill>
            <a:schemeClr val="accent6">
              <a:lumMod val="20000"/>
              <a:lumOff val="80000"/>
            </a:schemeClr>
          </a:solidFill>
        </p:grpSpPr>
        <p:graphicFrame>
          <p:nvGraphicFramePr>
            <p:cNvPr id="7" name="Chart 6"/>
            <p:cNvGraphicFramePr/>
            <p:nvPr/>
          </p:nvGraphicFramePr>
          <p:xfrm>
            <a:off x="-2224088" y="2405061"/>
            <a:ext cx="6057901" cy="273145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Box 36"/>
            <p:cNvSpPr txBox="1"/>
            <p:nvPr/>
          </p:nvSpPr>
          <p:spPr>
            <a:xfrm>
              <a:off x="-2187420" y="5164364"/>
              <a:ext cx="6586848" cy="594805"/>
            </a:xfrm>
            <a:prstGeom prst="rect">
              <a:avLst/>
            </a:prstGeom>
            <a:grpFill/>
            <a:ln>
              <a:noFill/>
            </a:ln>
          </p:spPr>
          <p:txBody>
            <a:bodyPr rot="0" spcFirstLastPara="0" vert="horz" wrap="square" lIns="0" tIns="0" rIns="0" bIns="0" numCol="1" spcCol="0" rtlCol="0" fromWordArt="0" anchor="t" anchorCtr="0" forceAA="0" compatLnSpc="1">
              <a:noAutofit/>
            </a:bodyPr>
            <a:lstStyle/>
            <a:p>
              <a:pPr>
                <a:lnSpc>
                  <a:spcPct val="108000"/>
                </a:lnSpc>
                <a:spcAft>
                  <a:spcPts val="800"/>
                </a:spcAft>
              </a:pPr>
              <a:r>
                <a:rPr lang="en-US" altLang="zh-CN" sz="2800" b="1" kern="100" dirty="0">
                  <a:latin typeface="Times New Roman" panose="02020603050405020304"/>
                  <a:ea typeface="Calibri" panose="020F0502020204030204"/>
                  <a:cs typeface="Times New Roman" panose="02020603050405020304"/>
                  <a:sym typeface="Times New Roman" panose="02020603050405020304"/>
                </a:rPr>
                <a:t>Figure 2 </a:t>
              </a:r>
              <a:r>
                <a:rPr lang="en-US" altLang="zh-CN" sz="2800" kern="100" dirty="0">
                  <a:solidFill>
                    <a:srgbClr val="1F1F1F"/>
                  </a:solidFill>
                  <a:latin typeface="Times New Roman" panose="02020603050405020304"/>
                  <a:ea typeface="Calibri" panose="020F0502020204030204"/>
                  <a:cs typeface="Times New Roman" panose="02020603050405020304"/>
                  <a:sym typeface="Times New Roman" panose="02020603050405020304"/>
                </a:rPr>
                <a:t>Evaluating Meteorological Data of Research Stations from Weather Stations</a:t>
              </a:r>
              <a:endParaRPr lang="en-US" altLang="zh-CN" sz="2800" b="1" kern="100" dirty="0">
                <a:latin typeface="Times New Roman" panose="02020603050405020304"/>
                <a:ea typeface="Times New Roman" panose="02020603050405020304"/>
                <a:cs typeface="Times New Roman" panose="02020603050405020304"/>
                <a:sym typeface="Times New Roman" panose="02020603050405020304"/>
              </a:endParaRPr>
            </a:p>
            <a:p>
              <a:pPr>
                <a:lnSpc>
                  <a:spcPct val="100000"/>
                </a:lnSpc>
                <a:spcAft>
                  <a:spcPts val="1000"/>
                </a:spcAft>
              </a:pPr>
              <a:r>
                <a:rPr lang="en-US" altLang="zh-CN" sz="900" i="1" kern="100" dirty="0">
                  <a:solidFill>
                    <a:srgbClr val="44546A"/>
                  </a:solidFill>
                  <a:latin typeface="Calibri" panose="020F0502020204030204"/>
                  <a:ea typeface="Calibri" panose="020F0502020204030204"/>
                  <a:cs typeface="Mangal" panose="02040503050203030202"/>
                  <a:sym typeface="Times New Roman" panose="02020603050405020304"/>
                </a:rPr>
                <a:t> </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128588" y="0"/>
            <a:ext cx="12320588" cy="542925"/>
          </a:xfrm>
          <a:prstGeom prst="rect">
            <a:avLst/>
          </a:prstGeom>
          <a:solidFill>
            <a:schemeClr val="accent4">
              <a:lumMod val="60000"/>
              <a:lumOff val="4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3.2.Materials &amp; Methods…………(Basnet, 2023)</a:t>
            </a:r>
          </a:p>
        </p:txBody>
      </p:sp>
      <p:graphicFrame>
        <p:nvGraphicFramePr>
          <p:cNvPr id="4" name="Table 3"/>
          <p:cNvGraphicFramePr>
            <a:graphicFrameLocks noGrp="1"/>
          </p:cNvGraphicFramePr>
          <p:nvPr>
            <p:extLst>
              <p:ext uri="{D42A27DB-BD31-4B8C-83A1-F6EECF244321}">
                <p14:modId xmlns:p14="http://schemas.microsoft.com/office/powerpoint/2010/main" val="450171364"/>
              </p:ext>
            </p:extLst>
          </p:nvPr>
        </p:nvGraphicFramePr>
        <p:xfrm>
          <a:off x="0" y="584898"/>
          <a:ext cx="12192000" cy="6273102"/>
        </p:xfrm>
        <a:graphic>
          <a:graphicData uri="http://schemas.openxmlformats.org/drawingml/2006/table">
            <a:tbl>
              <a:tblPr/>
              <a:tblGrid>
                <a:gridCol w="763220">
                  <a:extLst>
                    <a:ext uri="{9D8B030D-6E8A-4147-A177-3AD203B41FA5}">
                      <a16:colId xmlns:a16="http://schemas.microsoft.com/office/drawing/2014/main" val="20000"/>
                    </a:ext>
                  </a:extLst>
                </a:gridCol>
                <a:gridCol w="2582266">
                  <a:extLst>
                    <a:ext uri="{9D8B030D-6E8A-4147-A177-3AD203B41FA5}">
                      <a16:colId xmlns:a16="http://schemas.microsoft.com/office/drawing/2014/main" val="20001"/>
                    </a:ext>
                  </a:extLst>
                </a:gridCol>
                <a:gridCol w="3221127">
                  <a:extLst>
                    <a:ext uri="{9D8B030D-6E8A-4147-A177-3AD203B41FA5}">
                      <a16:colId xmlns:a16="http://schemas.microsoft.com/office/drawing/2014/main" val="20002"/>
                    </a:ext>
                  </a:extLst>
                </a:gridCol>
                <a:gridCol w="5625387">
                  <a:extLst>
                    <a:ext uri="{9D8B030D-6E8A-4147-A177-3AD203B41FA5}">
                      <a16:colId xmlns:a16="http://schemas.microsoft.com/office/drawing/2014/main" val="20003"/>
                    </a:ext>
                  </a:extLst>
                </a:gridCol>
              </a:tblGrid>
              <a:tr h="452288">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S.N</a:t>
                      </a:r>
                      <a:endParaRPr lang="en-US" sz="2400">
                        <a:effectLst/>
                        <a:latin typeface="Calibri" panose="020F0502020204030204" pitchFamily="34" charset="0"/>
                        <a:cs typeface="Mangal" panose="02040503050203030202" pitchFamily="18" charset="0"/>
                      </a:endParaRPr>
                    </a:p>
                  </a:txBody>
                  <a:tcPr marL="68580" marR="6858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Soil Property	</a:t>
                      </a:r>
                      <a:endParaRPr lang="en-US" sz="2400">
                        <a:effectLst/>
                        <a:latin typeface="Calibri" panose="020F0502020204030204" pitchFamily="34" charset="0"/>
                        <a:cs typeface="Mangal" panose="02040503050203030202" pitchFamily="18" charset="0"/>
                      </a:endParaRPr>
                    </a:p>
                  </a:txBody>
                  <a:tcPr marL="68580" marR="6858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Value/Rating	</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Method of Extraction</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452288">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1</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w="1270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Sand%</a:t>
                      </a:r>
                      <a:endParaRPr lang="en-US" sz="2400">
                        <a:effectLst/>
                        <a:latin typeface="Calibri" panose="020F0502020204030204" pitchFamily="34" charset="0"/>
                        <a:cs typeface="Mangal" panose="02040503050203030202" pitchFamily="18" charset="0"/>
                      </a:endParaRPr>
                    </a:p>
                  </a:txBody>
                  <a:tcPr marL="68580" marR="68580">
                    <a:lnL>
                      <a:noFill/>
                    </a:lnL>
                    <a:lnR>
                      <a:noFill/>
                    </a:lnR>
                    <a:lnT w="1270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49.3</a:t>
                      </a:r>
                      <a:endParaRPr lang="en-US" sz="2400">
                        <a:effectLst/>
                        <a:latin typeface="Calibri" panose="020F0502020204030204" pitchFamily="34" charset="0"/>
                        <a:cs typeface="Mangal" panose="02040503050203030202" pitchFamily="18" charset="0"/>
                      </a:endParaRPr>
                    </a:p>
                  </a:txBody>
                  <a:tcPr marL="68580" marR="68580">
                    <a:lnL>
                      <a:noFill/>
                    </a:lnL>
                    <a:lnR>
                      <a:noFill/>
                    </a:lnR>
                    <a:lnT w="1270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The textural triangle of USDA</a:t>
                      </a:r>
                      <a:endParaRPr lang="en-US" sz="2400">
                        <a:effectLst/>
                        <a:latin typeface="Calibri" panose="020F0502020204030204" pitchFamily="34" charset="0"/>
                        <a:cs typeface="Mangal" panose="02040503050203030202" pitchFamily="18" charset="0"/>
                      </a:endParaRPr>
                    </a:p>
                  </a:txBody>
                  <a:tcPr marL="68580" marR="68580">
                    <a:lnL>
                      <a:noFill/>
                    </a:lnL>
                    <a:lnR>
                      <a:noFill/>
                    </a:lnR>
                    <a:lnT w="12700" cap="flat" cmpd="sng" algn="ctr">
                      <a:solidFill>
                        <a:srgbClr val="000000"/>
                      </a:solidFill>
                      <a:prstDash val="solid"/>
                      <a:round/>
                      <a:headEnd type="none" w="med" len="med"/>
                      <a:tailEnd type="none" w="med" len="med"/>
                    </a:lnT>
                    <a:lnB>
                      <a:noFill/>
                    </a:lnB>
                    <a:solidFill>
                      <a:schemeClr val="accent6">
                        <a:lumMod val="20000"/>
                        <a:lumOff val="80000"/>
                      </a:schemeClr>
                    </a:solidFill>
                  </a:tcPr>
                </a:tc>
                <a:extLst>
                  <a:ext uri="{0D108BD9-81ED-4DB2-BD59-A6C34878D82A}">
                    <a16:rowId xmlns:a16="http://schemas.microsoft.com/office/drawing/2014/main" val="10001"/>
                  </a:ext>
                </a:extLst>
              </a:tr>
              <a:tr h="452288">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2</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Slit%</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34.9</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The textural triangle of USDA</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0002"/>
                  </a:ext>
                </a:extLst>
              </a:tr>
              <a:tr h="452288">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3</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Clay%</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15.8</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The textural triangle of USDA</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0003"/>
                  </a:ext>
                </a:extLst>
              </a:tr>
              <a:tr h="834132">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4</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Textural Class</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Sandy Loam</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Determined by Marshall’s triangular coordinates by USDA system</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0004"/>
                  </a:ext>
                </a:extLst>
              </a:tr>
              <a:tr h="452288">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5</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PH</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5.52(Acidic Nature)</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Digital pH Meter</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0005"/>
                  </a:ext>
                </a:extLst>
              </a:tr>
              <a:tr h="452288">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6</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Organic Carbon%</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3.201</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58% of OM = Organic Carbon</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0006"/>
                  </a:ext>
                </a:extLst>
              </a:tr>
              <a:tr h="1215974">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7</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Organic Matter</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3.42(medium)</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(1-S/B)0.6810=3.42 because I have 11.6 and 23.4 value of S and B. (Walkley and Black method)</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0007"/>
                  </a:ext>
                </a:extLst>
              </a:tr>
              <a:tr h="452288">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8</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Total N%</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0.20(Medium)</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Micro-K-</a:t>
                      </a:r>
                      <a:r>
                        <a:rPr lang="en-US" sz="2400" dirty="0" err="1">
                          <a:effectLst/>
                          <a:latin typeface="Times New Roman" panose="02020603050405020304" pitchFamily="18" charset="0"/>
                          <a:ea typeface="Calibri" panose="020F0502020204030204" pitchFamily="34" charset="0"/>
                          <a:cs typeface="Mangal" panose="02040503050203030202" pitchFamily="18" charset="0"/>
                        </a:rPr>
                        <a:t>jeldal</a:t>
                      </a:r>
                      <a:r>
                        <a:rPr lang="en-US" sz="2400" dirty="0">
                          <a:effectLst/>
                          <a:latin typeface="Times New Roman" panose="02020603050405020304" pitchFamily="18" charset="0"/>
                          <a:ea typeface="Calibri" panose="020F0502020204030204" pitchFamily="34" charset="0"/>
                          <a:cs typeface="Mangal" panose="02040503050203030202" pitchFamily="18" charset="0"/>
                        </a:rPr>
                        <a:t> Method</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0008"/>
                  </a:ext>
                </a:extLst>
              </a:tr>
              <a:tr h="452288">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9</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Total Phosphorous</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10.5 ppm(medium)</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Modified Olsen's Bicarbonate Method</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a:noFill/>
                    </a:lnB>
                    <a:solidFill>
                      <a:schemeClr val="accent6">
                        <a:lumMod val="20000"/>
                        <a:lumOff val="80000"/>
                      </a:schemeClr>
                    </a:solidFill>
                  </a:tcPr>
                </a:tc>
                <a:extLst>
                  <a:ext uri="{0D108BD9-81ED-4DB2-BD59-A6C34878D82A}">
                    <a16:rowId xmlns:a16="http://schemas.microsoft.com/office/drawing/2014/main" val="10009"/>
                  </a:ext>
                </a:extLst>
              </a:tr>
              <a:tr h="452288">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10</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0"/>
                        </a:spcAft>
                      </a:pPr>
                      <a:r>
                        <a:rPr lang="en-US" sz="2400">
                          <a:effectLst/>
                          <a:latin typeface="Times New Roman" panose="02020603050405020304" pitchFamily="18" charset="0"/>
                          <a:ea typeface="Calibri" panose="020F0502020204030204" pitchFamily="34" charset="0"/>
                          <a:cs typeface="Mangal" panose="02040503050203030202" pitchFamily="18" charset="0"/>
                        </a:rPr>
                        <a:t>Total Potassium</a:t>
                      </a:r>
                      <a:endParaRPr lang="en-US" sz="2400">
                        <a:effectLst/>
                        <a:latin typeface="Calibri" panose="020F0502020204030204" pitchFamily="34" charset="0"/>
                        <a:cs typeface="Mangal" panose="02040503050203030202"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5.5ppm(low)</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Mangal" panose="02040503050203030202" pitchFamily="18" charset="0"/>
                        </a:rPr>
                        <a:t>Flame photometer method</a:t>
                      </a:r>
                      <a:endParaRPr lang="en-US" sz="2400" dirty="0">
                        <a:effectLst/>
                        <a:latin typeface="Calibri" panose="020F0502020204030204" pitchFamily="34" charset="0"/>
                        <a:cs typeface="Mangal" panose="02040503050203030202" pitchFamily="18" charset="0"/>
                      </a:endParaRPr>
                    </a:p>
                  </a:txBody>
                  <a:tcPr marL="68580" marR="68580">
                    <a:lnL>
                      <a:noFill/>
                    </a:lnL>
                    <a:lnR>
                      <a:noFill/>
                    </a:lnR>
                    <a:lnT>
                      <a:noFill/>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0"/>
            <a:ext cx="12191999" cy="542925"/>
          </a:xfrm>
          <a:prstGeom prst="rect">
            <a:avLst/>
          </a:prstGeom>
          <a:solidFill>
            <a:schemeClr val="accent4">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3.3.Materials &amp; Methods…………</a:t>
            </a:r>
          </a:p>
        </p:txBody>
      </p:sp>
      <p:sp>
        <p:nvSpPr>
          <p:cNvPr id="3" name="Rectangle 2"/>
          <p:cNvSpPr/>
          <p:nvPr/>
        </p:nvSpPr>
        <p:spPr>
          <a:xfrm>
            <a:off x="0" y="564893"/>
            <a:ext cx="12416398" cy="11365227"/>
          </a:xfrm>
          <a:prstGeom prst="rect">
            <a:avLst/>
          </a:prstGeom>
          <a:solidFill>
            <a:schemeClr val="accent6">
              <a:lumMod val="20000"/>
              <a:lumOff val="80000"/>
            </a:schemeClr>
          </a:solidFill>
        </p:spPr>
        <p:txBody>
          <a:bodyPr wrap="square">
            <a:spAutoFit/>
          </a:bodyPr>
          <a:lstStyle/>
          <a:p>
            <a:pPr marL="457200" indent="-457200">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foliar spray of </a:t>
            </a:r>
            <a:r>
              <a:rPr lang="en-US" sz="2800" b="1" dirty="0">
                <a:latin typeface="Times New Roman" panose="02020603050405020304" pitchFamily="18" charset="0"/>
                <a:cs typeface="Times New Roman" panose="02020603050405020304" pitchFamily="18" charset="0"/>
              </a:rPr>
              <a:t>50 mg/l NAA  + 50 mg/l GA3</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gorkha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stickermore</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0.5ml/l</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gorkha</a:t>
            </a:r>
            <a:r>
              <a:rPr lang="en-US" sz="2800" dirty="0">
                <a:latin typeface="Times New Roman" panose="02020603050405020304" pitchFamily="18" charset="0"/>
                <a:cs typeface="Times New Roman" panose="02020603050405020304" pitchFamily="18" charset="0"/>
              </a:rPr>
              <a:t> agrochemical </a:t>
            </a:r>
            <a:r>
              <a:rPr lang="en-US" sz="2800" dirty="0" err="1">
                <a:latin typeface="Times New Roman" panose="02020603050405020304" pitchFamily="18" charset="0"/>
                <a:cs typeface="Times New Roman" panose="02020603050405020304" pitchFamily="18" charset="0"/>
              </a:rPr>
              <a:t>pvt.</a:t>
            </a:r>
            <a:r>
              <a:rPr lang="en-US" sz="2800" dirty="0">
                <a:latin typeface="Times New Roman" panose="02020603050405020304" pitchFamily="18" charset="0"/>
                <a:cs typeface="Times New Roman" panose="02020603050405020304" pitchFamily="18" charset="0"/>
              </a:rPr>
              <a:t> ltd(30 and 55 das), 1:1 weight-to-volume ratio for six hours(priming)(</a:t>
            </a:r>
            <a:r>
              <a:rPr lang="en-US" sz="2800" dirty="0" err="1">
                <a:latin typeface="Times New Roman" panose="02020603050405020304" pitchFamily="18" charset="0"/>
                <a:cs typeface="Times New Roman" panose="02020603050405020304" pitchFamily="18" charset="0"/>
              </a:rPr>
              <a:t>shukla</a:t>
            </a:r>
            <a:r>
              <a:rPr lang="en-US" sz="2800" dirty="0">
                <a:latin typeface="Times New Roman" panose="02020603050405020304" pitchFamily="18" charset="0"/>
                <a:cs typeface="Times New Roman" panose="02020603050405020304" pitchFamily="18" charset="0"/>
              </a:rPr>
              <a:t> et al., 2018)</a:t>
            </a:r>
          </a:p>
          <a:p>
            <a:pPr marL="457200" indent="-457200">
              <a:lnSpc>
                <a:spcPct val="107000"/>
              </a:lnSpc>
              <a:spcAft>
                <a:spcPts val="800"/>
              </a:spcAf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RCBD</a:t>
            </a:r>
            <a:r>
              <a:rPr lang="en-US" sz="2800" dirty="0">
                <a:effectLst/>
                <a:latin typeface="Times New Roman" panose="02020603050405020304" pitchFamily="18" charset="0"/>
                <a:cs typeface="Times New Roman" panose="02020603050405020304" pitchFamily="18" charset="0"/>
              </a:rPr>
              <a:t>(single factorial), plot size= </a:t>
            </a:r>
            <a:r>
              <a:rPr lang="en-US" sz="2800" dirty="0">
                <a:latin typeface="Times New Roman" panose="02020603050405020304" pitchFamily="18" charset="0"/>
                <a:cs typeface="Times New Roman" panose="02020603050405020304" pitchFamily="18" charset="0"/>
              </a:rPr>
              <a:t>4.62 </a:t>
            </a:r>
            <a:r>
              <a:rPr lang="en-US" sz="2800" dirty="0" err="1">
                <a:latin typeface="Times New Roman" panose="02020603050405020304" pitchFamily="18" charset="0"/>
                <a:cs typeface="Times New Roman" panose="02020603050405020304" pitchFamily="18" charset="0"/>
              </a:rPr>
              <a:t>sq.m</a:t>
            </a:r>
            <a:r>
              <a:rPr lang="en-US" sz="2800" dirty="0">
                <a:latin typeface="Times New Roman" panose="02020603050405020304" pitchFamily="18" charset="0"/>
                <a:cs typeface="Times New Roman" panose="02020603050405020304" pitchFamily="18" charset="0"/>
              </a:rPr>
              <a:t>, 3 rep, 16 genotypes(NGLRP), march 22(sowing time)(Neupane et al. ,2023).</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correlation analysis(simple linear correlation)</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Yield calculation model</a:t>
            </a:r>
          </a:p>
          <a:p>
            <a:r>
              <a:rPr lang="en-US" sz="2800" b="1" u="sng" dirty="0">
                <a:latin typeface="Times New Roman" panose="02020603050405020304" pitchFamily="18" charset="0"/>
                <a:cs typeface="Times New Roman" panose="02020603050405020304" pitchFamily="18" charset="0"/>
              </a:rPr>
              <a:t>Mixed model (</a:t>
            </a:r>
            <a:r>
              <a:rPr lang="en-US" sz="2800" b="1" u="sng" dirty="0" err="1">
                <a:latin typeface="Times New Roman" panose="02020603050405020304" pitchFamily="18" charset="0"/>
                <a:cs typeface="Times New Roman" panose="02020603050405020304" pitchFamily="18" charset="0"/>
              </a:rPr>
              <a:t>Multivariates</a:t>
            </a:r>
            <a:r>
              <a:rPr lang="en-US" sz="2800" b="1" u="sng" dirty="0">
                <a:latin typeface="Times New Roman" panose="02020603050405020304" pitchFamily="18" charset="0"/>
                <a:cs typeface="Times New Roman" panose="02020603050405020304" pitchFamily="18" charset="0"/>
              </a:rPr>
              <a:t> Techniques)</a:t>
            </a:r>
          </a:p>
          <a:p>
            <a:pPr marL="457200" indent="-457200">
              <a:lnSpc>
                <a:spcPct val="107000"/>
              </a:lnSpc>
              <a:spcAft>
                <a:spcPts val="800"/>
              </a:spcAft>
              <a:buFont typeface="Arial" panose="020B0604020202020204" pitchFamily="34" charset="0"/>
              <a:buChar char="•"/>
            </a:pPr>
            <a:r>
              <a:rPr lang="en-US" sz="2800" dirty="0" err="1">
                <a:latin typeface="Times New Roman" panose="02020603050405020304" pitchFamily="18" charset="0"/>
                <a:ea typeface="Calibri" panose="020F0502020204030204" pitchFamily="34" charset="0"/>
                <a:cs typeface="Times New Roman" panose="02020603050405020304" pitchFamily="18" charset="0"/>
              </a:rPr>
              <a:t>euclidean</a:t>
            </a:r>
            <a:r>
              <a:rPr lang="en-US" sz="2800" dirty="0">
                <a:latin typeface="Times New Roman" panose="02020603050405020304" pitchFamily="18" charset="0"/>
                <a:ea typeface="Calibri" panose="020F0502020204030204" pitchFamily="34" charset="0"/>
                <a:cs typeface="Times New Roman" panose="02020603050405020304" pitchFamily="18" charset="0"/>
              </a:rPr>
              <a:t> distance calculation and cluster analysis.</a:t>
            </a:r>
          </a:p>
          <a:p>
            <a:pPr marL="457200" indent="-457200">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multi-trait genotype-ideotype distance index (MTGID)</a:t>
            </a:r>
          </a:p>
          <a:p>
            <a:pPr marL="457200" indent="-457200">
              <a:lnSpc>
                <a:spcPct val="107000"/>
              </a:lnSpc>
              <a:spcAft>
                <a:spcPts val="800"/>
              </a:spcAft>
              <a:buFont typeface="Arial" panose="020B0604020202020204" pitchFamily="34" charset="0"/>
              <a:buChar char="•"/>
            </a:pPr>
            <a:r>
              <a:rPr lang="en-US" sz="2800" b="1" dirty="0">
                <a:solidFill>
                  <a:srgbClr val="1F1F1F"/>
                </a:solidFill>
                <a:latin typeface="Times New Roman" panose="02020603050405020304" pitchFamily="18" charset="0"/>
                <a:cs typeface="Times New Roman" panose="02020603050405020304" pitchFamily="18" charset="0"/>
              </a:rPr>
              <a:t>FA (factor analysis) -BLUP(</a:t>
            </a:r>
            <a:r>
              <a:rPr lang="en-US" sz="2800" dirty="0">
                <a:solidFill>
                  <a:srgbClr val="1F1F1F"/>
                </a:solidFill>
                <a:latin typeface="Times New Roman" panose="02020603050405020304" pitchFamily="18" charset="0"/>
                <a:cs typeface="Times New Roman" panose="02020603050405020304" pitchFamily="18" charset="0"/>
              </a:rPr>
              <a:t>best linear unbiased prediction</a:t>
            </a:r>
            <a:r>
              <a:rPr lang="en-US" sz="2800" b="1" dirty="0">
                <a:solidFill>
                  <a:srgbClr val="1F1F1F"/>
                </a:solidFill>
                <a:latin typeface="Times New Roman" panose="02020603050405020304" pitchFamily="18" charset="0"/>
                <a:cs typeface="Times New Roman" panose="02020603050405020304" pitchFamily="18" charset="0"/>
              </a:rPr>
              <a:t>) </a:t>
            </a:r>
            <a:r>
              <a:rPr lang="en-US" sz="2800" dirty="0">
                <a:solidFill>
                  <a:srgbClr val="1F1F1F"/>
                </a:solidFill>
                <a:latin typeface="Times New Roman" panose="02020603050405020304" pitchFamily="18" charset="0"/>
                <a:cs typeface="Times New Roman" panose="02020603050405020304" pitchFamily="18" charset="0"/>
              </a:rPr>
              <a:t>index</a:t>
            </a:r>
          </a:p>
          <a:p>
            <a:pPr marL="457200" indent="-457200">
              <a:lnSpc>
                <a:spcPct val="107000"/>
              </a:lnSpc>
              <a:spcAft>
                <a:spcPts val="800"/>
              </a:spcAf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PCA</a:t>
            </a:r>
            <a:r>
              <a:rPr lang="en-US" sz="2800" dirty="0">
                <a:latin typeface="Times New Roman" panose="02020603050405020304" pitchFamily="18" charset="0"/>
                <a:cs typeface="Times New Roman" panose="02020603050405020304" pitchFamily="18" charset="0"/>
              </a:rPr>
              <a:t> analysis, estimation of genetic parameters, </a:t>
            </a:r>
            <a:r>
              <a:rPr lang="en-US" sz="2800" dirty="0" err="1">
                <a:latin typeface="Times New Roman" panose="02020603050405020304" pitchFamily="18" charset="0"/>
                <a:cs typeface="Times New Roman" panose="02020603050405020304" pitchFamily="18" charset="0"/>
              </a:rPr>
              <a:t>anova</a:t>
            </a:r>
            <a:r>
              <a:rPr lang="en-US" sz="2800" dirty="0">
                <a:latin typeface="Times New Roman" panose="02020603050405020304" pitchFamily="18" charset="0"/>
                <a:cs typeface="Times New Roman" panose="02020603050405020304" pitchFamily="18" charset="0"/>
              </a:rPr>
              <a:t> with Duncan test.</a:t>
            </a:r>
            <a:r>
              <a:rPr lang="en-US" sz="2800" dirty="0">
                <a:solidFill>
                  <a:srgbClr val="1F1F1F"/>
                </a:solidFill>
                <a:latin typeface="Times New Roman" panose="02020603050405020304" pitchFamily="18" charset="0"/>
                <a:cs typeface="Times New Roman" panose="02020603050405020304" pitchFamily="18" charset="0"/>
              </a:rPr>
              <a:t> calculation</a:t>
            </a:r>
            <a:endParaRPr lang="en-US" sz="2800" dirty="0">
              <a:latin typeface="Times New Roman" panose="02020603050405020304" pitchFamily="18" charset="0"/>
              <a:cs typeface="Times New Roman" panose="02020603050405020304" pitchFamily="18" charset="0"/>
            </a:endParaRPr>
          </a:p>
          <a:p>
            <a:pPr>
              <a:lnSpc>
                <a:spcPct val="107000"/>
              </a:lnSpc>
              <a:spcAft>
                <a:spcPts val="800"/>
              </a:spcAft>
            </a:pPr>
            <a:endParaRPr lang="en-US" sz="1600" dirty="0">
              <a:latin typeface="Calibri" panose="020F0502020204030204" pitchFamily="34" charset="0"/>
              <a:cs typeface="Mangal" panose="02040503050203030202" pitchFamily="18" charset="0"/>
            </a:endParaRPr>
          </a:p>
          <a:p>
            <a:pPr>
              <a:lnSpc>
                <a:spcPct val="107000"/>
              </a:lnSpc>
              <a:spcAft>
                <a:spcPts val="800"/>
              </a:spcAft>
            </a:pPr>
            <a:endParaRPr lang="en-US" sz="1600" dirty="0">
              <a:latin typeface="Calibri" panose="020F0502020204030204" pitchFamily="34" charset="0"/>
              <a:cs typeface="Mangal" panose="02040503050203030202" pitchFamily="18" charset="0"/>
            </a:endParaRPr>
          </a:p>
          <a:p>
            <a:pPr>
              <a:lnSpc>
                <a:spcPct val="107000"/>
              </a:lnSpc>
              <a:spcAft>
                <a:spcPts val="800"/>
              </a:spcAft>
            </a:pPr>
            <a:endParaRPr lang="en-US" sz="1600" dirty="0">
              <a:latin typeface="Calibri" panose="020F0502020204030204" pitchFamily="34" charset="0"/>
              <a:cs typeface="Mangal" panose="02040503050203030202" pitchFamily="18" charset="0"/>
            </a:endParaRPr>
          </a:p>
          <a:p>
            <a:pPr>
              <a:lnSpc>
                <a:spcPct val="107000"/>
              </a:lnSpc>
              <a:spcAft>
                <a:spcPts val="800"/>
              </a:spcAft>
            </a:pPr>
            <a:r>
              <a:rPr lang="en-US" sz="1600" dirty="0">
                <a:latin typeface="Calibri" panose="020F0502020204030204" pitchFamily="34" charset="0"/>
                <a:cs typeface="Mangal" panose="02040503050203030202" pitchFamily="18" charset="0"/>
              </a:rPr>
              <a:t> </a:t>
            </a:r>
          </a:p>
          <a:p>
            <a:pPr>
              <a:lnSpc>
                <a:spcPct val="107000"/>
              </a:lnSpc>
              <a:spcAft>
                <a:spcPts val="800"/>
              </a:spcAft>
            </a:pPr>
            <a:endParaRPr lang="en-US" sz="1600" dirty="0">
              <a:latin typeface="Calibri" panose="020F0502020204030204" pitchFamily="34" charset="0"/>
              <a:cs typeface="Mangal" panose="02040503050203030202" pitchFamily="18" charset="0"/>
            </a:endParaRPr>
          </a:p>
          <a:p>
            <a:endParaRPr lang="en-US" dirty="0"/>
          </a:p>
          <a:p>
            <a:endParaRPr lang="en-US" dirty="0"/>
          </a:p>
          <a:p>
            <a:br>
              <a:rPr lang="en-US" dirty="0"/>
            </a:br>
            <a:endParaRPr lang="en-US" dirty="0"/>
          </a:p>
          <a:p>
            <a:pPr>
              <a:lnSpc>
                <a:spcPct val="107000"/>
              </a:lnSpc>
              <a:spcAft>
                <a:spcPts val="800"/>
              </a:spcAft>
            </a:pPr>
            <a:endParaRPr lang="en-US" dirty="0"/>
          </a:p>
          <a:p>
            <a:pPr>
              <a:lnSpc>
                <a:spcPct val="107000"/>
              </a:lnSpc>
              <a:spcAft>
                <a:spcPts val="800"/>
              </a:spcAft>
            </a:pPr>
            <a:endParaRPr lang="en-US" dirty="0"/>
          </a:p>
          <a:p>
            <a:pPr>
              <a:lnSpc>
                <a:spcPct val="107000"/>
              </a:lnSpc>
              <a:spcAft>
                <a:spcPts val="800"/>
              </a:spcAft>
            </a:pPr>
            <a:endParaRPr lang="en-US" dirty="0"/>
          </a:p>
          <a:p>
            <a:pPr>
              <a:lnSpc>
                <a:spcPct val="107000"/>
              </a:lnSpc>
              <a:spcAft>
                <a:spcPts val="800"/>
              </a:spcAft>
            </a:pPr>
            <a:endParaRPr lang="en-US" dirty="0"/>
          </a:p>
          <a:p>
            <a:pPr>
              <a:lnSpc>
                <a:spcPct val="107000"/>
              </a:lnSpc>
              <a:spcAft>
                <a:spcPts val="800"/>
              </a:spcAft>
            </a:pPr>
            <a:endParaRPr lang="en-US" sz="1400" dirty="0">
              <a:effectLst/>
              <a:latin typeface="Calibri" panose="020F0502020204030204" pitchFamily="34" charset="0"/>
              <a:cs typeface="Mangal" panose="02040503050203030202"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0"/>
            <a:ext cx="12191999" cy="542925"/>
          </a:xfrm>
          <a:prstGeom prst="rect">
            <a:avLst/>
          </a:prstGeom>
          <a:solidFill>
            <a:schemeClr val="accent4">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3.4. Materials &amp; Methods…………</a:t>
            </a:r>
          </a:p>
        </p:txBody>
      </p:sp>
      <p:sp>
        <p:nvSpPr>
          <p:cNvPr id="4" name="Rectangle 3"/>
          <p:cNvSpPr/>
          <p:nvPr/>
        </p:nvSpPr>
        <p:spPr>
          <a:xfrm>
            <a:off x="0" y="541624"/>
            <a:ext cx="12192000" cy="7200689"/>
          </a:xfrm>
          <a:prstGeom prst="rect">
            <a:avLst/>
          </a:prstGeom>
          <a:solidFill>
            <a:schemeClr val="accent6">
              <a:lumMod val="20000"/>
              <a:lumOff val="80000"/>
            </a:schemeClr>
          </a:solidFill>
        </p:spPr>
        <p:txBody>
          <a:bodyPr wrap="square">
            <a:spAutoFit/>
          </a:bodyPr>
          <a:lstStyle/>
          <a:p>
            <a:pPr>
              <a:lnSpc>
                <a:spcPct val="107000"/>
              </a:lnSpc>
              <a:spcAft>
                <a:spcPts val="800"/>
              </a:spcAft>
            </a:pPr>
            <a:r>
              <a:rPr lang="en-US" sz="3200" b="1" u="sng" dirty="0">
                <a:latin typeface="Times New Roman" panose="02020603050405020304" pitchFamily="18" charset="0"/>
                <a:ea typeface="Calibri" panose="020F0502020204030204" pitchFamily="34" charset="0"/>
                <a:cs typeface="Mangal" panose="02040503050203030202" pitchFamily="18" charset="0"/>
              </a:rPr>
              <a:t>Statistical analysis:</a:t>
            </a:r>
          </a:p>
          <a:p>
            <a:pPr marL="457200" indent="-457200">
              <a:lnSpc>
                <a:spcPct val="107000"/>
              </a:lnSpc>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Software: </a:t>
            </a:r>
            <a:r>
              <a:rPr lang="de-DE" sz="3200" dirty="0">
                <a:latin typeface="Times New Roman" panose="02020603050405020304" pitchFamily="18" charset="0"/>
                <a:ea typeface="Calibri" panose="020F0502020204030204" pitchFamily="34" charset="0"/>
                <a:cs typeface="Times New Roman" panose="02020603050405020304" pitchFamily="18" charset="0"/>
              </a:rPr>
              <a:t>R version 4.3.1 (dated </a:t>
            </a:r>
            <a:r>
              <a:rPr lang="de-DE" sz="3200" u="sng" dirty="0">
                <a:latin typeface="Times New Roman" panose="02020603050405020304" pitchFamily="18" charset="0"/>
                <a:ea typeface="Calibri" panose="020F0502020204030204" pitchFamily="34" charset="0"/>
                <a:cs typeface="Times New Roman" panose="02020603050405020304" pitchFamily="18" charset="0"/>
              </a:rPr>
              <a:t>2023-06-16</a:t>
            </a:r>
            <a:r>
              <a:rPr lang="de-DE" sz="32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nSpc>
                <a:spcPct val="107000"/>
              </a:lnSpc>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a:t>
            </a:r>
            <a:r>
              <a:rPr lang="en-US" sz="3200" b="1" dirty="0" err="1">
                <a:latin typeface="Times New Roman" panose="02020603050405020304" pitchFamily="18" charset="0"/>
                <a:ea typeface="Calibri" panose="020F0502020204030204" pitchFamily="34" charset="0"/>
                <a:cs typeface="Times New Roman" panose="02020603050405020304" pitchFamily="18" charset="0"/>
              </a:rPr>
              <a:t>agricolae</a:t>
            </a:r>
            <a:r>
              <a:rPr lang="en-US" sz="3200" dirty="0">
                <a:latin typeface="Times New Roman" panose="02020603050405020304" pitchFamily="18" charset="0"/>
                <a:ea typeface="Calibri" panose="020F0502020204030204" pitchFamily="34" charset="0"/>
                <a:cs typeface="Times New Roman" panose="02020603050405020304" pitchFamily="18" charset="0"/>
              </a:rPr>
              <a:t>" for mean separation</a:t>
            </a:r>
          </a:p>
          <a:p>
            <a:pPr marL="457200" indent="-457200">
              <a:lnSpc>
                <a:spcPct val="107000"/>
              </a:lnSpc>
              <a:spcAft>
                <a:spcPts val="800"/>
              </a:spcAft>
              <a:buFont typeface="Arial" panose="020B0604020202020204" pitchFamily="34" charset="0"/>
              <a:buChar char="•"/>
            </a:pPr>
            <a:r>
              <a:rPr lang="en-US" sz="3200" b="1" dirty="0" err="1">
                <a:latin typeface="Times New Roman" panose="02020603050405020304" pitchFamily="18" charset="0"/>
                <a:ea typeface="Calibri" panose="020F0502020204030204" pitchFamily="34" charset="0"/>
                <a:cs typeface="Times New Roman" panose="02020603050405020304" pitchFamily="18" charset="0"/>
              </a:rPr>
              <a:t>Gvlma</a:t>
            </a:r>
            <a:r>
              <a:rPr lang="en-US" sz="3200" dirty="0">
                <a:latin typeface="Times New Roman" panose="02020603050405020304" pitchFamily="18" charset="0"/>
                <a:ea typeface="Calibri" panose="020F0502020204030204" pitchFamily="34" charset="0"/>
                <a:cs typeface="Times New Roman" panose="02020603050405020304" pitchFamily="18" charset="0"/>
              </a:rPr>
              <a:t>” Normal Distribution Testing</a:t>
            </a:r>
          </a:p>
          <a:p>
            <a:pPr marL="457200" indent="-457200">
              <a:lnSpc>
                <a:spcPct val="107000"/>
              </a:lnSpc>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b="1" dirty="0">
                <a:latin typeface="Times New Roman" panose="02020603050405020304" pitchFamily="18" charset="0"/>
                <a:ea typeface="Calibri" panose="020F0502020204030204" pitchFamily="34" charset="0"/>
                <a:cs typeface="Times New Roman" panose="02020603050405020304" pitchFamily="18" charset="0"/>
              </a:rPr>
              <a:t>variability</a:t>
            </a:r>
            <a:r>
              <a:rPr lang="en-US" sz="3200" dirty="0">
                <a:latin typeface="Times New Roman" panose="02020603050405020304" pitchFamily="18" charset="0"/>
                <a:ea typeface="Calibri" panose="020F0502020204030204" pitchFamily="34" charset="0"/>
                <a:cs typeface="Times New Roman" panose="02020603050405020304" pitchFamily="18" charset="0"/>
              </a:rPr>
              <a:t>" for estimating genetic parameters</a:t>
            </a:r>
          </a:p>
          <a:p>
            <a:pPr marL="457200" indent="-457200">
              <a:lnSpc>
                <a:spcPct val="107000"/>
              </a:lnSpc>
              <a:spcAft>
                <a:spcPts val="80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factoextra</a:t>
            </a:r>
            <a:r>
              <a:rPr lang="en-US" sz="3200" dirty="0">
                <a:latin typeface="Times New Roman" panose="02020603050405020304" pitchFamily="18" charset="0"/>
                <a:cs typeface="Times New Roman" panose="02020603050405020304" pitchFamily="18" charset="0"/>
              </a:rPr>
              <a:t>" and "</a:t>
            </a:r>
            <a:r>
              <a:rPr lang="en-US" sz="3200" b="1" dirty="0" err="1">
                <a:latin typeface="Times New Roman" panose="02020603050405020304" pitchFamily="18" charset="0"/>
                <a:cs typeface="Times New Roman" panose="02020603050405020304" pitchFamily="18" charset="0"/>
              </a:rPr>
              <a:t>factominer</a:t>
            </a:r>
            <a:r>
              <a:rPr lang="en-US" sz="3200" dirty="0">
                <a:latin typeface="Times New Roman" panose="02020603050405020304" pitchFamily="18" charset="0"/>
                <a:cs typeface="Times New Roman" panose="02020603050405020304" pitchFamily="18" charset="0"/>
              </a:rPr>
              <a:t>" for Principal Component Analysis</a:t>
            </a:r>
          </a:p>
          <a:p>
            <a:pPr marL="457200" indent="-457200">
              <a:lnSpc>
                <a:spcPct val="107000"/>
              </a:lnSpc>
              <a:spcAft>
                <a:spcPts val="800"/>
              </a:spcAft>
              <a:buFont typeface="Arial" panose="020B0604020202020204" pitchFamily="34" charset="0"/>
              <a:buChar char="•"/>
            </a:pPr>
            <a:r>
              <a:rPr lang="en-US" sz="3200" b="1" dirty="0" err="1">
                <a:latin typeface="Times New Roman" panose="02020603050405020304" pitchFamily="18" charset="0"/>
                <a:cs typeface="Times New Roman" panose="02020603050405020304" pitchFamily="18" charset="0"/>
              </a:rPr>
              <a:t>metan</a:t>
            </a:r>
            <a:r>
              <a:rPr lang="en-US" sz="3200" dirty="0">
                <a:latin typeface="Times New Roman" panose="02020603050405020304" pitchFamily="18" charset="0"/>
                <a:cs typeface="Times New Roman" panose="02020603050405020304" pitchFamily="18" charset="0"/>
              </a:rPr>
              <a:t>" for (Pearson r) and multi-trait genotype-ideotype distance indices for Crop Ideotype Modeling</a:t>
            </a:r>
          </a:p>
          <a:p>
            <a:pPr marL="457200" indent="-457200">
              <a:lnSpc>
                <a:spcPct val="107000"/>
              </a:lnSpc>
              <a:spcAft>
                <a:spcPts val="800"/>
              </a:spcAf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ggplot</a:t>
            </a:r>
            <a:r>
              <a:rPr lang="en-US" sz="3200"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circlize</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reshape</a:t>
            </a:r>
            <a:r>
              <a:rPr lang="en-US" sz="3200" dirty="0">
                <a:latin typeface="Times New Roman" panose="02020603050405020304" pitchFamily="18" charset="0"/>
                <a:cs typeface="Times New Roman" panose="02020603050405020304" pitchFamily="18" charset="0"/>
              </a:rPr>
              <a:t>" heatmap and other Graphics, "</a:t>
            </a:r>
            <a:r>
              <a:rPr lang="en-US" sz="3200" b="1" dirty="0" err="1">
                <a:latin typeface="Times New Roman" panose="02020603050405020304" pitchFamily="18" charset="0"/>
                <a:cs typeface="Times New Roman" panose="02020603050405020304" pitchFamily="18" charset="0"/>
              </a:rPr>
              <a:t>NbClust</a:t>
            </a:r>
            <a:r>
              <a:rPr lang="en-US" sz="3200" dirty="0">
                <a:latin typeface="Times New Roman" panose="02020603050405020304" pitchFamily="18" charset="0"/>
                <a:cs typeface="Times New Roman" panose="02020603050405020304" pitchFamily="18" charset="0"/>
              </a:rPr>
              <a:t>" -optimal number of Clusters</a:t>
            </a:r>
          </a:p>
          <a:p>
            <a:pPr>
              <a:lnSpc>
                <a:spcPct val="107000"/>
              </a:lnSpc>
              <a:spcAft>
                <a:spcPts val="800"/>
              </a:spcAft>
            </a:pPr>
            <a:endParaRPr lang="en-US" b="1" dirty="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endParaRPr lang="en-US" b="1" dirty="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endParaRPr lang="en-US" sz="1400" dirty="0">
              <a:effectLst/>
              <a:latin typeface="Calibri" panose="020F0502020204030204" pitchFamily="34" charset="0"/>
              <a:cs typeface="Mangal" panose="02040503050203030202"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4. Results………</a:t>
            </a:r>
          </a:p>
        </p:txBody>
      </p:sp>
      <p:graphicFrame>
        <p:nvGraphicFramePr>
          <p:cNvPr id="3" name="Table 2"/>
          <p:cNvGraphicFramePr>
            <a:graphicFrameLocks noGrp="1"/>
          </p:cNvGraphicFramePr>
          <p:nvPr>
            <p:extLst>
              <p:ext uri="{D42A27DB-BD31-4B8C-83A1-F6EECF244321}">
                <p14:modId xmlns:p14="http://schemas.microsoft.com/office/powerpoint/2010/main" val="4223564695"/>
              </p:ext>
            </p:extLst>
          </p:nvPr>
        </p:nvGraphicFramePr>
        <p:xfrm>
          <a:off x="0" y="713835"/>
          <a:ext cx="12191999" cy="6144165"/>
        </p:xfrm>
        <a:graphic>
          <a:graphicData uri="http://schemas.openxmlformats.org/drawingml/2006/table">
            <a:tbl>
              <a:tblPr>
                <a:tableStyleId>{5C22544A-7EE6-4342-B048-85BDC9FD1C3A}</a:tableStyleId>
              </a:tblPr>
              <a:tblGrid>
                <a:gridCol w="2360372">
                  <a:extLst>
                    <a:ext uri="{9D8B030D-6E8A-4147-A177-3AD203B41FA5}">
                      <a16:colId xmlns:a16="http://schemas.microsoft.com/office/drawing/2014/main" val="20000"/>
                    </a:ext>
                  </a:extLst>
                </a:gridCol>
                <a:gridCol w="1572768">
                  <a:extLst>
                    <a:ext uri="{9D8B030D-6E8A-4147-A177-3AD203B41FA5}">
                      <a16:colId xmlns:a16="http://schemas.microsoft.com/office/drawing/2014/main" val="20001"/>
                    </a:ext>
                  </a:extLst>
                </a:gridCol>
                <a:gridCol w="1572768">
                  <a:extLst>
                    <a:ext uri="{9D8B030D-6E8A-4147-A177-3AD203B41FA5}">
                      <a16:colId xmlns:a16="http://schemas.microsoft.com/office/drawing/2014/main" val="20002"/>
                    </a:ext>
                  </a:extLst>
                </a:gridCol>
                <a:gridCol w="2165299">
                  <a:extLst>
                    <a:ext uri="{9D8B030D-6E8A-4147-A177-3AD203B41FA5}">
                      <a16:colId xmlns:a16="http://schemas.microsoft.com/office/drawing/2014/main" val="20003"/>
                    </a:ext>
                  </a:extLst>
                </a:gridCol>
                <a:gridCol w="2162859">
                  <a:extLst>
                    <a:ext uri="{9D8B030D-6E8A-4147-A177-3AD203B41FA5}">
                      <a16:colId xmlns:a16="http://schemas.microsoft.com/office/drawing/2014/main" val="20004"/>
                    </a:ext>
                  </a:extLst>
                </a:gridCol>
                <a:gridCol w="2357933">
                  <a:extLst>
                    <a:ext uri="{9D8B030D-6E8A-4147-A177-3AD203B41FA5}">
                      <a16:colId xmlns:a16="http://schemas.microsoft.com/office/drawing/2014/main" val="20005"/>
                    </a:ext>
                  </a:extLst>
                </a:gridCol>
              </a:tblGrid>
              <a:tr h="311983">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Genotypes</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SPFDBAH ±SD</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SPFDAAH± SD</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Length of the Pod ± SD</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Pod/Cluster ±SD</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Diameter of Grain ± SD</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0"/>
                  </a:ext>
                </a:extLst>
              </a:tr>
              <a:tr h="278263">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VC6368(46-40-3)</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5.37±0.77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0.75±0.07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8.62 ± 1.09</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10.5 ± 0.71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3.60 ± 0.44</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1"/>
                  </a:ext>
                </a:extLst>
              </a:tr>
              <a:tr h="278263">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NM-54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4.13±0.70</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0.733±0.07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8.75 ± 0.97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4.93 ± 0.37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3.64 ± 0.16</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2"/>
                  </a:ext>
                </a:extLst>
              </a:tr>
              <a:tr h="294902">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VC6370A</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5.86±0.59</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b="1" dirty="0">
                          <a:solidFill>
                            <a:schemeClr val="tx1"/>
                          </a:solidFill>
                          <a:effectLst/>
                          <a:latin typeface="Times New Roman" panose="02020603050405020304" pitchFamily="18" charset="0"/>
                          <a:cs typeface="Times New Roman" panose="02020603050405020304" pitchFamily="18" charset="0"/>
                        </a:rPr>
                        <a:t>1.26</a:t>
                      </a:r>
                      <a:r>
                        <a:rPr lang="en-US" sz="1400" b="1" baseline="30000" dirty="0">
                          <a:solidFill>
                            <a:schemeClr val="tx1"/>
                          </a:solidFill>
                          <a:effectLst/>
                          <a:latin typeface="Times New Roman" panose="02020603050405020304" pitchFamily="18" charset="0"/>
                          <a:cs typeface="Times New Roman" panose="02020603050405020304" pitchFamily="18" charset="0"/>
                        </a:rPr>
                        <a:t>ab</a:t>
                      </a:r>
                      <a:r>
                        <a:rPr lang="en-US" sz="1400" b="1" dirty="0">
                          <a:solidFill>
                            <a:schemeClr val="tx1"/>
                          </a:solidFill>
                          <a:effectLst/>
                          <a:latin typeface="Times New Roman" panose="02020603050405020304" pitchFamily="18" charset="0"/>
                          <a:cs typeface="Times New Roman" panose="02020603050405020304" pitchFamily="18" charset="0"/>
                        </a:rPr>
                        <a:t>± 0.05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8.14 ±1.33</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6.66± 0.98</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3.92 ± 0.25</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3"/>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VC1973A(SC)</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6.13±0.56</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0.80±0.06</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7.99 ± 0.64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7.60± 0.64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4.06 ± 0.41</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4"/>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VC6173C</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5.20 ±0.99</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0.53±0.05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6.98± 1.42</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6.71± 0.55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3.75 ± 0.39</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5"/>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CN95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6.40 ±0.86</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0.80±0.08</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9.20 ± 0.81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7.00 ± 0.34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3.62± 0.33</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6"/>
                  </a:ext>
                </a:extLst>
              </a:tr>
              <a:tr h="326775">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VC6848</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5.33±0.74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0.86±0.07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8.16 ± 1.36</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5.46 ±0.55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b="1" dirty="0">
                          <a:solidFill>
                            <a:schemeClr val="tx1"/>
                          </a:solidFill>
                          <a:effectLst/>
                          <a:latin typeface="Times New Roman" panose="02020603050405020304" pitchFamily="18" charset="0"/>
                          <a:cs typeface="Times New Roman" panose="02020603050405020304" pitchFamily="18" charset="0"/>
                        </a:rPr>
                        <a:t>3.86 ± 0.15</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7"/>
                  </a:ext>
                </a:extLst>
              </a:tr>
              <a:tr h="326775">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PRATIGYA</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b="1" dirty="0">
                          <a:solidFill>
                            <a:schemeClr val="tx1"/>
                          </a:solidFill>
                          <a:effectLst/>
                          <a:latin typeface="Times New Roman" panose="02020603050405020304" pitchFamily="18" charset="0"/>
                          <a:cs typeface="Times New Roman" panose="02020603050405020304" pitchFamily="18" charset="0"/>
                        </a:rPr>
                        <a:t>8.13</a:t>
                      </a:r>
                      <a:r>
                        <a:rPr lang="en-US" sz="1400" b="1" baseline="30000" dirty="0">
                          <a:solidFill>
                            <a:schemeClr val="tx1"/>
                          </a:solidFill>
                          <a:effectLst/>
                          <a:latin typeface="Times New Roman" panose="02020603050405020304" pitchFamily="18" charset="0"/>
                          <a:cs typeface="Times New Roman" panose="02020603050405020304" pitchFamily="18" charset="0"/>
                        </a:rPr>
                        <a:t>a</a:t>
                      </a:r>
                      <a:r>
                        <a:rPr lang="en-US" sz="1400" b="1" dirty="0">
                          <a:solidFill>
                            <a:schemeClr val="tx1"/>
                          </a:solidFill>
                          <a:effectLst/>
                          <a:latin typeface="Times New Roman" panose="02020603050405020304" pitchFamily="18" charset="0"/>
                          <a:cs typeface="Times New Roman" panose="02020603050405020304" pitchFamily="18" charset="0"/>
                        </a:rPr>
                        <a:t> ±0.91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0.73± 0.07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9.02±0.84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5.73 ± 0.45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3.53 ±0.23</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8"/>
                  </a:ext>
                </a:extLst>
              </a:tr>
              <a:tr h="326775">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KPS-1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7.60 ±0.91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0.53±0.09</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7.45 ± 0.90</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2.8 ±0.73</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b="1" dirty="0">
                          <a:solidFill>
                            <a:schemeClr val="tx1"/>
                          </a:solidFill>
                          <a:effectLst/>
                          <a:latin typeface="Times New Roman" panose="02020603050405020304" pitchFamily="18" charset="0"/>
                          <a:cs typeface="Times New Roman" panose="02020603050405020304" pitchFamily="18" charset="0"/>
                        </a:rPr>
                        <a:t>3.87± 0.40</a:t>
                      </a:r>
                    </a:p>
                  </a:txBody>
                  <a:tcPr marL="51489" marR="51489" marT="34326" marB="34326">
                    <a:solidFill>
                      <a:schemeClr val="accent4">
                        <a:lumMod val="20000"/>
                        <a:lumOff val="80000"/>
                      </a:schemeClr>
                    </a:solidFill>
                  </a:tcPr>
                </a:tc>
                <a:extLst>
                  <a:ext uri="{0D108BD9-81ED-4DB2-BD59-A6C34878D82A}">
                    <a16:rowId xmlns:a16="http://schemas.microsoft.com/office/drawing/2014/main" val="10009"/>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VC3890A</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5.06 ±0.74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0.53±0.07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8.34 ±0.93</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4.20 ± 0.11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3.71± 0.29</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0"/>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VC6173A</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7.42 ±0.99</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0.92±0.09</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8.02 ± 0.88</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6.71 ± 0.55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3.75± 0.28</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1"/>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SAMRAT</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6.53 ±0.63</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0.46± 0.06</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7.43 ± 1.19</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3.60 ± 0.45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3.67± 0.32</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2"/>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PANT MUNG 2</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7.60 ±0.91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0.60±0.09</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8.16 ± 0.75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4.20 ± 0.16</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3.59 ±0.28</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3"/>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MN92</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7.466±0.75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1.0±0.07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8.84 ± 0.67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5.26 ± 0.90</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3.73 ±0.18</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4"/>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VC6369</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6.66 ±0.50</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0.40±0.05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8.35 ± 1.46</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5.80± 0.24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3.79 ±0.28</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5"/>
                  </a:ext>
                </a:extLst>
              </a:tr>
              <a:tr h="326775">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VC3960A-88</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7.20 ±1.18</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b="1" dirty="0">
                          <a:solidFill>
                            <a:schemeClr val="tx1"/>
                          </a:solidFill>
                          <a:effectLst/>
                          <a:latin typeface="Times New Roman" panose="02020603050405020304" pitchFamily="18" charset="0"/>
                          <a:cs typeface="Times New Roman" panose="02020603050405020304" pitchFamily="18" charset="0"/>
                        </a:rPr>
                        <a:t>1.53</a:t>
                      </a:r>
                      <a:r>
                        <a:rPr lang="en-US" sz="1400" b="1" baseline="30000" dirty="0">
                          <a:solidFill>
                            <a:schemeClr val="tx1"/>
                          </a:solidFill>
                          <a:effectLst/>
                          <a:latin typeface="Times New Roman" panose="02020603050405020304" pitchFamily="18" charset="0"/>
                          <a:cs typeface="Times New Roman" panose="02020603050405020304" pitchFamily="18" charset="0"/>
                        </a:rPr>
                        <a:t>a</a:t>
                      </a:r>
                      <a:r>
                        <a:rPr lang="en-US" sz="1400" b="1" dirty="0">
                          <a:solidFill>
                            <a:schemeClr val="tx1"/>
                          </a:solidFill>
                          <a:effectLst/>
                          <a:latin typeface="Times New Roman" panose="02020603050405020304" pitchFamily="18" charset="0"/>
                          <a:cs typeface="Times New Roman" panose="02020603050405020304" pitchFamily="18" charset="0"/>
                        </a:rPr>
                        <a:t>±0.18</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b="1" dirty="0">
                          <a:solidFill>
                            <a:schemeClr val="tx1"/>
                          </a:solidFill>
                          <a:effectLst/>
                          <a:latin typeface="Times New Roman" panose="02020603050405020304" pitchFamily="18" charset="0"/>
                          <a:cs typeface="Times New Roman" panose="02020603050405020304" pitchFamily="18" charset="0"/>
                        </a:rPr>
                        <a:t>9.04 ±1.146</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b="1" dirty="0">
                          <a:solidFill>
                            <a:schemeClr val="tx1"/>
                          </a:solidFill>
                          <a:effectLst/>
                          <a:latin typeface="Times New Roman" panose="02020603050405020304" pitchFamily="18" charset="0"/>
                          <a:cs typeface="Times New Roman" panose="02020603050405020304" pitchFamily="18" charset="0"/>
                        </a:rPr>
                        <a:t>7.80± 0.93</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b="1" dirty="0">
                          <a:solidFill>
                            <a:schemeClr val="tx1"/>
                          </a:solidFill>
                          <a:effectLst/>
                          <a:latin typeface="Times New Roman" panose="02020603050405020304" pitchFamily="18" charset="0"/>
                          <a:cs typeface="Times New Roman" panose="02020603050405020304" pitchFamily="18" charset="0"/>
                        </a:rPr>
                        <a:t>3.96a ± 0.17</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6"/>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LSD(0.05)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0.33</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0.094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0.135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0.675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0.03</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7"/>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SE</a:t>
                      </a:r>
                      <a:r>
                        <a:rPr lang="en-US" sz="1400" baseline="-25000">
                          <a:solidFill>
                            <a:schemeClr val="tx1"/>
                          </a:solidFill>
                          <a:effectLst/>
                          <a:latin typeface="Times New Roman" panose="02020603050405020304" pitchFamily="18" charset="0"/>
                          <a:cs typeface="Times New Roman" panose="02020603050405020304" pitchFamily="18" charset="0"/>
                        </a:rPr>
                        <a:t>m</a:t>
                      </a:r>
                      <a:endParaRPr lang="en-US" sz="1400">
                        <a:solidFill>
                          <a:schemeClr val="tx1"/>
                        </a:solidFill>
                        <a:effectLst/>
                        <a:latin typeface="Times New Roman" panose="02020603050405020304" pitchFamily="18" charset="0"/>
                        <a:cs typeface="Times New Roman" panose="02020603050405020304" pitchFamily="18" charset="0"/>
                      </a:endParaRP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0.17</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0.191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0.074</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0.353</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0.02</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8"/>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F-prob</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&lt;0.001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&lt;0.01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&lt;0.001</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&lt;0.05</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&lt;0.001</a:t>
                      </a:r>
                    </a:p>
                  </a:txBody>
                  <a:tcPr marL="51489" marR="51489" marT="34326" marB="34326">
                    <a:solidFill>
                      <a:schemeClr val="accent4">
                        <a:lumMod val="20000"/>
                        <a:lumOff val="80000"/>
                      </a:schemeClr>
                    </a:solidFill>
                  </a:tcPr>
                </a:tc>
                <a:extLst>
                  <a:ext uri="{0D108BD9-81ED-4DB2-BD59-A6C34878D82A}">
                    <a16:rowId xmlns:a16="http://schemas.microsoft.com/office/drawing/2014/main" val="10019"/>
                  </a:ext>
                </a:extLst>
              </a:tr>
              <a:tr h="278263">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CV%</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14.96</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9.90</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12.63</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9.82</a:t>
                      </a:r>
                    </a:p>
                  </a:txBody>
                  <a:tcPr marL="51489" marR="51489" marT="34326" marB="34326">
                    <a:solidFill>
                      <a:schemeClr val="accent4">
                        <a:lumMod val="20000"/>
                        <a:lumOff val="80000"/>
                      </a:schemeClr>
                    </a:solidFill>
                  </a:tcPr>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8.162</a:t>
                      </a:r>
                    </a:p>
                  </a:txBody>
                  <a:tcPr marL="51489" marR="51489" marT="34326" marB="34326">
                    <a:solidFill>
                      <a:schemeClr val="accent4">
                        <a:lumMod val="20000"/>
                        <a:lumOff val="80000"/>
                      </a:schemeClr>
                    </a:solidFill>
                  </a:tcPr>
                </a:tc>
                <a:extLst>
                  <a:ext uri="{0D108BD9-81ED-4DB2-BD59-A6C34878D82A}">
                    <a16:rowId xmlns:a16="http://schemas.microsoft.com/office/drawing/2014/main" val="10020"/>
                  </a:ext>
                </a:extLst>
              </a:tr>
            </a:tbl>
          </a:graphicData>
        </a:graphic>
      </p:graphicFrame>
      <p:sp>
        <p:nvSpPr>
          <p:cNvPr id="5" name="Rectangle 4"/>
          <p:cNvSpPr/>
          <p:nvPr/>
        </p:nvSpPr>
        <p:spPr>
          <a:xfrm>
            <a:off x="0" y="367011"/>
            <a:ext cx="12192000" cy="369332"/>
          </a:xfrm>
          <a:prstGeom prst="rect">
            <a:avLst/>
          </a:prstGeom>
        </p:spPr>
        <p:txBody>
          <a:bodyPr wrap="square">
            <a:spAutoFit/>
          </a:bodyPr>
          <a:lstStyle/>
          <a:p>
            <a:pPr>
              <a:spcAft>
                <a:spcPts val="1000"/>
              </a:spcAft>
            </a:pPr>
            <a:r>
              <a:rPr lang="en-US" dirty="0">
                <a:latin typeface="Times New Roman" panose="02020603050405020304" pitchFamily="18" charset="0"/>
                <a:ea typeface="Calibri" panose="020F0502020204030204" pitchFamily="34" charset="0"/>
                <a:cs typeface="Mangal" panose="02040503050203030202" pitchFamily="18" charset="0"/>
              </a:rPr>
              <a:t>Table 2 Representation of Flowering and Post-Flowering Associated Traits with Standard Formulation of Two Phytohormones</a:t>
            </a:r>
            <a:endParaRPr lang="en-US" i="1" dirty="0">
              <a:effectLst/>
              <a:latin typeface="Calibri" panose="020F0502020204030204" pitchFamily="34" charset="0"/>
              <a:cs typeface="Mangal" panose="02040503050203030202"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5" name="Rectangle 4"/>
          <p:cNvSpPr/>
          <p:nvPr/>
        </p:nvSpPr>
        <p:spPr>
          <a:xfrm>
            <a:off x="0" y="367011"/>
            <a:ext cx="12192000" cy="369332"/>
          </a:xfrm>
          <a:prstGeom prst="rect">
            <a:avLst/>
          </a:prstGeom>
        </p:spPr>
        <p:txBody>
          <a:bodyPr wrap="square">
            <a:spAutoFit/>
          </a:bodyPr>
          <a:lstStyle/>
          <a:p>
            <a:pPr>
              <a:spcAft>
                <a:spcPts val="1000"/>
              </a:spcAft>
            </a:pPr>
            <a:r>
              <a:rPr lang="en-US" dirty="0">
                <a:latin typeface="Times New Roman" panose="02020603050405020304" pitchFamily="18" charset="0"/>
                <a:ea typeface="Calibri" panose="020F0502020204030204" pitchFamily="34" charset="0"/>
                <a:cs typeface="Mangal" panose="02040503050203030202" pitchFamily="18" charset="0"/>
              </a:rPr>
              <a:t>Table 3 Representation of Grain Characteristics and Variability Among Mung Bean Genotypes</a:t>
            </a:r>
            <a:endParaRPr lang="en-US" i="1" dirty="0">
              <a:effectLst/>
              <a:latin typeface="Calibri" panose="020F0502020204030204" pitchFamily="34" charset="0"/>
              <a:cs typeface="Mangal" panose="02040503050203030202"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4132494"/>
              </p:ext>
            </p:extLst>
          </p:nvPr>
        </p:nvGraphicFramePr>
        <p:xfrm>
          <a:off x="-9526" y="652548"/>
          <a:ext cx="12201525" cy="6205458"/>
        </p:xfrm>
        <a:graphic>
          <a:graphicData uri="http://schemas.openxmlformats.org/drawingml/2006/table">
            <a:tbl>
              <a:tblPr>
                <a:tableStyleId>{5C22544A-7EE6-4342-B048-85BDC9FD1C3A}</a:tableStyleId>
              </a:tblPr>
              <a:tblGrid>
                <a:gridCol w="2713619">
                  <a:extLst>
                    <a:ext uri="{9D8B030D-6E8A-4147-A177-3AD203B41FA5}">
                      <a16:colId xmlns:a16="http://schemas.microsoft.com/office/drawing/2014/main" val="20000"/>
                    </a:ext>
                  </a:extLst>
                </a:gridCol>
                <a:gridCol w="2076698">
                  <a:extLst>
                    <a:ext uri="{9D8B030D-6E8A-4147-A177-3AD203B41FA5}">
                      <a16:colId xmlns:a16="http://schemas.microsoft.com/office/drawing/2014/main" val="20001"/>
                    </a:ext>
                  </a:extLst>
                </a:gridCol>
                <a:gridCol w="1800945">
                  <a:extLst>
                    <a:ext uri="{9D8B030D-6E8A-4147-A177-3AD203B41FA5}">
                      <a16:colId xmlns:a16="http://schemas.microsoft.com/office/drawing/2014/main" val="20002"/>
                    </a:ext>
                  </a:extLst>
                </a:gridCol>
                <a:gridCol w="2520837">
                  <a:extLst>
                    <a:ext uri="{9D8B030D-6E8A-4147-A177-3AD203B41FA5}">
                      <a16:colId xmlns:a16="http://schemas.microsoft.com/office/drawing/2014/main" val="20003"/>
                    </a:ext>
                  </a:extLst>
                </a:gridCol>
                <a:gridCol w="3089426">
                  <a:extLst>
                    <a:ext uri="{9D8B030D-6E8A-4147-A177-3AD203B41FA5}">
                      <a16:colId xmlns:a16="http://schemas.microsoft.com/office/drawing/2014/main" val="20004"/>
                    </a:ext>
                  </a:extLst>
                </a:gridCol>
              </a:tblGrid>
              <a:tr h="295498">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Genotypes</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Length of Grain± SD</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Area of Grain± SD</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Grains/Pod ± SD</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Clusters/Plant± SD</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0"/>
                  </a:ext>
                </a:extLst>
              </a:tr>
              <a:tr h="295498">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VC6368(46-40-3)</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5.19± 0.39</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18.68±2.66</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8.68± 0.24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7.31±0.092</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1"/>
                  </a:ext>
                </a:extLst>
              </a:tr>
              <a:tr h="295498">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NM-54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5.19 ±0.39</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17.81±1.76</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6.20±0.74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6.60±0.32</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2"/>
                  </a:ext>
                </a:extLst>
              </a:tr>
              <a:tr h="295498">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VC6370A</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5.58± 0.62</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b="1" dirty="0">
                          <a:effectLst/>
                          <a:latin typeface="Times New Roman" panose="02020603050405020304" pitchFamily="18" charset="0"/>
                          <a:cs typeface="Times New Roman" panose="02020603050405020304" pitchFamily="18" charset="0"/>
                        </a:rPr>
                        <a:t>21.96±3.27</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b="1" dirty="0">
                          <a:effectLst/>
                          <a:latin typeface="Times New Roman" panose="02020603050405020304" pitchFamily="18" charset="0"/>
                          <a:cs typeface="Times New Roman" panose="02020603050405020304" pitchFamily="18" charset="0"/>
                        </a:rPr>
                        <a:t>8.96± 0.94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8.00±0.92</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3"/>
                  </a:ext>
                </a:extLst>
              </a:tr>
              <a:tr h="295498">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VC1973A-(SC)</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5.28± 0.64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b="1" dirty="0">
                          <a:effectLst/>
                          <a:latin typeface="Times New Roman" panose="02020603050405020304" pitchFamily="18" charset="0"/>
                          <a:cs typeface="Times New Roman" panose="02020603050405020304" pitchFamily="18" charset="0"/>
                        </a:rPr>
                        <a:t>21.50±3.85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7.93 ± 0.25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b="1" dirty="0">
                          <a:effectLst/>
                          <a:latin typeface="Times New Roman" panose="02020603050405020304" pitchFamily="18" charset="0"/>
                          <a:cs typeface="Times New Roman" panose="02020603050405020304" pitchFamily="18" charset="0"/>
                        </a:rPr>
                        <a:t>9.00±0.58</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4"/>
                  </a:ext>
                </a:extLst>
              </a:tr>
              <a:tr h="295498">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VC6173C</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b="1" dirty="0">
                          <a:effectLst/>
                          <a:latin typeface="Times New Roman" panose="02020603050405020304" pitchFamily="18" charset="0"/>
                          <a:cs typeface="Times New Roman" panose="02020603050405020304" pitchFamily="18" charset="0"/>
                        </a:rPr>
                        <a:t>5.60a± 0.40</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b="1" dirty="0">
                          <a:effectLst/>
                          <a:latin typeface="Times New Roman" panose="02020603050405020304" pitchFamily="18" charset="0"/>
                          <a:cs typeface="Times New Roman" panose="02020603050405020304" pitchFamily="18" charset="0"/>
                        </a:rPr>
                        <a:t>20.98±2.24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8.20± 0.95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5.60±0.50</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5"/>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CN95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4.92 ±0.45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17.88±2.51</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b="1" dirty="0">
                          <a:effectLst/>
                          <a:latin typeface="Times New Roman" panose="02020603050405020304" pitchFamily="18" charset="0"/>
                          <a:cs typeface="Times New Roman" panose="02020603050405020304" pitchFamily="18" charset="0"/>
                        </a:rPr>
                        <a:t>10.46± 0.16</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8.20±0.8</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6"/>
                  </a:ext>
                </a:extLst>
              </a:tr>
              <a:tr h="295498">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VC6848</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5.22 ±0.50</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20.16±1.84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8.53±0.58</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6.80±0.1</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7"/>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PRATIGYA</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5.07± 0.37</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17.96±1.76</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8.93± 0.21</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7.00±0.4</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8"/>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KPS-1</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4.86 ±0.48</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18.08±2.59</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5.13± 0.81</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4.13±0.47</a:t>
                      </a:r>
                    </a:p>
                  </a:txBody>
                  <a:tcPr marL="51529" marR="51529" marT="34353" marB="34353">
                    <a:solidFill>
                      <a:schemeClr val="accent2">
                        <a:lumMod val="20000"/>
                        <a:lumOff val="80000"/>
                      </a:schemeClr>
                    </a:solidFill>
                  </a:tcPr>
                </a:tc>
                <a:extLst>
                  <a:ext uri="{0D108BD9-81ED-4DB2-BD59-A6C34878D82A}">
                    <a16:rowId xmlns:a16="http://schemas.microsoft.com/office/drawing/2014/main" val="10009"/>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VC3890A</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5.07± 0.45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18.85±2.20</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8.66± 0.28</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5.60±0.22</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0"/>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VC6173A</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b="1" dirty="0">
                          <a:effectLst/>
                          <a:latin typeface="Times New Roman" panose="02020603050405020304" pitchFamily="18" charset="0"/>
                          <a:cs typeface="Times New Roman" panose="02020603050405020304" pitchFamily="18" charset="0"/>
                        </a:rPr>
                        <a:t>5.60± 0.64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20.98±3.12</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7.42± 0.60</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9.21±0.77</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1"/>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SAMRAT</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5.43± 0.37</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19.98±2.55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8.00± 0.53</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4.80±0.89</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2"/>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PANT MUNG 2</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4.91 ±0.47</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17.68±2.11</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7.66±0.26</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5.86±0.50</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3"/>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MN92</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5.59± 0.35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20.94±2.14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4.40±0.01</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b="1" dirty="0">
                          <a:effectLst/>
                          <a:latin typeface="Times New Roman" panose="02020603050405020304" pitchFamily="18" charset="0"/>
                          <a:cs typeface="Times New Roman" panose="02020603050405020304" pitchFamily="18" charset="0"/>
                        </a:rPr>
                        <a:t>9.20±1.00</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4"/>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VC6369</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5.17± 0.42</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19.65±2.04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6.40±0.88</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7.00±0.6</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5"/>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VC3960A-88</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5.37± 0.37</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21.34±2.04</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8.60±1.20</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7.40±1.18</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6"/>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LSD(0.05)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0.05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0.30</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0.35</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0.39</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7"/>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SE</a:t>
                      </a:r>
                      <a:r>
                        <a:rPr lang="en-US" sz="1400" baseline="-25000">
                          <a:effectLst/>
                          <a:latin typeface="Times New Roman" panose="02020603050405020304" pitchFamily="18" charset="0"/>
                          <a:cs typeface="Times New Roman" panose="02020603050405020304" pitchFamily="18" charset="0"/>
                        </a:rPr>
                        <a:t>m</a:t>
                      </a:r>
                      <a:endParaRPr lang="en-US" sz="1400">
                        <a:effectLst/>
                        <a:latin typeface="Times New Roman" panose="02020603050405020304" pitchFamily="18" charset="0"/>
                        <a:cs typeface="Times New Roman" panose="02020603050405020304" pitchFamily="18" charset="0"/>
                      </a:endParaRP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0.0339</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0.18</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0.20</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1.03</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8"/>
                  </a:ext>
                </a:extLst>
              </a:tr>
              <a:tr h="295498">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F-prob</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&lt;0.001</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&lt;0.001</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&lt;0.001</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&lt;0.001</a:t>
                      </a:r>
                    </a:p>
                  </a:txBody>
                  <a:tcPr marL="51529" marR="51529" marT="34353" marB="34353">
                    <a:solidFill>
                      <a:schemeClr val="accent2">
                        <a:lumMod val="20000"/>
                        <a:lumOff val="80000"/>
                      </a:schemeClr>
                    </a:solidFill>
                  </a:tcPr>
                </a:tc>
                <a:extLst>
                  <a:ext uri="{0D108BD9-81ED-4DB2-BD59-A6C34878D82A}">
                    <a16:rowId xmlns:a16="http://schemas.microsoft.com/office/drawing/2014/main" val="10019"/>
                  </a:ext>
                </a:extLst>
              </a:tr>
              <a:tr h="295498">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CV%</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9.02</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12.53</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a:effectLst/>
                          <a:latin typeface="Times New Roman" panose="02020603050405020304" pitchFamily="18" charset="0"/>
                          <a:cs typeface="Times New Roman" panose="02020603050405020304" pitchFamily="18" charset="0"/>
                        </a:rPr>
                        <a:t>8.82</a:t>
                      </a:r>
                    </a:p>
                  </a:txBody>
                  <a:tcPr marL="51529" marR="51529" marT="34353" marB="34353">
                    <a:solidFill>
                      <a:schemeClr val="accent2">
                        <a:lumMod val="20000"/>
                        <a:lumOff val="80000"/>
                      </a:schemeClr>
                    </a:solidFill>
                  </a:tcPr>
                </a:tc>
                <a:tc>
                  <a:txBody>
                    <a:bodyPr/>
                    <a:lstStyle/>
                    <a:p>
                      <a:pPr marL="513080" marR="0" indent="-513080" algn="ctr">
                        <a:spcBef>
                          <a:spcPts val="0"/>
                        </a:spcBef>
                        <a:spcAft>
                          <a:spcPts val="0"/>
                        </a:spcAft>
                      </a:pPr>
                      <a:r>
                        <a:rPr lang="en-US" sz="1400" dirty="0">
                          <a:effectLst/>
                          <a:latin typeface="Times New Roman" panose="02020603050405020304" pitchFamily="18" charset="0"/>
                          <a:cs typeface="Times New Roman" panose="02020603050405020304" pitchFamily="18" charset="0"/>
                        </a:rPr>
                        <a:t>5.396</a:t>
                      </a:r>
                    </a:p>
                  </a:txBody>
                  <a:tcPr marL="51529" marR="51529" marT="34353" marB="34353">
                    <a:solidFill>
                      <a:schemeClr val="accent2">
                        <a:lumMod val="20000"/>
                        <a:lumOff val="80000"/>
                      </a:schemeClr>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5" name="Rectangle 4"/>
          <p:cNvSpPr/>
          <p:nvPr/>
        </p:nvSpPr>
        <p:spPr>
          <a:xfrm>
            <a:off x="0" y="367011"/>
            <a:ext cx="12192000" cy="774571"/>
          </a:xfrm>
          <a:prstGeom prst="rect">
            <a:avLst/>
          </a:prstGeom>
        </p:spPr>
        <p:txBody>
          <a:bodyPr wrap="square">
            <a:spAutoFit/>
          </a:bodyPr>
          <a:lstStyle/>
          <a:p>
            <a:pPr>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Table 4 Evaluation of Mung Bean Genotypes for Key Yield-Related Characteristics and Their Phytohormone Responsiveness</a:t>
            </a:r>
            <a:endParaRPr lang="en-US" i="1" dirty="0">
              <a:latin typeface="Times New Roman" panose="02020603050405020304" pitchFamily="18" charset="0"/>
              <a:cs typeface="Times New Roman" panose="02020603050405020304" pitchFamily="18" charset="0"/>
            </a:endParaRPr>
          </a:p>
          <a:p>
            <a:pPr>
              <a:spcAft>
                <a:spcPts val="1000"/>
              </a:spcAft>
            </a:pPr>
            <a:endParaRPr lang="en-US" i="1" dirty="0">
              <a:effectLst/>
              <a:latin typeface="Calibri" panose="020F0502020204030204" pitchFamily="34" charset="0"/>
              <a:cs typeface="Mangal" panose="02040503050203030202"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72765451"/>
              </p:ext>
            </p:extLst>
          </p:nvPr>
        </p:nvGraphicFramePr>
        <p:xfrm>
          <a:off x="0" y="678897"/>
          <a:ext cx="12191999" cy="6114267"/>
        </p:xfrm>
        <a:graphic>
          <a:graphicData uri="http://schemas.openxmlformats.org/drawingml/2006/table">
            <a:tbl>
              <a:tblPr/>
              <a:tblGrid>
                <a:gridCol w="1753712">
                  <a:extLst>
                    <a:ext uri="{9D8B030D-6E8A-4147-A177-3AD203B41FA5}">
                      <a16:colId xmlns:a16="http://schemas.microsoft.com/office/drawing/2014/main" val="20000"/>
                    </a:ext>
                  </a:extLst>
                </a:gridCol>
                <a:gridCol w="1797044">
                  <a:extLst>
                    <a:ext uri="{9D8B030D-6E8A-4147-A177-3AD203B41FA5}">
                      <a16:colId xmlns:a16="http://schemas.microsoft.com/office/drawing/2014/main" val="20001"/>
                    </a:ext>
                  </a:extLst>
                </a:gridCol>
                <a:gridCol w="1580395">
                  <a:extLst>
                    <a:ext uri="{9D8B030D-6E8A-4147-A177-3AD203B41FA5}">
                      <a16:colId xmlns:a16="http://schemas.microsoft.com/office/drawing/2014/main" val="20002"/>
                    </a:ext>
                  </a:extLst>
                </a:gridCol>
                <a:gridCol w="2612327">
                  <a:extLst>
                    <a:ext uri="{9D8B030D-6E8A-4147-A177-3AD203B41FA5}">
                      <a16:colId xmlns:a16="http://schemas.microsoft.com/office/drawing/2014/main" val="20003"/>
                    </a:ext>
                  </a:extLst>
                </a:gridCol>
                <a:gridCol w="2140261">
                  <a:extLst>
                    <a:ext uri="{9D8B030D-6E8A-4147-A177-3AD203B41FA5}">
                      <a16:colId xmlns:a16="http://schemas.microsoft.com/office/drawing/2014/main" val="20004"/>
                    </a:ext>
                  </a:extLst>
                </a:gridCol>
                <a:gridCol w="2308260">
                  <a:extLst>
                    <a:ext uri="{9D8B030D-6E8A-4147-A177-3AD203B41FA5}">
                      <a16:colId xmlns:a16="http://schemas.microsoft.com/office/drawing/2014/main" val="20005"/>
                    </a:ext>
                  </a:extLst>
                </a:gridCol>
              </a:tblGrid>
              <a:tr h="412898">
                <a:tc>
                  <a:txBody>
                    <a:bodyPr/>
                    <a:lstStyle/>
                    <a:p>
                      <a:pPr marL="0" marR="0" algn="ctr">
                        <a:spcBef>
                          <a:spcPts val="0"/>
                        </a:spcBef>
                        <a:spcAft>
                          <a:spcPts val="0"/>
                        </a:spcAft>
                      </a:pPr>
                      <a:r>
                        <a:rPr lang="en-US" sz="1200" dirty="0">
                          <a:effectLst/>
                          <a:latin typeface="Times New Roman" panose="02020603050405020304" pitchFamily="18" charset="0"/>
                          <a:ea typeface="Calibri" panose="020F0502020204030204" pitchFamily="34" charset="0"/>
                          <a:cs typeface="Mangal" panose="02040503050203030202" pitchFamily="18" charset="0"/>
                        </a:rPr>
                        <a:t>Genotypes</a:t>
                      </a:r>
                      <a:endParaRPr lang="en-US" sz="1200" dirty="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100 Grain grain weight± SD</a:t>
                      </a:r>
                      <a:endParaRPr lang="en-US" sz="12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Straw Yield/ha± SD</a:t>
                      </a:r>
                      <a:endParaRPr lang="en-US" sz="12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Biological Yield kg/Ha± SD</a:t>
                      </a:r>
                      <a:endParaRPr lang="en-US" sz="12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Harvesting Index± SD</a:t>
                      </a:r>
                      <a:endParaRPr lang="en-US" sz="12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200">
                          <a:effectLst/>
                          <a:latin typeface="Times New Roman" panose="02020603050405020304" pitchFamily="18" charset="0"/>
                          <a:ea typeface="Calibri" panose="020F0502020204030204" pitchFamily="34" charset="0"/>
                          <a:cs typeface="Mangal" panose="02040503050203030202" pitchFamily="18" charset="0"/>
                        </a:rPr>
                        <a:t>Grain yield (Tons)/ha± SD</a:t>
                      </a:r>
                      <a:endParaRPr lang="en-US" sz="12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66690">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VC6368(46-40-3)</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5.15±0.0765</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3197±0.00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5779.60±0.005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0.45 ±0.00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2.58±0.00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a:noFill/>
                    </a:lnB>
                    <a:solidFill>
                      <a:schemeClr val="accent4">
                        <a:lumMod val="20000"/>
                        <a:lumOff val="80000"/>
                      </a:schemeClr>
                    </a:solidFill>
                  </a:tcPr>
                </a:tc>
                <a:extLst>
                  <a:ext uri="{0D108BD9-81ED-4DB2-BD59-A6C34878D82A}">
                    <a16:rowId xmlns:a16="http://schemas.microsoft.com/office/drawing/2014/main" val="10001"/>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NM-54</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5.41±0.00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3154±0.00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5678.20 ±0.005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0.44 ±0.00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2.52±0.00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2"/>
                  </a:ext>
                </a:extLst>
              </a:tr>
              <a:tr h="319385">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VC6370A</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5.88±0.00</a:t>
                      </a:r>
                      <a:endParaRPr lang="en-US" sz="1400" b="1"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3126±0.00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5610.36±0.005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0.44 ±0.00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3.04</a:t>
                      </a:r>
                      <a:r>
                        <a:rPr lang="en-US" sz="1400" b="1" baseline="30000" dirty="0">
                          <a:effectLst/>
                          <a:latin typeface="Times New Roman" panose="02020603050405020304" pitchFamily="18" charset="0"/>
                          <a:ea typeface="Calibri" panose="020F0502020204030204" pitchFamily="34" charset="0"/>
                          <a:cs typeface="Mangal" panose="02040503050203030202" pitchFamily="18" charset="0"/>
                        </a:rPr>
                        <a:t>a</a:t>
                      </a:r>
                      <a:r>
                        <a:rPr lang="en-US" sz="1400" b="1" dirty="0">
                          <a:effectLst/>
                          <a:latin typeface="Times New Roman" panose="02020603050405020304" pitchFamily="18" charset="0"/>
                          <a:ea typeface="Calibri" panose="020F0502020204030204" pitchFamily="34" charset="0"/>
                          <a:cs typeface="Mangal" panose="02040503050203030202" pitchFamily="18" charset="0"/>
                        </a:rPr>
                        <a:t> ±0.00</a:t>
                      </a:r>
                      <a:endParaRPr lang="en-US" sz="1400" b="1"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3"/>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VC1973A(SC)</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4.96±0.00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b="0" dirty="0">
                          <a:effectLst/>
                          <a:latin typeface="Times New Roman" panose="02020603050405020304" pitchFamily="18" charset="0"/>
                          <a:ea typeface="Calibri" panose="020F0502020204030204" pitchFamily="34" charset="0"/>
                          <a:cs typeface="Mangal" panose="02040503050203030202" pitchFamily="18" charset="0"/>
                        </a:rPr>
                        <a:t>3207±0.00</a:t>
                      </a:r>
                      <a:endParaRPr lang="en-US" sz="1400" b="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5920.08±0.005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0.46 ±0.00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2.71±0.00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4"/>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VC6173C</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5.39±0.00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3056±0.00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5035.12 ±0.005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0.41 ±0.00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2.085±0.00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5"/>
                  </a:ext>
                </a:extLst>
              </a:tr>
              <a:tr h="319385">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CN95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5.26±0.00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3293±0.00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6133.08 ±0.005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0.48</a:t>
                      </a:r>
                      <a:r>
                        <a:rPr lang="en-US" sz="1400" b="1" baseline="30000" dirty="0">
                          <a:effectLst/>
                          <a:latin typeface="Times New Roman" panose="02020603050405020304" pitchFamily="18" charset="0"/>
                          <a:ea typeface="Calibri" panose="020F0502020204030204" pitchFamily="34" charset="0"/>
                          <a:cs typeface="Mangal" panose="02040503050203030202" pitchFamily="18" charset="0"/>
                        </a:rPr>
                        <a:t> a</a:t>
                      </a:r>
                      <a:r>
                        <a:rPr lang="en-US" sz="1400" b="1" dirty="0">
                          <a:effectLst/>
                          <a:latin typeface="Times New Roman" panose="02020603050405020304" pitchFamily="18" charset="0"/>
                          <a:ea typeface="Calibri" panose="020F0502020204030204" pitchFamily="34" charset="0"/>
                          <a:cs typeface="Mangal" panose="02040503050203030202" pitchFamily="18" charset="0"/>
                        </a:rPr>
                        <a:t> ±0.00</a:t>
                      </a:r>
                      <a:endParaRPr lang="en-US" sz="1400" b="1"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2.84</a:t>
                      </a:r>
                      <a:r>
                        <a:rPr lang="en-US" sz="1400" baseline="30000" dirty="0">
                          <a:effectLst/>
                          <a:latin typeface="Times New Roman" panose="02020603050405020304" pitchFamily="18" charset="0"/>
                          <a:ea typeface="Calibri" panose="020F0502020204030204" pitchFamily="34" charset="0"/>
                          <a:cs typeface="Mangal" panose="02040503050203030202" pitchFamily="18" charset="0"/>
                        </a:rPr>
                        <a:t> </a:t>
                      </a:r>
                      <a:r>
                        <a:rPr lang="en-US" sz="1400" b="1" baseline="30000" dirty="0">
                          <a:effectLst/>
                          <a:latin typeface="Times New Roman" panose="02020603050405020304" pitchFamily="18" charset="0"/>
                          <a:ea typeface="Calibri" panose="020F0502020204030204" pitchFamily="34" charset="0"/>
                          <a:cs typeface="Mangal" panose="02040503050203030202" pitchFamily="18" charset="0"/>
                        </a:rPr>
                        <a:t>ab</a:t>
                      </a:r>
                      <a:r>
                        <a:rPr lang="en-US" sz="1400" b="1" dirty="0">
                          <a:effectLst/>
                          <a:latin typeface="Times New Roman" panose="02020603050405020304" pitchFamily="18" charset="0"/>
                          <a:ea typeface="Calibri" panose="020F0502020204030204" pitchFamily="34" charset="0"/>
                          <a:cs typeface="Mangal" panose="02040503050203030202" pitchFamily="18" charset="0"/>
                        </a:rPr>
                        <a:t> </a:t>
                      </a:r>
                      <a:r>
                        <a:rPr lang="en-US" sz="1400" dirty="0">
                          <a:effectLst/>
                          <a:latin typeface="Times New Roman" panose="02020603050405020304" pitchFamily="18" charset="0"/>
                          <a:ea typeface="Calibri" panose="020F0502020204030204" pitchFamily="34" charset="0"/>
                          <a:cs typeface="Mangal" panose="02040503050203030202" pitchFamily="18" charset="0"/>
                        </a:rPr>
                        <a:t>±0.00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6"/>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VC6848</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5.80±0.00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3013±0.00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5385.60 ±0.006</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0.44 ±0.00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2.37±0.00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7"/>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PRATIGYA</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5.46±0.00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3012±0.00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5322.534±0.005</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0.43 ±0.00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2.31±0.00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8"/>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KPS-1</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6.66a±0.00</a:t>
                      </a:r>
                      <a:endParaRPr lang="en-US" sz="1400" b="1"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2360±0.00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3494.18 ±0.005</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0.32 ±0.00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1.134± 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09"/>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VC3890A</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6.21±0.00</a:t>
                      </a:r>
                      <a:endParaRPr lang="en-US" sz="1400" b="1"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3120±0.00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5578.330±0.005</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0.44 ±0.00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2.45±0.00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10"/>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VC6173A</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4.87±0.00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3056±0.00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5545.172±0.005</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0.45 ±0.00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2.48±0.00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11"/>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SAMRAT</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5.40±0.00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2120±0.00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3378.120±0.005</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0.37 ±0.00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1.25±0.00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12"/>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PANT MUNG 2</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4.75±0.00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2930±0.00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5178.700±0.005</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0.43 ±0.00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2.24±0.00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13"/>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MN92</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4.85±0.00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3186±0.00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5684.88 ±0.005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0.44±0.00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2.49±0.00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14"/>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VC6369</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5.36±0.00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2993±0.00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5805.60 ±0.005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0.46</a:t>
                      </a:r>
                      <a:r>
                        <a:rPr lang="en-US" sz="1400" b="1" baseline="30000" dirty="0">
                          <a:effectLst/>
                          <a:latin typeface="Times New Roman" panose="02020603050405020304" pitchFamily="18" charset="0"/>
                          <a:ea typeface="Calibri" panose="020F0502020204030204" pitchFamily="34" charset="0"/>
                          <a:cs typeface="Mangal" panose="02040503050203030202" pitchFamily="18" charset="0"/>
                        </a:rPr>
                        <a:t>b</a:t>
                      </a:r>
                      <a:r>
                        <a:rPr lang="en-US" sz="1400" dirty="0">
                          <a:effectLst/>
                          <a:latin typeface="Times New Roman" panose="02020603050405020304" pitchFamily="18" charset="0"/>
                          <a:ea typeface="Calibri" panose="020F0502020204030204" pitchFamily="34" charset="0"/>
                          <a:cs typeface="Mangal" panose="02040503050203030202" pitchFamily="18" charset="0"/>
                        </a:rPr>
                        <a:t>±0.00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2.81±0.00</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10015"/>
                  </a:ext>
                </a:extLst>
              </a:tr>
              <a:tr h="319385">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VC3960A-88</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5.07±0.00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3267a±0.00</a:t>
                      </a:r>
                      <a:endParaRPr lang="en-US" sz="1400" b="1"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6316.657</a:t>
                      </a:r>
                      <a:r>
                        <a:rPr lang="en-US" sz="1400" dirty="0">
                          <a:effectLst/>
                          <a:latin typeface="Times New Roman" panose="02020603050405020304" pitchFamily="18" charset="0"/>
                          <a:ea typeface="Calibri" panose="020F0502020204030204" pitchFamily="34" charset="0"/>
                          <a:cs typeface="Mangal" panose="02040503050203030202" pitchFamily="18" charset="0"/>
                        </a:rPr>
                        <a:t> ± 1729.933</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0.46</a:t>
                      </a:r>
                      <a:r>
                        <a:rPr lang="en-US" sz="1400" b="1" baseline="30000" dirty="0">
                          <a:effectLst/>
                          <a:latin typeface="Times New Roman" panose="02020603050405020304" pitchFamily="18" charset="0"/>
                          <a:ea typeface="Calibri" panose="020F0502020204030204" pitchFamily="34" charset="0"/>
                          <a:cs typeface="Mangal" panose="02040503050203030202" pitchFamily="18" charset="0"/>
                        </a:rPr>
                        <a:t>b</a:t>
                      </a:r>
                      <a:r>
                        <a:rPr lang="en-US" sz="1400" dirty="0">
                          <a:effectLst/>
                          <a:latin typeface="Times New Roman" panose="02020603050405020304" pitchFamily="18" charset="0"/>
                          <a:ea typeface="Calibri" panose="020F0502020204030204" pitchFamily="34" charset="0"/>
                          <a:cs typeface="Mangal" panose="02040503050203030202" pitchFamily="18" charset="0"/>
                        </a:rPr>
                        <a:t> ±0.00</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2.83</a:t>
                      </a:r>
                      <a:r>
                        <a:rPr lang="en-US" sz="1400" b="1" baseline="30000" dirty="0">
                          <a:effectLst/>
                          <a:latin typeface="Times New Roman" panose="02020603050405020304" pitchFamily="18" charset="0"/>
                          <a:ea typeface="Calibri" panose="020F0502020204030204" pitchFamily="34" charset="0"/>
                          <a:cs typeface="Mangal" panose="02040503050203030202" pitchFamily="18" charset="0"/>
                        </a:rPr>
                        <a:t>ab</a:t>
                      </a:r>
                      <a:r>
                        <a:rPr lang="en-US" sz="1400" dirty="0">
                          <a:effectLst/>
                          <a:latin typeface="Times New Roman" panose="02020603050405020304" pitchFamily="18" charset="0"/>
                          <a:ea typeface="Calibri" panose="020F0502020204030204" pitchFamily="34" charset="0"/>
                          <a:cs typeface="Mangal" panose="02040503050203030202" pitchFamily="18" charset="0"/>
                        </a:rPr>
                        <a:t>±0.072</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a:noFill/>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6"/>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LSD(0.05)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0.002</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1.24</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54.97426</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0.0024</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0.054</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7"/>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SE</a:t>
                      </a:r>
                      <a:r>
                        <a:rPr lang="en-US" sz="1400" baseline="-25000">
                          <a:effectLst/>
                          <a:latin typeface="Times New Roman" panose="02020603050405020304" pitchFamily="18" charset="0"/>
                          <a:ea typeface="Calibri" panose="020F0502020204030204" pitchFamily="34" charset="0"/>
                          <a:cs typeface="Mangal" panose="02040503050203030202" pitchFamily="18" charset="0"/>
                        </a:rPr>
                        <a:t>m</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0.032</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19.97</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111.58</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0.003</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0.042</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8"/>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F-prob</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&lt;0.001</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&lt;0.001</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&lt;0.001</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&lt;0.001</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&lt;0.001</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9"/>
                  </a:ext>
                </a:extLst>
              </a:tr>
              <a:tr h="266690">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CV%</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0.36</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0.32</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8.05</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a:effectLst/>
                          <a:latin typeface="Times New Roman" panose="02020603050405020304" pitchFamily="18" charset="0"/>
                          <a:ea typeface="Calibri" panose="020F0502020204030204" pitchFamily="34" charset="0"/>
                          <a:cs typeface="Mangal" panose="02040503050203030202" pitchFamily="18" charset="0"/>
                        </a:rPr>
                        <a:t>4.47</a:t>
                      </a:r>
                      <a:endParaRPr lang="en-US" sz="140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spcBef>
                          <a:spcPts val="0"/>
                        </a:spcBef>
                        <a:spcAft>
                          <a:spcPts val="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3.06</a:t>
                      </a:r>
                      <a:endParaRPr lang="en-US" sz="1400" dirty="0">
                        <a:effectLst/>
                        <a:latin typeface="Calibri" panose="020F0502020204030204" pitchFamily="34" charset="0"/>
                        <a:cs typeface="Mangal" panose="02040503050203030202" pitchFamily="18" charset="0"/>
                      </a:endParaRPr>
                    </a:p>
                  </a:txBody>
                  <a:tcPr marL="48468" marR="48468" marT="32312" marB="32312">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pSp>
        <p:nvGrpSpPr>
          <p:cNvPr id="7" name="Group 6"/>
          <p:cNvGrpSpPr/>
          <p:nvPr/>
        </p:nvGrpSpPr>
        <p:grpSpPr>
          <a:xfrm>
            <a:off x="359568" y="357188"/>
            <a:ext cx="11832432" cy="6372225"/>
            <a:chOff x="0" y="0"/>
            <a:chExt cx="5600700" cy="291465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86400" cy="2698992"/>
            </a:xfrm>
            <a:prstGeom prst="rect">
              <a:avLst/>
            </a:prstGeom>
          </p:spPr>
        </p:pic>
        <p:sp>
          <p:nvSpPr>
            <p:cNvPr id="9" name="Text Box 40"/>
            <p:cNvSpPr txBox="1"/>
            <p:nvPr/>
          </p:nvSpPr>
          <p:spPr>
            <a:xfrm>
              <a:off x="0" y="2514600"/>
              <a:ext cx="5600700" cy="400050"/>
            </a:xfrm>
            <a:prstGeom prst="rect">
              <a:avLst/>
            </a:prstGeom>
            <a:solidFill>
              <a:prstClr val="white"/>
            </a:solidFill>
            <a:ln>
              <a:noFill/>
            </a:ln>
          </p:spPr>
          <p:txBody>
            <a:bodyPr rot="0" spcFirstLastPara="0" vert="horz" wrap="square" lIns="0" tIns="0" rIns="0" bIns="0" numCol="1" spcCol="0" rtlCol="0" fromWordArt="0" anchor="t" anchorCtr="0" forceAA="0" compatLnSpc="1">
              <a:noAutofit/>
            </a:bodyPr>
            <a:lstStyle/>
            <a:p>
              <a:pPr>
                <a:lnSpc>
                  <a:spcPct val="100000"/>
                </a:lnSpc>
                <a:spcAft>
                  <a:spcPts val="1000"/>
                </a:spcAft>
              </a:pPr>
              <a:r>
                <a:rPr lang="en-US" altLang="zh-CN" sz="2400"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Figure 3 Correlation Matrix Heat Map of the Post Fertility-Associated Traits of the Mung Bean Genotypes and Promising Cultivars</a:t>
              </a:r>
              <a:endParaRPr lang="en-US" altLang="zh-CN" sz="2400" b="1" kern="100" dirty="0">
                <a:solidFill>
                  <a:srgbClr val="000000"/>
                </a:solidFill>
                <a:latin typeface="Times New Roman" panose="02020603050405020304"/>
                <a:ea typeface="Calibri" panose="020F0502020204030204"/>
                <a:cs typeface="Times New Roman" panose="02020603050405020304"/>
                <a:sym typeface="Times New Roman" panose="02020603050405020304"/>
              </a:endParaRPr>
            </a:p>
            <a:p>
              <a:pPr>
                <a:lnSpc>
                  <a:spcPct val="100000"/>
                </a:lnSpc>
                <a:spcAft>
                  <a:spcPts val="1000"/>
                </a:spcAft>
              </a:pPr>
              <a:r>
                <a:rPr lang="en-US" altLang="zh-CN" sz="1600" b="1" i="1" kern="100" dirty="0">
                  <a:solidFill>
                    <a:srgbClr val="44546A"/>
                  </a:solidFill>
                  <a:latin typeface="Times New Roman" panose="02020603050405020304"/>
                  <a:ea typeface="Calibri" panose="020F0502020204030204"/>
                  <a:cs typeface="Times New Roman" panose="02020603050405020304"/>
                  <a:sym typeface="Times New Roman" panose="02020603050405020304"/>
                </a:rPr>
                <a:t> </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aphicFrame>
        <p:nvGraphicFramePr>
          <p:cNvPr id="3" name="Table 2"/>
          <p:cNvGraphicFramePr>
            <a:graphicFrameLocks noGrp="1"/>
          </p:cNvGraphicFramePr>
          <p:nvPr/>
        </p:nvGraphicFramePr>
        <p:xfrm>
          <a:off x="0" y="1228725"/>
          <a:ext cx="12192000" cy="5629275"/>
        </p:xfrm>
        <a:graphic>
          <a:graphicData uri="http://schemas.openxmlformats.org/drawingml/2006/table">
            <a:tbl>
              <a:tblPr>
                <a:tableStyleId>{5C22544A-7EE6-4342-B048-85BDC9FD1C3A}</a:tableStyleId>
              </a:tblPr>
              <a:tblGrid>
                <a:gridCol w="1636167">
                  <a:extLst>
                    <a:ext uri="{9D8B030D-6E8A-4147-A177-3AD203B41FA5}">
                      <a16:colId xmlns:a16="http://schemas.microsoft.com/office/drawing/2014/main" val="20000"/>
                    </a:ext>
                  </a:extLst>
                </a:gridCol>
                <a:gridCol w="3240633">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1092173">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Clusters</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c1</a:t>
                      </a:r>
                    </a:p>
                  </a:txBody>
                  <a:tcPr marL="68580" marR="68580"/>
                </a:tc>
                <a:tc>
                  <a:txBody>
                    <a:bodyPr/>
                    <a:lstStyle/>
                    <a:p>
                      <a:pPr marL="0" marR="0" algn="ctr">
                        <a:spcBef>
                          <a:spcPts val="0"/>
                        </a:spcBef>
                        <a:spcAft>
                          <a:spcPts val="0"/>
                        </a:spcAft>
                      </a:pPr>
                      <a:r>
                        <a:rPr lang="en-US" sz="3200" dirty="0">
                          <a:effectLst/>
                          <a:latin typeface="Times New Roman" panose="02020603050405020304" pitchFamily="18" charset="0"/>
                          <a:cs typeface="Times New Roman" panose="02020603050405020304" pitchFamily="18" charset="0"/>
                        </a:rPr>
                        <a:t>c2</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c3</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c4</a:t>
                      </a:r>
                    </a:p>
                  </a:txBody>
                  <a:tcPr marL="68580" marR="68580"/>
                </a:tc>
                <a:extLst>
                  <a:ext uri="{0D108BD9-81ED-4DB2-BD59-A6C34878D82A}">
                    <a16:rowId xmlns:a16="http://schemas.microsoft.com/office/drawing/2014/main" val="10000"/>
                  </a:ext>
                </a:extLst>
              </a:tr>
              <a:tr h="1092173">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c1</a:t>
                      </a:r>
                    </a:p>
                  </a:txBody>
                  <a:tcPr marL="68580" marR="68580"/>
                </a:tc>
                <a:tc>
                  <a:txBody>
                    <a:bodyPr/>
                    <a:lstStyle/>
                    <a:p>
                      <a:pPr marL="0" marR="0" algn="ctr">
                        <a:spcBef>
                          <a:spcPts val="0"/>
                        </a:spcBef>
                        <a:spcAft>
                          <a:spcPts val="0"/>
                        </a:spcAft>
                      </a:pPr>
                      <a:r>
                        <a:rPr lang="en-US" sz="3200" b="1" dirty="0">
                          <a:effectLst/>
                          <a:latin typeface="Times New Roman" panose="02020603050405020304" pitchFamily="18" charset="0"/>
                          <a:cs typeface="Times New Roman" panose="02020603050405020304" pitchFamily="18" charset="0"/>
                        </a:rPr>
                        <a:t>440.6875</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 </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 </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 </a:t>
                      </a:r>
                    </a:p>
                  </a:txBody>
                  <a:tcPr marL="68580" marR="68580"/>
                </a:tc>
                <a:extLst>
                  <a:ext uri="{0D108BD9-81ED-4DB2-BD59-A6C34878D82A}">
                    <a16:rowId xmlns:a16="http://schemas.microsoft.com/office/drawing/2014/main" val="10001"/>
                  </a:ext>
                </a:extLst>
              </a:tr>
              <a:tr h="1092173">
                <a:tc>
                  <a:txBody>
                    <a:bodyPr/>
                    <a:lstStyle/>
                    <a:p>
                      <a:pPr marL="0" marR="0" algn="ctr">
                        <a:spcBef>
                          <a:spcPts val="0"/>
                        </a:spcBef>
                        <a:spcAft>
                          <a:spcPts val="0"/>
                        </a:spcAft>
                      </a:pPr>
                      <a:r>
                        <a:rPr lang="en-US" sz="3200" dirty="0">
                          <a:effectLst/>
                          <a:latin typeface="Times New Roman" panose="02020603050405020304" pitchFamily="18" charset="0"/>
                          <a:cs typeface="Times New Roman" panose="02020603050405020304" pitchFamily="18" charset="0"/>
                        </a:rPr>
                        <a:t>c2</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5959.402</a:t>
                      </a:r>
                    </a:p>
                  </a:txBody>
                  <a:tcPr marL="68580" marR="68580"/>
                </a:tc>
                <a:tc>
                  <a:txBody>
                    <a:bodyPr/>
                    <a:lstStyle/>
                    <a:p>
                      <a:pPr marL="0" marR="0" algn="ctr">
                        <a:spcBef>
                          <a:spcPts val="0"/>
                        </a:spcBef>
                        <a:spcAft>
                          <a:spcPts val="0"/>
                        </a:spcAft>
                      </a:pPr>
                      <a:r>
                        <a:rPr lang="en-US" sz="3200" b="1" dirty="0">
                          <a:effectLst/>
                          <a:latin typeface="Times New Roman" panose="02020603050405020304" pitchFamily="18" charset="0"/>
                          <a:cs typeface="Times New Roman" panose="02020603050405020304" pitchFamily="18" charset="0"/>
                        </a:rPr>
                        <a:t>164.8274</a:t>
                      </a:r>
                    </a:p>
                  </a:txBody>
                  <a:tcPr marL="68580" marR="68580"/>
                </a:tc>
                <a:tc>
                  <a:txBody>
                    <a:bodyPr/>
                    <a:lstStyle/>
                    <a:p>
                      <a:pPr marL="0" marR="0" algn="ctr">
                        <a:spcBef>
                          <a:spcPts val="0"/>
                        </a:spcBef>
                        <a:spcAft>
                          <a:spcPts val="0"/>
                        </a:spcAft>
                      </a:pPr>
                      <a:r>
                        <a:rPr lang="en-US" sz="3200" dirty="0">
                          <a:effectLst/>
                          <a:latin typeface="Times New Roman" panose="02020603050405020304" pitchFamily="18" charset="0"/>
                          <a:cs typeface="Times New Roman" panose="02020603050405020304" pitchFamily="18" charset="0"/>
                        </a:rPr>
                        <a:t> </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 </a:t>
                      </a:r>
                    </a:p>
                  </a:txBody>
                  <a:tcPr marL="68580" marR="68580"/>
                </a:tc>
                <a:extLst>
                  <a:ext uri="{0D108BD9-81ED-4DB2-BD59-A6C34878D82A}">
                    <a16:rowId xmlns:a16="http://schemas.microsoft.com/office/drawing/2014/main" val="10002"/>
                  </a:ext>
                </a:extLst>
              </a:tr>
              <a:tr h="1260583">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c3</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2102.300</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3901.142</a:t>
                      </a:r>
                    </a:p>
                  </a:txBody>
                  <a:tcPr marL="68580" marR="68580"/>
                </a:tc>
                <a:tc>
                  <a:txBody>
                    <a:bodyPr/>
                    <a:lstStyle/>
                    <a:p>
                      <a:pPr marL="0" marR="0" algn="ctr">
                        <a:spcBef>
                          <a:spcPts val="0"/>
                        </a:spcBef>
                        <a:spcAft>
                          <a:spcPts val="0"/>
                        </a:spcAft>
                      </a:pPr>
                      <a:r>
                        <a:rPr lang="en-US" sz="3200" b="1" dirty="0">
                          <a:effectLst/>
                          <a:latin typeface="Times New Roman" panose="02020603050405020304" pitchFamily="18" charset="0"/>
                          <a:cs typeface="Times New Roman" panose="02020603050405020304" pitchFamily="18" charset="0"/>
                        </a:rPr>
                        <a:t>409.9461</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 </a:t>
                      </a:r>
                    </a:p>
                  </a:txBody>
                  <a:tcPr marL="68580" marR="68580"/>
                </a:tc>
                <a:extLst>
                  <a:ext uri="{0D108BD9-81ED-4DB2-BD59-A6C34878D82A}">
                    <a16:rowId xmlns:a16="http://schemas.microsoft.com/office/drawing/2014/main" val="10003"/>
                  </a:ext>
                </a:extLst>
              </a:tr>
              <a:tr h="1092173">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c4</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3798.374</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2228.011</a:t>
                      </a:r>
                    </a:p>
                  </a:txBody>
                  <a:tcPr marL="68580" marR="68580"/>
                </a:tc>
                <a:tc>
                  <a:txBody>
                    <a:bodyPr/>
                    <a:lstStyle/>
                    <a:p>
                      <a:pPr marL="0" marR="0" algn="ctr">
                        <a:spcBef>
                          <a:spcPts val="0"/>
                        </a:spcBef>
                        <a:spcAft>
                          <a:spcPts val="0"/>
                        </a:spcAft>
                      </a:pPr>
                      <a:r>
                        <a:rPr lang="en-US" sz="3200">
                          <a:effectLst/>
                          <a:latin typeface="Times New Roman" panose="02020603050405020304" pitchFamily="18" charset="0"/>
                          <a:cs typeface="Times New Roman" panose="02020603050405020304" pitchFamily="18" charset="0"/>
                        </a:rPr>
                        <a:t>1702.288</a:t>
                      </a:r>
                    </a:p>
                  </a:txBody>
                  <a:tcPr marL="68580" marR="68580"/>
                </a:tc>
                <a:tc>
                  <a:txBody>
                    <a:bodyPr/>
                    <a:lstStyle/>
                    <a:p>
                      <a:pPr marL="0" marR="0" algn="ctr">
                        <a:spcBef>
                          <a:spcPts val="0"/>
                        </a:spcBef>
                        <a:spcAft>
                          <a:spcPts val="0"/>
                        </a:spcAft>
                      </a:pPr>
                      <a:r>
                        <a:rPr lang="en-US" sz="3200" b="1" dirty="0">
                          <a:effectLst/>
                          <a:latin typeface="Times New Roman" panose="02020603050405020304" pitchFamily="18" charset="0"/>
                          <a:cs typeface="Times New Roman" panose="02020603050405020304" pitchFamily="18" charset="0"/>
                        </a:rPr>
                        <a:t>229.3632</a:t>
                      </a:r>
                    </a:p>
                  </a:txBody>
                  <a:tcPr marL="68580" marR="68580"/>
                </a:tc>
                <a:extLst>
                  <a:ext uri="{0D108BD9-81ED-4DB2-BD59-A6C34878D82A}">
                    <a16:rowId xmlns:a16="http://schemas.microsoft.com/office/drawing/2014/main" val="10004"/>
                  </a:ext>
                </a:extLst>
              </a:tr>
            </a:tbl>
          </a:graphicData>
        </a:graphic>
      </p:graphicFrame>
      <p:sp>
        <p:nvSpPr>
          <p:cNvPr id="4" name="Rectangle 3"/>
          <p:cNvSpPr/>
          <p:nvPr/>
        </p:nvSpPr>
        <p:spPr>
          <a:xfrm>
            <a:off x="257175" y="376923"/>
            <a:ext cx="11672888" cy="954107"/>
          </a:xfrm>
          <a:prstGeom prst="rect">
            <a:avLst/>
          </a:prstGeom>
        </p:spPr>
        <p:txBody>
          <a:bodyPr wrap="square">
            <a:spAutoFit/>
          </a:bodyPr>
          <a:lstStyle/>
          <a:p>
            <a:pPr>
              <a:spcAft>
                <a:spcPts val="1000"/>
              </a:spcAft>
            </a:pPr>
            <a:r>
              <a:rPr lang="en-US" sz="2800" dirty="0">
                <a:latin typeface="Times New Roman" panose="02020603050405020304" pitchFamily="18" charset="0"/>
                <a:ea typeface="Calibri" panose="020F0502020204030204" pitchFamily="34" charset="0"/>
                <a:cs typeface="Mangal" panose="02040503050203030202" pitchFamily="18" charset="0"/>
              </a:rPr>
              <a:t>Table 5 Average intra-cluster (main diagonal) and inter-cluster (off-diagonal) of 16 genotypes centroid linkage method(</a:t>
            </a:r>
            <a:r>
              <a:rPr lang="en-US" sz="2800" b="1" dirty="0">
                <a:latin typeface="Times New Roman" panose="02020603050405020304" pitchFamily="18" charset="0"/>
                <a:ea typeface="Calibri" panose="020F0502020204030204" pitchFamily="34" charset="0"/>
                <a:cs typeface="Mangal" panose="02040503050203030202" pitchFamily="18" charset="0"/>
              </a:rPr>
              <a:t>unit same</a:t>
            </a:r>
            <a:r>
              <a:rPr lang="en-US" sz="2800" dirty="0">
                <a:latin typeface="Times New Roman" panose="02020603050405020304" pitchFamily="18" charset="0"/>
                <a:ea typeface="Calibri" panose="020F0502020204030204" pitchFamily="34" charset="0"/>
                <a:cs typeface="Mangal" panose="02040503050203030202" pitchFamily="18" charset="0"/>
              </a:rPr>
              <a:t>)</a:t>
            </a:r>
            <a:endParaRPr lang="en-US" sz="1100" i="1" dirty="0">
              <a:effectLst/>
              <a:latin typeface="Calibri" panose="020F0502020204030204" pitchFamily="34" charset="0"/>
              <a:cs typeface="Mangal" panose="02040503050203030202"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pSp>
        <p:nvGrpSpPr>
          <p:cNvPr id="5" name="Group 4"/>
          <p:cNvGrpSpPr/>
          <p:nvPr/>
        </p:nvGrpSpPr>
        <p:grpSpPr>
          <a:xfrm>
            <a:off x="1" y="485773"/>
            <a:ext cx="12192000" cy="6372227"/>
            <a:chOff x="-6979" y="-1"/>
            <a:chExt cx="5546721" cy="3432652"/>
          </a:xfrm>
          <a:solidFill>
            <a:schemeClr val="accent4">
              <a:lumMod val="20000"/>
              <a:lumOff val="80000"/>
            </a:schemeClr>
          </a:solidFill>
        </p:grpSpPr>
        <p:grpSp>
          <p:nvGrpSpPr>
            <p:cNvPr id="6" name="Group 5"/>
            <p:cNvGrpSpPr/>
            <p:nvPr/>
          </p:nvGrpSpPr>
          <p:grpSpPr>
            <a:xfrm>
              <a:off x="0" y="-1"/>
              <a:ext cx="5485575" cy="2801537"/>
              <a:chOff x="0" y="-1"/>
              <a:chExt cx="6544417" cy="2801537"/>
            </a:xfrm>
            <a:grpFill/>
          </p:grpSpPr>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3356620" y="-1"/>
                <a:ext cx="3187797" cy="2801536"/>
              </a:xfrm>
              <a:prstGeom prst="rect">
                <a:avLst/>
              </a:prstGeom>
              <a:grpFill/>
            </p:spPr>
          </p:pic>
          <p:pic>
            <p:nvPicPr>
              <p:cNvPr id="9" name="Picture 8"/>
              <p:cNvPicPr>
                <a:picLocks noChangeAspect="1"/>
              </p:cNvPicPr>
              <p:nvPr/>
            </p:nvPicPr>
            <p:blipFill>
              <a:blip r:embed="rId4" cstate="print">
                <a:extLst>
                  <a:ext uri="{BEBA8EAE-BF5A-486C-A8C5-ECC9F3942E4B}">
                    <a14:imgProps xmlns:a14="http://schemas.microsoft.com/office/drawing/2010/main">
                      <a14:imgLayer r:embed="rId5">
                        <a14:imgEffect>
                          <a14:artisticPhotocopy detail="2"/>
                        </a14:imgEffect>
                      </a14:imgLayer>
                    </a14:imgProps>
                  </a:ext>
                  <a:ext uri="{28A0092B-C50C-407E-A947-70E740481C1C}">
                    <a14:useLocalDpi xmlns:a14="http://schemas.microsoft.com/office/drawing/2010/main" val="0"/>
                  </a:ext>
                </a:extLst>
              </a:blip>
              <a:stretch>
                <a:fillRect/>
              </a:stretch>
            </p:blipFill>
            <p:spPr>
              <a:xfrm>
                <a:off x="0" y="49426"/>
                <a:ext cx="4098004" cy="2752110"/>
              </a:xfrm>
              <a:prstGeom prst="rect">
                <a:avLst/>
              </a:prstGeom>
              <a:grpFill/>
            </p:spPr>
          </p:pic>
        </p:grpSp>
        <p:sp>
          <p:nvSpPr>
            <p:cNvPr id="7" name="Text Box 43"/>
            <p:cNvSpPr txBox="1"/>
            <p:nvPr/>
          </p:nvSpPr>
          <p:spPr>
            <a:xfrm>
              <a:off x="-6979" y="3034740"/>
              <a:ext cx="5546721" cy="397911"/>
            </a:xfrm>
            <a:prstGeom prst="rect">
              <a:avLst/>
            </a:prstGeom>
            <a:grpFill/>
            <a:ln>
              <a:noFill/>
            </a:ln>
          </p:spPr>
          <p:txBody>
            <a:bodyPr rot="0" spcFirstLastPara="0" vert="horz" wrap="square" lIns="0" tIns="0" rIns="0" bIns="0" numCol="1" spcCol="0" rtlCol="0" fromWordArt="0" anchor="t" anchorCtr="0" forceAA="0" compatLnSpc="1">
              <a:spAutoFit/>
            </a:bodyPr>
            <a:lstStyle/>
            <a:p>
              <a:pPr>
                <a:lnSpc>
                  <a:spcPct val="100000"/>
                </a:lnSpc>
                <a:spcAft>
                  <a:spcPts val="1000"/>
                </a:spcAft>
              </a:pPr>
              <a:r>
                <a:rPr lang="en-US" altLang="zh-CN" sz="2400" kern="100" dirty="0">
                  <a:latin typeface="Times New Roman" panose="02020603050405020304"/>
                  <a:ea typeface="Calibri" panose="020F0502020204030204"/>
                  <a:cs typeface="Times New Roman" panose="02020603050405020304"/>
                  <a:sym typeface="Times New Roman" panose="02020603050405020304"/>
                </a:rPr>
                <a:t>Figure 5 A dendrogram illustrating the degree of genetic similarity among various Mung Bean genotypes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3887395" y="0"/>
            <a:ext cx="4788683" cy="523220"/>
          </a:xfrm>
          <a:prstGeom prst="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u="sng" dirty="0">
                <a:effectLst>
                  <a:outerShdw blurRad="38100" dist="38100" dir="2700000" algn="tl">
                    <a:srgbClr val="000000">
                      <a:alpha val="43137"/>
                    </a:srgbClr>
                  </a:outerShdw>
                </a:effectLst>
                <a:latin typeface="Times New Roman" panose="02020603050405020304"/>
                <a:cs typeface="Times New Roman" panose="02020603050405020304"/>
              </a:rPr>
              <a:t>SUPERVISING COMMITEE</a:t>
            </a:r>
            <a:endParaRPr lang="en-US" sz="2800" dirty="0"/>
          </a:p>
        </p:txBody>
      </p:sp>
      <p:grpSp>
        <p:nvGrpSpPr>
          <p:cNvPr id="3" name="Group 2"/>
          <p:cNvGrpSpPr/>
          <p:nvPr/>
        </p:nvGrpSpPr>
        <p:grpSpPr>
          <a:xfrm>
            <a:off x="1566863" y="775365"/>
            <a:ext cx="9372600" cy="5450145"/>
            <a:chOff x="2318651" y="604838"/>
            <a:chExt cx="7704000" cy="5450145"/>
          </a:xfrm>
        </p:grpSpPr>
        <p:pic>
          <p:nvPicPr>
            <p:cNvPr id="1026" name="Picture 2" descr="Krishna Prasad Thapaliya | Faculty of Agriculture (FO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512" y="604838"/>
              <a:ext cx="3228975" cy="2895600"/>
            </a:xfrm>
            <a:prstGeom prst="ellipse">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4" name="Rectangle 3"/>
            <p:cNvSpPr/>
            <p:nvPr/>
          </p:nvSpPr>
          <p:spPr>
            <a:xfrm>
              <a:off x="2318651" y="3500438"/>
              <a:ext cx="7704000" cy="2554545"/>
            </a:xfrm>
            <a:prstGeom prst="rect">
              <a:avLst/>
            </a:prstGeom>
            <a:ln>
              <a:noFill/>
            </a:ln>
            <a:effectLst>
              <a:outerShdw blurRad="50800" dist="38100" dir="2700000" algn="tl" rotWithShape="0">
                <a:prstClr val="black">
                  <a:alpha val="40000"/>
                </a:prstClr>
              </a:outerShdw>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9220" algn="ctr"/>
              <a:r>
                <a:rPr lang="en-US" sz="3200" b="1" u="sng" dirty="0">
                  <a:latin typeface="Times New Roman" panose="02020603050405020304" pitchFamily="18" charset="0"/>
                  <a:ea typeface="Verdana" panose="020B0604030504040204" pitchFamily="34" charset="0"/>
                  <a:cs typeface="Times New Roman" panose="02020603050405020304" pitchFamily="18" charset="0"/>
                </a:rPr>
                <a:t>MAJOR ADVISOR</a:t>
              </a:r>
            </a:p>
            <a:p>
              <a:pPr marL="109220" algn="ctr"/>
              <a:r>
                <a:rPr lang="en-US" sz="3200" dirty="0">
                  <a:latin typeface="Times New Roman" panose="02020603050405020304" pitchFamily="18" charset="0"/>
                  <a:cs typeface="Times New Roman" panose="02020603050405020304" pitchFamily="18" charset="0"/>
                </a:rPr>
                <a:t> Krishna Prasad </a:t>
              </a:r>
              <a:r>
                <a:rPr lang="en-US" sz="3200" dirty="0" err="1">
                  <a:latin typeface="Times New Roman" panose="02020603050405020304" pitchFamily="18" charset="0"/>
                  <a:cs typeface="Times New Roman" panose="02020603050405020304" pitchFamily="18" charset="0"/>
                </a:rPr>
                <a:t>Thapaliya</a:t>
              </a:r>
              <a:endParaRPr lang="en-US" sz="3200" dirty="0">
                <a:latin typeface="Times New Roman" panose="02020603050405020304" pitchFamily="18" charset="0"/>
                <a:cs typeface="Times New Roman" panose="02020603050405020304" pitchFamily="18" charset="0"/>
              </a:endParaRPr>
            </a:p>
            <a:p>
              <a:pPr marL="109220" algn="ctr"/>
              <a:r>
                <a:rPr lang="en-US" sz="3200" b="1" dirty="0">
                  <a:latin typeface="Times New Roman" panose="02020603050405020304" pitchFamily="18" charset="0"/>
                  <a:cs typeface="Times New Roman" panose="02020603050405020304" pitchFamily="18" charset="0"/>
                </a:rPr>
                <a:t> Assistant Professor</a:t>
              </a:r>
            </a:p>
            <a:p>
              <a:pPr marL="109220" algn="ctr"/>
              <a:r>
                <a:rPr lang="en-US" sz="3200" dirty="0">
                  <a:latin typeface="Times New Roman" panose="02020603050405020304" pitchFamily="18" charset="0"/>
                  <a:cs typeface="Times New Roman" panose="02020603050405020304" pitchFamily="18" charset="0"/>
                </a:rPr>
                <a:t>  Department of Rural Sociology and Development Studies, AFU</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pSp>
        <p:nvGrpSpPr>
          <p:cNvPr id="10" name="Group 9"/>
          <p:cNvGrpSpPr/>
          <p:nvPr/>
        </p:nvGrpSpPr>
        <p:grpSpPr>
          <a:xfrm>
            <a:off x="109537" y="371475"/>
            <a:ext cx="11972925" cy="6486525"/>
            <a:chOff x="54382" y="0"/>
            <a:chExt cx="5944235" cy="3326401"/>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867" y="0"/>
              <a:ext cx="5667594" cy="2858543"/>
            </a:xfrm>
            <a:prstGeom prst="rect">
              <a:avLst/>
            </a:prstGeom>
          </p:spPr>
        </p:pic>
        <p:sp>
          <p:nvSpPr>
            <p:cNvPr id="12" name="Text Box 12"/>
            <p:cNvSpPr txBox="1"/>
            <p:nvPr/>
          </p:nvSpPr>
          <p:spPr>
            <a:xfrm>
              <a:off x="54382" y="2758202"/>
              <a:ext cx="5944235" cy="568199"/>
            </a:xfrm>
            <a:prstGeom prst="rect">
              <a:avLst/>
            </a:prstGeom>
            <a:solidFill>
              <a:prstClr val="white"/>
            </a:solidFill>
            <a:ln>
              <a:noFill/>
            </a:ln>
          </p:spPr>
          <p:txBody>
            <a:bodyPr rot="0" spcFirstLastPara="0" vert="horz" wrap="square" lIns="0" tIns="0" rIns="0" bIns="0" numCol="1" spcCol="0" rtlCol="0" fromWordArt="0" anchor="t" anchorCtr="0" forceAA="0" compatLnSpc="1">
              <a:spAutoFit/>
            </a:bodyPr>
            <a:lstStyle/>
            <a:p>
              <a:pPr>
                <a:lnSpc>
                  <a:spcPct val="100000"/>
                </a:lnSpc>
                <a:spcAft>
                  <a:spcPts val="1000"/>
                </a:spcAft>
              </a:pPr>
              <a:r>
                <a:rPr lang="en-US" altLang="zh-CN" i="1"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Figure 6 displays the percentage contributions of variables to the principal components (PCs) using distinct colors for each PC. The bars corresponding to PC1 are represented in brown, PC2 in light green, PC3 in dark green, and PC4 in blue. red dashed reference lines are overlaid across the bar plots. Variables with bars extending above these reference lines are considered significant contributors to their respective PCs.</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pSp>
        <p:nvGrpSpPr>
          <p:cNvPr id="6" name="Group 5"/>
          <p:cNvGrpSpPr/>
          <p:nvPr/>
        </p:nvGrpSpPr>
        <p:grpSpPr>
          <a:xfrm>
            <a:off x="0" y="269556"/>
            <a:ext cx="12192000" cy="6375083"/>
            <a:chOff x="-208606" y="-186943"/>
            <a:chExt cx="6592985" cy="4699814"/>
          </a:xfrm>
        </p:grpSpPr>
        <p:grpSp>
          <p:nvGrpSpPr>
            <p:cNvPr id="7" name="Group 6"/>
            <p:cNvGrpSpPr/>
            <p:nvPr/>
          </p:nvGrpSpPr>
          <p:grpSpPr>
            <a:xfrm>
              <a:off x="16482" y="-186943"/>
              <a:ext cx="6367897" cy="3519735"/>
              <a:chOff x="16482" y="-186943"/>
              <a:chExt cx="6367897" cy="3519735"/>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rcRect l="21722" r="23335"/>
              <a:stretch>
                <a:fillRect/>
              </a:stretch>
            </p:blipFill>
            <p:spPr>
              <a:xfrm>
                <a:off x="3258030" y="-164324"/>
                <a:ext cx="3126349" cy="3396048"/>
              </a:xfrm>
              <a:prstGeom prst="rect">
                <a:avLst/>
              </a:prstGeom>
              <a:ln>
                <a:noFill/>
              </a:ln>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rcRect l="18957" t="-214" r="18329" b="-1714"/>
              <a:stretch>
                <a:fillRect/>
              </a:stretch>
            </p:blipFill>
            <p:spPr>
              <a:xfrm>
                <a:off x="16482" y="-186943"/>
                <a:ext cx="3308350" cy="3519735"/>
              </a:xfrm>
              <a:prstGeom prst="rect">
                <a:avLst/>
              </a:prstGeom>
              <a:ln>
                <a:noFill/>
              </a:ln>
            </p:spPr>
          </p:pic>
        </p:grpSp>
        <p:sp>
          <p:nvSpPr>
            <p:cNvPr id="8" name="Text Box 17"/>
            <p:cNvSpPr txBox="1"/>
            <p:nvPr/>
          </p:nvSpPr>
          <p:spPr>
            <a:xfrm>
              <a:off x="-208606" y="3334311"/>
              <a:ext cx="6592985" cy="1178560"/>
            </a:xfrm>
            <a:prstGeom prst="rect">
              <a:avLst/>
            </a:prstGeom>
            <a:solidFill>
              <a:prstClr val="white"/>
            </a:solidFill>
            <a:ln>
              <a:noFill/>
            </a:ln>
          </p:spPr>
          <p:txBody>
            <a:bodyPr rot="0" spcFirstLastPara="0" vert="horz" wrap="square" lIns="0" tIns="0" rIns="0" bIns="0" numCol="1" spcCol="0" rtlCol="0" fromWordArt="0" anchor="t" anchorCtr="0" forceAA="0" compatLnSpc="1">
              <a:noAutofit/>
            </a:bodyPr>
            <a:lstStyle/>
            <a:p>
              <a:pPr algn="just">
                <a:lnSpc>
                  <a:spcPct val="100000"/>
                </a:lnSpc>
                <a:spcAft>
                  <a:spcPts val="1000"/>
                </a:spcAft>
              </a:pPr>
              <a:r>
                <a:rPr lang="en-US" altLang="zh-CN" sz="1600" i="1"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Figure 7  Representation of PCA Score Plots for Genotype Relationships and Variable Distribution in Mung Bean Analysis. RL=Root Length, SL=Shoot Length, R.S Ratio=Root to Shoot Ratio,N0H.S=Number of Secondary Roots, BGWP= Below ground White Portion,PH30DAS and X45PH= Plant Height 30 and Days after sowing, NTFL30DAS&amp; X45.Ntl =Number of Tri-foliates leaves 30 and 45 DAS ,X30NDl &amp; X30DNL=Number and Diameter of 30 days nodules, X30ENN &amp; X45.ENN =effective number of root nodules 30 AND 45DAS,X30SPAD &amp; X45.SPAd.VALUE=30 and 45DAS SPAD value,X45.RNOD= Root Nodules 45DAS,X45.D0Nod=45 Days Diameter of Nodules, LOP=Length of the Pod, NOPPC=Pod/Cluster, DoS &amp; </a:t>
              </a:r>
              <a:r>
                <a:rPr lang="en-US" altLang="zh-CN" sz="1600" i="1" kern="100" dirty="0" err="1">
                  <a:solidFill>
                    <a:srgbClr val="000000"/>
                  </a:solidFill>
                  <a:latin typeface="Times New Roman" panose="02020603050405020304"/>
                  <a:ea typeface="Calibri" panose="020F0502020204030204"/>
                  <a:cs typeface="Times New Roman" panose="02020603050405020304"/>
                  <a:sym typeface="Times New Roman" panose="02020603050405020304"/>
                </a:rPr>
                <a:t>AoS</a:t>
              </a:r>
              <a:r>
                <a:rPr lang="en-US" altLang="zh-CN" sz="1600" i="1"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=Diameter and Area of grain, NSPP=grain/Pod, NCPP=Cluster/ plant,X100GSW=100 Grain weight, </a:t>
              </a:r>
              <a:r>
                <a:rPr lang="en-US" altLang="zh-CN" sz="1600" i="1" kern="100" dirty="0" err="1">
                  <a:solidFill>
                    <a:srgbClr val="000000"/>
                  </a:solidFill>
                  <a:latin typeface="Times New Roman" panose="02020603050405020304"/>
                  <a:ea typeface="Calibri" panose="020F0502020204030204"/>
                  <a:cs typeface="Times New Roman" panose="02020603050405020304"/>
                  <a:sym typeface="Times New Roman" panose="02020603050405020304"/>
                </a:rPr>
                <a:t>SY.Ha</a:t>
              </a:r>
              <a:r>
                <a:rPr lang="en-US" altLang="zh-CN" sz="1600" i="1"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 straw yield/ha, </a:t>
              </a:r>
              <a:r>
                <a:rPr lang="en-US" altLang="zh-CN" sz="1600" i="1" kern="100" dirty="0" err="1">
                  <a:solidFill>
                    <a:srgbClr val="000000"/>
                  </a:solidFill>
                  <a:latin typeface="Times New Roman" panose="02020603050405020304"/>
                  <a:ea typeface="Calibri" panose="020F0502020204030204"/>
                  <a:cs typeface="Times New Roman" panose="02020603050405020304"/>
                  <a:sym typeface="Times New Roman" panose="02020603050405020304"/>
                </a:rPr>
                <a:t>B.ha</a:t>
              </a:r>
              <a:r>
                <a:rPr lang="en-US" altLang="zh-CN" sz="1600" i="1"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=Biological yield/ha, HI=</a:t>
              </a:r>
              <a:r>
                <a:rPr lang="en-US" altLang="zh-CN" sz="1600" i="1" kern="100" dirty="0" err="1">
                  <a:solidFill>
                    <a:srgbClr val="000000"/>
                  </a:solidFill>
                  <a:latin typeface="Times New Roman" panose="02020603050405020304"/>
                  <a:ea typeface="Calibri" panose="020F0502020204030204"/>
                  <a:cs typeface="Times New Roman" panose="02020603050405020304"/>
                  <a:sym typeface="Times New Roman" panose="02020603050405020304"/>
                </a:rPr>
                <a:t>Harvestig</a:t>
              </a:r>
              <a:r>
                <a:rPr lang="en-US" altLang="zh-CN" sz="1600" i="1"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 Index, </a:t>
              </a:r>
              <a:r>
                <a:rPr lang="en-US" altLang="zh-CN" sz="1600" i="1" kern="100" dirty="0" err="1">
                  <a:solidFill>
                    <a:srgbClr val="000000"/>
                  </a:solidFill>
                  <a:latin typeface="Times New Roman" panose="02020603050405020304"/>
                  <a:ea typeface="Calibri" panose="020F0502020204030204"/>
                  <a:cs typeface="Times New Roman" panose="02020603050405020304"/>
                  <a:sym typeface="Times New Roman" panose="02020603050405020304"/>
                </a:rPr>
                <a:t>GY.ha</a:t>
              </a:r>
              <a:r>
                <a:rPr lang="en-US" altLang="zh-CN" sz="1600" i="1"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 =Grain Yield/ha are used as experimental variables, respectively</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pSp>
        <p:nvGrpSpPr>
          <p:cNvPr id="10" name="Group 9"/>
          <p:cNvGrpSpPr/>
          <p:nvPr/>
        </p:nvGrpSpPr>
        <p:grpSpPr>
          <a:xfrm>
            <a:off x="0" y="385764"/>
            <a:ext cx="12072938" cy="6315072"/>
            <a:chOff x="-40580" y="0"/>
            <a:chExt cx="6097210" cy="2995052"/>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056630" cy="2593975"/>
            </a:xfrm>
            <a:prstGeom prst="rect">
              <a:avLst/>
            </a:prstGeom>
          </p:spPr>
        </p:pic>
        <p:sp>
          <p:nvSpPr>
            <p:cNvPr id="12" name="Text Box 20"/>
            <p:cNvSpPr txBox="1"/>
            <p:nvPr/>
          </p:nvSpPr>
          <p:spPr>
            <a:xfrm>
              <a:off x="-40580" y="2575952"/>
              <a:ext cx="6056630" cy="419100"/>
            </a:xfrm>
            <a:prstGeom prst="rect">
              <a:avLst/>
            </a:prstGeom>
            <a:solidFill>
              <a:prstClr val="white"/>
            </a:solidFill>
            <a:ln>
              <a:noFill/>
            </a:ln>
          </p:spPr>
          <p:txBody>
            <a:bodyPr rot="0" spcFirstLastPara="0" vert="horz" wrap="square" lIns="0" tIns="0" rIns="0" bIns="0" numCol="1" spcCol="0" rtlCol="0" fromWordArt="0" anchor="t" anchorCtr="0" forceAA="0" compatLnSpc="1">
              <a:noAutofit/>
            </a:bodyPr>
            <a:lstStyle/>
            <a:p>
              <a:pPr>
                <a:lnSpc>
                  <a:spcPct val="100000"/>
                </a:lnSpc>
                <a:spcAft>
                  <a:spcPts val="1000"/>
                </a:spcAft>
              </a:pPr>
              <a:r>
                <a:rPr lang="en-US" altLang="zh-CN" sz="2800"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Figure 8 Graphical Representation of Relationships Among Experimental Attributes and Individual Data Points in the Top Two Principal Dimensions</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aphicFrame>
        <p:nvGraphicFramePr>
          <p:cNvPr id="3" name="Table 2"/>
          <p:cNvGraphicFramePr>
            <a:graphicFrameLocks noGrp="1"/>
          </p:cNvGraphicFramePr>
          <p:nvPr/>
        </p:nvGraphicFramePr>
        <p:xfrm>
          <a:off x="0" y="1249680"/>
          <a:ext cx="12191998" cy="5608320"/>
        </p:xfrm>
        <a:graphic>
          <a:graphicData uri="http://schemas.openxmlformats.org/drawingml/2006/table">
            <a:tbl>
              <a:tblPr>
                <a:tableStyleId>{5C22544A-7EE6-4342-B048-85BDC9FD1C3A}</a:tableStyleId>
              </a:tblPr>
              <a:tblGrid>
                <a:gridCol w="2726131">
                  <a:extLst>
                    <a:ext uri="{9D8B030D-6E8A-4147-A177-3AD203B41FA5}">
                      <a16:colId xmlns:a16="http://schemas.microsoft.com/office/drawing/2014/main" val="20000"/>
                    </a:ext>
                  </a:extLst>
                </a:gridCol>
                <a:gridCol w="3155289">
                  <a:extLst>
                    <a:ext uri="{9D8B030D-6E8A-4147-A177-3AD203B41FA5}">
                      <a16:colId xmlns:a16="http://schemas.microsoft.com/office/drawing/2014/main" val="20001"/>
                    </a:ext>
                  </a:extLst>
                </a:gridCol>
                <a:gridCol w="3155289">
                  <a:extLst>
                    <a:ext uri="{9D8B030D-6E8A-4147-A177-3AD203B41FA5}">
                      <a16:colId xmlns:a16="http://schemas.microsoft.com/office/drawing/2014/main" val="20002"/>
                    </a:ext>
                  </a:extLst>
                </a:gridCol>
                <a:gridCol w="3155289">
                  <a:extLst>
                    <a:ext uri="{9D8B030D-6E8A-4147-A177-3AD203B41FA5}">
                      <a16:colId xmlns:a16="http://schemas.microsoft.com/office/drawing/2014/main" val="20003"/>
                    </a:ext>
                  </a:extLst>
                </a:gridCol>
              </a:tblGrid>
              <a:tr h="302826">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Principle Component</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Eigenvalues</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Variance (%)</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Cum. variance (%)</a:t>
                      </a:r>
                    </a:p>
                  </a:txBody>
                  <a:tcPr marL="68580" marR="68580" anchor="b">
                    <a:solidFill>
                      <a:schemeClr val="accent2">
                        <a:lumMod val="40000"/>
                        <a:lumOff val="60000"/>
                      </a:schemeClr>
                    </a:solidFill>
                  </a:tcPr>
                </a:tc>
                <a:extLst>
                  <a:ext uri="{0D108BD9-81ED-4DB2-BD59-A6C34878D82A}">
                    <a16:rowId xmlns:a16="http://schemas.microsoft.com/office/drawing/2014/main" val="10000"/>
                  </a:ext>
                </a:extLst>
              </a:tr>
              <a:tr h="302826">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PC1</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12.019</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32.483</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32.483</a:t>
                      </a:r>
                    </a:p>
                  </a:txBody>
                  <a:tcPr marL="68580" marR="68580">
                    <a:solidFill>
                      <a:schemeClr val="accent2">
                        <a:lumMod val="40000"/>
                        <a:lumOff val="60000"/>
                      </a:schemeClr>
                    </a:solidFill>
                  </a:tcPr>
                </a:tc>
                <a:extLst>
                  <a:ext uri="{0D108BD9-81ED-4DB2-BD59-A6C34878D82A}">
                    <a16:rowId xmlns:a16="http://schemas.microsoft.com/office/drawing/2014/main" val="10001"/>
                  </a:ext>
                </a:extLst>
              </a:tr>
              <a:tr h="302826">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PC2</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5.020</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13.568</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46.051</a:t>
                      </a:r>
                    </a:p>
                  </a:txBody>
                  <a:tcPr marL="68580" marR="68580">
                    <a:solidFill>
                      <a:schemeClr val="accent2">
                        <a:lumMod val="40000"/>
                        <a:lumOff val="60000"/>
                      </a:schemeClr>
                    </a:solidFill>
                  </a:tcPr>
                </a:tc>
                <a:extLst>
                  <a:ext uri="{0D108BD9-81ED-4DB2-BD59-A6C34878D82A}">
                    <a16:rowId xmlns:a16="http://schemas.microsoft.com/office/drawing/2014/main" val="10002"/>
                  </a:ext>
                </a:extLst>
              </a:tr>
              <a:tr h="302826">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PC3</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4.467</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12.072</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58.123</a:t>
                      </a:r>
                    </a:p>
                  </a:txBody>
                  <a:tcPr marL="68580" marR="68580">
                    <a:solidFill>
                      <a:schemeClr val="accent2">
                        <a:lumMod val="40000"/>
                        <a:lumOff val="60000"/>
                      </a:schemeClr>
                    </a:solidFill>
                  </a:tcPr>
                </a:tc>
                <a:extLst>
                  <a:ext uri="{0D108BD9-81ED-4DB2-BD59-A6C34878D82A}">
                    <a16:rowId xmlns:a16="http://schemas.microsoft.com/office/drawing/2014/main" val="10003"/>
                  </a:ext>
                </a:extLst>
              </a:tr>
              <a:tr h="302826">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PC4</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2.997</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8.100</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66.223</a:t>
                      </a:r>
                    </a:p>
                  </a:txBody>
                  <a:tcPr marL="68580" marR="68580">
                    <a:solidFill>
                      <a:schemeClr val="accent2">
                        <a:lumMod val="40000"/>
                        <a:lumOff val="60000"/>
                      </a:schemeClr>
                    </a:solidFill>
                  </a:tcPr>
                </a:tc>
                <a:extLst>
                  <a:ext uri="{0D108BD9-81ED-4DB2-BD59-A6C34878D82A}">
                    <a16:rowId xmlns:a16="http://schemas.microsoft.com/office/drawing/2014/main" val="10004"/>
                  </a:ext>
                </a:extLst>
              </a:tr>
              <a:tr h="302826">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PC5</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2.896</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7.828</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74.051</a:t>
                      </a:r>
                    </a:p>
                  </a:txBody>
                  <a:tcPr marL="68580" marR="68580">
                    <a:solidFill>
                      <a:schemeClr val="accent2">
                        <a:lumMod val="40000"/>
                        <a:lumOff val="60000"/>
                      </a:schemeClr>
                    </a:solidFill>
                  </a:tcPr>
                </a:tc>
                <a:extLst>
                  <a:ext uri="{0D108BD9-81ED-4DB2-BD59-A6C34878D82A}">
                    <a16:rowId xmlns:a16="http://schemas.microsoft.com/office/drawing/2014/main" val="10005"/>
                  </a:ext>
                </a:extLst>
              </a:tr>
              <a:tr h="302826">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PC6</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2.136</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5.772</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79.822</a:t>
                      </a:r>
                    </a:p>
                  </a:txBody>
                  <a:tcPr marL="68580" marR="68580">
                    <a:solidFill>
                      <a:schemeClr val="accent2">
                        <a:lumMod val="40000"/>
                        <a:lumOff val="60000"/>
                      </a:schemeClr>
                    </a:solidFill>
                  </a:tcPr>
                </a:tc>
                <a:extLst>
                  <a:ext uri="{0D108BD9-81ED-4DB2-BD59-A6C34878D82A}">
                    <a16:rowId xmlns:a16="http://schemas.microsoft.com/office/drawing/2014/main" val="10006"/>
                  </a:ext>
                </a:extLst>
              </a:tr>
              <a:tr h="302826">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PC7</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1.778</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4.806</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84.629</a:t>
                      </a:r>
                    </a:p>
                  </a:txBody>
                  <a:tcPr marL="68580" marR="68580">
                    <a:solidFill>
                      <a:schemeClr val="accent2">
                        <a:lumMod val="40000"/>
                        <a:lumOff val="60000"/>
                      </a:schemeClr>
                    </a:solidFill>
                  </a:tcPr>
                </a:tc>
                <a:extLst>
                  <a:ext uri="{0D108BD9-81ED-4DB2-BD59-A6C34878D82A}">
                    <a16:rowId xmlns:a16="http://schemas.microsoft.com/office/drawing/2014/main" val="10007"/>
                  </a:ext>
                </a:extLst>
              </a:tr>
              <a:tr h="302826">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PC8</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1.418</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3.832</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88.461</a:t>
                      </a:r>
                    </a:p>
                  </a:txBody>
                  <a:tcPr marL="68580" marR="68580">
                    <a:solidFill>
                      <a:schemeClr val="accent2">
                        <a:lumMod val="40000"/>
                        <a:lumOff val="60000"/>
                      </a:schemeClr>
                    </a:solidFill>
                  </a:tcPr>
                </a:tc>
                <a:extLst>
                  <a:ext uri="{0D108BD9-81ED-4DB2-BD59-A6C34878D82A}">
                    <a16:rowId xmlns:a16="http://schemas.microsoft.com/office/drawing/2014/main" val="10008"/>
                  </a:ext>
                </a:extLst>
              </a:tr>
              <a:tr h="302826">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PC9</a:t>
                      </a:r>
                    </a:p>
                  </a:txBody>
                  <a:tcPr marL="68580" marR="68580" anchor="b">
                    <a:solidFill>
                      <a:schemeClr val="accent2">
                        <a:lumMod val="40000"/>
                        <a:lumOff val="60000"/>
                      </a:schemeClr>
                    </a:solidFill>
                  </a:tcPr>
                </a:tc>
                <a:tc>
                  <a:txBody>
                    <a:bodyPr/>
                    <a:lstStyle/>
                    <a:p>
                      <a:pPr marL="0" marR="0" algn="ctr">
                        <a:spcBef>
                          <a:spcPts val="0"/>
                        </a:spcBef>
                        <a:spcAft>
                          <a:spcPts val="0"/>
                        </a:spcAft>
                      </a:pPr>
                      <a:r>
                        <a:rPr lang="en-US" sz="2800">
                          <a:effectLst/>
                          <a:latin typeface="Times New Roman" panose="02020603050405020304" pitchFamily="18" charset="0"/>
                          <a:cs typeface="Times New Roman" panose="02020603050405020304" pitchFamily="18" charset="0"/>
                        </a:rPr>
                        <a:t>1.358</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3.670</a:t>
                      </a:r>
                    </a:p>
                  </a:txBody>
                  <a:tcPr marL="68580" marR="68580">
                    <a:solidFill>
                      <a:schemeClr val="accent2">
                        <a:lumMod val="40000"/>
                        <a:lumOff val="60000"/>
                      </a:schemeClr>
                    </a:solidFill>
                  </a:tcPr>
                </a:tc>
                <a:tc>
                  <a:txBody>
                    <a:bodyPr/>
                    <a:lstStyle/>
                    <a:p>
                      <a:pPr marL="0" marR="0" algn="ctr">
                        <a:spcBef>
                          <a:spcPts val="0"/>
                        </a:spcBef>
                        <a:spcAft>
                          <a:spcPts val="0"/>
                        </a:spcAft>
                      </a:pPr>
                      <a:r>
                        <a:rPr lang="en-US" sz="2800" dirty="0">
                          <a:effectLst/>
                          <a:latin typeface="Times New Roman" panose="02020603050405020304" pitchFamily="18" charset="0"/>
                          <a:cs typeface="Times New Roman" panose="02020603050405020304" pitchFamily="18" charset="0"/>
                        </a:rPr>
                        <a:t>92.131</a:t>
                      </a:r>
                    </a:p>
                  </a:txBody>
                  <a:tcPr marL="68580" marR="68580">
                    <a:solidFill>
                      <a:schemeClr val="accent2">
                        <a:lumMod val="40000"/>
                        <a:lumOff val="60000"/>
                      </a:schemeClr>
                    </a:solidFill>
                  </a:tcPr>
                </a:tc>
                <a:extLst>
                  <a:ext uri="{0D108BD9-81ED-4DB2-BD59-A6C34878D82A}">
                    <a16:rowId xmlns:a16="http://schemas.microsoft.com/office/drawing/2014/main" val="10009"/>
                  </a:ext>
                </a:extLst>
              </a:tr>
            </a:tbl>
          </a:graphicData>
        </a:graphic>
      </p:graphicFrame>
      <p:sp>
        <p:nvSpPr>
          <p:cNvPr id="4" name="Rectangle 3"/>
          <p:cNvSpPr/>
          <p:nvPr/>
        </p:nvSpPr>
        <p:spPr>
          <a:xfrm>
            <a:off x="0" y="362635"/>
            <a:ext cx="12192000" cy="954107"/>
          </a:xfrm>
          <a:prstGeom prst="rect">
            <a:avLst/>
          </a:prstGeom>
        </p:spPr>
        <p:txBody>
          <a:bodyPr wrap="square">
            <a:spAutoFit/>
          </a:bodyPr>
          <a:lstStyle/>
          <a:p>
            <a:pPr>
              <a:spcAft>
                <a:spcPts val="1000"/>
              </a:spcAft>
            </a:pPr>
            <a:r>
              <a:rPr lang="en-US" sz="2800" dirty="0">
                <a:latin typeface="Times New Roman" panose="02020603050405020304" pitchFamily="18" charset="0"/>
                <a:ea typeface="Calibri" panose="020F0502020204030204" pitchFamily="34" charset="0"/>
                <a:cs typeface="Mangal" panose="02040503050203030202" pitchFamily="18" charset="0"/>
              </a:rPr>
              <a:t>Table 6 Eigenvalue estimates by principal components analysis and the proportion of variance explained by them</a:t>
            </a:r>
            <a:r>
              <a:rPr lang="en-US" sz="2800" b="1" dirty="0">
                <a:latin typeface="Times New Roman" panose="02020603050405020304" pitchFamily="18" charset="0"/>
                <a:ea typeface="Calibri" panose="020F0502020204030204" pitchFamily="34" charset="0"/>
                <a:cs typeface="Mangal" panose="02040503050203030202" pitchFamily="18" charset="0"/>
              </a:rPr>
              <a:t>(Kaiser)</a:t>
            </a:r>
            <a:endParaRPr lang="en-US" sz="2800" b="1" i="1" dirty="0">
              <a:effectLst/>
              <a:latin typeface="Calibri" panose="020F0502020204030204" pitchFamily="34" charset="0"/>
              <a:cs typeface="Mangal" panose="02040503050203030202"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pSp>
        <p:nvGrpSpPr>
          <p:cNvPr id="6" name="Group 5"/>
          <p:cNvGrpSpPr/>
          <p:nvPr/>
        </p:nvGrpSpPr>
        <p:grpSpPr>
          <a:xfrm>
            <a:off x="123825" y="414339"/>
            <a:ext cx="12068175" cy="6329360"/>
            <a:chOff x="-338511" y="-123609"/>
            <a:chExt cx="7145082" cy="4212214"/>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100" y="-123609"/>
              <a:ext cx="6995638" cy="3308919"/>
            </a:xfrm>
            <a:prstGeom prst="rect">
              <a:avLst/>
            </a:prstGeom>
          </p:spPr>
        </p:pic>
        <p:sp>
          <p:nvSpPr>
            <p:cNvPr id="8" name="Text Box 28"/>
            <p:cNvSpPr txBox="1"/>
            <p:nvPr/>
          </p:nvSpPr>
          <p:spPr>
            <a:xfrm>
              <a:off x="-338511" y="3090225"/>
              <a:ext cx="7145082" cy="998380"/>
            </a:xfrm>
            <a:prstGeom prst="rect">
              <a:avLst/>
            </a:prstGeom>
            <a:solidFill>
              <a:prstClr val="white"/>
            </a:solidFill>
            <a:ln>
              <a:noFill/>
            </a:ln>
          </p:spPr>
          <p:txBody>
            <a:bodyPr rot="0" spcFirstLastPara="0" vert="horz" wrap="square" lIns="0" tIns="0" rIns="0" bIns="0" numCol="1" spcCol="0" rtlCol="0" fromWordArt="0" anchor="t" anchorCtr="0" forceAA="0" compatLnSpc="1">
              <a:noAutofit/>
            </a:bodyPr>
            <a:lstStyle/>
            <a:p>
              <a:pPr>
                <a:lnSpc>
                  <a:spcPct val="100000"/>
                </a:lnSpc>
                <a:spcAft>
                  <a:spcPts val="1000"/>
                </a:spcAft>
              </a:pPr>
              <a:r>
                <a:rPr lang="en-US" altLang="zh-CN" sz="2400" b="1" i="1"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Figure 9  </a:t>
              </a:r>
              <a:r>
                <a:rPr lang="en-US" altLang="zh-CN" sz="2800"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Scree Plot Illustrating Eigenvalues and Percentage of Explained Variance for the Top 10 Principal Components, with Labels Representing the Variance Explained in Phenotypic Diversity of Mung-bean Genotypes by Each Components</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pSp>
        <p:nvGrpSpPr>
          <p:cNvPr id="9" name="Group 8"/>
          <p:cNvGrpSpPr/>
          <p:nvPr/>
        </p:nvGrpSpPr>
        <p:grpSpPr>
          <a:xfrm>
            <a:off x="0" y="314324"/>
            <a:ext cx="12192000" cy="6596469"/>
            <a:chOff x="-50492" y="-134937"/>
            <a:chExt cx="6155185" cy="3893726"/>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46" y="-134937"/>
              <a:ext cx="6104692" cy="3415585"/>
            </a:xfrm>
            <a:prstGeom prst="rect">
              <a:avLst/>
            </a:prstGeom>
          </p:spPr>
        </p:pic>
        <p:sp>
          <p:nvSpPr>
            <p:cNvPr id="11" name="Text Box 30"/>
            <p:cNvSpPr txBox="1"/>
            <p:nvPr/>
          </p:nvSpPr>
          <p:spPr>
            <a:xfrm>
              <a:off x="-50492" y="3250106"/>
              <a:ext cx="6155185" cy="508683"/>
            </a:xfrm>
            <a:prstGeom prst="rect">
              <a:avLst/>
            </a:prstGeom>
            <a:solidFill>
              <a:prstClr val="white"/>
            </a:solidFill>
            <a:ln>
              <a:noFill/>
            </a:ln>
          </p:spPr>
          <p:txBody>
            <a:bodyPr rot="0" spcFirstLastPara="0" vert="horz" wrap="square" lIns="0" tIns="0" rIns="0" bIns="0" numCol="1" spcCol="0" rtlCol="0" fromWordArt="0" anchor="t" anchorCtr="0" forceAA="0" compatLnSpc="1">
              <a:spAutoFit/>
            </a:bodyPr>
            <a:lstStyle/>
            <a:p>
              <a:pPr>
                <a:lnSpc>
                  <a:spcPct val="100000"/>
                </a:lnSpc>
                <a:spcAft>
                  <a:spcPts val="1000"/>
                </a:spcAft>
              </a:pPr>
              <a:r>
                <a:rPr lang="en-US" altLang="zh-CN" sz="2800"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Figure 10 Graphical Representation of PCA Biplot and Ellipse Cluster Plot with Experimental Variables</a:t>
              </a:r>
              <a:endParaRPr lang="en-US" altLang="zh-CN" sz="2800" b="1" kern="100" dirty="0">
                <a:solidFill>
                  <a:srgbClr val="000000"/>
                </a:solidFill>
                <a:latin typeface="Times New Roman" panose="02020603050405020304"/>
                <a:ea typeface="Calibri" panose="020F0502020204030204"/>
                <a:cs typeface="Times New Roman" panose="02020603050405020304"/>
                <a:sym typeface="Times New Roman" panose="02020603050405020304"/>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 name="Rectangle 3"/>
          <p:cNvSpPr/>
          <p:nvPr/>
        </p:nvSpPr>
        <p:spPr>
          <a:xfrm>
            <a:off x="0" y="362635"/>
            <a:ext cx="12192000" cy="646331"/>
          </a:xfrm>
          <a:prstGeom prst="rect">
            <a:avLst/>
          </a:prstGeom>
        </p:spPr>
        <p:txBody>
          <a:bodyPr wrap="square">
            <a:spAutoFit/>
          </a:bodyPr>
          <a:lstStyle/>
          <a:p>
            <a:pPr>
              <a:spcAft>
                <a:spcPts val="1000"/>
              </a:spcAft>
            </a:pPr>
            <a:r>
              <a:rPr lang="en-US" dirty="0">
                <a:latin typeface="Times New Roman" panose="02020603050405020304" pitchFamily="18" charset="0"/>
                <a:ea typeface="Calibri" panose="020F0502020204030204" pitchFamily="34" charset="0"/>
                <a:cs typeface="Mangal" panose="02040503050203030202" pitchFamily="18" charset="0"/>
              </a:rPr>
              <a:t>Table 7 Summary of Selection Differential, Selection Gain, and Heritability Estimates Based on Multi-Trait Selection Index (MTSI)</a:t>
            </a:r>
            <a:endParaRPr lang="en-US" b="1" i="1" dirty="0">
              <a:effectLst/>
              <a:latin typeface="Calibri" panose="020F0502020204030204" pitchFamily="34" charset="0"/>
              <a:cs typeface="Mangal" panose="02040503050203030202"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85218954"/>
              </p:ext>
            </p:extLst>
          </p:nvPr>
        </p:nvGraphicFramePr>
        <p:xfrm>
          <a:off x="2" y="868230"/>
          <a:ext cx="12191998" cy="5989773"/>
        </p:xfrm>
        <a:graphic>
          <a:graphicData uri="http://schemas.openxmlformats.org/drawingml/2006/table">
            <a:tbl>
              <a:tblPr>
                <a:tableStyleId>{5C22544A-7EE6-4342-B048-85BDC9FD1C3A}</a:tableStyleId>
              </a:tblPr>
              <a:tblGrid>
                <a:gridCol w="1194812">
                  <a:extLst>
                    <a:ext uri="{9D8B030D-6E8A-4147-A177-3AD203B41FA5}">
                      <a16:colId xmlns:a16="http://schemas.microsoft.com/office/drawing/2014/main" val="20000"/>
                    </a:ext>
                  </a:extLst>
                </a:gridCol>
                <a:gridCol w="1194812">
                  <a:extLst>
                    <a:ext uri="{9D8B030D-6E8A-4147-A177-3AD203B41FA5}">
                      <a16:colId xmlns:a16="http://schemas.microsoft.com/office/drawing/2014/main" val="20001"/>
                    </a:ext>
                  </a:extLst>
                </a:gridCol>
                <a:gridCol w="1194812">
                  <a:extLst>
                    <a:ext uri="{9D8B030D-6E8A-4147-A177-3AD203B41FA5}">
                      <a16:colId xmlns:a16="http://schemas.microsoft.com/office/drawing/2014/main" val="20002"/>
                    </a:ext>
                  </a:extLst>
                </a:gridCol>
                <a:gridCol w="1194812">
                  <a:extLst>
                    <a:ext uri="{9D8B030D-6E8A-4147-A177-3AD203B41FA5}">
                      <a16:colId xmlns:a16="http://schemas.microsoft.com/office/drawing/2014/main" val="20003"/>
                    </a:ext>
                  </a:extLst>
                </a:gridCol>
                <a:gridCol w="1194812">
                  <a:extLst>
                    <a:ext uri="{9D8B030D-6E8A-4147-A177-3AD203B41FA5}">
                      <a16:colId xmlns:a16="http://schemas.microsoft.com/office/drawing/2014/main" val="20004"/>
                    </a:ext>
                  </a:extLst>
                </a:gridCol>
                <a:gridCol w="1194812">
                  <a:extLst>
                    <a:ext uri="{9D8B030D-6E8A-4147-A177-3AD203B41FA5}">
                      <a16:colId xmlns:a16="http://schemas.microsoft.com/office/drawing/2014/main" val="20005"/>
                    </a:ext>
                  </a:extLst>
                </a:gridCol>
                <a:gridCol w="1194812">
                  <a:extLst>
                    <a:ext uri="{9D8B030D-6E8A-4147-A177-3AD203B41FA5}">
                      <a16:colId xmlns:a16="http://schemas.microsoft.com/office/drawing/2014/main" val="20006"/>
                    </a:ext>
                  </a:extLst>
                </a:gridCol>
                <a:gridCol w="1194812">
                  <a:extLst>
                    <a:ext uri="{9D8B030D-6E8A-4147-A177-3AD203B41FA5}">
                      <a16:colId xmlns:a16="http://schemas.microsoft.com/office/drawing/2014/main" val="20007"/>
                    </a:ext>
                  </a:extLst>
                </a:gridCol>
                <a:gridCol w="1194812">
                  <a:extLst>
                    <a:ext uri="{9D8B030D-6E8A-4147-A177-3AD203B41FA5}">
                      <a16:colId xmlns:a16="http://schemas.microsoft.com/office/drawing/2014/main" val="20008"/>
                    </a:ext>
                  </a:extLst>
                </a:gridCol>
                <a:gridCol w="1438690">
                  <a:extLst>
                    <a:ext uri="{9D8B030D-6E8A-4147-A177-3AD203B41FA5}">
                      <a16:colId xmlns:a16="http://schemas.microsoft.com/office/drawing/2014/main" val="20009"/>
                    </a:ext>
                  </a:extLst>
                </a:gridCol>
              </a:tblGrid>
              <a:tr h="338668">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Variables</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Factor</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Xo</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Xs</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SD</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SD%</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h2</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SG</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SG%</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sense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0"/>
                  </a:ext>
                </a:extLst>
              </a:tr>
              <a:tr h="338668">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SPFDBAH</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FA1</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0.779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0.930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0.150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19.299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0.226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0.034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4.353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decrease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1"/>
                  </a:ext>
                </a:extLst>
              </a:tr>
              <a:tr h="320643">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LOP</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FA1</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7.303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7.479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0.176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2.416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0.357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0.063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0.862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2"/>
                  </a:ext>
                </a:extLst>
              </a:tr>
              <a:tr h="320643">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NOPPC</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FA1</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5.750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5.794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0.044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0.765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0.157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0.007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0.120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3"/>
                  </a:ext>
                </a:extLst>
              </a:tr>
              <a:tr h="320643">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NCPP</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FA1</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2.283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2.467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0.183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8.027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0.361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0.066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2.901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4"/>
                  </a:ext>
                </a:extLst>
              </a:tr>
              <a:tr h="338668">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SY.Ha</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FA1</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2999.625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3210.077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210.452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7.016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1.000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210.386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7.014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5"/>
                  </a:ext>
                </a:extLst>
              </a:tr>
              <a:tr h="338668">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B.ha</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FA1</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10406.339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13229.841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2823.502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27.133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0.999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2821.425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27.113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6"/>
                  </a:ext>
                </a:extLst>
              </a:tr>
              <a:tr h="320643">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HI</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FA1</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0.697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0.750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0.052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7.519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1.000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0.052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7.516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7"/>
                  </a:ext>
                </a:extLst>
              </a:tr>
              <a:tr h="320643">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GY.ha</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FA1</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7.407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10.020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2.613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35.280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0.999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2.611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35.253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8"/>
                  </a:ext>
                </a:extLst>
              </a:tr>
              <a:tr h="320643">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DoS</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FA2</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3.738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3.767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0.030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0.790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0.424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0.013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0.335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09"/>
                  </a:ext>
                </a:extLst>
              </a:tr>
              <a:tr h="320643">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LoS</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FA2</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5.189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5.241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0.052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0.997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0.447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0.023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0.446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10"/>
                  </a:ext>
                </a:extLst>
              </a:tr>
              <a:tr h="320643">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AoS</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FA2</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19.428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19.856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0.428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2.203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0.536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0.229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1.181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11"/>
                  </a:ext>
                </a:extLst>
              </a:tr>
              <a:tr h="320643">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NSPP</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b="1">
                          <a:effectLst/>
                          <a:latin typeface="Times New Roman" panose="02020603050405020304" pitchFamily="18" charset="0"/>
                          <a:cs typeface="Times New Roman" panose="02020603050405020304" pitchFamily="18" charset="0"/>
                        </a:rPr>
                        <a:t>FA3</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6.470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6.477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0.023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0.349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0.413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0.009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0.144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12"/>
                  </a:ext>
                </a:extLst>
              </a:tr>
              <a:tr h="338668">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X100GSW</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FA4</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5.407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5.571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0.165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3.044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1.000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0.164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3.042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increase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13"/>
                  </a:ext>
                </a:extLst>
              </a:tr>
              <a:tr h="338668">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SPFDAAH</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b="1">
                          <a:effectLst/>
                          <a:latin typeface="Times New Roman" panose="02020603050405020304" pitchFamily="18" charset="0"/>
                          <a:cs typeface="Times New Roman" panose="02020603050405020304" pitchFamily="18" charset="0"/>
                        </a:rPr>
                        <a:t>FA9</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b="1">
                          <a:effectLst/>
                          <a:latin typeface="Times New Roman" panose="02020603050405020304" pitchFamily="18" charset="0"/>
                          <a:cs typeface="Times New Roman" panose="02020603050405020304" pitchFamily="18" charset="0"/>
                        </a:rPr>
                        <a:t>3.188 &gt;</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3.107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-0.080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-2.522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0.271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-0.022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-0.683 </a:t>
                      </a:r>
                    </a:p>
                  </a:txBody>
                  <a:tcPr marL="51259" marR="51259" marT="34173" marB="34173" anchor="b">
                    <a:solidFill>
                      <a:schemeClr val="accent4">
                        <a:lumMod val="20000"/>
                        <a:lumOff val="80000"/>
                      </a:schemeClr>
                    </a:solid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decrease</a:t>
                      </a:r>
                    </a:p>
                  </a:txBody>
                  <a:tcPr marL="51259" marR="51259" marT="34173" marB="34173" anchor="b">
                    <a:solidFill>
                      <a:schemeClr val="accent4">
                        <a:lumMod val="20000"/>
                        <a:lumOff val="80000"/>
                      </a:schemeClr>
                    </a:solidFill>
                  </a:tcPr>
                </a:tc>
                <a:extLst>
                  <a:ext uri="{0D108BD9-81ED-4DB2-BD59-A6C34878D82A}">
                    <a16:rowId xmlns:a16="http://schemas.microsoft.com/office/drawing/2014/main" val="10014"/>
                  </a:ext>
                </a:extLst>
              </a:tr>
              <a:tr h="1071978">
                <a:tc gridSpan="10">
                  <a:txBody>
                    <a:bodyPr/>
                    <a:lstStyle/>
                    <a:p>
                      <a:pPr marL="0" marR="0" algn="just">
                        <a:spcBef>
                          <a:spcPts val="0"/>
                        </a:spcBef>
                        <a:spcAft>
                          <a:spcPts val="0"/>
                        </a:spcAft>
                      </a:pPr>
                      <a:r>
                        <a:rPr lang="en-US" sz="1600" dirty="0">
                          <a:effectLst/>
                          <a:latin typeface="Times New Roman" panose="02020603050405020304" pitchFamily="18" charset="0"/>
                          <a:cs typeface="Times New Roman" panose="02020603050405020304" pitchFamily="18" charset="0"/>
                        </a:rPr>
                        <a:t>Xo: overall mean of genotypes; </a:t>
                      </a:r>
                      <a:r>
                        <a:rPr lang="en-US" sz="1600" dirty="0" err="1">
                          <a:effectLst/>
                          <a:latin typeface="Times New Roman" panose="02020603050405020304" pitchFamily="18" charset="0"/>
                          <a:cs typeface="Times New Roman" panose="02020603050405020304" pitchFamily="18" charset="0"/>
                        </a:rPr>
                        <a:t>Xs</a:t>
                      </a:r>
                      <a:r>
                        <a:rPr lang="en-US" sz="1600" dirty="0">
                          <a:effectLst/>
                          <a:latin typeface="Times New Roman" panose="02020603050405020304" pitchFamily="18" charset="0"/>
                          <a:cs typeface="Times New Roman" panose="02020603050405020304" pitchFamily="18" charset="0"/>
                        </a:rPr>
                        <a:t>: mean of the selected genotypes; SD: selection differential; SG: selection gain</a:t>
                      </a:r>
                    </a:p>
                    <a:p>
                      <a:pPr marL="0" marR="0" algn="just">
                        <a:spcBef>
                          <a:spcPts val="0"/>
                        </a:spcBef>
                        <a:spcAft>
                          <a:spcPts val="0"/>
                        </a:spcAft>
                      </a:pPr>
                      <a:r>
                        <a:rPr lang="en-US" sz="1600" dirty="0">
                          <a:effectLst/>
                          <a:latin typeface="Times New Roman" panose="02020603050405020304" pitchFamily="18" charset="0"/>
                          <a:cs typeface="Times New Roman" panose="02020603050405020304" pitchFamily="18" charset="0"/>
                        </a:rPr>
                        <a:t>or impact; h2: heritability; SPFDBAH &amp; SPFDAAH: sample plant flower drops before and after application of the</a:t>
                      </a:r>
                    </a:p>
                    <a:p>
                      <a:pPr marL="0" marR="0" algn="just">
                        <a:spcBef>
                          <a:spcPts val="0"/>
                        </a:spcBef>
                        <a:spcAft>
                          <a:spcPts val="0"/>
                        </a:spcAft>
                      </a:pPr>
                      <a:r>
                        <a:rPr lang="en-US" sz="1600" dirty="0">
                          <a:effectLst/>
                          <a:latin typeface="Times New Roman" panose="02020603050405020304" pitchFamily="18" charset="0"/>
                          <a:cs typeface="Times New Roman" panose="02020603050405020304" pitchFamily="18" charset="0"/>
                        </a:rPr>
                        <a:t>hormone; </a:t>
                      </a:r>
                      <a:r>
                        <a:rPr lang="en-US" sz="1600" dirty="0" err="1">
                          <a:effectLst/>
                          <a:latin typeface="Times New Roman" panose="02020603050405020304" pitchFamily="18" charset="0"/>
                          <a:cs typeface="Times New Roman" panose="02020603050405020304" pitchFamily="18" charset="0"/>
                        </a:rPr>
                        <a:t>LOP:length</a:t>
                      </a:r>
                      <a:r>
                        <a:rPr lang="en-US" sz="1600" dirty="0">
                          <a:effectLst/>
                          <a:latin typeface="Times New Roman" panose="02020603050405020304" pitchFamily="18" charset="0"/>
                          <a:cs typeface="Times New Roman" panose="02020603050405020304" pitchFamily="18" charset="0"/>
                        </a:rPr>
                        <a:t> of pod; NOPPC: no of pod per cluster; </a:t>
                      </a:r>
                      <a:r>
                        <a:rPr lang="en-US" sz="1600" dirty="0" err="1">
                          <a:effectLst/>
                          <a:latin typeface="Times New Roman" panose="02020603050405020304" pitchFamily="18" charset="0"/>
                          <a:cs typeface="Times New Roman" panose="02020603050405020304" pitchFamily="18" charset="0"/>
                        </a:rPr>
                        <a:t>SY.ha</a:t>
                      </a:r>
                      <a:r>
                        <a:rPr lang="en-US" sz="1600" dirty="0">
                          <a:effectLst/>
                          <a:latin typeface="Times New Roman" panose="02020603050405020304" pitchFamily="18" charset="0"/>
                          <a:cs typeface="Times New Roman" panose="02020603050405020304" pitchFamily="18" charset="0"/>
                        </a:rPr>
                        <a:t>: straw yield/ha; </a:t>
                      </a:r>
                      <a:r>
                        <a:rPr lang="en-US" sz="1600" dirty="0" err="1">
                          <a:effectLst/>
                          <a:latin typeface="Times New Roman" panose="02020603050405020304" pitchFamily="18" charset="0"/>
                          <a:cs typeface="Times New Roman" panose="02020603050405020304" pitchFamily="18" charset="0"/>
                        </a:rPr>
                        <a:t>B.ha</a:t>
                      </a:r>
                      <a:r>
                        <a:rPr lang="en-US" sz="1600" dirty="0">
                          <a:effectLst/>
                          <a:latin typeface="Times New Roman" panose="02020603050405020304" pitchFamily="18" charset="0"/>
                          <a:cs typeface="Times New Roman" panose="02020603050405020304" pitchFamily="18" charset="0"/>
                        </a:rPr>
                        <a:t>: Biological yield/ha; </a:t>
                      </a:r>
                      <a:r>
                        <a:rPr lang="en-US" sz="1600" dirty="0" err="1">
                          <a:effectLst/>
                          <a:latin typeface="Times New Roman" panose="02020603050405020304" pitchFamily="18" charset="0"/>
                          <a:cs typeface="Times New Roman" panose="02020603050405020304" pitchFamily="18" charset="0"/>
                        </a:rPr>
                        <a:t>HI:harvest</a:t>
                      </a:r>
                      <a:r>
                        <a:rPr lang="en-US" sz="1600" dirty="0">
                          <a:effectLst/>
                          <a:latin typeface="Times New Roman" panose="02020603050405020304" pitchFamily="18" charset="0"/>
                          <a:cs typeface="Times New Roman" panose="02020603050405020304" pitchFamily="18" charset="0"/>
                        </a:rPr>
                        <a:t> index; </a:t>
                      </a:r>
                      <a:r>
                        <a:rPr lang="en-US" sz="1600" dirty="0" err="1">
                          <a:effectLst/>
                          <a:latin typeface="Times New Roman" panose="02020603050405020304" pitchFamily="18" charset="0"/>
                          <a:cs typeface="Times New Roman" panose="02020603050405020304" pitchFamily="18" charset="0"/>
                        </a:rPr>
                        <a:t>DoS,AoS</a:t>
                      </a:r>
                      <a:r>
                        <a:rPr lang="en-US" sz="1600" dirty="0">
                          <a:effectLst/>
                          <a:latin typeface="Times New Roman" panose="02020603050405020304" pitchFamily="18" charset="0"/>
                          <a:cs typeface="Times New Roman" panose="02020603050405020304" pitchFamily="18" charset="0"/>
                        </a:rPr>
                        <a:t>&amp; </a:t>
                      </a:r>
                      <a:r>
                        <a:rPr lang="en-US" sz="1600" dirty="0" err="1">
                          <a:effectLst/>
                          <a:latin typeface="Times New Roman" panose="02020603050405020304" pitchFamily="18" charset="0"/>
                          <a:cs typeface="Times New Roman" panose="02020603050405020304" pitchFamily="18" charset="0"/>
                        </a:rPr>
                        <a:t>LoS</a:t>
                      </a:r>
                      <a:r>
                        <a:rPr lang="en-US" sz="1600" dirty="0">
                          <a:effectLst/>
                          <a:latin typeface="Times New Roman" panose="02020603050405020304" pitchFamily="18" charset="0"/>
                          <a:cs typeface="Times New Roman" panose="02020603050405020304" pitchFamily="18" charset="0"/>
                        </a:rPr>
                        <a:t>: Diameter, area and Length of grain; NSPP: no of grain per pod; X100GSW:100 grain </a:t>
                      </a:r>
                      <a:r>
                        <a:rPr lang="en-US" sz="1600" dirty="0" err="1">
                          <a:effectLst/>
                          <a:latin typeface="Times New Roman" panose="02020603050405020304" pitchFamily="18" charset="0"/>
                          <a:cs typeface="Times New Roman" panose="02020603050405020304" pitchFamily="18" charset="0"/>
                        </a:rPr>
                        <a:t>grain</a:t>
                      </a:r>
                      <a:r>
                        <a:rPr lang="en-US" sz="1600" dirty="0">
                          <a:effectLst/>
                          <a:latin typeface="Times New Roman" panose="02020603050405020304" pitchFamily="18" charset="0"/>
                          <a:cs typeface="Times New Roman" panose="02020603050405020304" pitchFamily="18" charset="0"/>
                        </a:rPr>
                        <a:t> weight.</a:t>
                      </a:r>
                    </a:p>
                  </a:txBody>
                  <a:tcPr marL="51259" marR="51259" marT="34173" marB="34173" anchor="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 name="Rectangle 3"/>
          <p:cNvSpPr/>
          <p:nvPr/>
        </p:nvSpPr>
        <p:spPr>
          <a:xfrm>
            <a:off x="0" y="362635"/>
            <a:ext cx="12192000" cy="707886"/>
          </a:xfrm>
          <a:prstGeom prst="rect">
            <a:avLst/>
          </a:prstGeom>
        </p:spPr>
        <p:txBody>
          <a:bodyPr wrap="square">
            <a:spAutoFit/>
          </a:bodyPr>
          <a:lstStyle/>
          <a:p>
            <a:pPr>
              <a:spcAft>
                <a:spcPts val="1000"/>
              </a:spcAft>
            </a:pPr>
            <a:r>
              <a:rPr lang="en-US" sz="2000" dirty="0">
                <a:latin typeface="Times New Roman" panose="02020603050405020304" pitchFamily="18" charset="0"/>
                <a:ea typeface="Calibri" panose="020F0502020204030204" pitchFamily="34" charset="0"/>
                <a:cs typeface="Mangal" panose="02040503050203030202" pitchFamily="18" charset="0"/>
              </a:rPr>
              <a:t>Table 8 Representation of the contribution factor rank of the selected genotypes. Exclusion of Genotypes FA5, FA6, FA7, and FA8 Due to Their Contribution to Pre-Fertilization Traits</a:t>
            </a:r>
            <a:endParaRPr lang="en-US" sz="2000" b="1" i="1" dirty="0">
              <a:effectLst/>
              <a:latin typeface="Calibri" panose="020F0502020204030204" pitchFamily="34" charset="0"/>
              <a:cs typeface="Mangal" panose="02040503050203030202" pitchFamily="18" charset="0"/>
            </a:endParaRPr>
          </a:p>
        </p:txBody>
      </p:sp>
      <p:graphicFrame>
        <p:nvGraphicFramePr>
          <p:cNvPr id="3" name="Table 2"/>
          <p:cNvGraphicFramePr>
            <a:graphicFrameLocks noGrp="1"/>
          </p:cNvGraphicFramePr>
          <p:nvPr/>
        </p:nvGraphicFramePr>
        <p:xfrm>
          <a:off x="-30482" y="1171575"/>
          <a:ext cx="12192002" cy="5686425"/>
        </p:xfrm>
        <a:graphic>
          <a:graphicData uri="http://schemas.openxmlformats.org/drawingml/2006/table">
            <a:tbl>
              <a:tblPr>
                <a:tableStyleId>{5C22544A-7EE6-4342-B048-85BDC9FD1C3A}</a:tableStyleId>
              </a:tblPr>
              <a:tblGrid>
                <a:gridCol w="1306286">
                  <a:extLst>
                    <a:ext uri="{9D8B030D-6E8A-4147-A177-3AD203B41FA5}">
                      <a16:colId xmlns:a16="http://schemas.microsoft.com/office/drawing/2014/main" val="20000"/>
                    </a:ext>
                  </a:extLst>
                </a:gridCol>
                <a:gridCol w="1306286">
                  <a:extLst>
                    <a:ext uri="{9D8B030D-6E8A-4147-A177-3AD203B41FA5}">
                      <a16:colId xmlns:a16="http://schemas.microsoft.com/office/drawing/2014/main" val="20001"/>
                    </a:ext>
                  </a:extLst>
                </a:gridCol>
                <a:gridCol w="1306286">
                  <a:extLst>
                    <a:ext uri="{9D8B030D-6E8A-4147-A177-3AD203B41FA5}">
                      <a16:colId xmlns:a16="http://schemas.microsoft.com/office/drawing/2014/main" val="20002"/>
                    </a:ext>
                  </a:extLst>
                </a:gridCol>
                <a:gridCol w="1306286">
                  <a:extLst>
                    <a:ext uri="{9D8B030D-6E8A-4147-A177-3AD203B41FA5}">
                      <a16:colId xmlns:a16="http://schemas.microsoft.com/office/drawing/2014/main" val="20003"/>
                    </a:ext>
                  </a:extLst>
                </a:gridCol>
                <a:gridCol w="1306286">
                  <a:extLst>
                    <a:ext uri="{9D8B030D-6E8A-4147-A177-3AD203B41FA5}">
                      <a16:colId xmlns:a16="http://schemas.microsoft.com/office/drawing/2014/main" val="20004"/>
                    </a:ext>
                  </a:extLst>
                </a:gridCol>
                <a:gridCol w="1306286">
                  <a:extLst>
                    <a:ext uri="{9D8B030D-6E8A-4147-A177-3AD203B41FA5}">
                      <a16:colId xmlns:a16="http://schemas.microsoft.com/office/drawing/2014/main" val="20005"/>
                    </a:ext>
                  </a:extLst>
                </a:gridCol>
                <a:gridCol w="1306286">
                  <a:extLst>
                    <a:ext uri="{9D8B030D-6E8A-4147-A177-3AD203B41FA5}">
                      <a16:colId xmlns:a16="http://schemas.microsoft.com/office/drawing/2014/main" val="20006"/>
                    </a:ext>
                  </a:extLst>
                </a:gridCol>
                <a:gridCol w="1306286">
                  <a:extLst>
                    <a:ext uri="{9D8B030D-6E8A-4147-A177-3AD203B41FA5}">
                      <a16:colId xmlns:a16="http://schemas.microsoft.com/office/drawing/2014/main" val="20007"/>
                    </a:ext>
                  </a:extLst>
                </a:gridCol>
                <a:gridCol w="1741714">
                  <a:extLst>
                    <a:ext uri="{9D8B030D-6E8A-4147-A177-3AD203B41FA5}">
                      <a16:colId xmlns:a16="http://schemas.microsoft.com/office/drawing/2014/main" val="20008"/>
                    </a:ext>
                  </a:extLst>
                </a:gridCol>
              </a:tblGrid>
              <a:tr h="1895475">
                <a:tc>
                  <a:txBody>
                    <a:bodyPr/>
                    <a:lstStyle/>
                    <a:p>
                      <a:pPr algn="ctr">
                        <a:lnSpc>
                          <a:spcPct val="107000"/>
                        </a:lnSpc>
                        <a:spcAft>
                          <a:spcPts val="0"/>
                        </a:spcAft>
                      </a:pPr>
                      <a:r>
                        <a:rPr lang="en-US" sz="1800" b="1" dirty="0">
                          <a:effectLst/>
                          <a:latin typeface="Times New Roman" panose="02020603050405020304" pitchFamily="18" charset="0"/>
                          <a:cs typeface="Times New Roman" panose="02020603050405020304" pitchFamily="18" charset="0"/>
                        </a:rPr>
                        <a:t>FA1</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b="1" dirty="0">
                          <a:effectLst/>
                          <a:latin typeface="Times New Roman" panose="02020603050405020304" pitchFamily="18" charset="0"/>
                          <a:cs typeface="Times New Roman" panose="02020603050405020304" pitchFamily="18" charset="0"/>
                        </a:rPr>
                        <a:t>FA2</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b="1">
                          <a:effectLst/>
                          <a:latin typeface="Times New Roman" panose="02020603050405020304" pitchFamily="18" charset="0"/>
                          <a:cs typeface="Times New Roman" panose="02020603050405020304" pitchFamily="18" charset="0"/>
                        </a:rPr>
                        <a:t>FA3</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b="1">
                          <a:effectLst/>
                          <a:latin typeface="Times New Roman" panose="02020603050405020304" pitchFamily="18" charset="0"/>
                          <a:cs typeface="Times New Roman" panose="02020603050405020304" pitchFamily="18" charset="0"/>
                        </a:rPr>
                        <a:t>FA4</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b="1">
                          <a:effectLst/>
                          <a:latin typeface="Times New Roman" panose="02020603050405020304" pitchFamily="18" charset="0"/>
                          <a:cs typeface="Times New Roman" panose="02020603050405020304" pitchFamily="18" charset="0"/>
                        </a:rPr>
                        <a:t>FA5</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b="1">
                          <a:effectLst/>
                          <a:latin typeface="Times New Roman" panose="02020603050405020304" pitchFamily="18" charset="0"/>
                          <a:cs typeface="Times New Roman" panose="02020603050405020304" pitchFamily="18" charset="0"/>
                        </a:rPr>
                        <a:t>FA6</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b="1">
                          <a:effectLst/>
                          <a:latin typeface="Times New Roman" panose="02020603050405020304" pitchFamily="18" charset="0"/>
                          <a:cs typeface="Times New Roman" panose="02020603050405020304" pitchFamily="18" charset="0"/>
                        </a:rPr>
                        <a:t>FA7</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b="1" dirty="0">
                          <a:effectLst/>
                          <a:latin typeface="Times New Roman" panose="02020603050405020304" pitchFamily="18" charset="0"/>
                          <a:cs typeface="Times New Roman" panose="02020603050405020304" pitchFamily="18" charset="0"/>
                        </a:rPr>
                        <a:t>FA8</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b="1" dirty="0">
                          <a:effectLst/>
                          <a:latin typeface="Times New Roman" panose="02020603050405020304" pitchFamily="18" charset="0"/>
                          <a:cs typeface="Times New Roman" panose="02020603050405020304" pitchFamily="18" charset="0"/>
                        </a:rPr>
                        <a:t>FA9</a:t>
                      </a:r>
                    </a:p>
                  </a:txBody>
                  <a:tcPr marL="68580" marR="68580" anchor="b">
                    <a:solidFill>
                      <a:schemeClr val="accent4">
                        <a:lumMod val="20000"/>
                        <a:lumOff val="80000"/>
                      </a:schemeClr>
                    </a:solidFill>
                  </a:tcPr>
                </a:tc>
                <a:extLst>
                  <a:ext uri="{0D108BD9-81ED-4DB2-BD59-A6C34878D82A}">
                    <a16:rowId xmlns:a16="http://schemas.microsoft.com/office/drawing/2014/main" val="10000"/>
                  </a:ext>
                </a:extLst>
              </a:tr>
              <a:tr h="189547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CN95</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VC6370A</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CN95</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CN95</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CN95</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VC6370A</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CN95</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VC6370A</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VC6370A</a:t>
                      </a:r>
                    </a:p>
                  </a:txBody>
                  <a:tcPr marL="68580" marR="68580" anchor="b">
                    <a:solidFill>
                      <a:schemeClr val="accent4">
                        <a:lumMod val="20000"/>
                        <a:lumOff val="80000"/>
                      </a:schemeClr>
                    </a:solidFill>
                  </a:tcPr>
                </a:tc>
                <a:extLst>
                  <a:ext uri="{0D108BD9-81ED-4DB2-BD59-A6C34878D82A}">
                    <a16:rowId xmlns:a16="http://schemas.microsoft.com/office/drawing/2014/main" val="10001"/>
                  </a:ext>
                </a:extLst>
              </a:tr>
              <a:tr h="1895475">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VC6370A</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CN95</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VC6370A</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a:effectLst/>
                          <a:latin typeface="Times New Roman" panose="02020603050405020304" pitchFamily="18" charset="0"/>
                          <a:cs typeface="Times New Roman" panose="02020603050405020304" pitchFamily="18" charset="0"/>
                        </a:rPr>
                        <a:t>VC6370A</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VC6370A</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CN95</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VC6370A</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CN95</a:t>
                      </a:r>
                    </a:p>
                  </a:txBody>
                  <a:tcPr marL="68580" marR="68580" anchor="b">
                    <a:solidFill>
                      <a:schemeClr val="accent4">
                        <a:lumMod val="20000"/>
                        <a:lumOff val="80000"/>
                      </a:schemeClr>
                    </a:solidFill>
                  </a:tcPr>
                </a:tc>
                <a:tc>
                  <a:txBody>
                    <a:bodyPr/>
                    <a:lstStyle/>
                    <a:p>
                      <a:pPr algn="ctr">
                        <a:lnSpc>
                          <a:spcPct val="107000"/>
                        </a:lnSpc>
                        <a:spcAft>
                          <a:spcPts val="0"/>
                        </a:spcAft>
                      </a:pPr>
                      <a:r>
                        <a:rPr lang="en-US" sz="1800" dirty="0">
                          <a:effectLst/>
                          <a:latin typeface="Times New Roman" panose="02020603050405020304" pitchFamily="18" charset="0"/>
                          <a:cs typeface="Times New Roman" panose="02020603050405020304" pitchFamily="18" charset="0"/>
                        </a:rPr>
                        <a:t>CN95</a:t>
                      </a:r>
                    </a:p>
                  </a:txBody>
                  <a:tcPr marL="68580" marR="68580" anchor="b">
                    <a:solidFill>
                      <a:schemeClr val="accent4">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grpSp>
        <p:nvGrpSpPr>
          <p:cNvPr id="7" name="Group 6"/>
          <p:cNvGrpSpPr/>
          <p:nvPr/>
        </p:nvGrpSpPr>
        <p:grpSpPr>
          <a:xfrm>
            <a:off x="0" y="411480"/>
            <a:ext cx="12191999" cy="6446520"/>
            <a:chOff x="-71720" y="0"/>
            <a:chExt cx="7171995" cy="3247392"/>
          </a:xfrm>
          <a:solidFill>
            <a:schemeClr val="accent4">
              <a:lumMod val="20000"/>
              <a:lumOff val="80000"/>
            </a:schemeClr>
          </a:solidFill>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20" y="0"/>
              <a:ext cx="7171995" cy="2741295"/>
            </a:xfrm>
            <a:prstGeom prst="rect">
              <a:avLst/>
            </a:prstGeom>
            <a:grpFill/>
          </p:spPr>
        </p:pic>
        <p:sp>
          <p:nvSpPr>
            <p:cNvPr id="12" name="Text Box 33"/>
            <p:cNvSpPr txBox="1"/>
            <p:nvPr/>
          </p:nvSpPr>
          <p:spPr>
            <a:xfrm>
              <a:off x="114301" y="2741297"/>
              <a:ext cx="6884410" cy="506095"/>
            </a:xfrm>
            <a:prstGeom prst="rect">
              <a:avLst/>
            </a:prstGeom>
            <a:grpFill/>
            <a:ln>
              <a:noFill/>
            </a:ln>
          </p:spPr>
          <p:txBody>
            <a:bodyPr rot="0" spcFirstLastPara="0" vert="horz" wrap="square" lIns="0" tIns="0" rIns="0" bIns="0" numCol="1" spcCol="0" rtlCol="0" fromWordArt="0" anchor="t" anchorCtr="0" forceAA="0" compatLnSpc="1">
              <a:noAutofit/>
            </a:bodyPr>
            <a:lstStyle/>
            <a:p>
              <a:pPr>
                <a:lnSpc>
                  <a:spcPct val="100000"/>
                </a:lnSpc>
                <a:spcAft>
                  <a:spcPts val="1000"/>
                </a:spcAft>
              </a:pPr>
              <a:r>
                <a:rPr lang="en-US" altLang="zh-CN" sz="2800"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Figure 11 Graphics depicting the selected ideal and non-selected genotypes and the strength and weakness of MGIDI contributions to factor loading</a:t>
              </a:r>
              <a:r>
                <a:rPr lang="en-US" altLang="zh-CN" sz="1200"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a:t>
              </a:r>
              <a:endParaRPr lang="en-US" altLang="zh-CN" sz="1200" b="1" kern="100" dirty="0">
                <a:solidFill>
                  <a:srgbClr val="000000"/>
                </a:solidFill>
                <a:latin typeface="Times New Roman" panose="02020603050405020304"/>
                <a:ea typeface="Calibri" panose="020F0502020204030204"/>
                <a:cs typeface="Times New Roman" panose="02020603050405020304"/>
                <a:sym typeface="Times New Roman" panose="02020603050405020304"/>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1"/>
            <a:ext cx="12191999" cy="357188"/>
          </a:xfrm>
          <a:prstGeom prst="rect">
            <a:avLst/>
          </a:prstGeom>
          <a:solidFill>
            <a:schemeClr val="accent4">
              <a:lumMod val="60000"/>
              <a:lumOff val="40000"/>
            </a:schemeClr>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4" name="Rectangle 3"/>
          <p:cNvSpPr/>
          <p:nvPr/>
        </p:nvSpPr>
        <p:spPr>
          <a:xfrm>
            <a:off x="0" y="240715"/>
            <a:ext cx="12192000" cy="954107"/>
          </a:xfrm>
          <a:prstGeom prst="rect">
            <a:avLst/>
          </a:prstGeom>
        </p:spPr>
        <p:txBody>
          <a:bodyPr wrap="square">
            <a:spAutoFit/>
          </a:bodyPr>
          <a:lstStyle/>
          <a:p>
            <a:pPr>
              <a:spcAft>
                <a:spcPts val="1000"/>
              </a:spcAft>
            </a:pPr>
            <a:r>
              <a:rPr lang="en-US" sz="2800" dirty="0">
                <a:latin typeface="Times New Roman" panose="02020603050405020304" pitchFamily="18" charset="0"/>
                <a:ea typeface="Calibri" panose="020F0502020204030204" pitchFamily="34" charset="0"/>
                <a:cs typeface="Mangal" panose="02040503050203030202" pitchFamily="18" charset="0"/>
              </a:rPr>
              <a:t>Table 10 Estimation of genetic parameters for post-fertilization traits in different genotypes.</a:t>
            </a:r>
            <a:endParaRPr lang="en-US" sz="2800" b="1" i="1" dirty="0">
              <a:effectLst/>
              <a:latin typeface="Calibri" panose="020F0502020204030204" pitchFamily="34" charset="0"/>
              <a:cs typeface="Mangal" panose="02040503050203030202"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82218155"/>
              </p:ext>
            </p:extLst>
          </p:nvPr>
        </p:nvGraphicFramePr>
        <p:xfrm>
          <a:off x="-1" y="1143000"/>
          <a:ext cx="12192001" cy="5715000"/>
        </p:xfrm>
        <a:graphic>
          <a:graphicData uri="http://schemas.openxmlformats.org/drawingml/2006/table">
            <a:tbl>
              <a:tblPr>
                <a:tableStyleId>{5C22544A-7EE6-4342-B048-85BDC9FD1C3A}</a:tableStyleId>
              </a:tblPr>
              <a:tblGrid>
                <a:gridCol w="1538632">
                  <a:extLst>
                    <a:ext uri="{9D8B030D-6E8A-4147-A177-3AD203B41FA5}">
                      <a16:colId xmlns:a16="http://schemas.microsoft.com/office/drawing/2014/main" val="20000"/>
                    </a:ext>
                  </a:extLst>
                </a:gridCol>
                <a:gridCol w="1177748">
                  <a:extLst>
                    <a:ext uri="{9D8B030D-6E8A-4147-A177-3AD203B41FA5}">
                      <a16:colId xmlns:a16="http://schemas.microsoft.com/office/drawing/2014/main" val="20001"/>
                    </a:ext>
                  </a:extLst>
                </a:gridCol>
                <a:gridCol w="1185062">
                  <a:extLst>
                    <a:ext uri="{9D8B030D-6E8A-4147-A177-3AD203B41FA5}">
                      <a16:colId xmlns:a16="http://schemas.microsoft.com/office/drawing/2014/main" val="20002"/>
                    </a:ext>
                  </a:extLst>
                </a:gridCol>
                <a:gridCol w="1033881">
                  <a:extLst>
                    <a:ext uri="{9D8B030D-6E8A-4147-A177-3AD203B41FA5}">
                      <a16:colId xmlns:a16="http://schemas.microsoft.com/office/drawing/2014/main" val="20003"/>
                    </a:ext>
                  </a:extLst>
                </a:gridCol>
                <a:gridCol w="972922">
                  <a:extLst>
                    <a:ext uri="{9D8B030D-6E8A-4147-A177-3AD203B41FA5}">
                      <a16:colId xmlns:a16="http://schemas.microsoft.com/office/drawing/2014/main" val="20004"/>
                    </a:ext>
                  </a:extLst>
                </a:gridCol>
                <a:gridCol w="1033881">
                  <a:extLst>
                    <a:ext uri="{9D8B030D-6E8A-4147-A177-3AD203B41FA5}">
                      <a16:colId xmlns:a16="http://schemas.microsoft.com/office/drawing/2014/main" val="20005"/>
                    </a:ext>
                  </a:extLst>
                </a:gridCol>
                <a:gridCol w="1033881">
                  <a:extLst>
                    <a:ext uri="{9D8B030D-6E8A-4147-A177-3AD203B41FA5}">
                      <a16:colId xmlns:a16="http://schemas.microsoft.com/office/drawing/2014/main" val="20006"/>
                    </a:ext>
                  </a:extLst>
                </a:gridCol>
                <a:gridCol w="1094842">
                  <a:extLst>
                    <a:ext uri="{9D8B030D-6E8A-4147-A177-3AD203B41FA5}">
                      <a16:colId xmlns:a16="http://schemas.microsoft.com/office/drawing/2014/main" val="20007"/>
                    </a:ext>
                  </a:extLst>
                </a:gridCol>
                <a:gridCol w="1033881">
                  <a:extLst>
                    <a:ext uri="{9D8B030D-6E8A-4147-A177-3AD203B41FA5}">
                      <a16:colId xmlns:a16="http://schemas.microsoft.com/office/drawing/2014/main" val="20008"/>
                    </a:ext>
                  </a:extLst>
                </a:gridCol>
                <a:gridCol w="968046">
                  <a:extLst>
                    <a:ext uri="{9D8B030D-6E8A-4147-A177-3AD203B41FA5}">
                      <a16:colId xmlns:a16="http://schemas.microsoft.com/office/drawing/2014/main" val="20009"/>
                    </a:ext>
                  </a:extLst>
                </a:gridCol>
                <a:gridCol w="1119225">
                  <a:extLst>
                    <a:ext uri="{9D8B030D-6E8A-4147-A177-3AD203B41FA5}">
                      <a16:colId xmlns:a16="http://schemas.microsoft.com/office/drawing/2014/main" val="20010"/>
                    </a:ext>
                  </a:extLst>
                </a:gridCol>
              </a:tblGrid>
              <a:tr h="714610">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Parameters</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Grand Mean</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CD@ 5%</a:t>
                      </a:r>
                    </a:p>
                  </a:txBody>
                  <a:tcPr marL="68580" marR="68580" anchor="b">
                    <a:solidFill>
                      <a:schemeClr val="accent4">
                        <a:lumMod val="20000"/>
                        <a:lumOff val="80000"/>
                      </a:schemeClr>
                    </a:solidFill>
                  </a:tcPr>
                </a:tc>
                <a:tc>
                  <a:txBody>
                    <a:bodyPr/>
                    <a:lstStyle/>
                    <a:p>
                      <a:pPr marL="0" marR="0" algn="ctr">
                        <a:spcBef>
                          <a:spcPts val="0"/>
                        </a:spcBef>
                        <a:spcAft>
                          <a:spcPts val="0"/>
                        </a:spcAft>
                      </a:pPr>
                      <a:r>
                        <a:rPr lang="en-US" sz="2000" dirty="0" err="1">
                          <a:effectLst/>
                          <a:latin typeface="Times New Roman" panose="02020603050405020304" pitchFamily="18" charset="0"/>
                          <a:cs typeface="Times New Roman" panose="02020603050405020304" pitchFamily="18" charset="0"/>
                        </a:rPr>
                        <a:t>Ve</a:t>
                      </a:r>
                      <a:endParaRPr lang="en-US" sz="2000" dirty="0">
                        <a:effectLst/>
                        <a:latin typeface="Times New Roman" panose="02020603050405020304" pitchFamily="18" charset="0"/>
                        <a:cs typeface="Times New Roman" panose="02020603050405020304" pitchFamily="18" charset="0"/>
                      </a:endParaRPr>
                    </a:p>
                  </a:txBody>
                  <a:tcPr marL="68580" marR="68580" anchor="b">
                    <a:solidFill>
                      <a:schemeClr val="accent4">
                        <a:lumMod val="20000"/>
                        <a:lumOff val="80000"/>
                      </a:schemeClr>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Vg</a:t>
                      </a:r>
                    </a:p>
                  </a:txBody>
                  <a:tcPr marL="68580" marR="68580" anchor="b">
                    <a:solidFill>
                      <a:schemeClr val="accent4">
                        <a:lumMod val="20000"/>
                        <a:lumOff val="80000"/>
                      </a:schemeClr>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Vp</a:t>
                      </a:r>
                    </a:p>
                  </a:txBody>
                  <a:tcPr marL="68580" marR="68580" anchor="b">
                    <a:solidFill>
                      <a:schemeClr val="accent4">
                        <a:lumMod val="20000"/>
                        <a:lumOff val="80000"/>
                      </a:schemeClr>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GCV</a:t>
                      </a:r>
                    </a:p>
                  </a:txBody>
                  <a:tcPr marL="68580" marR="68580" anchor="b">
                    <a:solidFill>
                      <a:schemeClr val="accent4">
                        <a:lumMod val="20000"/>
                        <a:lumOff val="80000"/>
                      </a:schemeClr>
                    </a:solidFill>
                  </a:tcPr>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PCV</a:t>
                      </a:r>
                    </a:p>
                  </a:txBody>
                  <a:tcPr marL="68580" marR="68580" anchor="b">
                    <a:solidFill>
                      <a:schemeClr val="accent4">
                        <a:lumMod val="20000"/>
                        <a:lumOff val="80000"/>
                      </a:schemeClr>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ECV</a:t>
                      </a:r>
                    </a:p>
                  </a:txBody>
                  <a:tcPr marL="68580" marR="68580" anchor="b">
                    <a:solidFill>
                      <a:schemeClr val="accent4">
                        <a:lumMod val="20000"/>
                        <a:lumOff val="80000"/>
                      </a:schemeClr>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GA</a:t>
                      </a:r>
                    </a:p>
                  </a:txBody>
                  <a:tcPr marL="68580" marR="68580" anchor="b">
                    <a:solidFill>
                      <a:schemeClr val="accent4">
                        <a:lumMod val="20000"/>
                        <a:lumOff val="80000"/>
                      </a:schemeClr>
                    </a:solidFill>
                  </a:tcPr>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GAPM</a:t>
                      </a:r>
                    </a:p>
                  </a:txBody>
                  <a:tcPr marL="68580" marR="68580" anchor="b">
                    <a:solidFill>
                      <a:schemeClr val="accent4">
                        <a:lumMod val="20000"/>
                        <a:lumOff val="80000"/>
                      </a:schemeClr>
                    </a:solidFill>
                  </a:tcPr>
                </a:tc>
                <a:extLst>
                  <a:ext uri="{0D108BD9-81ED-4DB2-BD59-A6C34878D82A}">
                    <a16:rowId xmlns:a16="http://schemas.microsoft.com/office/drawing/2014/main" val="10000"/>
                  </a:ext>
                </a:extLst>
              </a:tr>
              <a:tr h="479097">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NOPPC</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5.75</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8.49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27.81</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8.58</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36.39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b="1" dirty="0">
                          <a:effectLst/>
                          <a:latin typeface="Times New Roman" panose="02020603050405020304" pitchFamily="18" charset="0"/>
                          <a:cs typeface="Times New Roman" panose="02020603050405020304" pitchFamily="18" charset="0"/>
                        </a:rPr>
                        <a:t>50.94</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b="1" dirty="0">
                          <a:effectLst/>
                          <a:latin typeface="Times New Roman" panose="02020603050405020304" pitchFamily="18" charset="0"/>
                          <a:cs typeface="Times New Roman" panose="02020603050405020304" pitchFamily="18" charset="0"/>
                        </a:rPr>
                        <a:t>104.92</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b="1" dirty="0">
                          <a:effectLst/>
                          <a:latin typeface="Times New Roman" panose="02020603050405020304" pitchFamily="18" charset="0"/>
                          <a:cs typeface="Times New Roman" panose="02020603050405020304" pitchFamily="18" charset="0"/>
                        </a:rPr>
                        <a:t>91.72</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2.93</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50.95</a:t>
                      </a:r>
                    </a:p>
                  </a:txBody>
                  <a:tcPr marL="68580" marR="68580" anchor="b">
                    <a:solidFill>
                      <a:schemeClr val="accent4">
                        <a:lumMod val="20000"/>
                        <a:lumOff val="80000"/>
                      </a:schemeClr>
                    </a:solidFill>
                  </a:tcPr>
                </a:tc>
                <a:extLst>
                  <a:ext uri="{0D108BD9-81ED-4DB2-BD59-A6C34878D82A}">
                    <a16:rowId xmlns:a16="http://schemas.microsoft.com/office/drawing/2014/main" val="10001"/>
                  </a:ext>
                </a:extLst>
              </a:tr>
              <a:tr h="479097">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DoS</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3.74</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0.49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0.09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0.11</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0.21</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8.99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12.15</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8.16</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0.51</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13.72</a:t>
                      </a:r>
                    </a:p>
                  </a:txBody>
                  <a:tcPr marL="68580" marR="68580" anchor="b">
                    <a:solidFill>
                      <a:schemeClr val="accent4">
                        <a:lumMod val="20000"/>
                        <a:lumOff val="80000"/>
                      </a:schemeClr>
                    </a:solidFill>
                  </a:tcPr>
                </a:tc>
                <a:extLst>
                  <a:ext uri="{0D108BD9-81ED-4DB2-BD59-A6C34878D82A}">
                    <a16:rowId xmlns:a16="http://schemas.microsoft.com/office/drawing/2014/main" val="10002"/>
                  </a:ext>
                </a:extLst>
              </a:tr>
              <a:tr h="479097">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LoS</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5.19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0.99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0.22</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0.29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0.51</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10.44</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13.81</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9.03</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0.84</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16.28</a:t>
                      </a:r>
                    </a:p>
                  </a:txBody>
                  <a:tcPr marL="68580" marR="68580" anchor="b">
                    <a:solidFill>
                      <a:schemeClr val="accent4">
                        <a:lumMod val="20000"/>
                        <a:lumOff val="80000"/>
                      </a:schemeClr>
                    </a:solidFill>
                  </a:tcPr>
                </a:tc>
                <a:extLst>
                  <a:ext uri="{0D108BD9-81ED-4DB2-BD59-A6C34878D82A}">
                    <a16:rowId xmlns:a16="http://schemas.microsoft.com/office/drawing/2014/main" val="10003"/>
                  </a:ext>
                </a:extLst>
              </a:tr>
              <a:tr h="479097">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NSPP</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7.61</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4.49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7.78</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9.57</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17.35</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40.64</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54.72</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b="1" dirty="0">
                          <a:effectLst/>
                          <a:latin typeface="Times New Roman" panose="02020603050405020304" pitchFamily="18" charset="0"/>
                          <a:cs typeface="Times New Roman" panose="02020603050405020304" pitchFamily="18" charset="0"/>
                        </a:rPr>
                        <a:t>36.63</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4.73</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62.19</a:t>
                      </a:r>
                    </a:p>
                  </a:txBody>
                  <a:tcPr marL="68580" marR="68580" anchor="b">
                    <a:solidFill>
                      <a:schemeClr val="accent4">
                        <a:lumMod val="20000"/>
                        <a:lumOff val="80000"/>
                      </a:schemeClr>
                    </a:solidFill>
                  </a:tcPr>
                </a:tc>
                <a:extLst>
                  <a:ext uri="{0D108BD9-81ED-4DB2-BD59-A6C34878D82A}">
                    <a16:rowId xmlns:a16="http://schemas.microsoft.com/office/drawing/2014/main" val="10004"/>
                  </a:ext>
                </a:extLst>
              </a:tr>
              <a:tr h="479097">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X100GSW</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5.41</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0.03</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0.00</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1.34</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1.34</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21.39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21.39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0.37</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2.38</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44.05</a:t>
                      </a:r>
                    </a:p>
                  </a:txBody>
                  <a:tcPr marL="68580" marR="68580" anchor="b">
                    <a:solidFill>
                      <a:schemeClr val="accent4">
                        <a:lumMod val="20000"/>
                        <a:lumOff val="80000"/>
                      </a:schemeClr>
                    </a:solidFill>
                  </a:tcPr>
                </a:tc>
                <a:extLst>
                  <a:ext uri="{0D108BD9-81ED-4DB2-BD59-A6C34878D82A}">
                    <a16:rowId xmlns:a16="http://schemas.microsoft.com/office/drawing/2014/main" val="10005"/>
                  </a:ext>
                </a:extLst>
              </a:tr>
              <a:tr h="479097">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HI</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0.58</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0.00</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0.00</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0.02</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0.02</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22.10</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22.10</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0.31</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0.27</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45.53</a:t>
                      </a:r>
                    </a:p>
                  </a:txBody>
                  <a:tcPr marL="68580" marR="68580" anchor="b">
                    <a:solidFill>
                      <a:schemeClr val="accent4">
                        <a:lumMod val="20000"/>
                        <a:lumOff val="80000"/>
                      </a:schemeClr>
                    </a:solidFill>
                  </a:tcPr>
                </a:tc>
                <a:extLst>
                  <a:ext uri="{0D108BD9-81ED-4DB2-BD59-A6C34878D82A}">
                    <a16:rowId xmlns:a16="http://schemas.microsoft.com/office/drawing/2014/main" val="10006"/>
                  </a:ext>
                </a:extLst>
              </a:tr>
              <a:tr h="479097">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GY.ha</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4.43</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0.09</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0.00</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9.56</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a:effectLst/>
                          <a:latin typeface="Times New Roman" panose="02020603050405020304" pitchFamily="18" charset="0"/>
                          <a:cs typeface="Times New Roman" panose="02020603050405020304" pitchFamily="18" charset="0"/>
                        </a:rPr>
                        <a:t>9.57</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b="1" dirty="0">
                          <a:effectLst/>
                          <a:latin typeface="Times New Roman" panose="02020603050405020304" pitchFamily="18" charset="0"/>
                          <a:cs typeface="Times New Roman" panose="02020603050405020304" pitchFamily="18" charset="0"/>
                        </a:rPr>
                        <a:t>69.74</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b="1" dirty="0">
                          <a:effectLst/>
                          <a:latin typeface="Times New Roman" panose="02020603050405020304" pitchFamily="18" charset="0"/>
                          <a:cs typeface="Times New Roman" panose="02020603050405020304" pitchFamily="18" charset="0"/>
                        </a:rPr>
                        <a:t>69.75</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1.30</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6.37</a:t>
                      </a:r>
                    </a:p>
                  </a:txBody>
                  <a:tcPr marL="68580" marR="68580" anchor="b">
                    <a:solidFill>
                      <a:schemeClr val="accent4">
                        <a:lumMod val="20000"/>
                        <a:lumOff val="80000"/>
                      </a:schemeClr>
                    </a:solidFill>
                  </a:tcPr>
                </a:tc>
                <a:tc>
                  <a:txBody>
                    <a:bodyPr/>
                    <a:lstStyle/>
                    <a:p>
                      <a:pPr marL="0" marR="0">
                        <a:spcBef>
                          <a:spcPts val="0"/>
                        </a:spcBef>
                        <a:spcAft>
                          <a:spcPts val="0"/>
                        </a:spcAft>
                      </a:pPr>
                      <a:r>
                        <a:rPr lang="en-US" sz="2000" dirty="0">
                          <a:effectLst/>
                          <a:latin typeface="Times New Roman" panose="02020603050405020304" pitchFamily="18" charset="0"/>
                          <a:cs typeface="Times New Roman" panose="02020603050405020304" pitchFamily="18" charset="0"/>
                        </a:rPr>
                        <a:t>143.64</a:t>
                      </a:r>
                    </a:p>
                  </a:txBody>
                  <a:tcPr marL="68580" marR="68580" anchor="b">
                    <a:solidFill>
                      <a:schemeClr val="accent4">
                        <a:lumMod val="20000"/>
                        <a:lumOff val="80000"/>
                      </a:schemeClr>
                    </a:solidFill>
                  </a:tcPr>
                </a:tc>
                <a:extLst>
                  <a:ext uri="{0D108BD9-81ED-4DB2-BD59-A6C34878D82A}">
                    <a16:rowId xmlns:a16="http://schemas.microsoft.com/office/drawing/2014/main" val="10007"/>
                  </a:ext>
                </a:extLst>
              </a:tr>
              <a:tr h="1646711">
                <a:tc gridSpan="11">
                  <a:txBody>
                    <a:bodyPr/>
                    <a:lstStyle/>
                    <a:p>
                      <a:pPr marL="0" marR="0" algn="just">
                        <a:spcBef>
                          <a:spcPts val="0"/>
                        </a:spcBef>
                        <a:spcAft>
                          <a:spcPts val="0"/>
                        </a:spcAft>
                      </a:pPr>
                      <a:r>
                        <a:rPr lang="en-US" sz="2000" dirty="0">
                          <a:effectLst/>
                          <a:latin typeface="Times New Roman" panose="02020603050405020304" pitchFamily="18" charset="0"/>
                          <a:cs typeface="Times New Roman" panose="02020603050405020304" pitchFamily="18" charset="0"/>
                        </a:rPr>
                        <a:t>Critical Difference (CD) 5%, Environmental Variance (EV); Genotypic Variance (GV); Phenotypic Variance (PV); Environmental Coefficient of Variance (ECV); Genotypic Coefficient of Variance (GCV) , Phenotypic Coefficient of Variance (PCV); Genetic Advance(GA); Genetic Advance as percentage of mean(GAPM). NOPPC: # of pod/cluster; DoS: Diameter of grain; </a:t>
                      </a:r>
                      <a:r>
                        <a:rPr lang="en-US" sz="2000" dirty="0" err="1">
                          <a:effectLst/>
                          <a:latin typeface="Times New Roman" panose="02020603050405020304" pitchFamily="18" charset="0"/>
                          <a:cs typeface="Times New Roman" panose="02020603050405020304" pitchFamily="18" charset="0"/>
                        </a:rPr>
                        <a:t>AoS</a:t>
                      </a:r>
                      <a:r>
                        <a:rPr lang="en-US" sz="2000" dirty="0">
                          <a:effectLst/>
                          <a:latin typeface="Times New Roman" panose="02020603050405020304" pitchFamily="18" charset="0"/>
                          <a:cs typeface="Times New Roman" panose="02020603050405020304" pitchFamily="18" charset="0"/>
                        </a:rPr>
                        <a:t>: area of grain; NSPP: # of grain/pod; x100GSW:100 grain </a:t>
                      </a:r>
                      <a:r>
                        <a:rPr lang="en-US" sz="2000" dirty="0" err="1">
                          <a:effectLst/>
                          <a:latin typeface="Times New Roman" panose="02020603050405020304" pitchFamily="18" charset="0"/>
                          <a:cs typeface="Times New Roman" panose="02020603050405020304" pitchFamily="18" charset="0"/>
                        </a:rPr>
                        <a:t>grain</a:t>
                      </a:r>
                      <a:r>
                        <a:rPr lang="en-US" sz="2000" dirty="0">
                          <a:effectLst/>
                          <a:latin typeface="Times New Roman" panose="02020603050405020304" pitchFamily="18" charset="0"/>
                          <a:cs typeface="Times New Roman" panose="02020603050405020304" pitchFamily="18" charset="0"/>
                        </a:rPr>
                        <a:t> weight; HI: harvesting index; </a:t>
                      </a:r>
                      <a:r>
                        <a:rPr lang="en-US" sz="2000" dirty="0" err="1">
                          <a:effectLst/>
                          <a:latin typeface="Times New Roman" panose="02020603050405020304" pitchFamily="18" charset="0"/>
                          <a:cs typeface="Times New Roman" panose="02020603050405020304" pitchFamily="18" charset="0"/>
                        </a:rPr>
                        <a:t>GY.Ha</a:t>
                      </a:r>
                      <a:r>
                        <a:rPr lang="en-US" sz="2000" dirty="0">
                          <a:effectLst/>
                          <a:latin typeface="Times New Roman" panose="02020603050405020304" pitchFamily="18" charset="0"/>
                          <a:cs typeface="Times New Roman" panose="02020603050405020304" pitchFamily="18" charset="0"/>
                        </a:rPr>
                        <a:t>: Grain Yield/ha</a:t>
                      </a:r>
                    </a:p>
                  </a:txBody>
                  <a:tcPr marL="68580" marR="68580" anchor="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t="-36000" b="-36000"/>
          </a:stretch>
        </a:blipFill>
        <a:effectLst/>
      </p:bgPr>
    </p:bg>
    <p:spTree>
      <p:nvGrpSpPr>
        <p:cNvPr id="1" name=""/>
        <p:cNvGrpSpPr/>
        <p:nvPr/>
      </p:nvGrpSpPr>
      <p:grpSpPr>
        <a:xfrm>
          <a:off x="0" y="0"/>
          <a:ext cx="0" cy="0"/>
          <a:chOff x="0" y="0"/>
          <a:chExt cx="0" cy="0"/>
        </a:xfrm>
      </p:grpSpPr>
      <p:sp>
        <p:nvSpPr>
          <p:cNvPr id="3" name="Arrow: Pentagon 2"/>
          <p:cNvSpPr/>
          <p:nvPr/>
        </p:nvSpPr>
        <p:spPr>
          <a:xfrm>
            <a:off x="2828924" y="114300"/>
            <a:ext cx="5657850" cy="671513"/>
          </a:xfrm>
          <a:prstGeom prst="homePlate">
            <a:avLst/>
          </a:prstGeom>
          <a:solidFill>
            <a:schemeClr val="accent2">
              <a:lumMod val="75000"/>
            </a:schemeClr>
          </a:solidFill>
          <a:ln w="28575">
            <a:solidFill>
              <a:srgbClr val="00B05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1.1. Background</a:t>
            </a:r>
          </a:p>
        </p:txBody>
      </p:sp>
      <p:sp>
        <p:nvSpPr>
          <p:cNvPr id="10" name="TextBox 9"/>
          <p:cNvSpPr txBox="1"/>
          <p:nvPr/>
        </p:nvSpPr>
        <p:spPr>
          <a:xfrm>
            <a:off x="159544" y="1000125"/>
            <a:ext cx="11872912" cy="6739255"/>
          </a:xfrm>
          <a:prstGeom prst="rect">
            <a:avLst/>
          </a:prstGeom>
          <a:noFill/>
        </p:spPr>
        <p:txBody>
          <a:bodyPr wrap="square" rtlCol="0">
            <a:spAutoFit/>
          </a:bodyPr>
          <a:lstStyle/>
          <a:p>
            <a:pPr marL="285750" indent="-285750">
              <a:buFont typeface="Wingdings" panose="05000000000000000000" pitchFamily="2" charset="2"/>
              <a:buChar char="v"/>
            </a:pPr>
            <a:r>
              <a:rPr lang="en-US" sz="3600" i="1" dirty="0">
                <a:latin typeface="Times New Roman" panose="02020603050405020304" pitchFamily="18" charset="0"/>
                <a:cs typeface="Times New Roman" panose="02020603050405020304" pitchFamily="18" charset="0"/>
              </a:rPr>
              <a:t>Vigna radiates ,</a:t>
            </a:r>
            <a:r>
              <a:rPr lang="en-US" sz="3600" dirty="0">
                <a:latin typeface="Times New Roman" panose="02020603050405020304" pitchFamily="18" charset="0"/>
                <a:cs typeface="Times New Roman" panose="02020603050405020304" pitchFamily="18" charset="0"/>
              </a:rPr>
              <a:t>quickly (55-75 days(tropic &amp;</a:t>
            </a:r>
            <a:r>
              <a:rPr lang="en-US" sz="3600" dirty="0" err="1">
                <a:latin typeface="Times New Roman" panose="02020603050405020304" pitchFamily="18" charset="0"/>
                <a:cs typeface="Times New Roman" panose="02020603050405020304" pitchFamily="18" charset="0"/>
              </a:rPr>
              <a:t>subtropic</a:t>
            </a:r>
            <a:r>
              <a:rPr lang="en-US" sz="3600" dirty="0">
                <a:latin typeface="Times New Roman" panose="02020603050405020304" pitchFamily="18" charset="0"/>
                <a:cs typeface="Times New Roman" panose="02020603050405020304" pitchFamily="18" charset="0"/>
              </a:rPr>
              <a:t>), pollinates itself </a:t>
            </a:r>
          </a:p>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2n= 22(diploid), except </a:t>
            </a:r>
            <a:r>
              <a:rPr lang="en-US" sz="3600" i="1" dirty="0">
                <a:latin typeface="Times New Roman" panose="02020603050405020304" pitchFamily="18" charset="0"/>
                <a:cs typeface="Times New Roman" panose="02020603050405020304" pitchFamily="18" charset="0"/>
              </a:rPr>
              <a:t>V. </a:t>
            </a:r>
            <a:r>
              <a:rPr lang="en-US" sz="3600" i="1" dirty="0" err="1">
                <a:latin typeface="Times New Roman" panose="02020603050405020304" pitchFamily="18" charset="0"/>
                <a:cs typeface="Times New Roman" panose="02020603050405020304" pitchFamily="18" charset="0"/>
              </a:rPr>
              <a:t>reflexa</a:t>
            </a:r>
            <a:r>
              <a:rPr lang="en-US" sz="3600" i="1" dirty="0">
                <a:latin typeface="Times New Roman" panose="02020603050405020304" pitchFamily="18" charset="0"/>
                <a:cs typeface="Times New Roman" panose="02020603050405020304" pitchFamily="18" charset="0"/>
              </a:rPr>
              <a:t> </a:t>
            </a:r>
            <a:r>
              <a:rPr lang="en-US" sz="3600" i="1" dirty="0" err="1">
                <a:latin typeface="Times New Roman" panose="02020603050405020304" pitchFamily="18" charset="0"/>
                <a:cs typeface="Times New Roman" panose="02020603050405020304" pitchFamily="18" charset="0"/>
              </a:rPr>
              <a:t>pilosa</a:t>
            </a:r>
            <a:r>
              <a:rPr lang="en-US" sz="3600" i="1" dirty="0">
                <a:latin typeface="Times New Roman" panose="02020603050405020304" pitchFamily="18" charset="0"/>
                <a:cs typeface="Times New Roman" panose="02020603050405020304" pitchFamily="18" charset="0"/>
              </a:rPr>
              <a:t>, 2n=</a:t>
            </a:r>
            <a:r>
              <a:rPr lang="en-US" sz="3600" dirty="0">
                <a:latin typeface="Times New Roman" panose="02020603050405020304" pitchFamily="18" charset="0"/>
                <a:cs typeface="Times New Roman" panose="02020603050405020304" pitchFamily="18" charset="0"/>
              </a:rPr>
              <a:t> 44(Tetraploid). </a:t>
            </a:r>
          </a:p>
          <a:p>
            <a:pPr marL="285750" indent="-285750">
              <a:buFont typeface="Wingdings" panose="05000000000000000000" pitchFamily="2" charset="2"/>
              <a:buChar char="v"/>
            </a:pPr>
            <a:r>
              <a:rPr lang="en-US" sz="3600" i="1" dirty="0">
                <a:latin typeface="Times New Roman" panose="02020603050405020304" pitchFamily="18" charset="0"/>
                <a:cs typeface="Times New Roman" panose="02020603050405020304" pitchFamily="18" charset="0"/>
              </a:rPr>
              <a:t>V. radiata var. radiata </a:t>
            </a:r>
            <a:r>
              <a:rPr lang="en-US" sz="3600" dirty="0">
                <a:latin typeface="Times New Roman" panose="02020603050405020304" pitchFamily="18" charset="0"/>
                <a:cs typeface="Times New Roman" panose="02020603050405020304" pitchFamily="18" charset="0"/>
              </a:rPr>
              <a:t>(VC1973A) , draft genome size of 475-579.35 </a:t>
            </a:r>
            <a:r>
              <a:rPr lang="en-US" sz="3600" dirty="0" err="1">
                <a:latin typeface="Times New Roman" panose="02020603050405020304" pitchFamily="18" charset="0"/>
                <a:cs typeface="Times New Roman" panose="02020603050405020304" pitchFamily="18" charset="0"/>
              </a:rPr>
              <a:t>mbp</a:t>
            </a:r>
            <a:r>
              <a:rPr lang="en-US" sz="3600" dirty="0">
                <a:latin typeface="Times New Roman" panose="02020603050405020304" pitchFamily="18" charset="0"/>
                <a:cs typeface="Times New Roman" panose="02020603050405020304" pitchFamily="18" charset="0"/>
              </a:rPr>
              <a:t> (Ha et Al ,2020.; Kang et al., 2014 &amp; Liu et al., 2022)</a:t>
            </a:r>
          </a:p>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60-65% carbohydrates, 20.97-31.32% protein (20-30% in soy and kidney beans), 1-1.5% fat, iron and folate reviewed by (Sandhu &amp; Singh, 2021)</a:t>
            </a:r>
          </a:p>
          <a:p>
            <a:pPr marL="285750" indent="-285750">
              <a:buFont typeface="Wingdings" panose="05000000000000000000" pitchFamily="2" charset="2"/>
              <a:buChar char="v"/>
            </a:pPr>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36513" y="0"/>
            <a:ext cx="12191999" cy="579120"/>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5. Discussion</a:t>
            </a:r>
          </a:p>
        </p:txBody>
      </p:sp>
      <p:sp>
        <p:nvSpPr>
          <p:cNvPr id="3" name="Rectangle 2"/>
          <p:cNvSpPr/>
          <p:nvPr/>
        </p:nvSpPr>
        <p:spPr>
          <a:xfrm>
            <a:off x="0" y="640080"/>
            <a:ext cx="12192000" cy="7380995"/>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Similar outcomes were observed in a study where the combined foliar application of Indole-3-acetic acid (IAA) and Gibberellic acid (GA3), referred to as IAA2 + GA2, exhibited a notably robust impact on various yield attributes. </a:t>
            </a:r>
            <a:r>
              <a:rPr lang="nb-NO" sz="2800" dirty="0">
                <a:latin typeface="Times New Roman" panose="02020603050405020304" pitchFamily="18" charset="0"/>
                <a:ea typeface="Calibri" panose="020F0502020204030204" pitchFamily="34" charset="0"/>
                <a:cs typeface="Times New Roman" panose="02020603050405020304" pitchFamily="18" charset="0"/>
              </a:rPr>
              <a:t>(Castro-Camba et al., 2022)(khattak et al., 2009)</a:t>
            </a:r>
            <a:endParaRPr lang="en-US" sz="2800" dirty="0">
              <a:latin typeface="Times New Roman" panose="02020603050405020304" pitchFamily="18" charset="0"/>
              <a:cs typeface="Times New Roman" panose="02020603050405020304" pitchFamily="18" charset="0"/>
            </a:endParaRPr>
          </a:p>
          <a:p>
            <a:pPr marL="457200" indent="-457200">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All fertility-related traits, except for sample plant flower drops after application of hormone, need to be increased. Thus, Stable Genotypes have with improved morphological quantitative traits, such as clusters plant−1 , pods cluster−1 , grains pod−1 , branches plant−1(</a:t>
            </a:r>
            <a:r>
              <a:rPr lang="en-US" sz="2800" dirty="0" err="1">
                <a:latin typeface="Times New Roman" panose="02020603050405020304" pitchFamily="18" charset="0"/>
                <a:cs typeface="Times New Roman" panose="02020603050405020304" pitchFamily="18" charset="0"/>
              </a:rPr>
              <a:t>Benakanahalli</a:t>
            </a:r>
            <a:r>
              <a:rPr lang="en-US" sz="2800" dirty="0">
                <a:latin typeface="Times New Roman" panose="02020603050405020304" pitchFamily="18" charset="0"/>
                <a:cs typeface="Times New Roman" panose="02020603050405020304" pitchFamily="18" charset="0"/>
              </a:rPr>
              <a:t> et al., 2021)</a:t>
            </a:r>
          </a:p>
          <a:p>
            <a:pPr marL="285750" indent="-285750">
              <a:lnSpc>
                <a:spcPct val="107000"/>
              </a:lnSpc>
              <a:spcAft>
                <a:spcPts val="8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separate study of white Guinea yam genotypes found that the FAI-BLUP index technique could be used to identify genotypes that could be used as parents to breed new varieties with improved agronomic traits and end-product quality(</a:t>
            </a:r>
            <a:r>
              <a:rPr lang="en-US" sz="2800" dirty="0" err="1">
                <a:latin typeface="Times New Roman" panose="02020603050405020304" pitchFamily="18" charset="0"/>
                <a:cs typeface="Times New Roman" panose="02020603050405020304" pitchFamily="18" charset="0"/>
              </a:rPr>
              <a:t>Genta</a:t>
            </a:r>
            <a:r>
              <a:rPr lang="en-US" sz="2800" dirty="0">
                <a:latin typeface="Times New Roman" panose="02020603050405020304" pitchFamily="18" charset="0"/>
                <a:cs typeface="Times New Roman" panose="02020603050405020304" pitchFamily="18" charset="0"/>
              </a:rPr>
              <a:t> et al., 2022)</a:t>
            </a:r>
          </a:p>
          <a:p>
            <a:pPr marL="285750" indent="-285750">
              <a:lnSpc>
                <a:spcPct val="107000"/>
              </a:lnSpc>
              <a:spcAft>
                <a:spcPts val="8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07000"/>
              </a:lnSpc>
              <a:spcAft>
                <a:spcPts val="800"/>
              </a:spcAft>
            </a:pPr>
            <a:endParaRPr lang="en-US" dirty="0"/>
          </a:p>
          <a:p>
            <a:pPr>
              <a:lnSpc>
                <a:spcPct val="107000"/>
              </a:lnSpc>
              <a:spcAft>
                <a:spcPts val="800"/>
              </a:spcAft>
            </a:pPr>
            <a:endParaRPr lang="nb-NO" dirty="0">
              <a:latin typeface="Times New Roman" panose="02020603050405020304" pitchFamily="18" charset="0"/>
              <a:ea typeface="Calibri" panose="020F0502020204030204" pitchFamily="34" charset="0"/>
              <a:cs typeface="Mangal" panose="02040503050203030202" pitchFamily="18" charset="0"/>
            </a:endParaRPr>
          </a:p>
          <a:p>
            <a:pPr>
              <a:lnSpc>
                <a:spcPct val="107000"/>
              </a:lnSpc>
              <a:spcAft>
                <a:spcPts val="800"/>
              </a:spcAft>
            </a:pPr>
            <a:endParaRPr lang="en-US" sz="1600" dirty="0">
              <a:effectLst/>
              <a:latin typeface="Calibri" panose="020F0502020204030204" pitchFamily="34" charset="0"/>
              <a:cs typeface="Mangal" panose="02040503050203030202"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15241" y="0"/>
            <a:ext cx="12213272" cy="579120"/>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6. Conclusion</a:t>
            </a:r>
          </a:p>
        </p:txBody>
      </p:sp>
      <p:sp>
        <p:nvSpPr>
          <p:cNvPr id="5" name="Rectangle 4"/>
          <p:cNvSpPr/>
          <p:nvPr/>
        </p:nvSpPr>
        <p:spPr>
          <a:xfrm>
            <a:off x="0" y="579358"/>
            <a:ext cx="12184380" cy="6278642"/>
          </a:xfrm>
          <a:prstGeom prst="rect">
            <a:avLst/>
          </a:prstGeom>
          <a:solidFill>
            <a:schemeClr val="accent4">
              <a:lumMod val="20000"/>
              <a:lumOff val="80000"/>
            </a:schemeClr>
          </a:solidFill>
        </p:spPr>
        <p:txBody>
          <a:bodyPr wrap="square">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Trait Correlations and Breeding Strategy:</a:t>
            </a:r>
          </a:p>
          <a:p>
            <a:endParaRPr lang="en-US"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Effect of Plant Hormones on Yield Attributes:</a:t>
            </a:r>
          </a:p>
          <a:p>
            <a:endParaRPr lang="en-US" sz="3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Genotypic Diversity and Selection Criteria:  PCA identified nine components contributing significantly to total diversity, and cluster analysis aided in the selection of superior genotypes. The FAI-BLUP index technique highlighted specific genotypes, with VC1973A and CN95 identified as the most stable and high-yielding (2.8 tons/ha) among the studied genotypes</a:t>
            </a:r>
          </a:p>
          <a:p>
            <a:pPr algn="just"/>
            <a:endParaRPr lang="en-US"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Recommendation for Further Evaluation</a:t>
            </a:r>
          </a:p>
          <a:p>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15241" y="0"/>
            <a:ext cx="12213272" cy="579120"/>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Selected References</a:t>
            </a:r>
          </a:p>
        </p:txBody>
      </p:sp>
      <p:sp>
        <p:nvSpPr>
          <p:cNvPr id="3" name="Rectangle 2"/>
          <p:cNvSpPr/>
          <p:nvPr/>
        </p:nvSpPr>
        <p:spPr>
          <a:xfrm>
            <a:off x="0" y="793284"/>
            <a:ext cx="12192000" cy="5749587"/>
          </a:xfrm>
          <a:prstGeom prst="rect">
            <a:avLst/>
          </a:prstGeom>
        </p:spPr>
        <p:txBody>
          <a:bodyPr wrap="square">
            <a:spAutoFit/>
          </a:bodyPr>
          <a:lstStyle/>
          <a:p>
            <a:pPr marL="304800" indent="-304800">
              <a:lnSpc>
                <a:spcPct val="107000"/>
              </a:lnSpc>
              <a:spcAft>
                <a:spcPts val="800"/>
              </a:spcAft>
            </a:pPr>
            <a:r>
              <a:rPr lang="en-US" sz="2000" i="1" dirty="0">
                <a:latin typeface="Times New Roman" panose="02020603050405020304" pitchFamily="18" charset="0"/>
                <a:ea typeface="Calibri" panose="020F0502020204030204" pitchFamily="34" charset="0"/>
                <a:cs typeface="Times New Roman" panose="02020603050405020304" pitchFamily="18" charset="0"/>
              </a:rPr>
              <a:t>2021_Ha et al A near‐complete genome sequence of </a:t>
            </a:r>
            <a:r>
              <a:rPr lang="en-US" sz="2000" i="1" dirty="0" err="1">
                <a:latin typeface="Times New Roman" panose="02020603050405020304" pitchFamily="18" charset="0"/>
                <a:ea typeface="Calibri" panose="020F0502020204030204" pitchFamily="34" charset="0"/>
                <a:cs typeface="Times New Roman" panose="02020603050405020304" pitchFamily="18" charset="0"/>
              </a:rPr>
              <a:t>mungbean</a:t>
            </a:r>
            <a:r>
              <a:rPr lang="en-US" sz="2000" i="1" dirty="0">
                <a:latin typeface="Times New Roman" panose="02020603050405020304" pitchFamily="18" charset="0"/>
                <a:ea typeface="Calibri" panose="020F0502020204030204" pitchFamily="34" charset="0"/>
                <a:cs typeface="Times New Roman" panose="02020603050405020304" pitchFamily="18" charset="0"/>
              </a:rPr>
              <a:t>  Vigna radiata L   provides key insights into.pdf</a:t>
            </a:r>
            <a:r>
              <a:rPr lang="en-US" sz="2000" dirty="0">
                <a:latin typeface="Times New Roman" panose="02020603050405020304" pitchFamily="18" charset="0"/>
                <a:ea typeface="Calibri" panose="020F0502020204030204" pitchFamily="34" charset="0"/>
                <a:cs typeface="Times New Roman" panose="02020603050405020304" pitchFamily="18" charset="0"/>
              </a:rPr>
              <a:t>. (Nature Communications).</a:t>
            </a:r>
            <a:endParaRPr lang="en-US" sz="2000" dirty="0">
              <a:latin typeface="Times New Roman" panose="02020603050405020304" pitchFamily="18" charset="0"/>
              <a:cs typeface="Times New Roman" panose="02020603050405020304" pitchFamily="18" charset="0"/>
            </a:endParaRPr>
          </a:p>
          <a:p>
            <a:pPr marL="304800" indent="-304800">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Azam, M. G., Hossain, M. 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Sarker</a:t>
            </a:r>
            <a:r>
              <a:rPr lang="en-US" sz="2000" dirty="0">
                <a:latin typeface="Times New Roman" panose="02020603050405020304" pitchFamily="18" charset="0"/>
                <a:ea typeface="Calibri" panose="020F0502020204030204" pitchFamily="34" charset="0"/>
                <a:cs typeface="Times New Roman" panose="02020603050405020304" pitchFamily="18" charset="0"/>
              </a:rPr>
              <a:t>, U.,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Alam</a:t>
            </a:r>
            <a:r>
              <a:rPr lang="en-US" sz="2000" dirty="0">
                <a:latin typeface="Times New Roman" panose="02020603050405020304" pitchFamily="18" charset="0"/>
                <a:ea typeface="Calibri" panose="020F0502020204030204" pitchFamily="34" charset="0"/>
                <a:cs typeface="Times New Roman" panose="02020603050405020304" pitchFamily="18" charset="0"/>
              </a:rPr>
              <a:t>, A. K. M. M., Nair, R. M.,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Roychowdhury</a:t>
            </a:r>
            <a:r>
              <a:rPr lang="en-US" sz="2000" dirty="0">
                <a:latin typeface="Times New Roman" panose="02020603050405020304" pitchFamily="18" charset="0"/>
                <a:ea typeface="Calibri" panose="020F0502020204030204" pitchFamily="34" charset="0"/>
                <a:cs typeface="Times New Roman" panose="02020603050405020304" pitchFamily="18" charset="0"/>
              </a:rPr>
              <a:t>, R.,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Ercisli</a:t>
            </a:r>
            <a:r>
              <a:rPr lang="en-US" sz="2000" dirty="0">
                <a:latin typeface="Times New Roman" panose="02020603050405020304" pitchFamily="18" charset="0"/>
                <a:ea typeface="Calibri" panose="020F0502020204030204" pitchFamily="34" charset="0"/>
                <a:cs typeface="Times New Roman" panose="02020603050405020304" pitchFamily="18" charset="0"/>
              </a:rPr>
              <a:t>, S., &amp;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Golokhvast</a:t>
            </a:r>
            <a:r>
              <a:rPr lang="en-US" sz="2000" dirty="0">
                <a:latin typeface="Times New Roman" panose="02020603050405020304" pitchFamily="18" charset="0"/>
                <a:ea typeface="Calibri" panose="020F0502020204030204" pitchFamily="34" charset="0"/>
                <a:cs typeface="Times New Roman" panose="02020603050405020304" pitchFamily="18" charset="0"/>
              </a:rPr>
              <a:t>, K. S. (2023). Genetic Analyses of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Mungbean</a:t>
            </a:r>
            <a:r>
              <a:rPr lang="en-US" sz="2000" dirty="0">
                <a:latin typeface="Times New Roman" panose="02020603050405020304" pitchFamily="18" charset="0"/>
                <a:ea typeface="Calibri" panose="020F0502020204030204" pitchFamily="34" charset="0"/>
                <a:cs typeface="Times New Roman" panose="02020603050405020304" pitchFamily="18" charset="0"/>
              </a:rPr>
              <a:t> [Vigna radiata (L.) </a:t>
            </a:r>
            <a:r>
              <a:rPr lang="en-US" sz="2000" dirty="0" err="1">
                <a:latin typeface="Times New Roman" panose="02020603050405020304" pitchFamily="18" charset="0"/>
                <a:ea typeface="Calibri" panose="020F0502020204030204" pitchFamily="34" charset="0"/>
                <a:cs typeface="Times New Roman" panose="02020603050405020304" pitchFamily="18" charset="0"/>
              </a:rPr>
              <a:t>Wilczek</a:t>
            </a:r>
            <a:r>
              <a:rPr lang="en-US" sz="2000" dirty="0">
                <a:latin typeface="Times New Roman" panose="02020603050405020304" pitchFamily="18" charset="0"/>
                <a:ea typeface="Calibri" panose="020F0502020204030204" pitchFamily="34" charset="0"/>
                <a:cs typeface="Times New Roman" panose="02020603050405020304" pitchFamily="18" charset="0"/>
              </a:rPr>
              <a:t>] Breeding Traits for Selecting Superior Genotype(s) Using Multivariate and Multi-Traits Indexing Approaches. </a:t>
            </a:r>
            <a:r>
              <a:rPr lang="en-US" sz="2000" i="1" dirty="0">
                <a:latin typeface="Times New Roman" panose="02020603050405020304" pitchFamily="18" charset="0"/>
                <a:ea typeface="Calibri" panose="020F0502020204030204" pitchFamily="34" charset="0"/>
                <a:cs typeface="Times New Roman" panose="02020603050405020304" pitchFamily="18" charset="0"/>
              </a:rPr>
              <a:t>Plants</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(10). https://doi.org/10.3390/plants12101984</a:t>
            </a:r>
            <a:endParaRPr lang="en-US" sz="2000" dirty="0">
              <a:latin typeface="Times New Roman" panose="02020603050405020304" pitchFamily="18" charset="0"/>
              <a:cs typeface="Times New Roman" panose="02020603050405020304" pitchFamily="18" charset="0"/>
            </a:endParaRPr>
          </a:p>
          <a:p>
            <a:pPr marL="304800" indent="-304800">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Bam, R., Mishra, S. R.,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Khanal</a:t>
            </a:r>
            <a:r>
              <a:rPr lang="en-US" sz="2000" dirty="0">
                <a:latin typeface="Times New Roman" panose="02020603050405020304" pitchFamily="18" charset="0"/>
                <a:ea typeface="Calibri" panose="020F0502020204030204" pitchFamily="34" charset="0"/>
                <a:cs typeface="Times New Roman" panose="02020603050405020304" pitchFamily="18" charset="0"/>
              </a:rPr>
              <a:t>, S., Ghimire, P., &amp; Bhattarai, S. (2022). Effect of biofertilizers and nutrient sources on the performance of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mungbean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Rupandehi</a:t>
            </a:r>
            <a:r>
              <a:rPr lang="en-US" sz="2000" dirty="0">
                <a:latin typeface="Times New Roman" panose="02020603050405020304" pitchFamily="18" charset="0"/>
                <a:ea typeface="Calibri" panose="020F0502020204030204" pitchFamily="34" charset="0"/>
                <a:cs typeface="Times New Roman" panose="02020603050405020304" pitchFamily="18" charset="0"/>
              </a:rPr>
              <a:t>, Nepal. </a:t>
            </a:r>
            <a:r>
              <a:rPr lang="en-US" sz="2000" i="1" dirty="0">
                <a:latin typeface="Times New Roman" panose="02020603050405020304" pitchFamily="18" charset="0"/>
                <a:ea typeface="Calibri" panose="020F0502020204030204" pitchFamily="34" charset="0"/>
                <a:cs typeface="Times New Roman" panose="02020603050405020304" pitchFamily="18" charset="0"/>
              </a:rPr>
              <a:t>Journal of Agriculture and Food Research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dirty="0">
                <a:latin typeface="Times New Roman" panose="02020603050405020304" pitchFamily="18" charset="0"/>
                <a:ea typeface="Calibri" panose="020F0502020204030204" pitchFamily="34" charset="0"/>
                <a:cs typeface="Times New Roman" panose="02020603050405020304" pitchFamily="18" charset="0"/>
              </a:rPr>
              <a:t>10</a:t>
            </a:r>
            <a:r>
              <a:rPr lang="en-US" sz="2000" dirty="0">
                <a:latin typeface="Times New Roman" panose="02020603050405020304" pitchFamily="18" charset="0"/>
                <a:ea typeface="Calibri" panose="020F0502020204030204" pitchFamily="34" charset="0"/>
                <a:cs typeface="Times New Roman" panose="02020603050405020304" pitchFamily="18" charset="0"/>
              </a:rPr>
              <a:t>(October), 100404. https://doi.org/10.1016/j.jafr.2022.100404</a:t>
            </a:r>
            <a:endParaRPr lang="en-US" sz="2000" dirty="0">
              <a:latin typeface="Times New Roman" panose="02020603050405020304" pitchFamily="18" charset="0"/>
              <a:cs typeface="Times New Roman" panose="02020603050405020304" pitchFamily="18" charset="0"/>
            </a:endParaRPr>
          </a:p>
          <a:p>
            <a:pPr marL="304800" indent="-304800">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Basnet, K., Adhikari, N., &amp; Pandey, M. (2014). Multivariate Analysis among the Nepalese and Exotic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Mungbean</a:t>
            </a:r>
            <a:r>
              <a:rPr lang="en-US" sz="2000" dirty="0">
                <a:latin typeface="Times New Roman" panose="02020603050405020304" pitchFamily="18" charset="0"/>
                <a:ea typeface="Calibri" panose="020F0502020204030204" pitchFamily="34" charset="0"/>
                <a:cs typeface="Times New Roman" panose="02020603050405020304" pitchFamily="18" charset="0"/>
              </a:rPr>
              <a:t> (Vigna Radiata L. </a:t>
            </a:r>
            <a:r>
              <a:rPr lang="en-US" sz="2000" dirty="0" err="1">
                <a:latin typeface="Times New Roman" panose="02020603050405020304" pitchFamily="18" charset="0"/>
                <a:ea typeface="Calibri" panose="020F0502020204030204" pitchFamily="34" charset="0"/>
                <a:cs typeface="Times New Roman" panose="02020603050405020304" pitchFamily="18" charset="0"/>
              </a:rPr>
              <a:t>Wilczek</a:t>
            </a:r>
            <a:r>
              <a:rPr lang="en-US" sz="2000" dirty="0">
                <a:latin typeface="Times New Roman" panose="02020603050405020304" pitchFamily="18" charset="0"/>
                <a:ea typeface="Calibri" panose="020F0502020204030204" pitchFamily="34" charset="0"/>
                <a:cs typeface="Times New Roman" panose="02020603050405020304" pitchFamily="18" charset="0"/>
              </a:rPr>
              <a:t>) Genotypes Based on the Qualitative Parameters. </a:t>
            </a:r>
            <a:r>
              <a:rPr lang="en-US" sz="2000" i="1" dirty="0">
                <a:latin typeface="Times New Roman" panose="02020603050405020304" pitchFamily="18" charset="0"/>
                <a:ea typeface="Calibri" panose="020F0502020204030204" pitchFamily="34" charset="0"/>
                <a:cs typeface="Times New Roman" panose="02020603050405020304" pitchFamily="18" charset="0"/>
              </a:rPr>
              <a:t>Universal Journal of Agricultural Research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(5), 147–155. https://doi.org/10.13189/ujar.2014.020502</a:t>
            </a:r>
            <a:endParaRPr lang="en-US" sz="2000" dirty="0">
              <a:latin typeface="Times New Roman" panose="02020603050405020304" pitchFamily="18" charset="0"/>
              <a:cs typeface="Times New Roman" panose="02020603050405020304" pitchFamily="18" charset="0"/>
            </a:endParaRPr>
          </a:p>
          <a:p>
            <a:pPr marL="304800" indent="-304800">
              <a:lnSpc>
                <a:spcPct val="107000"/>
              </a:lnSpc>
              <a:spcAft>
                <a:spcPts val="80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Benakanahalli</a:t>
            </a:r>
            <a:r>
              <a:rPr lang="en-US" sz="2000" dirty="0">
                <a:latin typeface="Times New Roman" panose="02020603050405020304" pitchFamily="18" charset="0"/>
                <a:ea typeface="Calibri" panose="020F0502020204030204" pitchFamily="34" charset="0"/>
                <a:cs typeface="Times New Roman" panose="02020603050405020304" pitchFamily="18" charset="0"/>
              </a:rPr>
              <a:t>, N. K.,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Sridhara</a:t>
            </a:r>
            <a:r>
              <a:rPr lang="en-US" sz="2000" dirty="0">
                <a:latin typeface="Times New Roman" panose="02020603050405020304" pitchFamily="18" charset="0"/>
                <a:ea typeface="Calibri" panose="020F0502020204030204" pitchFamily="34" charset="0"/>
                <a:cs typeface="Times New Roman" panose="02020603050405020304" pitchFamily="18" charset="0"/>
              </a:rPr>
              <a:t>, S., Ramesh, 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Olivoto</a:t>
            </a:r>
            <a:r>
              <a:rPr lang="en-US" sz="2000" dirty="0">
                <a:latin typeface="Times New Roman" panose="02020603050405020304" pitchFamily="18" charset="0"/>
                <a:ea typeface="Calibri" panose="020F0502020204030204" pitchFamily="34" charset="0"/>
                <a:cs typeface="Times New Roman" panose="02020603050405020304" pitchFamily="18" charset="0"/>
              </a:rPr>
              <a:t>, 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Sreekantappa</a:t>
            </a:r>
            <a:r>
              <a:rPr lang="en-US" sz="2000" dirty="0">
                <a:latin typeface="Times New Roman" panose="02020603050405020304" pitchFamily="18" charset="0"/>
                <a:ea typeface="Calibri" panose="020F0502020204030204" pitchFamily="34" charset="0"/>
                <a:cs typeface="Times New Roman" panose="02020603050405020304" pitchFamily="18" charset="0"/>
              </a:rPr>
              <a:t>, G.,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Tamam</a:t>
            </a:r>
            <a:r>
              <a:rPr lang="en-US" sz="2000" dirty="0">
                <a:latin typeface="Times New Roman" panose="02020603050405020304" pitchFamily="18" charset="0"/>
                <a:ea typeface="Calibri" panose="020F0502020204030204" pitchFamily="34" charset="0"/>
                <a:cs typeface="Times New Roman" panose="02020603050405020304" pitchFamily="18" charset="0"/>
              </a:rPr>
              <a:t>, 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Abdelbacki</a:t>
            </a:r>
            <a:r>
              <a:rPr lang="en-US" sz="2000" dirty="0">
                <a:latin typeface="Times New Roman" panose="02020603050405020304" pitchFamily="18" charset="0"/>
                <a:ea typeface="Calibri" panose="020F0502020204030204" pitchFamily="34" charset="0"/>
                <a:cs typeface="Times New Roman" panose="02020603050405020304" pitchFamily="18" charset="0"/>
              </a:rPr>
              <a:t>, A. M. M., </a:t>
            </a:r>
            <a:r>
              <a:rPr lang="en-US" sz="2000" dirty="0" err="1">
                <a:latin typeface="Times New Roman" panose="02020603050405020304" pitchFamily="18" charset="0"/>
                <a:ea typeface="Calibri" panose="020F0502020204030204" pitchFamily="34" charset="0"/>
                <a:cs typeface="Times New Roman" panose="02020603050405020304" pitchFamily="18" charset="0"/>
              </a:rPr>
              <a:t>Elansary</a:t>
            </a:r>
            <a:r>
              <a:rPr lang="en-US" sz="2000" dirty="0">
                <a:latin typeface="Times New Roman" panose="02020603050405020304" pitchFamily="18" charset="0"/>
                <a:ea typeface="Calibri" panose="020F0502020204030204" pitchFamily="34" charset="0"/>
                <a:cs typeface="Times New Roman" panose="02020603050405020304" pitchFamily="18" charset="0"/>
              </a:rPr>
              <a:t>, H. O., &amp;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Abdelmohsen</a:t>
            </a:r>
            <a:r>
              <a:rPr lang="en-US" sz="2000" dirty="0">
                <a:latin typeface="Times New Roman" panose="02020603050405020304" pitchFamily="18" charset="0"/>
                <a:ea typeface="Calibri" panose="020F0502020204030204" pitchFamily="34" charset="0"/>
                <a:cs typeface="Times New Roman" panose="02020603050405020304" pitchFamily="18" charset="0"/>
              </a:rPr>
              <a:t>, S. A. M. (2021). A Framework for Identification of Stable Genotypes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Basedon</a:t>
            </a:r>
            <a:r>
              <a:rPr lang="en-US" sz="2000" dirty="0">
                <a:latin typeface="Times New Roman" panose="02020603050405020304" pitchFamily="18" charset="0"/>
                <a:ea typeface="Calibri" panose="020F0502020204030204" pitchFamily="34" charset="0"/>
                <a:cs typeface="Times New Roman" panose="02020603050405020304" pitchFamily="18" charset="0"/>
              </a:rPr>
              <a:t> MTSI and MGDII Indexes: An Example in Guar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Cymopsis</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tetragonoloba</a:t>
            </a:r>
            <a:r>
              <a:rPr lang="en-US" sz="2000" dirty="0">
                <a:latin typeface="Times New Roman" panose="02020603050405020304" pitchFamily="18" charset="0"/>
                <a:ea typeface="Calibri" panose="020F0502020204030204" pitchFamily="34" charset="0"/>
                <a:cs typeface="Times New Roman" panose="02020603050405020304" pitchFamily="18" charset="0"/>
              </a:rPr>
              <a:t> L.). </a:t>
            </a:r>
            <a:r>
              <a:rPr lang="en-US" sz="2000" i="1" dirty="0">
                <a:latin typeface="Times New Roman" panose="02020603050405020304" pitchFamily="18" charset="0"/>
                <a:ea typeface="Calibri" panose="020F0502020204030204" pitchFamily="34" charset="0"/>
                <a:cs typeface="Times New Roman" panose="02020603050405020304" pitchFamily="18" charset="0"/>
              </a:rPr>
              <a:t>Agronomy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dirty="0">
                <a:latin typeface="Times New Roman" panose="02020603050405020304" pitchFamily="18" charset="0"/>
                <a:ea typeface="Calibri" panose="020F0502020204030204" pitchFamily="34" charset="0"/>
                <a:cs typeface="Times New Roman" panose="02020603050405020304" pitchFamily="18" charset="0"/>
              </a:rPr>
              <a:t>11</a:t>
            </a:r>
            <a:r>
              <a:rPr lang="en-US" sz="2000" dirty="0">
                <a:latin typeface="Times New Roman" panose="02020603050405020304" pitchFamily="18" charset="0"/>
                <a:ea typeface="Calibri" panose="020F0502020204030204" pitchFamily="34" charset="0"/>
                <a:cs typeface="Times New Roman" panose="02020603050405020304" pitchFamily="18" charset="0"/>
              </a:rPr>
              <a:t>(6), 1221. https://doi.org/10.3390/agronomy11061221</a:t>
            </a:r>
            <a:endParaRPr lang="en-US" sz="20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15241" y="0"/>
            <a:ext cx="12213272" cy="579120"/>
          </a:xfrm>
          <a:prstGeom prst="rect">
            <a:avLst/>
          </a:prstGeom>
          <a:solidFill>
            <a:schemeClr val="accent4">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Acknowledgements</a:t>
            </a:r>
          </a:p>
        </p:txBody>
      </p:sp>
      <p:sp>
        <p:nvSpPr>
          <p:cNvPr id="3" name="Rectangle 2"/>
          <p:cNvSpPr/>
          <p:nvPr/>
        </p:nvSpPr>
        <p:spPr>
          <a:xfrm>
            <a:off x="0" y="671364"/>
            <a:ext cx="12192000" cy="6084423"/>
          </a:xfrm>
          <a:prstGeom prst="rect">
            <a:avLst/>
          </a:prstGeom>
        </p:spPr>
        <p:txBody>
          <a:bodyPr wrap="square">
            <a:spAutoFit/>
          </a:bodyPr>
          <a:lstStyle/>
          <a:p>
            <a:pPr marL="685800" indent="-685800">
              <a:lnSpc>
                <a:spcPct val="107000"/>
              </a:lnSpc>
              <a:spcAft>
                <a:spcPts val="800"/>
              </a:spcAft>
              <a:buFont typeface="Arial" panose="020B0604020202020204" pitchFamily="34" charset="0"/>
              <a:buChar char="•"/>
            </a:pPr>
            <a:r>
              <a:rPr lang="en-US" sz="4800" dirty="0">
                <a:effectLst/>
                <a:latin typeface="Times New Roman" panose="02020603050405020304" pitchFamily="18" charset="0"/>
                <a:cs typeface="Times New Roman" panose="02020603050405020304" pitchFamily="18" charset="0"/>
              </a:rPr>
              <a:t>NGRP, </a:t>
            </a:r>
            <a:r>
              <a:rPr lang="en-US" sz="4800" dirty="0" err="1">
                <a:effectLst/>
                <a:latin typeface="Times New Roman" panose="02020603050405020304" pitchFamily="18" charset="0"/>
                <a:cs typeface="Times New Roman" panose="02020603050405020304" pitchFamily="18" charset="0"/>
              </a:rPr>
              <a:t>Khajura</a:t>
            </a:r>
            <a:r>
              <a:rPr lang="en-US" sz="4800" dirty="0">
                <a:effectLst/>
                <a:latin typeface="Times New Roman" panose="02020603050405020304" pitchFamily="18" charset="0"/>
                <a:cs typeface="Times New Roman" panose="02020603050405020304" pitchFamily="18" charset="0"/>
              </a:rPr>
              <a:t> Bake,</a:t>
            </a:r>
          </a:p>
          <a:p>
            <a:pPr marL="685800" indent="-685800">
              <a:lnSpc>
                <a:spcPct val="107000"/>
              </a:lnSpc>
              <a:spcAft>
                <a:spcPts val="800"/>
              </a:spcAft>
              <a:buFont typeface="Arial" panose="020B0604020202020204" pitchFamily="34" charset="0"/>
              <a:buChar char="•"/>
            </a:pPr>
            <a:r>
              <a:rPr lang="en-US" sz="4800" dirty="0" err="1">
                <a:latin typeface="Times New Roman" panose="02020603050405020304" pitchFamily="18" charset="0"/>
                <a:cs typeface="Times New Roman" panose="02020603050405020304" pitchFamily="18" charset="0"/>
              </a:rPr>
              <a:t>FoA</a:t>
            </a:r>
            <a:r>
              <a:rPr lang="en-US" sz="4800" dirty="0">
                <a:latin typeface="Times New Roman" panose="02020603050405020304" pitchFamily="18" charset="0"/>
                <a:cs typeface="Times New Roman" panose="02020603050405020304" pitchFamily="18" charset="0"/>
              </a:rPr>
              <a:t>, Rampur,</a:t>
            </a:r>
          </a:p>
          <a:p>
            <a:pPr marL="685800" indent="-685800">
              <a:lnSpc>
                <a:spcPct val="107000"/>
              </a:lnSpc>
              <a:spcAft>
                <a:spcPts val="800"/>
              </a:spcAft>
              <a:buFont typeface="Arial" panose="020B0604020202020204" pitchFamily="34" charset="0"/>
              <a:buChar char="•"/>
            </a:pPr>
            <a:r>
              <a:rPr lang="en-US" sz="4800" dirty="0">
                <a:effectLst/>
                <a:latin typeface="Times New Roman" panose="02020603050405020304" pitchFamily="18" charset="0"/>
                <a:cs typeface="Times New Roman" panose="02020603050405020304" pitchFamily="18" charset="0"/>
              </a:rPr>
              <a:t>Major Advisor</a:t>
            </a:r>
          </a:p>
          <a:p>
            <a:pPr marL="685800" indent="-685800">
              <a:lnSpc>
                <a:spcPct val="107000"/>
              </a:lnSpc>
              <a:spcAft>
                <a:spcPts val="800"/>
              </a:spcAft>
              <a:buFont typeface="Arial" panose="020B0604020202020204" pitchFamily="34" charset="0"/>
              <a:buChar char="•"/>
            </a:pPr>
            <a:r>
              <a:rPr lang="en-US" sz="4800" dirty="0">
                <a:effectLst/>
                <a:latin typeface="Times New Roman" panose="02020603050405020304" pitchFamily="18" charset="0"/>
                <a:cs typeface="Times New Roman" panose="02020603050405020304" pitchFamily="18" charset="0"/>
              </a:rPr>
              <a:t>LEE Home Campus Friends and Juniors</a:t>
            </a:r>
          </a:p>
          <a:p>
            <a:pPr marL="685800" indent="-685800">
              <a:lnSpc>
                <a:spcPct val="107000"/>
              </a:lnSpc>
              <a:spcAft>
                <a:spcPts val="800"/>
              </a:spcAft>
              <a:buFont typeface="Arial" panose="020B0604020202020204" pitchFamily="34" charset="0"/>
              <a:buChar char="•"/>
            </a:pPr>
            <a:r>
              <a:rPr lang="en-US" sz="4800" dirty="0">
                <a:effectLst/>
                <a:latin typeface="Times New Roman" panose="02020603050405020304" pitchFamily="18" charset="0"/>
                <a:cs typeface="Times New Roman" panose="02020603050405020304" pitchFamily="18" charset="0"/>
              </a:rPr>
              <a:t>Prof Dr Madhav Prasad Neupane, Prof Surya </a:t>
            </a:r>
            <a:r>
              <a:rPr lang="en-US" sz="4800" dirty="0" err="1">
                <a:effectLst/>
                <a:latin typeface="Times New Roman" panose="02020603050405020304" pitchFamily="18" charset="0"/>
                <a:cs typeface="Times New Roman" panose="02020603050405020304" pitchFamily="18" charset="0"/>
              </a:rPr>
              <a:t>Dhungana</a:t>
            </a:r>
            <a:r>
              <a:rPr lang="en-US" sz="4800" dirty="0">
                <a:effectLst/>
                <a:latin typeface="Times New Roman" panose="02020603050405020304" pitchFamily="18" charset="0"/>
                <a:cs typeface="Times New Roman" panose="02020603050405020304" pitchFamily="18" charset="0"/>
              </a:rPr>
              <a:t>, Prof </a:t>
            </a:r>
            <a:r>
              <a:rPr lang="en-US" sz="4800" dirty="0" err="1">
                <a:effectLst/>
                <a:latin typeface="Times New Roman" panose="02020603050405020304" pitchFamily="18" charset="0"/>
                <a:cs typeface="Times New Roman" panose="02020603050405020304" pitchFamily="18" charset="0"/>
              </a:rPr>
              <a:t>Sapana</a:t>
            </a:r>
            <a:r>
              <a:rPr lang="en-US" sz="4800" dirty="0">
                <a:effectLst/>
                <a:latin typeface="Times New Roman" panose="02020603050405020304" pitchFamily="18" charset="0"/>
                <a:cs typeface="Times New Roman" panose="02020603050405020304" pitchFamily="18" charset="0"/>
              </a:rPr>
              <a:t> Ghimire </a:t>
            </a:r>
          </a:p>
          <a:p>
            <a:pPr marL="685800" indent="-685800">
              <a:lnSpc>
                <a:spcPct val="107000"/>
              </a:lnSpc>
              <a:spcAft>
                <a:spcPts val="800"/>
              </a:spcAft>
              <a:buFont typeface="Arial" panose="020B0604020202020204" pitchFamily="34" charset="0"/>
              <a:buChar char="•"/>
            </a:pPr>
            <a:r>
              <a:rPr lang="en-US" sz="4800" dirty="0">
                <a:latin typeface="Times New Roman" panose="02020603050405020304" pitchFamily="18" charset="0"/>
                <a:cs typeface="Times New Roman" panose="02020603050405020304" pitchFamily="18" charset="0"/>
              </a:rPr>
              <a:t>Beloved Parents </a:t>
            </a:r>
            <a:endParaRPr lang="en-US" sz="48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6"/>
          <p:cNvSpPr txBox="1"/>
          <p:nvPr/>
        </p:nvSpPr>
        <p:spPr>
          <a:xfrm>
            <a:off x="1082041" y="106680"/>
            <a:ext cx="8283460" cy="584775"/>
          </a:xfrm>
          <a:prstGeom prst="rect">
            <a:avLst/>
          </a:prstGeom>
          <a:solidFill>
            <a:schemeClr val="accent1">
              <a:lumMod val="40000"/>
              <a:lumOff val="60000"/>
            </a:schemeClr>
          </a:solid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Arial" panose="020B0604020202020204"/>
                <a:ea typeface="Calibri" panose="020F0502020204030204"/>
                <a:cs typeface="Calibri" panose="020F0502020204030204"/>
              </a:rPr>
              <a:t>OVERVIEW OF RESEARCH ENDEAVORS</a:t>
            </a:r>
            <a:endParaRPr lang="en-US" sz="3200" dirty="0">
              <a:latin typeface="Arial" panose="020B0604020202020204"/>
            </a:endParaRPr>
          </a:p>
        </p:txBody>
      </p:sp>
      <p:grpSp>
        <p:nvGrpSpPr>
          <p:cNvPr id="14" name="Group 13"/>
          <p:cNvGrpSpPr/>
          <p:nvPr/>
        </p:nvGrpSpPr>
        <p:grpSpPr>
          <a:xfrm>
            <a:off x="236220" y="779303"/>
            <a:ext cx="11719560" cy="5011897"/>
            <a:chOff x="0" y="0"/>
            <a:chExt cx="7322085" cy="7779345"/>
          </a:xfrm>
        </p:grpSpPr>
        <p:grpSp>
          <p:nvGrpSpPr>
            <p:cNvPr id="15" name="Group 14"/>
            <p:cNvGrpSpPr/>
            <p:nvPr/>
          </p:nvGrpSpPr>
          <p:grpSpPr>
            <a:xfrm>
              <a:off x="0" y="0"/>
              <a:ext cx="3668422" cy="2478405"/>
              <a:chOff x="0" y="0"/>
              <a:chExt cx="3668422" cy="2478405"/>
            </a:xfrm>
          </p:grpSpPr>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601054" y="-588962"/>
                <a:ext cx="2478405" cy="3656330"/>
              </a:xfrm>
              <a:prstGeom prst="rect">
                <a:avLst/>
              </a:prstGeom>
            </p:spPr>
          </p:pic>
          <p:sp>
            <p:nvSpPr>
              <p:cNvPr id="32" name="Text Box 2"/>
              <p:cNvSpPr txBox="1">
                <a:spLocks noChangeArrowheads="1"/>
              </p:cNvSpPr>
              <p:nvPr/>
            </p:nvSpPr>
            <p:spPr bwMode="auto">
              <a:xfrm>
                <a:off x="0" y="54890"/>
                <a:ext cx="272415" cy="398780"/>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A</a:t>
                </a:r>
              </a:p>
            </p:txBody>
          </p:sp>
        </p:grpSp>
        <p:grpSp>
          <p:nvGrpSpPr>
            <p:cNvPr id="16" name="Group 15"/>
            <p:cNvGrpSpPr/>
            <p:nvPr/>
          </p:nvGrpSpPr>
          <p:grpSpPr>
            <a:xfrm>
              <a:off x="3731063" y="4964383"/>
              <a:ext cx="3591022" cy="2691385"/>
              <a:chOff x="-47722" y="-59309"/>
              <a:chExt cx="3591022" cy="2691385"/>
            </a:xfrm>
          </p:grpSpPr>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22" y="-59309"/>
                <a:ext cx="3591022" cy="2691385"/>
              </a:xfrm>
              <a:prstGeom prst="rect">
                <a:avLst/>
              </a:prstGeom>
            </p:spPr>
          </p:pic>
          <p:sp>
            <p:nvSpPr>
              <p:cNvPr id="30" name="Text Box 2"/>
              <p:cNvSpPr txBox="1">
                <a:spLocks noChangeArrowheads="1"/>
              </p:cNvSpPr>
              <p:nvPr/>
            </p:nvSpPr>
            <p:spPr bwMode="auto">
              <a:xfrm>
                <a:off x="44068" y="66101"/>
                <a:ext cx="272415" cy="290195"/>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F</a:t>
                </a:r>
              </a:p>
            </p:txBody>
          </p:sp>
        </p:grpSp>
        <p:grpSp>
          <p:nvGrpSpPr>
            <p:cNvPr id="17" name="Group 16"/>
            <p:cNvGrpSpPr/>
            <p:nvPr/>
          </p:nvGrpSpPr>
          <p:grpSpPr>
            <a:xfrm>
              <a:off x="11018" y="5034711"/>
              <a:ext cx="3629660" cy="2744634"/>
              <a:chOff x="1" y="2"/>
              <a:chExt cx="3629660" cy="2744634"/>
            </a:xfrm>
          </p:grpSpPr>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42514" y="-442511"/>
                <a:ext cx="2744634" cy="3629660"/>
              </a:xfrm>
              <a:prstGeom prst="rect">
                <a:avLst/>
              </a:prstGeom>
            </p:spPr>
          </p:pic>
          <p:sp>
            <p:nvSpPr>
              <p:cNvPr id="28" name="Text Box 2"/>
              <p:cNvSpPr txBox="1">
                <a:spLocks noChangeArrowheads="1"/>
              </p:cNvSpPr>
              <p:nvPr/>
            </p:nvSpPr>
            <p:spPr bwMode="auto">
              <a:xfrm>
                <a:off x="24749" y="35001"/>
                <a:ext cx="272415" cy="346710"/>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E</a:t>
                </a:r>
              </a:p>
            </p:txBody>
          </p:sp>
        </p:grpSp>
        <p:grpSp>
          <p:nvGrpSpPr>
            <p:cNvPr id="18" name="Group 17"/>
            <p:cNvGrpSpPr/>
            <p:nvPr/>
          </p:nvGrpSpPr>
          <p:grpSpPr>
            <a:xfrm>
              <a:off x="3721059" y="2577950"/>
              <a:ext cx="3590009" cy="2357120"/>
              <a:chOff x="-46709" y="3"/>
              <a:chExt cx="3590009" cy="2357120"/>
            </a:xfrm>
          </p:grpSpPr>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69736" y="-616442"/>
                <a:ext cx="2357120" cy="3590009"/>
              </a:xfrm>
              <a:prstGeom prst="rect">
                <a:avLst/>
              </a:prstGeom>
            </p:spPr>
          </p:pic>
          <p:sp>
            <p:nvSpPr>
              <p:cNvPr id="26" name="Text Box 2"/>
              <p:cNvSpPr txBox="1">
                <a:spLocks noChangeArrowheads="1"/>
              </p:cNvSpPr>
              <p:nvPr/>
            </p:nvSpPr>
            <p:spPr bwMode="auto">
              <a:xfrm>
                <a:off x="51994" y="110719"/>
                <a:ext cx="272415" cy="351155"/>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D</a:t>
                </a:r>
              </a:p>
            </p:txBody>
          </p:sp>
        </p:grpSp>
        <p:grpSp>
          <p:nvGrpSpPr>
            <p:cNvPr id="19" name="Group 18"/>
            <p:cNvGrpSpPr/>
            <p:nvPr/>
          </p:nvGrpSpPr>
          <p:grpSpPr>
            <a:xfrm>
              <a:off x="0" y="2555913"/>
              <a:ext cx="3656330" cy="2346960"/>
              <a:chOff x="0" y="0"/>
              <a:chExt cx="3656330" cy="2346960"/>
            </a:xfrm>
          </p:grpSpPr>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3656330" cy="2346960"/>
              </a:xfrm>
              <a:prstGeom prst="rect">
                <a:avLst/>
              </a:prstGeom>
            </p:spPr>
          </p:pic>
          <p:sp>
            <p:nvSpPr>
              <p:cNvPr id="24" name="Text Box 2"/>
              <p:cNvSpPr txBox="1">
                <a:spLocks noChangeArrowheads="1"/>
              </p:cNvSpPr>
              <p:nvPr/>
            </p:nvSpPr>
            <p:spPr bwMode="auto">
              <a:xfrm>
                <a:off x="22033" y="0"/>
                <a:ext cx="272415" cy="335915"/>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C</a:t>
                </a:r>
              </a:p>
            </p:txBody>
          </p:sp>
        </p:grpSp>
        <p:grpSp>
          <p:nvGrpSpPr>
            <p:cNvPr id="20" name="Group 19"/>
            <p:cNvGrpSpPr/>
            <p:nvPr/>
          </p:nvGrpSpPr>
          <p:grpSpPr>
            <a:xfrm>
              <a:off x="3731063" y="0"/>
              <a:ext cx="3591022" cy="2478397"/>
              <a:chOff x="-47722" y="0"/>
              <a:chExt cx="3591022" cy="2514600"/>
            </a:xfrm>
          </p:grpSpPr>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722" y="0"/>
                <a:ext cx="3591022" cy="2514600"/>
              </a:xfrm>
              <a:prstGeom prst="rect">
                <a:avLst/>
              </a:prstGeom>
            </p:spPr>
          </p:pic>
          <p:sp>
            <p:nvSpPr>
              <p:cNvPr id="22" name="Text Box 2"/>
              <p:cNvSpPr txBox="1">
                <a:spLocks noChangeArrowheads="1"/>
              </p:cNvSpPr>
              <p:nvPr/>
            </p:nvSpPr>
            <p:spPr bwMode="auto">
              <a:xfrm>
                <a:off x="33051" y="22034"/>
                <a:ext cx="272415" cy="295910"/>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B</a:t>
                </a:r>
              </a:p>
            </p:txBody>
          </p:sp>
        </p:grpSp>
      </p:grpSp>
      <p:sp>
        <p:nvSpPr>
          <p:cNvPr id="33" name="TextBox 32"/>
          <p:cNvSpPr txBox="1"/>
          <p:nvPr/>
        </p:nvSpPr>
        <p:spPr>
          <a:xfrm>
            <a:off x="137160" y="5867400"/>
            <a:ext cx="12054839"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 At flowering stage, B) At pod Setting stage. C) 80% pod maturity </a:t>
            </a:r>
            <a:r>
              <a:rPr lang="en-US" sz="3200" dirty="0" err="1">
                <a:latin typeface="Times New Roman" panose="02020603050405020304" pitchFamily="18" charset="0"/>
                <a:cs typeface="Times New Roman" panose="02020603050405020304" pitchFamily="18" charset="0"/>
              </a:rPr>
              <a:t>stage,D</a:t>
            </a:r>
            <a:r>
              <a:rPr lang="en-US" sz="3200" dirty="0">
                <a:latin typeface="Times New Roman" panose="02020603050405020304" pitchFamily="18" charset="0"/>
                <a:cs typeface="Times New Roman" panose="02020603050405020304" pitchFamily="18" charset="0"/>
              </a:rPr>
              <a:t>) SPAD measuring </a:t>
            </a:r>
            <a:r>
              <a:rPr lang="en-US" sz="3200" dirty="0" err="1">
                <a:latin typeface="Times New Roman" panose="02020603050405020304" pitchFamily="18" charset="0"/>
                <a:cs typeface="Times New Roman" panose="02020603050405020304" pitchFamily="18" charset="0"/>
              </a:rPr>
              <a:t>stage,E</a:t>
            </a:r>
            <a:r>
              <a:rPr lang="en-US" sz="3200" dirty="0">
                <a:latin typeface="Times New Roman" panose="02020603050405020304" pitchFamily="18" charset="0"/>
                <a:cs typeface="Times New Roman" panose="02020603050405020304" pitchFamily="18" charset="0"/>
              </a:rPr>
              <a:t>) Data </a:t>
            </a:r>
            <a:r>
              <a:rPr lang="en-US" sz="3200" dirty="0" err="1">
                <a:latin typeface="Times New Roman" panose="02020603050405020304" pitchFamily="18" charset="0"/>
                <a:cs typeface="Times New Roman" panose="02020603050405020304" pitchFamily="18" charset="0"/>
              </a:rPr>
              <a:t>taking,E</a:t>
            </a:r>
            <a:r>
              <a:rPr lang="en-US" sz="3200" dirty="0">
                <a:latin typeface="Times New Roman" panose="02020603050405020304" pitchFamily="18" charset="0"/>
                <a:cs typeface="Times New Roman" panose="02020603050405020304" pitchFamily="18" charset="0"/>
              </a:rPr>
              <a:t>) Layout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392680" y="579120"/>
            <a:ext cx="6431280" cy="6400800"/>
            <a:chOff x="3261360" y="457200"/>
            <a:chExt cx="5669280" cy="6400800"/>
          </a:xfrm>
        </p:grpSpPr>
        <p:sp>
          <p:nvSpPr>
            <p:cNvPr id="2" name="Teardrop 1"/>
            <p:cNvSpPr/>
            <p:nvPr/>
          </p:nvSpPr>
          <p:spPr>
            <a:xfrm>
              <a:off x="3261360" y="457200"/>
              <a:ext cx="5669280" cy="3550920"/>
            </a:xfrm>
            <a:prstGeom prst="teardrop">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a:p>
              <a:pPr algn="ctr"/>
              <a:endParaRPr lang="en-US" sz="3600" dirty="0"/>
            </a:p>
            <a:p>
              <a:pPr algn="ctr"/>
              <a:r>
                <a:rPr lang="en-US" sz="3600" dirty="0"/>
                <a:t>Constructive Comments are Highly welcome</a:t>
              </a:r>
            </a:p>
            <a:p>
              <a:pPr algn="ctr"/>
              <a:endParaRPr lang="en-US" dirty="0"/>
            </a:p>
            <a:p>
              <a:pPr algn="ctr"/>
              <a:endParaRPr lang="en-US" dirty="0"/>
            </a:p>
            <a:p>
              <a:pPr algn="ctr"/>
              <a:endParaRPr lang="en-US" dirty="0"/>
            </a:p>
            <a:p>
              <a:pPr algn="ctr"/>
              <a:endParaRPr lang="en-US" dirty="0"/>
            </a:p>
            <a:p>
              <a:pPr algn="ctr"/>
              <a:r>
                <a:rPr lang="en-US" sz="4000" dirty="0">
                  <a:latin typeface="Times New Roman" panose="02020603050405020304" pitchFamily="18" charset="0"/>
                  <a:cs typeface="Times New Roman" panose="02020603050405020304" pitchFamily="18" charset="0"/>
                </a:rPr>
                <a:t> </a:t>
              </a:r>
            </a:p>
          </p:txBody>
        </p:sp>
        <p:sp>
          <p:nvSpPr>
            <p:cNvPr id="3" name="Star: 6 Points 2"/>
            <p:cNvSpPr/>
            <p:nvPr/>
          </p:nvSpPr>
          <p:spPr>
            <a:xfrm>
              <a:off x="4838700" y="4602480"/>
              <a:ext cx="2514600" cy="2255520"/>
            </a:xfrm>
            <a:prstGeom prst="star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Thanks</a:t>
              </a:r>
              <a:r>
                <a:rPr lang="en-US" dirty="0">
                  <a:latin typeface="Times New Roman" panose="02020603050405020304" pitchFamily="18" charset="0"/>
                  <a:cs typeface="Times New Roman" panose="02020603050405020304" pitchFamily="18" charset="0"/>
                </a:rPr>
                <a:t> </a:t>
              </a:r>
              <a:endParaRPr lang="en-US" dirty="0"/>
            </a:p>
          </p:txBody>
        </p:sp>
        <p:cxnSp>
          <p:nvCxnSpPr>
            <p:cNvPr id="5" name="Straight Connector 4"/>
            <p:cNvCxnSpPr>
              <a:stCxn id="2" idx="2"/>
            </p:cNvCxnSpPr>
            <p:nvPr/>
          </p:nvCxnSpPr>
          <p:spPr>
            <a:xfrm>
              <a:off x="6096000" y="4008120"/>
              <a:ext cx="0" cy="64008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4" name="Action Button: Help 3">
            <a:hlinkClick r:id="" action="ppaction://noaction" highlightClick="1"/>
            <a:extLst>
              <a:ext uri="{FF2B5EF4-FFF2-40B4-BE49-F238E27FC236}">
                <a16:creationId xmlns:a16="http://schemas.microsoft.com/office/drawing/2014/main" id="{564F11E0-D6EF-446C-90E7-FC90C4B24DBF}"/>
              </a:ext>
            </a:extLst>
          </p:cNvPr>
          <p:cNvSpPr/>
          <p:nvPr/>
        </p:nvSpPr>
        <p:spPr>
          <a:xfrm>
            <a:off x="8915400" y="137160"/>
            <a:ext cx="990600" cy="822960"/>
          </a:xfrm>
          <a:prstGeom prst="actionButtonHelp">
            <a:avLst/>
          </a:prstGeom>
          <a:noFill/>
          <a:ln>
            <a:solidFill>
              <a:schemeClr val="tx1"/>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l="-2000" t="-17000" b="-17000"/>
          </a:stretch>
        </a:blipFill>
        <a:effectLst/>
      </p:bgPr>
    </p:bg>
    <p:spTree>
      <p:nvGrpSpPr>
        <p:cNvPr id="1" name=""/>
        <p:cNvGrpSpPr/>
        <p:nvPr/>
      </p:nvGrpSpPr>
      <p:grpSpPr>
        <a:xfrm>
          <a:off x="0" y="0"/>
          <a:ext cx="0" cy="0"/>
          <a:chOff x="0" y="0"/>
          <a:chExt cx="0" cy="0"/>
        </a:xfrm>
      </p:grpSpPr>
      <p:sp>
        <p:nvSpPr>
          <p:cNvPr id="3" name="Arrow: Pentagon 2"/>
          <p:cNvSpPr/>
          <p:nvPr/>
        </p:nvSpPr>
        <p:spPr>
          <a:xfrm>
            <a:off x="2828924" y="114300"/>
            <a:ext cx="5657850" cy="671513"/>
          </a:xfrm>
          <a:prstGeom prst="homePlate">
            <a:avLst/>
          </a:prstGeom>
          <a:solidFill>
            <a:schemeClr val="accent2">
              <a:lumMod val="75000"/>
            </a:schemeClr>
          </a:solidFill>
          <a:ln w="28575">
            <a:solidFill>
              <a:srgbClr val="00B05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1.1. Background</a:t>
            </a:r>
          </a:p>
        </p:txBody>
      </p:sp>
      <p:sp>
        <p:nvSpPr>
          <p:cNvPr id="10" name="TextBox 9"/>
          <p:cNvSpPr txBox="1"/>
          <p:nvPr/>
        </p:nvSpPr>
        <p:spPr>
          <a:xfrm>
            <a:off x="159544" y="857250"/>
            <a:ext cx="11872912" cy="7848302"/>
          </a:xfrm>
          <a:prstGeom prst="rect">
            <a:avLst/>
          </a:prstGeom>
          <a:noFill/>
        </p:spPr>
        <p:txBody>
          <a:bodyPr wrap="square" rtlCol="0">
            <a:spAutoFit/>
          </a:bodyPr>
          <a:lstStyle/>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Genetic diversity </a:t>
            </a:r>
            <a:r>
              <a:rPr lang="en-US" sz="3600" b="1" dirty="0">
                <a:latin typeface="Times New Roman" panose="02020603050405020304" pitchFamily="18" charset="0"/>
                <a:cs typeface="Times New Roman" panose="02020603050405020304" pitchFamily="18" charset="0"/>
              </a:rPr>
              <a:t>link with </a:t>
            </a:r>
            <a:r>
              <a:rPr lang="en-US" sz="3600" dirty="0">
                <a:latin typeface="Times New Roman" panose="02020603050405020304" pitchFamily="18" charset="0"/>
                <a:cs typeface="Times New Roman" panose="02020603050405020304" pitchFamily="18" charset="0"/>
              </a:rPr>
              <a:t>climate resilience of mung bean genotypes(Basnet et al., 2014)</a:t>
            </a:r>
          </a:p>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Crosses between parents </a:t>
            </a:r>
            <a:r>
              <a:rPr lang="en-US" sz="3600" b="1" dirty="0">
                <a:latin typeface="Times New Roman" panose="02020603050405020304" pitchFamily="18" charset="0"/>
                <a:cs typeface="Times New Roman" panose="02020603050405020304" pitchFamily="18" charset="0"/>
              </a:rPr>
              <a:t>with the greatest </a:t>
            </a:r>
            <a:r>
              <a:rPr lang="en-US" sz="3600" dirty="0">
                <a:latin typeface="Times New Roman" panose="02020603050405020304" pitchFamily="18" charset="0"/>
                <a:cs typeface="Times New Roman" panose="02020603050405020304" pitchFamily="18" charset="0"/>
              </a:rPr>
              <a:t>genetic diversity </a:t>
            </a:r>
            <a:r>
              <a:rPr lang="en-US" sz="3600" dirty="0" err="1">
                <a:latin typeface="Times New Roman" panose="02020603050405020304" pitchFamily="18" charset="0"/>
                <a:cs typeface="Times New Roman" panose="02020603050405020304" pitchFamily="18" charset="0"/>
              </a:rPr>
              <a:t>leades</a:t>
            </a:r>
            <a:r>
              <a:rPr lang="en-US" sz="3600" dirty="0">
                <a:latin typeface="Times New Roman" panose="02020603050405020304" pitchFamily="18" charset="0"/>
                <a:cs typeface="Times New Roman" panose="02020603050405020304" pitchFamily="18" charset="0"/>
              </a:rPr>
              <a:t> to responsive to genetic improvement</a:t>
            </a:r>
          </a:p>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PCA was used to </a:t>
            </a:r>
            <a:r>
              <a:rPr lang="en-US" sz="3600" b="1" dirty="0">
                <a:latin typeface="Times New Roman" panose="02020603050405020304" pitchFamily="18" charset="0"/>
                <a:cs typeface="Times New Roman" panose="02020603050405020304" pitchFamily="18" charset="0"/>
              </a:rPr>
              <a:t>identify and remove duplicate </a:t>
            </a:r>
            <a:r>
              <a:rPr lang="en-US" sz="3600" dirty="0">
                <a:latin typeface="Times New Roman" panose="02020603050405020304" pitchFamily="18" charset="0"/>
                <a:cs typeface="Times New Roman" panose="02020603050405020304" pitchFamily="18" charset="0"/>
              </a:rPr>
              <a:t>genotypes with similar trait</a:t>
            </a:r>
          </a:p>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vulnerability to </a:t>
            </a:r>
            <a:r>
              <a:rPr lang="en-US" sz="3600" b="1" dirty="0">
                <a:latin typeface="Times New Roman" panose="02020603050405020304" pitchFamily="18" charset="0"/>
                <a:cs typeface="Times New Roman" panose="02020603050405020304" pitchFamily="18" charset="0"/>
              </a:rPr>
              <a:t>multicollinearity</a:t>
            </a:r>
            <a:r>
              <a:rPr lang="en-US" sz="3600" dirty="0">
                <a:latin typeface="Times New Roman" panose="02020603050405020304" pitchFamily="18" charset="0"/>
                <a:cs typeface="Times New Roman" panose="02020603050405020304" pitchFamily="18" charset="0"/>
              </a:rPr>
              <a:t>(MTSI)(</a:t>
            </a:r>
            <a:r>
              <a:rPr lang="en-US" sz="3600" dirty="0" err="1">
                <a:latin typeface="Times New Roman" panose="02020603050405020304" pitchFamily="18" charset="0"/>
                <a:cs typeface="Times New Roman" panose="02020603050405020304" pitchFamily="18" charset="0"/>
              </a:rPr>
              <a:t>Benakanahalli</a:t>
            </a:r>
            <a:r>
              <a:rPr lang="en-US" sz="3600" dirty="0">
                <a:latin typeface="Times New Roman" panose="02020603050405020304" pitchFamily="18" charset="0"/>
                <a:cs typeface="Times New Roman" panose="02020603050405020304" pitchFamily="18" charset="0"/>
              </a:rPr>
              <a:t> et al., 2021)</a:t>
            </a:r>
          </a:p>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Phytohormones</a:t>
            </a:r>
            <a:r>
              <a:rPr lang="en-US" sz="3600" dirty="0">
                <a:latin typeface="Times New Roman" panose="02020603050405020304" pitchFamily="18" charset="0"/>
                <a:cs typeface="Times New Roman" panose="02020603050405020304" pitchFamily="18" charset="0"/>
              </a:rPr>
              <a:t>, that regulate many aspects of plant growth and development, </a:t>
            </a:r>
            <a:r>
              <a:rPr lang="en-US" sz="3600" i="1" u="sng" dirty="0">
                <a:latin typeface="Times New Roman" panose="02020603050405020304" pitchFamily="18" charset="0"/>
                <a:cs typeface="Times New Roman" panose="02020603050405020304" pitchFamily="18" charset="0"/>
              </a:rPr>
              <a:t>FERONIA</a:t>
            </a:r>
            <a:r>
              <a:rPr lang="en-US" sz="3600" i="1"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post-fertility trait</a:t>
            </a:r>
            <a:r>
              <a:rPr lang="en-US" sz="3600" i="1" dirty="0">
                <a:latin typeface="Times New Roman" panose="02020603050405020304" pitchFamily="18" charset="0"/>
                <a:cs typeface="Times New Roman" panose="02020603050405020304" pitchFamily="18" charset="0"/>
              </a:rPr>
              <a:t>)(Ha et Al, 2021) </a:t>
            </a:r>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3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Arrow: Pentagon 2"/>
          <p:cNvSpPr/>
          <p:nvPr/>
        </p:nvSpPr>
        <p:spPr>
          <a:xfrm>
            <a:off x="2828924" y="114300"/>
            <a:ext cx="5657850" cy="671513"/>
          </a:xfrm>
          <a:prstGeom prst="homePlate">
            <a:avLst/>
          </a:prstGeom>
          <a:solidFill>
            <a:schemeClr val="accent2">
              <a:lumMod val="75000"/>
            </a:schemeClr>
          </a:solidFill>
          <a:ln w="28575">
            <a:solidFill>
              <a:srgbClr val="00B05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1.2. Statement of Problems</a:t>
            </a:r>
          </a:p>
        </p:txBody>
      </p:sp>
      <p:sp>
        <p:nvSpPr>
          <p:cNvPr id="10" name="TextBox 9"/>
          <p:cNvSpPr txBox="1"/>
          <p:nvPr/>
        </p:nvSpPr>
        <p:spPr>
          <a:xfrm>
            <a:off x="21431" y="857250"/>
            <a:ext cx="12170569" cy="6740307"/>
          </a:xfrm>
          <a:prstGeom prst="rect">
            <a:avLst/>
          </a:prstGeom>
          <a:blipFill dpi="0" rotWithShape="1">
            <a:blip r:embed="rId2">
              <a:alphaModFix amt="56000"/>
              <a:extLst>
                <a:ext uri="{BEBA8EAE-BF5A-486C-A8C5-ECC9F3942E4B}">
                  <a14:imgProps xmlns:a14="http://schemas.microsoft.com/office/drawing/2010/main">
                    <a14:imgLayer r:embed="rId3">
                      <a14:imgEffect>
                        <a14:colorTemperature colorTemp="5964"/>
                      </a14:imgEffect>
                      <a14:imgEffect>
                        <a14:saturation sat="384000"/>
                      </a14:imgEffect>
                    </a14:imgLayer>
                  </a14:imgProps>
                </a:ext>
              </a:extLst>
            </a:blip>
            <a:srcRect/>
            <a:stretch>
              <a:fillRect/>
            </a:stretch>
          </a:blipFill>
        </p:spPr>
        <p:txBody>
          <a:bodyPr wrap="square" rtlCol="0">
            <a:spAutoFit/>
          </a:bodyPr>
          <a:lstStyle/>
          <a:p>
            <a:pPr marL="571500" indent="-571500">
              <a:buFont typeface="Wingdings" panose="05000000000000000000" pitchFamily="2" charset="2"/>
              <a:buChar char="v"/>
            </a:pPr>
            <a:r>
              <a:rPr lang="en-US" sz="3600" dirty="0"/>
              <a:t>Tremendous production potential, but </a:t>
            </a:r>
            <a:r>
              <a:rPr lang="en-US" sz="3600" b="1" dirty="0"/>
              <a:t>flower shedding and poor grain setting </a:t>
            </a:r>
            <a:r>
              <a:rPr lang="en-US" sz="3600" dirty="0"/>
              <a:t>in pods. Exogenous application tested cucurbit crops, </a:t>
            </a:r>
            <a:r>
              <a:rPr lang="en-US" sz="3600" b="1" dirty="0"/>
              <a:t>documented in Nepal</a:t>
            </a:r>
            <a:r>
              <a:rPr lang="en-US" sz="3600" dirty="0"/>
              <a:t>, but the use of standard researched rates(GA3 (50 mg/L)+NAA (50 mg/L).(</a:t>
            </a:r>
            <a:r>
              <a:rPr lang="da-DK" sz="3600" dirty="0"/>
              <a:t>El Karamany et al., 2019)(Parveen et al., 2023)</a:t>
            </a:r>
          </a:p>
          <a:p>
            <a:pPr marL="571500" indent="-571500">
              <a:buFont typeface="Wingdings" panose="05000000000000000000" pitchFamily="2" charset="2"/>
              <a:buChar char="v"/>
            </a:pPr>
            <a:r>
              <a:rPr lang="en-US" sz="3600" u="sng" dirty="0"/>
              <a:t>Asynchronous maturation</a:t>
            </a:r>
            <a:r>
              <a:rPr lang="en-US" sz="3600" dirty="0"/>
              <a:t>, influence of intricate genetics and Env</a:t>
            </a:r>
          </a:p>
          <a:p>
            <a:pPr marL="571500" indent="-571500">
              <a:buFont typeface="Wingdings" panose="05000000000000000000" pitchFamily="2" charset="2"/>
              <a:buChar char="v"/>
            </a:pPr>
            <a:r>
              <a:rPr lang="en-US" sz="3600" u="sng" dirty="0"/>
              <a:t>No used (FAI-BLUP), </a:t>
            </a:r>
            <a:r>
              <a:rPr lang="en-US" sz="3600" dirty="0"/>
              <a:t>morphological characteristics of mung bean genotypes and pinpoint optimal elite lines(ideal genotype Ranking)</a:t>
            </a:r>
            <a:endParaRPr lang="da-DK" sz="3600" dirty="0"/>
          </a:p>
          <a:p>
            <a:pPr marL="571500" indent="-571500">
              <a:buFont typeface="Wingdings" panose="05000000000000000000" pitchFamily="2" charset="2"/>
              <a:buChar char="v"/>
            </a:pPr>
            <a:endParaRPr lang="da-DK" sz="3600" dirty="0"/>
          </a:p>
          <a:p>
            <a:pPr marL="571500" indent="-571500">
              <a:buFont typeface="Wingdings" panose="05000000000000000000" pitchFamily="2" charset="2"/>
              <a:buChar char="v"/>
            </a:pP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Arrow: Pentagon 2"/>
          <p:cNvSpPr/>
          <p:nvPr/>
        </p:nvSpPr>
        <p:spPr>
          <a:xfrm>
            <a:off x="2871787" y="128588"/>
            <a:ext cx="5657850" cy="671513"/>
          </a:xfrm>
          <a:prstGeom prst="homePlate">
            <a:avLst/>
          </a:prstGeom>
          <a:solidFill>
            <a:schemeClr val="accent2">
              <a:lumMod val="75000"/>
            </a:schemeClr>
          </a:solidFill>
          <a:ln w="28575">
            <a:solidFill>
              <a:srgbClr val="00B050"/>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1.3. Rationale of the study</a:t>
            </a:r>
          </a:p>
        </p:txBody>
      </p:sp>
      <p:sp>
        <p:nvSpPr>
          <p:cNvPr id="10" name="TextBox 9"/>
          <p:cNvSpPr txBox="1"/>
          <p:nvPr/>
        </p:nvSpPr>
        <p:spPr>
          <a:xfrm>
            <a:off x="0" y="842963"/>
            <a:ext cx="12192000" cy="7294305"/>
          </a:xfrm>
          <a:prstGeom prst="rect">
            <a:avLst/>
          </a:prstGeom>
          <a:blipFill dpi="0" rotWithShape="1">
            <a:blip r:embed="rId2">
              <a:alphaModFix amt="64000"/>
              <a:extLst>
                <a:ext uri="{BEBA8EAE-BF5A-486C-A8C5-ECC9F3942E4B}">
                  <a14:imgProps xmlns:a14="http://schemas.microsoft.com/office/drawing/2010/main">
                    <a14:imgLayer r:embed="rId3">
                      <a14:imgEffect>
                        <a14:colorTemperature colorTemp="8464"/>
                      </a14:imgEffect>
                      <a14:imgEffect>
                        <a14:saturation sat="106000"/>
                      </a14:imgEffect>
                    </a14:imgLayer>
                  </a14:imgProps>
                </a:ext>
              </a:extLst>
            </a:blip>
            <a:srcRect/>
            <a:stretch>
              <a:fillRect l="-7000" t="-44000" r="-3000"/>
            </a:stretch>
          </a:blipFill>
        </p:spPr>
        <p:txBody>
          <a:bodyPr wrap="square" rtlCol="0">
            <a:spAutoFit/>
          </a:bodyPr>
          <a:lstStyle/>
          <a:p>
            <a:pPr marL="571500" indent="-571500">
              <a:buFont typeface="Wingdings" panose="05000000000000000000" pitchFamily="2" charset="2"/>
              <a:buChar char="v"/>
            </a:pPr>
            <a:r>
              <a:rPr lang="en-US" sz="3600" dirty="0"/>
              <a:t>Tested exotic germplasm selection as </a:t>
            </a:r>
            <a:r>
              <a:rPr lang="en-US" sz="3600" b="1" dirty="0"/>
              <a:t>standard check </a:t>
            </a:r>
            <a:r>
              <a:rPr lang="en-US" sz="3600" dirty="0"/>
              <a:t>for Chitwan Condition</a:t>
            </a:r>
            <a:endParaRPr lang="da-DK" sz="3600" dirty="0"/>
          </a:p>
          <a:p>
            <a:pPr marL="571500" indent="-571500">
              <a:buFont typeface="Wingdings" panose="05000000000000000000" pitchFamily="2" charset="2"/>
              <a:buChar char="v"/>
            </a:pPr>
            <a:r>
              <a:rPr lang="da-DK" sz="3600" dirty="0"/>
              <a:t>Selection of most phytohormones responsive genotypes for Yield attributes(</a:t>
            </a:r>
            <a:r>
              <a:rPr lang="da-DK" sz="3600" b="1" u="sng" dirty="0"/>
              <a:t>phenotypic elsticity</a:t>
            </a:r>
            <a:r>
              <a:rPr lang="da-DK" sz="3600" dirty="0"/>
              <a:t>)</a:t>
            </a:r>
          </a:p>
          <a:p>
            <a:pPr marL="571500" indent="-571500">
              <a:buFont typeface="Wingdings" panose="05000000000000000000" pitchFamily="2" charset="2"/>
              <a:buChar char="v"/>
            </a:pPr>
            <a:endParaRPr lang="da-DK" sz="3600" dirty="0"/>
          </a:p>
          <a:p>
            <a:pPr marL="571500" indent="-571500">
              <a:buFont typeface="Wingdings" panose="05000000000000000000" pitchFamily="2" charset="2"/>
              <a:buChar char="v"/>
            </a:pPr>
            <a:r>
              <a:rPr lang="da-DK" sz="3600" dirty="0"/>
              <a:t>Simultaneous improvment of Promising cultivars for multiple traits(Pratigya, KPS1 &amp; Samrat)</a:t>
            </a:r>
          </a:p>
          <a:p>
            <a:pPr marL="571500" indent="-571500">
              <a:buFont typeface="Wingdings" panose="05000000000000000000" pitchFamily="2" charset="2"/>
              <a:buChar char="v"/>
            </a:pPr>
            <a:endParaRPr lang="da-DK" sz="3600" dirty="0"/>
          </a:p>
          <a:p>
            <a:pPr marL="571500" indent="-571500">
              <a:buFont typeface="Wingdings" panose="05000000000000000000" pitchFamily="2" charset="2"/>
              <a:buChar char="v"/>
            </a:pPr>
            <a:r>
              <a:rPr lang="da-DK" sz="3600" b="1" dirty="0"/>
              <a:t>FA-BLUP</a:t>
            </a:r>
            <a:r>
              <a:rPr lang="da-DK" sz="3600" dirty="0"/>
              <a:t> measured the most stable and ideal candidate(</a:t>
            </a:r>
            <a:r>
              <a:rPr lang="da-DK" sz="3600" b="1" dirty="0"/>
              <a:t>chitwan condition</a:t>
            </a:r>
            <a:r>
              <a:rPr lang="da-DK" sz="3600" dirty="0"/>
              <a:t>) indcates scope in selection and Hybridization program</a:t>
            </a:r>
          </a:p>
          <a:p>
            <a:pPr marL="571500" indent="-571500">
              <a:buFont typeface="Wingdings" panose="05000000000000000000" pitchFamily="2" charset="2"/>
              <a:buChar char="v"/>
            </a:pPr>
            <a:endParaRPr lang="da-DK" sz="3600" dirty="0"/>
          </a:p>
          <a:p>
            <a:pPr marL="571500" indent="-571500">
              <a:buFont typeface="Wingdings" panose="05000000000000000000" pitchFamily="2" charset="2"/>
              <a:buChar char="v"/>
            </a:pP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0"/>
            <a:chOff x="0" y="0"/>
            <a:chExt cx="12192000" cy="6423600"/>
          </a:xfrm>
        </p:grpSpPr>
        <p:sp>
          <p:nvSpPr>
            <p:cNvPr id="3" name="Title 1"/>
            <p:cNvSpPr txBox="1"/>
            <p:nvPr/>
          </p:nvSpPr>
          <p:spPr>
            <a:xfrm>
              <a:off x="0" y="0"/>
              <a:ext cx="12191999" cy="913579"/>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a:ln>
              <a:noFill/>
            </a:ln>
          </p:spPr>
          <p:style>
            <a:lnRef idx="2">
              <a:schemeClr val="accent4"/>
            </a:lnRef>
            <a:fillRef idx="1">
              <a:schemeClr val="lt1"/>
            </a:fillRef>
            <a:effectRef idx="0">
              <a:schemeClr val="accent4"/>
            </a:effectRef>
            <a:fontRef idx="minor">
              <a:schemeClr val="dk1"/>
            </a:fontRef>
          </p:style>
          <p:txBody>
            <a:bodyPr lIns="91440" tIns="45720" rIns="91440" bIns="45720" anchor="t">
              <a:normAutofit/>
            </a:bodyPr>
            <a:lstStyle>
              <a:lvl1pPr algn="l" defTabSz="914400" rtl="0" eaLnBrk="1" latinLnBrk="0" hangingPunct="1">
                <a:lnSpc>
                  <a:spcPct val="90000"/>
                </a:lnSpc>
                <a:spcBef>
                  <a:spcPct val="0"/>
                </a:spcBef>
                <a:buNone/>
                <a:defRPr sz="2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effectLst>
                    <a:outerShdw blurRad="38100" dist="38100" dir="2700000" algn="tl">
                      <a:srgbClr val="000000">
                        <a:alpha val="43137"/>
                      </a:srgbClr>
                    </a:outerShdw>
                  </a:effectLst>
                  <a:latin typeface="Arial" panose="020B0604020202020204"/>
                  <a:cs typeface="Arial" panose="020B0604020202020204"/>
                </a:rPr>
                <a:t>1.4.</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 of the study</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914400"/>
              <a:ext cx="12192000" cy="5509200"/>
            </a:xfrm>
            <a:prstGeom prst="rect">
              <a:avLst/>
            </a:prstGeom>
            <a:solidFill>
              <a:schemeClr val="accent5">
                <a:lumMod val="20000"/>
                <a:lumOff val="80000"/>
              </a:schemeClr>
            </a:solid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General objectives</a:t>
              </a:r>
            </a:p>
            <a:p>
              <a:r>
                <a:rPr lang="en-US" sz="3200" dirty="0">
                  <a:latin typeface="Times New Roman" panose="02020603050405020304" pitchFamily="18" charset="0"/>
                  <a:cs typeface="Times New Roman" panose="02020603050405020304" pitchFamily="18" charset="0"/>
                </a:rPr>
                <a:t>To study the significance of phytohormone foliar application ,ideal, stable genotype and diversity through multivariate analysis</a:t>
              </a:r>
            </a:p>
            <a:p>
              <a:endParaRPr lang="en-US" sz="3200" dirty="0">
                <a:latin typeface="Times New Roman" panose="02020603050405020304" pitchFamily="18" charset="0"/>
                <a:cs typeface="Times New Roman" panose="02020603050405020304" pitchFamily="18" charset="0"/>
              </a:endParaRPr>
            </a:p>
            <a:p>
              <a:r>
                <a:rPr lang="en-US" sz="3200" b="1" u="sng" dirty="0">
                  <a:latin typeface="Times New Roman" panose="02020603050405020304" pitchFamily="18" charset="0"/>
                  <a:cs typeface="Times New Roman" panose="02020603050405020304" pitchFamily="18" charset="0"/>
                </a:rPr>
                <a:t>Specific Objectives</a:t>
              </a:r>
            </a:p>
            <a:p>
              <a:r>
                <a:rPr lang="en-US" sz="3200" dirty="0">
                  <a:latin typeface="Times New Roman" panose="02020603050405020304" pitchFamily="18" charset="0"/>
                  <a:cs typeface="Times New Roman" panose="02020603050405020304" pitchFamily="18" charset="0"/>
                </a:rPr>
                <a:t>To assess the </a:t>
              </a:r>
              <a:r>
                <a:rPr lang="en-US" sz="3200" b="1" dirty="0">
                  <a:latin typeface="Times New Roman" panose="02020603050405020304" pitchFamily="18" charset="0"/>
                  <a:cs typeface="Times New Roman" panose="02020603050405020304" pitchFamily="18" charset="0"/>
                </a:rPr>
                <a:t>significance and impact of phytohormone </a:t>
              </a:r>
              <a:r>
                <a:rPr lang="en-US" sz="3200" dirty="0">
                  <a:latin typeface="Times New Roman" panose="02020603050405020304" pitchFamily="18" charset="0"/>
                  <a:cs typeface="Times New Roman" panose="02020603050405020304" pitchFamily="18" charset="0"/>
                </a:rPr>
                <a:t>foliar application on yield associated attributes</a:t>
              </a:r>
            </a:p>
            <a:p>
              <a:r>
                <a:rPr lang="en-US" sz="3200" dirty="0">
                  <a:latin typeface="Times New Roman" panose="02020603050405020304" pitchFamily="18" charset="0"/>
                  <a:cs typeface="Times New Roman" panose="02020603050405020304" pitchFamily="18" charset="0"/>
                </a:rPr>
                <a:t>To Study a Genetic Diversity(</a:t>
              </a:r>
              <a:r>
                <a:rPr lang="en-US" sz="3200" b="1" dirty="0">
                  <a:latin typeface="Times New Roman" panose="02020603050405020304" pitchFamily="18" charset="0"/>
                  <a:cs typeface="Times New Roman" panose="02020603050405020304" pitchFamily="18" charset="0"/>
                </a:rPr>
                <a:t>phenotypic markers</a:t>
              </a:r>
              <a:r>
                <a:rPr lang="en-US" sz="3200" dirty="0">
                  <a:latin typeface="Times New Roman" panose="02020603050405020304" pitchFamily="18" charset="0"/>
                  <a:cs typeface="Times New Roman" panose="02020603050405020304" pitchFamily="18" charset="0"/>
                </a:rPr>
                <a:t>) via. Principal Component Analysis, Cluster Graphics, and Best Linear Unbiased Prediction for Crop Ideotype Modeling, for stability analysis(mung germplasm)</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a:spLocks noGrp="1"/>
          </p:cNvSpPr>
          <p:nvPr/>
        </p:nvSpPr>
        <p:spPr>
          <a:xfrm>
            <a:off x="2225040" y="221599"/>
            <a:ext cx="6049804" cy="535531"/>
          </a:xfrm>
          <a:prstGeom prst="rect">
            <a:avLst/>
          </a:prstGeom>
          <a:solidFill>
            <a:schemeClr val="accent2">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
                <a:schemeClr val="tx2"/>
              </a:buClr>
              <a:buSzPct val="95000"/>
              <a:defRPr/>
            </a:pP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2.Systematic Reviewed Topic</a:t>
            </a:r>
          </a:p>
        </p:txBody>
      </p:sp>
      <p:sp>
        <p:nvSpPr>
          <p:cNvPr id="3" name="TextBox 2"/>
          <p:cNvSpPr txBox="1"/>
          <p:nvPr/>
        </p:nvSpPr>
        <p:spPr>
          <a:xfrm>
            <a:off x="685800" y="1099781"/>
            <a:ext cx="11244263" cy="4801314"/>
          </a:xfrm>
          <a:prstGeom prst="rect">
            <a:avLst/>
          </a:prstGeom>
          <a:solidFill>
            <a:schemeClr val="accent5">
              <a:lumMod val="20000"/>
              <a:lumOff val="80000"/>
            </a:schemeClr>
          </a:solidFill>
        </p:spPr>
        <p:txBody>
          <a:bodyPr wrap="square" rtlCol="0">
            <a:spAutoFit/>
          </a:bodyPr>
          <a:lstStyle/>
          <a:p>
            <a:pPr marL="285750" indent="-28575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PCA analysis , PCA biplot analysis</a:t>
            </a:r>
          </a:p>
          <a:p>
            <a:pPr marL="285750" indent="-28575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Cluster analysis </a:t>
            </a:r>
          </a:p>
          <a:p>
            <a:pPr marL="285750" indent="-28575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BLUP and MTSI analysis </a:t>
            </a:r>
          </a:p>
          <a:p>
            <a:pPr marL="285750" indent="-28575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ANOVA analysis </a:t>
            </a:r>
          </a:p>
          <a:p>
            <a:pPr marL="285750" indent="-28575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DMRT TEST Selection </a:t>
            </a:r>
          </a:p>
          <a:p>
            <a:pPr marL="285750" indent="-28575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Flowering and Post Fertilization traits assessment </a:t>
            </a:r>
          </a:p>
          <a:p>
            <a:pPr marL="285750" indent="-28575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Impacts study of phytohormones on associated crops for Yield attributes</a:t>
            </a:r>
            <a:r>
              <a:rPr lang="en-US" dirty="0"/>
              <a:t>.</a:t>
            </a:r>
          </a:p>
          <a:p>
            <a:pPr marL="285750" indent="-285750">
              <a:buFont typeface="Wingdings" panose="05000000000000000000" pitchFamily="2" charset="2"/>
              <a:buChar char="q"/>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0" y="0"/>
            <a:ext cx="12192000" cy="614363"/>
          </a:xfrm>
          <a:prstGeom prst="rect">
            <a:avLst/>
          </a:prstGeom>
          <a:solidFill>
            <a:schemeClr val="accent4">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3.Materials and Methods</a:t>
            </a:r>
          </a:p>
        </p:txBody>
      </p:sp>
      <p:grpSp>
        <p:nvGrpSpPr>
          <p:cNvPr id="3" name="Group 2"/>
          <p:cNvGrpSpPr/>
          <p:nvPr/>
        </p:nvGrpSpPr>
        <p:grpSpPr>
          <a:xfrm>
            <a:off x="257177" y="821533"/>
            <a:ext cx="11344274" cy="5136356"/>
            <a:chOff x="0" y="0"/>
            <a:chExt cx="6172200" cy="251460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l="2800" t="3238" r="7825"/>
            <a:stretch>
              <a:fillRect/>
            </a:stretch>
          </p:blipFill>
          <p:spPr>
            <a:xfrm>
              <a:off x="0" y="28575"/>
              <a:ext cx="2971800" cy="2486025"/>
            </a:xfrm>
            <a:prstGeom prst="rect">
              <a:avLst/>
            </a:prstGeom>
            <a:ln>
              <a:no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l="4968" t="17361" b="2315"/>
            <a:stretch>
              <a:fillRect/>
            </a:stretch>
          </p:blipFill>
          <p:spPr>
            <a:xfrm>
              <a:off x="2971800" y="0"/>
              <a:ext cx="3200400" cy="2514600"/>
            </a:xfrm>
            <a:prstGeom prst="rect">
              <a:avLst/>
            </a:prstGeom>
            <a:ln>
              <a:noFill/>
            </a:ln>
          </p:spPr>
        </p:pic>
      </p:grpSp>
      <p:sp>
        <p:nvSpPr>
          <p:cNvPr id="6" name="Text Box 39"/>
          <p:cNvSpPr txBox="1"/>
          <p:nvPr/>
        </p:nvSpPr>
        <p:spPr>
          <a:xfrm>
            <a:off x="128588" y="6121081"/>
            <a:ext cx="12063412" cy="861774"/>
          </a:xfrm>
          <a:prstGeom prst="rect">
            <a:avLst/>
          </a:prstGeom>
          <a:solidFill>
            <a:prstClr val="white"/>
          </a:solidFill>
          <a:ln>
            <a:noFill/>
          </a:ln>
        </p:spPr>
        <p:txBody>
          <a:bodyPr rot="0" spcFirstLastPara="0" vert="horz" wrap="square" lIns="0" tIns="0" rIns="0" bIns="0" numCol="1" spcCol="0" rtlCol="0" fromWordArt="0" anchor="t" anchorCtr="0" forceAA="0" compatLnSpc="1">
            <a:spAutoFit/>
          </a:bodyPr>
          <a:lstStyle/>
          <a:p>
            <a:pPr>
              <a:lnSpc>
                <a:spcPct val="100000"/>
              </a:lnSpc>
              <a:spcAft>
                <a:spcPts val="1000"/>
              </a:spcAft>
            </a:pPr>
            <a:r>
              <a:rPr lang="en-US" altLang="zh-CN" sz="2800" i="1" kern="100" dirty="0">
                <a:solidFill>
                  <a:srgbClr val="000000"/>
                </a:solidFill>
                <a:latin typeface="Times New Roman" panose="02020603050405020304"/>
                <a:ea typeface="Calibri" panose="020F0502020204030204"/>
                <a:cs typeface="Times New Roman" panose="02020603050405020304"/>
                <a:sym typeface="Times New Roman" panose="02020603050405020304"/>
              </a:rPr>
              <a:t>Figure 1 Representation of the Experimental demo plot and GIS map of the Research site</a:t>
            </a:r>
            <a:endParaRPr lang="en-US" altLang="zh-CN" sz="2800" b="1" i="1" u="sng" kern="100" dirty="0">
              <a:solidFill>
                <a:srgbClr val="000000"/>
              </a:solidFill>
              <a:latin typeface="Times New Roman" panose="02020603050405020304"/>
              <a:ea typeface="Calibri" panose="020F05020202040302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3447</Words>
  <Application>Microsoft Office PowerPoint</Application>
  <PresentationFormat>Widescreen</PresentationFormat>
  <Paragraphs>898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Bikas Basnet</dc:creator>
  <cp:lastModifiedBy>Bikas Basnet</cp:lastModifiedBy>
  <cp:revision>72</cp:revision>
  <dcterms:created xsi:type="dcterms:W3CDTF">2023-11-29T14:05:00Z</dcterms:created>
  <dcterms:modified xsi:type="dcterms:W3CDTF">2024-10-01T00:39:27Z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ICV" pid="2">
    <vt:lpwstr>5A6216D3FE4649E3B515C600008A56EC_12</vt:lpwstr>
  </property>
  <property fmtid="{D5CDD505-2E9C-101B-9397-08002B2CF9AE}" name="KSOProductBuildVer" pid="3">
    <vt:lpwstr>1033-12.2.0.13306</vt:lpwstr>
  </property>
  <property fmtid="{D5CDD505-2E9C-101B-9397-08002B2CF9AE}" name="NXPowerLiteLastOptimized" pid="4">
    <vt:lpwstr>2684979</vt:lpwstr>
  </property>
  <property fmtid="{D5CDD505-2E9C-101B-9397-08002B2CF9AE}" name="NXPowerLiteSettings" pid="5">
    <vt:lpwstr>F7000400038000</vt:lpwstr>
  </property>
  <property fmtid="{D5CDD505-2E9C-101B-9397-08002B2CF9AE}" name="NXPowerLiteVersion" pid="6">
    <vt:lpwstr>S10.3.1</vt:lpwstr>
  </property>
</Properties>
</file>