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1DF4-BF36-4DC4-9103-68A6925584FC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3575-048C-4E6C-A834-39DB770CBE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C1F5-096B-4BB1-BDE5-07C118932A0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D674-F502-4D1C-9ECB-29D16DE85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Correlation vs. Regression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folHlink"/>
                </a:solidFill>
              </a:rPr>
              <a:t>scatter plot</a:t>
            </a:r>
            <a:r>
              <a:rPr lang="en-US" dirty="0" smtClean="0"/>
              <a:t> can be used to show the relationship between two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Correlation</a:t>
            </a:r>
            <a:r>
              <a:rPr lang="en-US" dirty="0" smtClean="0"/>
              <a:t> analysis is used to measure the strength of the association (linear relationship) between two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is only concerned with strength of the relationship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No causal effect is implied with correlation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Scatter plots were first presented in Ch. 2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Correlation was first presented in Ch. 3</a:t>
            </a: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502BED76-384C-4B1A-A41E-00F4494E115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Example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153400" cy="4114800"/>
          </a:xfrm>
        </p:spPr>
        <p:txBody>
          <a:bodyPr/>
          <a:lstStyle/>
          <a:p>
            <a:pPr eaLnBrk="1" hangingPunct="1"/>
            <a:r>
              <a:rPr lang="en-US" sz="2700" smtClean="0"/>
              <a:t>A real estate agent wishes to examine the relationship between the selling price of a home and its size (measured in square feet)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z="2700" smtClean="0"/>
              <a:t>A random sample of 10 houses is selected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Dependent variable (Y) = house price </a:t>
            </a:r>
            <a:r>
              <a:rPr lang="en-US" sz="2300" smtClean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sz="2700" smtClean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B0127D6C-8B0F-406A-B765-C98C765E8E54}" type="slidenum">
              <a:rPr lang="en-US"/>
              <a:pPr/>
              <a:t>10</a:t>
            </a:fld>
            <a:endParaRPr lang="en-US"/>
          </a:p>
        </p:txBody>
      </p:sp>
      <p:pic>
        <p:nvPicPr>
          <p:cNvPr id="160773" name="Picture 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029200"/>
            <a:ext cx="1981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mtClean="0"/>
              <a:t>Simple Linear Regression Example:  Data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749EB99-5BE9-4C12-9604-6BE2FAA1B0AA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2863" name="Group 47"/>
          <p:cNvGraphicFramePr>
            <a:graphicFrameLocks noGrp="1"/>
          </p:cNvGraphicFramePr>
          <p:nvPr/>
        </p:nvGraphicFramePr>
        <p:xfrm>
          <a:off x="1524000" y="1600200"/>
          <a:ext cx="6096000" cy="4861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161833" name="Picture 45" descr="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5562600"/>
            <a:ext cx="12954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Measures of Variation</a:t>
            </a:r>
          </a:p>
        </p:txBody>
      </p:sp>
      <p:sp>
        <p:nvSpPr>
          <p:cNvPr id="1710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010400" cy="67151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Total variation is made up of two parts: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9E1BB3A6-D25D-4B2A-BFE9-800CD3B718C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35038" y="2362200"/>
          <a:ext cx="7208837" cy="752475"/>
        </p:xfrm>
        <a:graphic>
          <a:graphicData uri="http://schemas.openxmlformats.org/presentationml/2006/ole">
            <p:oleObj spid="_x0000_s12290" name="Equation" r:id="rId3" imgW="1688760" imgH="177480" progId="">
              <p:embed/>
            </p:oleObj>
          </a:graphicData>
        </a:graphic>
      </p:graphicFrame>
      <p:sp>
        <p:nvSpPr>
          <p:cNvPr id="171025" name="Rectangle 5"/>
          <p:cNvSpPr>
            <a:spLocks noChangeArrowheads="1"/>
          </p:cNvSpPr>
          <p:nvPr/>
        </p:nvSpPr>
        <p:spPr bwMode="auto">
          <a:xfrm>
            <a:off x="685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Total Sum of Squares</a:t>
            </a:r>
          </a:p>
        </p:txBody>
      </p:sp>
      <p:sp>
        <p:nvSpPr>
          <p:cNvPr id="171026" name="Rectangle 6"/>
          <p:cNvSpPr>
            <a:spLocks noChangeArrowheads="1"/>
          </p:cNvSpPr>
          <p:nvPr/>
        </p:nvSpPr>
        <p:spPr bwMode="auto">
          <a:xfrm>
            <a:off x="3505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 dirty="0"/>
              <a:t>Regression Sum of Squares</a:t>
            </a:r>
          </a:p>
        </p:txBody>
      </p:sp>
      <p:sp>
        <p:nvSpPr>
          <p:cNvPr id="171027" name="Rectangle 7"/>
          <p:cNvSpPr>
            <a:spLocks noChangeArrowheads="1"/>
          </p:cNvSpPr>
          <p:nvPr/>
        </p:nvSpPr>
        <p:spPr bwMode="auto">
          <a:xfrm>
            <a:off x="6477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900"/>
              <a:t>Error Sum of Squares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66675" y="4405313"/>
          <a:ext cx="2833688" cy="603250"/>
        </p:xfrm>
        <a:graphic>
          <a:graphicData uri="http://schemas.openxmlformats.org/presentationml/2006/ole">
            <p:oleObj spid="_x0000_s12291" name="Equation" r:id="rId4" imgW="1244520" imgH="266400" progId="">
              <p:embed/>
            </p:oleObj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172200" y="4419600"/>
          <a:ext cx="2860675" cy="604838"/>
        </p:xfrm>
        <a:graphic>
          <a:graphicData uri="http://schemas.openxmlformats.org/presentationml/2006/ole">
            <p:oleObj spid="_x0000_s12292" name="Equation" r:id="rId5" imgW="1257120" imgH="266400" progId="">
              <p:embed/>
            </p:oleObj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3200400" y="4419600"/>
          <a:ext cx="2762250" cy="582613"/>
        </p:xfrm>
        <a:graphic>
          <a:graphicData uri="http://schemas.openxmlformats.org/presentationml/2006/ole">
            <p:oleObj spid="_x0000_s12293" name="Equation" r:id="rId6" imgW="1257120" imgH="266400" progId="">
              <p:embed/>
            </p:oleObj>
          </a:graphicData>
        </a:graphic>
      </p:graphicFrame>
      <p:sp>
        <p:nvSpPr>
          <p:cNvPr id="171028" name="Rectangle 11"/>
          <p:cNvSpPr>
            <a:spLocks noChangeArrowheads="1"/>
          </p:cNvSpPr>
          <p:nvPr/>
        </p:nvSpPr>
        <p:spPr bwMode="auto">
          <a:xfrm>
            <a:off x="1905000" y="51054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where: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1800" i="1"/>
              <a:t>  </a:t>
            </a:r>
            <a:r>
              <a:rPr lang="en-US" sz="1800"/>
              <a:t>  = Mean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</a:t>
            </a:r>
            <a:r>
              <a:rPr lang="en-US" sz="2000"/>
              <a:t>Y</a:t>
            </a:r>
            <a:r>
              <a:rPr lang="en-US" sz="2000" baseline="-25000"/>
              <a:t>i</a:t>
            </a:r>
            <a:r>
              <a:rPr lang="en-US" sz="1800"/>
              <a:t> = Observed value of the dependent variable</a:t>
            </a:r>
          </a:p>
          <a:p>
            <a:pPr>
              <a:lnSpc>
                <a:spcPct val="130000"/>
              </a:lnSpc>
            </a:pPr>
            <a:r>
              <a:rPr lang="en-US" sz="1800"/>
              <a:t>	    = Predicted value of Y for the given X</a:t>
            </a:r>
            <a:r>
              <a:rPr lang="en-US" sz="1800" baseline="-25000"/>
              <a:t>i</a:t>
            </a:r>
            <a:r>
              <a:rPr lang="en-US" sz="1800"/>
              <a:t> value</a:t>
            </a:r>
          </a:p>
        </p:txBody>
      </p:sp>
      <p:graphicFrame>
        <p:nvGraphicFramePr>
          <p:cNvPr id="171020" name="Object 12"/>
          <p:cNvGraphicFramePr>
            <a:graphicFrameLocks noChangeAspect="1"/>
          </p:cNvGraphicFramePr>
          <p:nvPr/>
        </p:nvGraphicFramePr>
        <p:xfrm>
          <a:off x="2819400" y="6096000"/>
          <a:ext cx="309563" cy="487363"/>
        </p:xfrm>
        <a:graphic>
          <a:graphicData uri="http://schemas.openxmlformats.org/presentationml/2006/ole">
            <p:oleObj spid="_x0000_s12294" name="Equation" r:id="rId7" imgW="152280" imgH="241200" progId="">
              <p:embed/>
            </p:oleObj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2838450" y="5410200"/>
          <a:ext cx="288925" cy="385763"/>
        </p:xfrm>
        <a:graphic>
          <a:graphicData uri="http://schemas.openxmlformats.org/presentationml/2006/ole">
            <p:oleObj spid="_x0000_s12295" name="Equation" r:id="rId8" imgW="152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SST = total sum of squares     </a:t>
            </a:r>
            <a:r>
              <a:rPr lang="en-US" sz="2400" dirty="0" smtClean="0">
                <a:solidFill>
                  <a:schemeClr val="hlink"/>
                </a:solidFill>
              </a:rPr>
              <a:t>(Total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Measures the variation of the Y</a:t>
            </a:r>
            <a:r>
              <a:rPr lang="en-US" baseline="-25000" dirty="0" smtClean="0"/>
              <a:t>i</a:t>
            </a:r>
            <a:r>
              <a:rPr lang="en-US" dirty="0" smtClean="0"/>
              <a:t> values around their mean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SSR = regression sum of squares  </a:t>
            </a:r>
            <a:r>
              <a:rPr lang="en-US" sz="2400" dirty="0" smtClean="0">
                <a:solidFill>
                  <a:schemeClr val="hlink"/>
                </a:solidFill>
              </a:rPr>
              <a:t>(Explained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attributable to the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SSE = error sum of squares   </a:t>
            </a:r>
            <a:r>
              <a:rPr lang="en-US" sz="2400" dirty="0" smtClean="0">
                <a:solidFill>
                  <a:schemeClr val="hlink"/>
                </a:solidFill>
              </a:rPr>
              <a:t>(Unexplained Variation)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Variation in Y attributable to factors other than X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C54AB64-667B-47FB-A654-80DB6CAAD179}" type="slidenum">
              <a:rPr lang="en-US"/>
              <a:pPr/>
              <a:t>13</a:t>
            </a:fld>
            <a:endParaRPr lang="en-US"/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7096" name="Line 10"/>
          <p:cNvSpPr>
            <a:spLocks noChangeShapeType="1"/>
          </p:cNvSpPr>
          <p:nvPr/>
        </p:nvSpPr>
        <p:spPr bwMode="auto">
          <a:xfrm>
            <a:off x="2362200" y="2743200"/>
            <a:ext cx="228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50" name="Rectangle 4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Measures of Variation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820DFD3-F790-4DE0-9E2E-959FBE0DF00F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7467600" y="838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X</a:t>
            </a:r>
            <a:r>
              <a:rPr lang="en-US" b="1" baseline="-25000"/>
              <a:t>i</a:t>
            </a: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218129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  <a:r>
              <a:rPr lang="en-US" sz="2800" b="1" baseline="-25000"/>
              <a:t>i</a:t>
            </a:r>
          </a:p>
        </p:txBody>
      </p:sp>
      <p:sp>
        <p:nvSpPr>
          <p:cNvPr id="218130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SST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/>
              <a:t>=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hlink"/>
                </a:solidFill>
              </a:rPr>
              <a:t>Y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SSE</a:t>
            </a:r>
            <a:r>
              <a:rPr lang="en-US" b="1" dirty="0">
                <a:solidFill>
                  <a:srgbClr val="FF9900"/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(Y</a:t>
            </a:r>
            <a:r>
              <a:rPr lang="en-US" b="1" baseline="-25000" dirty="0"/>
              <a:t>i</a:t>
            </a:r>
            <a:r>
              <a:rPr lang="en-US" b="1" baseline="-25000" dirty="0">
                <a:solidFill>
                  <a:schemeClr val="tx2"/>
                </a:solidFill>
              </a:rPr>
              <a:t> </a:t>
            </a:r>
            <a:r>
              <a:rPr lang="en-US" b="1" baseline="-25000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 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</a:p>
        </p:txBody>
      </p:sp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5655915" y="2182887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5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SSR = </a:t>
            </a:r>
            <a:r>
              <a:rPr lang="en-US" b="1" dirty="0">
                <a:latin typeface="Symbol" pitchFamily="18" charset="2"/>
              </a:rPr>
              <a:t></a:t>
            </a:r>
            <a:r>
              <a:rPr lang="en-US" b="1" dirty="0"/>
              <a:t>(</a:t>
            </a:r>
            <a:r>
              <a:rPr lang="en-US" b="1" dirty="0">
                <a:solidFill>
                  <a:schemeClr val="folHlink"/>
                </a:solidFill>
              </a:rPr>
              <a:t>Y</a:t>
            </a:r>
            <a:r>
              <a:rPr lang="en-US" b="1" baseline="-25000" dirty="0">
                <a:solidFill>
                  <a:schemeClr val="folHlink"/>
                </a:solidFill>
              </a:rPr>
              <a:t>i</a:t>
            </a:r>
            <a:r>
              <a:rPr lang="en-US" b="1" baseline="-25000" dirty="0">
                <a:solidFill>
                  <a:schemeClr val="hlink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hlink"/>
                </a:solidFill>
              </a:rPr>
              <a:t>Ymean</a:t>
            </a:r>
            <a:r>
              <a:rPr lang="en-US" b="1" smtClean="0"/>
              <a:t>)</a:t>
            </a:r>
            <a:r>
              <a:rPr lang="en-US" b="1" baseline="30000" smtClean="0"/>
              <a:t>2</a:t>
            </a:r>
            <a:r>
              <a:rPr lang="en-US" b="1" smtClean="0"/>
              <a:t> </a:t>
            </a:r>
            <a:endParaRPr lang="en-US" b="1" dirty="0"/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 </a:t>
            </a: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5791200" y="37338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6248400" y="3657600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1835696" y="2780928"/>
            <a:ext cx="6064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2" name="Rectangle 31"/>
          <p:cNvSpPr>
            <a:spLocks noChangeArrowheads="1"/>
          </p:cNvSpPr>
          <p:nvPr/>
        </p:nvSpPr>
        <p:spPr bwMode="auto">
          <a:xfrm>
            <a:off x="7526338" y="22860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3" name="Rectangle 32"/>
          <p:cNvSpPr>
            <a:spLocks noChangeArrowheads="1"/>
          </p:cNvSpPr>
          <p:nvPr/>
        </p:nvSpPr>
        <p:spPr bwMode="auto">
          <a:xfrm>
            <a:off x="7543800" y="19812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18144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218145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46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218147" name="Rectangle 36"/>
          <p:cNvSpPr>
            <a:spLocks noChangeArrowheads="1"/>
          </p:cNvSpPr>
          <p:nvPr/>
        </p:nvSpPr>
        <p:spPr bwMode="auto">
          <a:xfrm>
            <a:off x="228600" y="4038600"/>
            <a:ext cx="606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18148" name="Rectangle 37"/>
          <p:cNvSpPr>
            <a:spLocks noChangeArrowheads="1"/>
          </p:cNvSpPr>
          <p:nvPr/>
        </p:nvSpPr>
        <p:spPr bwMode="auto">
          <a:xfrm>
            <a:off x="287338" y="3733800"/>
            <a:ext cx="387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218149" name="Rectangle 38"/>
          <p:cNvSpPr>
            <a:spLocks noChangeArrowheads="1"/>
          </p:cNvSpPr>
          <p:nvPr/>
        </p:nvSpPr>
        <p:spPr bwMode="auto">
          <a:xfrm>
            <a:off x="304800" y="3429000"/>
            <a:ext cx="1076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folHlink"/>
                </a:solidFill>
                <a:latin typeface="Symbol" pitchFamily="18" charset="2"/>
              </a:rPr>
              <a:t>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7620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mtClean="0"/>
              <a:t>Coefficient of Determination, r</a:t>
            </a:r>
            <a:r>
              <a:rPr lang="en-US" baseline="30000" smtClean="0"/>
              <a:t>2</a:t>
            </a:r>
          </a:p>
        </p:txBody>
      </p:sp>
      <p:sp>
        <p:nvSpPr>
          <p:cNvPr id="17408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639888"/>
            <a:ext cx="7620000" cy="4532312"/>
          </a:xfrm>
        </p:spPr>
        <p:txBody>
          <a:bodyPr/>
          <a:lstStyle/>
          <a:p>
            <a:pPr eaLnBrk="1" hangingPunct="1"/>
            <a:r>
              <a:rPr lang="en-US" sz="2700" dirty="0" smtClean="0"/>
              <a:t>The </a:t>
            </a:r>
            <a:r>
              <a:rPr lang="en-US" sz="2700" dirty="0" smtClean="0">
                <a:solidFill>
                  <a:schemeClr val="folHlink"/>
                </a:solidFill>
              </a:rPr>
              <a:t>coefficient of determination</a:t>
            </a:r>
            <a:r>
              <a:rPr lang="en-US" sz="2700" dirty="0" smtClean="0"/>
              <a:t> is the portion of the total variation in the dependent variable that is explained by variation in the independent variable</a:t>
            </a:r>
            <a:endParaRPr lang="en-US" sz="1400" dirty="0" smtClean="0"/>
          </a:p>
          <a:p>
            <a:pPr eaLnBrk="1" hangingPunct="1"/>
            <a:r>
              <a:rPr lang="en-US" sz="2700" dirty="0" smtClean="0"/>
              <a:t>The coefficient of determination is also called </a:t>
            </a:r>
            <a:r>
              <a:rPr lang="en-US" sz="2700" dirty="0" smtClean="0">
                <a:solidFill>
                  <a:schemeClr val="folHlink"/>
                </a:solidFill>
              </a:rPr>
              <a:t>r-squared</a:t>
            </a:r>
            <a:r>
              <a:rPr lang="en-US" sz="2700" dirty="0" smtClean="0"/>
              <a:t> and is denoted as </a:t>
            </a:r>
            <a:r>
              <a:rPr lang="en-US" sz="2700" dirty="0" smtClean="0">
                <a:solidFill>
                  <a:schemeClr val="folHlink"/>
                </a:solidFill>
              </a:rPr>
              <a:t>r</a:t>
            </a:r>
            <a:r>
              <a:rPr lang="en-US" sz="2700" baseline="30000" dirty="0" smtClean="0">
                <a:solidFill>
                  <a:schemeClr val="folHlink"/>
                </a:solidFill>
              </a:rPr>
              <a:t>2</a:t>
            </a:r>
            <a:endParaRPr lang="en-US" sz="2700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F4256148-7DE5-4A93-B2F0-A58890DB3B3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806825" y="5805488"/>
          <a:ext cx="1831975" cy="595312"/>
        </p:xfrm>
        <a:graphic>
          <a:graphicData uri="http://schemas.openxmlformats.org/presentationml/2006/ole">
            <p:oleObj spid="_x0000_s13314" name="Equation" r:id="rId3" imgW="622080" imgH="203040" progId="">
              <p:embed/>
            </p:oleObj>
          </a:graphicData>
        </a:graphic>
      </p:graphicFrame>
      <p:sp>
        <p:nvSpPr>
          <p:cNvPr id="174091" name="Text Box 6"/>
          <p:cNvSpPr txBox="1">
            <a:spLocks noChangeArrowheads="1"/>
          </p:cNvSpPr>
          <p:nvPr/>
        </p:nvSpPr>
        <p:spPr bwMode="auto">
          <a:xfrm>
            <a:off x="2895600" y="5867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note: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2197100" y="4509120"/>
          <a:ext cx="5211763" cy="906463"/>
        </p:xfrm>
        <a:graphic>
          <a:graphicData uri="http://schemas.openxmlformats.org/presentationml/2006/ole">
            <p:oleObj spid="_x0000_s13315" name="Equation" r:id="rId4" imgW="240012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F003617-4A2E-493A-B7D1-FA7FC782D186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614488" y="5992813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 flipH="1">
            <a:off x="931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947738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2" name="Oval 6"/>
          <p:cNvSpPr>
            <a:spLocks noChangeArrowheads="1"/>
          </p:cNvSpPr>
          <p:nvPr/>
        </p:nvSpPr>
        <p:spPr bwMode="auto">
          <a:xfrm rot="7282380" flipH="1">
            <a:off x="3065463" y="3133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 rot="7282380" flipH="1">
            <a:off x="2455863" y="2905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 rot="7282380" flipH="1">
            <a:off x="1998663" y="2752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 rot="7282380" flipH="1">
            <a:off x="1008063" y="23717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 rot="7282380" flipH="1">
            <a:off x="1389063" y="25241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 rot="7282380" flipH="1">
            <a:off x="1770063" y="2676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55650" y="17605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931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 rot="7282380" flipH="1">
            <a:off x="2684463" y="29813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3194050" y="35893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2" name="Line 16"/>
          <p:cNvSpPr>
            <a:spLocks noChangeShapeType="1"/>
          </p:cNvSpPr>
          <p:nvPr/>
        </p:nvSpPr>
        <p:spPr bwMode="auto">
          <a:xfrm>
            <a:off x="938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3" name="Line 17"/>
          <p:cNvSpPr>
            <a:spLocks noChangeShapeType="1"/>
          </p:cNvSpPr>
          <p:nvPr/>
        </p:nvSpPr>
        <p:spPr bwMode="auto">
          <a:xfrm flipV="1">
            <a:off x="1090613" y="4800600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609600" y="4265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0835" name="Line 19"/>
          <p:cNvSpPr>
            <a:spLocks noChangeShapeType="1"/>
          </p:cNvSpPr>
          <p:nvPr/>
        </p:nvSpPr>
        <p:spPr bwMode="auto">
          <a:xfrm>
            <a:off x="938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6" name="Oval 20"/>
          <p:cNvSpPr>
            <a:spLocks noChangeArrowheads="1"/>
          </p:cNvSpPr>
          <p:nvPr/>
        </p:nvSpPr>
        <p:spPr bwMode="auto">
          <a:xfrm rot="-7282380">
            <a:off x="1243013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3200400" y="578961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1600200" y="38862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39" name="Oval 23"/>
          <p:cNvSpPr>
            <a:spLocks noChangeArrowheads="1"/>
          </p:cNvSpPr>
          <p:nvPr/>
        </p:nvSpPr>
        <p:spPr bwMode="auto">
          <a:xfrm rot="-7282380">
            <a:off x="1547813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0" name="Oval 24"/>
          <p:cNvSpPr>
            <a:spLocks noChangeArrowheads="1"/>
          </p:cNvSpPr>
          <p:nvPr/>
        </p:nvSpPr>
        <p:spPr bwMode="auto">
          <a:xfrm rot="-7282380">
            <a:off x="185261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1" name="Oval 25"/>
          <p:cNvSpPr>
            <a:spLocks noChangeArrowheads="1"/>
          </p:cNvSpPr>
          <p:nvPr/>
        </p:nvSpPr>
        <p:spPr bwMode="auto">
          <a:xfrm rot="-7282380">
            <a:off x="215741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2" name="Oval 26"/>
          <p:cNvSpPr>
            <a:spLocks noChangeArrowheads="1"/>
          </p:cNvSpPr>
          <p:nvPr/>
        </p:nvSpPr>
        <p:spPr bwMode="auto">
          <a:xfrm rot="-7282380">
            <a:off x="2614613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3" name="Oval 27"/>
          <p:cNvSpPr>
            <a:spLocks noChangeArrowheads="1"/>
          </p:cNvSpPr>
          <p:nvPr/>
        </p:nvSpPr>
        <p:spPr bwMode="auto">
          <a:xfrm rot="-7282380">
            <a:off x="291941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 rot="-7282380">
            <a:off x="345281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0845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1</a:t>
            </a:r>
          </a:p>
        </p:txBody>
      </p: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4114800" y="3048000"/>
            <a:ext cx="44196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Perfect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100% of the variation in Y is explained by variation in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53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9553D04-60E6-463D-B727-F3544B64283F}" type="slidenum">
              <a:rPr lang="en-US"/>
              <a:pPr/>
              <a:t>17</a:t>
            </a:fld>
            <a:endParaRPr lang="en-US"/>
          </a:p>
        </p:txBody>
      </p:sp>
      <p:sp>
        <p:nvSpPr>
          <p:cNvPr id="292867" name="Line 3"/>
          <p:cNvSpPr>
            <a:spLocks noChangeShapeType="1"/>
          </p:cNvSpPr>
          <p:nvPr/>
        </p:nvSpPr>
        <p:spPr bwMode="auto">
          <a:xfrm flipH="1">
            <a:off x="990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 flipH="1" flipV="1">
            <a:off x="1000125" y="2506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Oval 5"/>
          <p:cNvSpPr>
            <a:spLocks noChangeArrowheads="1"/>
          </p:cNvSpPr>
          <p:nvPr/>
        </p:nvSpPr>
        <p:spPr bwMode="auto">
          <a:xfrm rot="-7282380">
            <a:off x="3276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0" name="Oval 6"/>
          <p:cNvSpPr>
            <a:spLocks noChangeArrowheads="1"/>
          </p:cNvSpPr>
          <p:nvPr/>
        </p:nvSpPr>
        <p:spPr bwMode="auto">
          <a:xfrm rot="-7282380">
            <a:off x="3041650" y="3116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 rot="-7282380">
            <a:off x="1212850" y="2125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 rot="-7282380">
            <a:off x="1570038" y="2506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 rot="-7282380">
            <a:off x="2736850" y="3344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 rot="-7282380">
            <a:off x="1060450" y="28114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 rot="-7282380">
            <a:off x="2332038" y="3268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 rot="-7282380">
            <a:off x="17526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 rot="-7282380">
            <a:off x="2590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 rot="-7282380">
            <a:off x="3048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 rot="-7282380">
            <a:off x="1417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 rot="-7282380">
            <a:off x="22098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881" name="Oval 17"/>
          <p:cNvSpPr>
            <a:spLocks noChangeArrowheads="1"/>
          </p:cNvSpPr>
          <p:nvPr/>
        </p:nvSpPr>
        <p:spPr bwMode="auto">
          <a:xfrm rot="-7282380">
            <a:off x="1752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2" name="Oval 18"/>
          <p:cNvSpPr>
            <a:spLocks noChangeArrowheads="1"/>
          </p:cNvSpPr>
          <p:nvPr/>
        </p:nvSpPr>
        <p:spPr bwMode="auto">
          <a:xfrm rot="-7282380">
            <a:off x="2179638" y="2963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3" name="Text Box 19"/>
          <p:cNvSpPr txBox="1">
            <a:spLocks noChangeArrowheads="1"/>
          </p:cNvSpPr>
          <p:nvPr/>
        </p:nvSpPr>
        <p:spPr bwMode="auto">
          <a:xfrm>
            <a:off x="808038" y="1743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990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3276600" y="3657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 flipH="1">
            <a:off x="984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1000125" y="4792663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88" name="Oval 24"/>
          <p:cNvSpPr>
            <a:spLocks noChangeArrowheads="1"/>
          </p:cNvSpPr>
          <p:nvPr/>
        </p:nvSpPr>
        <p:spPr bwMode="auto">
          <a:xfrm rot="-7282380">
            <a:off x="1212850" y="5707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89" name="Oval 25"/>
          <p:cNvSpPr>
            <a:spLocks noChangeArrowheads="1"/>
          </p:cNvSpPr>
          <p:nvPr/>
        </p:nvSpPr>
        <p:spPr bwMode="auto">
          <a:xfrm rot="-7282380">
            <a:off x="1212850" y="5402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0" name="Oval 26"/>
          <p:cNvSpPr>
            <a:spLocks noChangeArrowheads="1"/>
          </p:cNvSpPr>
          <p:nvPr/>
        </p:nvSpPr>
        <p:spPr bwMode="auto">
          <a:xfrm rot="-7282380">
            <a:off x="2965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1" name="Oval 27"/>
          <p:cNvSpPr>
            <a:spLocks noChangeArrowheads="1"/>
          </p:cNvSpPr>
          <p:nvPr/>
        </p:nvSpPr>
        <p:spPr bwMode="auto">
          <a:xfrm rot="-7282380">
            <a:off x="3117850" y="4792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2" name="Oval 28"/>
          <p:cNvSpPr>
            <a:spLocks noChangeArrowheads="1"/>
          </p:cNvSpPr>
          <p:nvPr/>
        </p:nvSpPr>
        <p:spPr bwMode="auto">
          <a:xfrm rot="-7282380">
            <a:off x="16700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3" name="Oval 29"/>
          <p:cNvSpPr>
            <a:spLocks noChangeArrowheads="1"/>
          </p:cNvSpPr>
          <p:nvPr/>
        </p:nvSpPr>
        <p:spPr bwMode="auto">
          <a:xfrm rot="-7282380">
            <a:off x="29654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4" name="Oval 30"/>
          <p:cNvSpPr>
            <a:spLocks noChangeArrowheads="1"/>
          </p:cNvSpPr>
          <p:nvPr/>
        </p:nvSpPr>
        <p:spPr bwMode="auto">
          <a:xfrm rot="-7282380">
            <a:off x="2508250" y="5630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5" name="Oval 31"/>
          <p:cNvSpPr>
            <a:spLocks noChangeArrowheads="1"/>
          </p:cNvSpPr>
          <p:nvPr/>
        </p:nvSpPr>
        <p:spPr bwMode="auto">
          <a:xfrm rot="-7282380">
            <a:off x="2584450" y="4411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6" name="Oval 32"/>
          <p:cNvSpPr>
            <a:spLocks noChangeArrowheads="1"/>
          </p:cNvSpPr>
          <p:nvPr/>
        </p:nvSpPr>
        <p:spPr bwMode="auto">
          <a:xfrm rot="-7282380">
            <a:off x="20510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 rot="-7282380">
            <a:off x="1136650" y="5021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 rot="-7282380">
            <a:off x="1365250" y="4640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 rot="-7282380">
            <a:off x="1746250" y="52085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 rot="-7282380">
            <a:off x="2584450" y="5173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 rot="-7282380">
            <a:off x="2203450" y="5326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2" name="Oval 38"/>
          <p:cNvSpPr>
            <a:spLocks noChangeArrowheads="1"/>
          </p:cNvSpPr>
          <p:nvPr/>
        </p:nvSpPr>
        <p:spPr bwMode="auto">
          <a:xfrm rot="-7282380">
            <a:off x="2051050" y="57832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3" name="Text Box 39"/>
          <p:cNvSpPr txBox="1">
            <a:spLocks noChangeArrowheads="1"/>
          </p:cNvSpPr>
          <p:nvPr/>
        </p:nvSpPr>
        <p:spPr bwMode="auto">
          <a:xfrm>
            <a:off x="655638" y="43338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984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05" name="Oval 41"/>
          <p:cNvSpPr>
            <a:spLocks noChangeArrowheads="1"/>
          </p:cNvSpPr>
          <p:nvPr/>
        </p:nvSpPr>
        <p:spPr bwMode="auto">
          <a:xfrm rot="-7282380">
            <a:off x="3346450" y="5249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6" name="Text Box 42"/>
          <p:cNvSpPr txBox="1">
            <a:spLocks noChangeArrowheads="1"/>
          </p:cNvSpPr>
          <p:nvPr/>
        </p:nvSpPr>
        <p:spPr bwMode="auto">
          <a:xfrm>
            <a:off x="3246438" y="59340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92907" name="Oval 43"/>
          <p:cNvSpPr>
            <a:spLocks noChangeArrowheads="1"/>
          </p:cNvSpPr>
          <p:nvPr/>
        </p:nvSpPr>
        <p:spPr bwMode="auto">
          <a:xfrm rot="-7282380">
            <a:off x="25082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8" name="Oval 44"/>
          <p:cNvSpPr>
            <a:spLocks noChangeArrowheads="1"/>
          </p:cNvSpPr>
          <p:nvPr/>
        </p:nvSpPr>
        <p:spPr bwMode="auto">
          <a:xfrm rot="-7282380">
            <a:off x="2355850" y="45640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09" name="Oval 45"/>
          <p:cNvSpPr>
            <a:spLocks noChangeArrowheads="1"/>
          </p:cNvSpPr>
          <p:nvPr/>
        </p:nvSpPr>
        <p:spPr bwMode="auto">
          <a:xfrm rot="-7282380">
            <a:off x="1822450" y="48688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0" name="Oval 46"/>
          <p:cNvSpPr>
            <a:spLocks noChangeArrowheads="1"/>
          </p:cNvSpPr>
          <p:nvPr/>
        </p:nvSpPr>
        <p:spPr bwMode="auto">
          <a:xfrm rot="-7282380">
            <a:off x="2636838" y="2887663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1" name="Oval 47"/>
          <p:cNvSpPr>
            <a:spLocks noChangeArrowheads="1"/>
          </p:cNvSpPr>
          <p:nvPr/>
        </p:nvSpPr>
        <p:spPr bwMode="auto">
          <a:xfrm rot="-7282380">
            <a:off x="19050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2" name="Oval 48"/>
          <p:cNvSpPr>
            <a:spLocks noChangeArrowheads="1"/>
          </p:cNvSpPr>
          <p:nvPr/>
        </p:nvSpPr>
        <p:spPr bwMode="auto">
          <a:xfrm rot="-7282380">
            <a:off x="19050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4114800" y="2286000"/>
            <a:ext cx="1447800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0 &lt; r</a:t>
            </a:r>
            <a:r>
              <a:rPr lang="en-US" b="1" baseline="30000"/>
              <a:t>2</a:t>
            </a:r>
            <a:r>
              <a:rPr lang="en-US" b="1"/>
              <a:t> &lt; 1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4114800" y="3048000"/>
            <a:ext cx="41910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Weaker linear relationships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Some but not all of the variation in Y is explained by variation in X</a:t>
            </a:r>
          </a:p>
        </p:txBody>
      </p:sp>
      <p:sp>
        <p:nvSpPr>
          <p:cNvPr id="292915" name="Oval 51"/>
          <p:cNvSpPr>
            <a:spLocks noChangeArrowheads="1"/>
          </p:cNvSpPr>
          <p:nvPr/>
        </p:nvSpPr>
        <p:spPr bwMode="auto">
          <a:xfrm rot="-7282380">
            <a:off x="30480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Examples of Approximate </a:t>
            </a:r>
            <a:br>
              <a:rPr lang="en-US" smtClean="0"/>
            </a:br>
            <a:r>
              <a:rPr lang="en-US" smtClean="0"/>
              <a:t>r</a:t>
            </a:r>
            <a:r>
              <a:rPr lang="en-US" baseline="30000" smtClean="0"/>
              <a:t>2</a:t>
            </a:r>
            <a:r>
              <a:rPr lang="en-US" smtClean="0"/>
              <a:t>  Values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1AC055B8-F2A0-4718-9D28-672D10FBE7A2}" type="slidenum">
              <a:rPr lang="en-US"/>
              <a:pPr/>
              <a:t>18</a:t>
            </a:fld>
            <a:endParaRPr lang="en-US"/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4114800" y="2286000"/>
            <a:ext cx="931863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41910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No linear relationship between X and Y:  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The value of Y does not depend on X.  (None of the variation in Y is explained by variation in X)</a:t>
            </a:r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 flipH="1">
            <a:off x="890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 rot="-7282380">
            <a:off x="1143000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 rot="-7282380">
            <a:off x="2971800" y="3317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 rot="-7282380">
            <a:off x="2667000" y="3470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 rot="-7282380">
            <a:off x="2286000" y="3775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 rot="-7282380">
            <a:off x="23622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3" name="Oval 11"/>
          <p:cNvSpPr>
            <a:spLocks noChangeArrowheads="1"/>
          </p:cNvSpPr>
          <p:nvPr/>
        </p:nvSpPr>
        <p:spPr bwMode="auto">
          <a:xfrm rot="-7282380">
            <a:off x="1905000" y="3165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4" name="Oval 12"/>
          <p:cNvSpPr>
            <a:spLocks noChangeArrowheads="1"/>
          </p:cNvSpPr>
          <p:nvPr/>
        </p:nvSpPr>
        <p:spPr bwMode="auto">
          <a:xfrm rot="-7282380">
            <a:off x="1066800" y="32416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5" name="Oval 13"/>
          <p:cNvSpPr>
            <a:spLocks noChangeArrowheads="1"/>
          </p:cNvSpPr>
          <p:nvPr/>
        </p:nvSpPr>
        <p:spPr bwMode="auto">
          <a:xfrm rot="-7282380">
            <a:off x="1371600" y="33940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6" name="Oval 14"/>
          <p:cNvSpPr>
            <a:spLocks noChangeArrowheads="1"/>
          </p:cNvSpPr>
          <p:nvPr/>
        </p:nvSpPr>
        <p:spPr bwMode="auto">
          <a:xfrm rot="-7282380">
            <a:off x="1676400" y="3581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53967" name="Oval 15"/>
          <p:cNvSpPr>
            <a:spLocks noChangeArrowheads="1"/>
          </p:cNvSpPr>
          <p:nvPr/>
        </p:nvSpPr>
        <p:spPr bwMode="auto">
          <a:xfrm rot="-7282380">
            <a:off x="2057400" y="35464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8" name="Oval 16"/>
          <p:cNvSpPr>
            <a:spLocks noChangeArrowheads="1"/>
          </p:cNvSpPr>
          <p:nvPr/>
        </p:nvSpPr>
        <p:spPr bwMode="auto">
          <a:xfrm rot="-7282380">
            <a:off x="1828800" y="38512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633413" y="2554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Y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914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1" name="Oval 19"/>
          <p:cNvSpPr>
            <a:spLocks noChangeArrowheads="1"/>
          </p:cNvSpPr>
          <p:nvPr/>
        </p:nvSpPr>
        <p:spPr bwMode="auto">
          <a:xfrm rot="-7282380">
            <a:off x="2795588" y="369887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3048000" y="445928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X</a:t>
            </a:r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966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1725613" y="4613275"/>
            <a:ext cx="931862" cy="457200"/>
          </a:xfrm>
          <a:prstGeom prst="rect">
            <a:avLst/>
          </a:prstGeom>
          <a:solidFill>
            <a:srgbClr val="C7DAF7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r</a:t>
            </a:r>
            <a:r>
              <a:rPr lang="en-US" b="1" baseline="30000"/>
              <a:t>2</a:t>
            </a:r>
            <a:r>
              <a:rPr lang="en-US" b="1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078662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 to </a:t>
            </a:r>
            <a:br>
              <a:rPr lang="en-US" smtClean="0"/>
            </a:br>
            <a:r>
              <a:rPr lang="en-US" smtClean="0"/>
              <a:t>Regression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15340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folHlink"/>
                </a:solidFill>
              </a:rPr>
              <a:t>Regression analysis</a:t>
            </a:r>
            <a:r>
              <a:rPr lang="en-US" dirty="0" smtClean="0"/>
              <a:t> is used to: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Predict the value of a dependent variable based on the value of at least one independent variable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Explain the impact of changes in an independent variable on the dependent variable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Dependent variable:</a:t>
            </a:r>
            <a:r>
              <a:rPr lang="en-US" dirty="0" smtClean="0"/>
              <a:t>    the variable we wish to</a:t>
            </a:r>
          </a:p>
          <a:p>
            <a:pPr eaLnBrk="1" hangingPunct="1"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/>
              <a:t>				          predict or explain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folHlink"/>
                </a:solidFill>
              </a:rPr>
              <a:t>Independent variable:</a:t>
            </a:r>
            <a:r>
              <a:rPr lang="en-US" dirty="0" smtClean="0"/>
              <a:t>  the variable used to predict 				  or explain the dependent 					  variable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E46DB514-0ABE-41CC-B4C1-8AF223209BB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65313"/>
            <a:ext cx="6934200" cy="3824287"/>
          </a:xfrm>
        </p:spPr>
        <p:txBody>
          <a:bodyPr/>
          <a:lstStyle/>
          <a:p>
            <a:pPr eaLnBrk="1" hangingPunct="1">
              <a:spcBef>
                <a:spcPct val="45000"/>
              </a:spcBef>
            </a:pPr>
            <a:r>
              <a:rPr lang="en-US" sz="2700" smtClean="0"/>
              <a:t>Only </a:t>
            </a:r>
            <a:r>
              <a:rPr lang="en-US" sz="2700" b="1" smtClean="0">
                <a:solidFill>
                  <a:schemeClr val="folHlink"/>
                </a:solidFill>
              </a:rPr>
              <a:t>one</a:t>
            </a:r>
            <a:r>
              <a:rPr lang="en-US" sz="2700" smtClean="0">
                <a:solidFill>
                  <a:schemeClr val="folHlink"/>
                </a:solidFill>
              </a:rPr>
              <a:t> independent variable</a:t>
            </a:r>
            <a:r>
              <a:rPr lang="en-US" sz="2700" smtClean="0"/>
              <a:t>, X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Relationship between  X  and  Y  is described by a linear function</a:t>
            </a:r>
          </a:p>
          <a:p>
            <a:pPr eaLnBrk="1" hangingPunct="1">
              <a:spcBef>
                <a:spcPct val="45000"/>
              </a:spcBef>
            </a:pPr>
            <a:r>
              <a:rPr lang="en-US" sz="2700" smtClean="0"/>
              <a:t>Changes in Y are assumed to be related to changes in X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B439D0E-BB80-44D6-B19B-DDADA253BC8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8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6C72BFDD-2150-4EF1-8EE8-FA80E49874C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2"/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0" name="Oval 43"/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1" name="Oval 44"/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2" name="Oval 45"/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3" name="Oval 46"/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4" name="Oval 47"/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2" name="Text Box 55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583" name="Line 56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57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0" name="Text Box 73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2601" name="Line 74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603" name="Text Box 76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4" name="Text Box 77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Linear relationships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Curvilinear relationships</a:t>
            </a:r>
          </a:p>
        </p:txBody>
      </p:sp>
      <p:sp>
        <p:nvSpPr>
          <p:cNvPr id="22607" name="Line 80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8" name="Line 81"/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09" name="Line 82"/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0" name="Freeform 83"/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611" name="Freeform 84"/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A6D8530E-A8F8-47CA-8D12-60757D4D18D0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591" name="Line 40"/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1"/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5" name="Oval 44"/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6" name="Oval 45"/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7" name="Oval 46"/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8" name="Oval 47"/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99" name="Oval 48"/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0" name="Oval 49"/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1" name="Oval 50"/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02" name="Oval 51"/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3" name="Oval 52"/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5" name="Text Box 54"/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7"/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09" name="Oval 58"/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0" name="Oval 59"/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1" name="Oval 60"/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2" name="Oval 61"/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3" name="Oval 62"/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4" name="Oval 63"/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5" name="Oval 64"/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6" name="Oval 65"/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7" name="Oval 66"/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8" name="Oval 67"/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19" name="Oval 68"/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3620" name="Oval 69"/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1" name="Oval 70"/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2" name="Oval 71"/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3" name="Text Box 72"/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3624" name="Line 73"/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4"/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26" name="Text Box 75"/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7" name="Text Box 76"/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3628" name="Text Box 77"/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Strong relationships</a:t>
            </a:r>
          </a:p>
        </p:txBody>
      </p:sp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Weak relationships</a:t>
            </a:r>
          </a:p>
        </p:txBody>
      </p:sp>
      <p:sp>
        <p:nvSpPr>
          <p:cNvPr id="23630" name="Line 79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3632" name="Oval 81"/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3" name="Oval 82"/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4" name="Oval 83"/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5" name="Oval 84"/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6" name="Oval 85"/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7" name="Oval 86"/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8" name="Oval 87"/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39" name="Oval 88"/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640" name="Line 89"/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1" name="Line 90"/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2" name="Line 91"/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3" name="Line 92"/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4" name="Line 93"/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5" name="Line 94"/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6" name="Line 95"/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7" name="Line 96"/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8" name="Line 98"/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49" name="Line 99"/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0" name="Line 100"/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651" name="Line 101"/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-15240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Types of Relationships</a:t>
            </a:r>
          </a:p>
        </p:txBody>
      </p:sp>
      <p:sp>
        <p:nvSpPr>
          <p:cNvPr id="4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CA1EF705-D406-4CE2-8F09-73D83515316C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4290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 rot="-7282380">
            <a:off x="54864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 rot="-7282380">
            <a:off x="3886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 rot="-7282380">
            <a:off x="5410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 rot="-7282380">
            <a:off x="4114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 rot="-7282380">
            <a:off x="5029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 rot="-7282380">
            <a:off x="51816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 rot="-7282380">
            <a:off x="44196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 rot="-7282380">
            <a:off x="3505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 rot="-7282380">
            <a:off x="3733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 rot="-7282380">
            <a:off x="419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 rot="-7282380">
            <a:off x="487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 rot="-7282380">
            <a:off x="4648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 rot="-7282380">
            <a:off x="45720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971800" y="43894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429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691188" y="59896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429000" y="2362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 rot="-7282380">
            <a:off x="4876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 rot="-7282380">
            <a:off x="3581400" y="3048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 rot="-7282380">
            <a:off x="54102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 rot="-7282380">
            <a:off x="5562600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 rot="-7282380">
            <a:off x="39624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 rot="-7282380">
            <a:off x="4114800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 rot="-7282380">
            <a:off x="4876800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 rot="-7282380">
            <a:off x="50292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 rot="-7282380">
            <a:off x="54864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 rot="-7282380">
            <a:off x="4572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 rot="-7282380">
            <a:off x="3962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 rot="-7282380">
            <a:off x="41910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 rot="-7282380">
            <a:off x="5181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 rot="-7282380">
            <a:off x="45720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 rot="-7282380">
            <a:off x="4343400" y="3276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2971800" y="21796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Y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3429000" y="3886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1188" y="377983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X</a:t>
            </a:r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581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No relationship</a:t>
            </a:r>
          </a:p>
        </p:txBody>
      </p:sp>
      <p:sp>
        <p:nvSpPr>
          <p:cNvPr id="24616" name="Text Box 41"/>
          <p:cNvSpPr txBox="1">
            <a:spLocks noChangeArrowheads="1"/>
          </p:cNvSpPr>
          <p:nvPr/>
        </p:nvSpPr>
        <p:spPr bwMode="auto">
          <a:xfrm>
            <a:off x="74676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4617" name="Oval 42"/>
          <p:cNvSpPr>
            <a:spLocks noChangeArrowheads="1"/>
          </p:cNvSpPr>
          <p:nvPr/>
        </p:nvSpPr>
        <p:spPr bwMode="auto">
          <a:xfrm rot="-7282380">
            <a:off x="3657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8" name="Oval 43"/>
          <p:cNvSpPr>
            <a:spLocks noChangeArrowheads="1"/>
          </p:cNvSpPr>
          <p:nvPr/>
        </p:nvSpPr>
        <p:spPr bwMode="auto">
          <a:xfrm rot="-728238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 rot="-7282380">
            <a:off x="5257800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3581400" y="2895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>
            <a:off x="3505200" y="5181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5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0BDA4D0C-E92F-4B87-8CE7-A9EF11499D12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63" y="3581400"/>
          <a:ext cx="6088062" cy="1217613"/>
        </p:xfrm>
        <a:graphic>
          <a:graphicData uri="http://schemas.openxmlformats.org/presentationml/2006/ole">
            <p:oleObj spid="_x0000_s1026" name="Equation" r:id="rId3" imgW="1143000" imgH="228600" progId="">
              <p:embed/>
            </p:oleObj>
          </a:graphicData>
        </a:graphic>
      </p:graphicFrame>
      <p:sp>
        <p:nvSpPr>
          <p:cNvPr id="153604" name="Text Box 3"/>
          <p:cNvSpPr txBox="1">
            <a:spLocks noChangeArrowheads="1"/>
          </p:cNvSpPr>
          <p:nvPr/>
        </p:nvSpPr>
        <p:spPr bwMode="auto">
          <a:xfrm>
            <a:off x="3581400" y="5029200"/>
            <a:ext cx="2216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Linear component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133600" y="2514600"/>
            <a:ext cx="15240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</a:t>
            </a:r>
            <a:br>
              <a:rPr lang="en-US" sz="2000"/>
            </a:br>
            <a:r>
              <a:rPr lang="en-US" sz="2000"/>
              <a:t>Y  intercept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3886200" y="2362200"/>
            <a:ext cx="1447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Population Slope</a:t>
            </a:r>
            <a:br>
              <a:rPr lang="en-US" sz="2000"/>
            </a:br>
            <a:r>
              <a:rPr lang="en-US" sz="2000"/>
              <a:t>Coefficient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772400" y="2286000"/>
            <a:ext cx="1147763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Random Error term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" y="3124200"/>
            <a:ext cx="1838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Dependent Variable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971800" y="3200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1295400" y="3657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H="1">
            <a:off x="5867400" y="320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rot="20940815" flipH="1">
            <a:off x="7319963" y="3429000"/>
            <a:ext cx="46355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5638800" y="2514600"/>
            <a:ext cx="160496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Independent Variable</a:t>
            </a:r>
          </a:p>
        </p:txBody>
      </p:sp>
      <p:sp>
        <p:nvSpPr>
          <p:cNvPr id="153615" name="AutoShape 15"/>
          <p:cNvSpPr>
            <a:spLocks/>
          </p:cNvSpPr>
          <p:nvPr/>
        </p:nvSpPr>
        <p:spPr bwMode="auto">
          <a:xfrm rot="16200000" flipV="1">
            <a:off x="4569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rot="-659185">
            <a:off x="4792663" y="3292475"/>
            <a:ext cx="227012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/>
          </p:cNvSpPr>
          <p:nvPr/>
        </p:nvSpPr>
        <p:spPr bwMode="auto">
          <a:xfrm rot="16200000" flipV="1">
            <a:off x="7124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18" name="Text Box 18"/>
          <p:cNvSpPr txBox="1">
            <a:spLocks noChangeArrowheads="1"/>
          </p:cNvSpPr>
          <p:nvPr/>
        </p:nvSpPr>
        <p:spPr bwMode="auto">
          <a:xfrm>
            <a:off x="6451600" y="5089525"/>
            <a:ext cx="1778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Random Error</a:t>
            </a:r>
          </a:p>
          <a:p>
            <a:pPr eaLnBrk="0" hangingPunct="0"/>
            <a:r>
              <a:rPr lang="en-US" sz="2000"/>
              <a:t>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38" name="Rectangle 51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Model</a:t>
            </a:r>
          </a:p>
        </p:txBody>
      </p:sp>
      <p:sp>
        <p:nvSpPr>
          <p:cNvPr id="51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0A5D5DE-23D9-429C-960F-704706E6C019}" type="slidenum">
              <a:rPr lang="en-US"/>
              <a:pPr/>
              <a:t>8</a:t>
            </a:fld>
            <a:endParaRPr lang="en-US"/>
          </a:p>
        </p:txBody>
      </p:sp>
      <p:sp>
        <p:nvSpPr>
          <p:cNvPr id="155692" name="Line 2"/>
          <p:cNvSpPr>
            <a:spLocks noChangeShapeType="1"/>
          </p:cNvSpPr>
          <p:nvPr/>
        </p:nvSpPr>
        <p:spPr bwMode="auto">
          <a:xfrm flipH="1" flipV="1">
            <a:off x="2286000" y="4267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3" name="Line 3"/>
          <p:cNvSpPr>
            <a:spLocks noChangeShapeType="1"/>
          </p:cNvSpPr>
          <p:nvPr/>
        </p:nvSpPr>
        <p:spPr bwMode="auto">
          <a:xfrm flipH="1" flipV="1">
            <a:off x="2286000" y="2971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694" name="Text Box 5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55695" name="Line 6"/>
          <p:cNvSpPr>
            <a:spLocks noChangeShapeType="1"/>
          </p:cNvSpPr>
          <p:nvPr/>
        </p:nvSpPr>
        <p:spPr bwMode="auto">
          <a:xfrm flipH="1">
            <a:off x="4021138" y="3094038"/>
            <a:ext cx="6350" cy="279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6" name="Line 7"/>
          <p:cNvSpPr>
            <a:spLocks noChangeShapeType="1"/>
          </p:cNvSpPr>
          <p:nvPr/>
        </p:nvSpPr>
        <p:spPr bwMode="auto">
          <a:xfrm flipV="1">
            <a:off x="2122488" y="2990850"/>
            <a:ext cx="6470650" cy="18303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97" name="Freeform 8"/>
          <p:cNvSpPr>
            <a:spLocks/>
          </p:cNvSpPr>
          <p:nvPr/>
        </p:nvSpPr>
        <p:spPr bwMode="auto">
          <a:xfrm>
            <a:off x="5011738" y="4743450"/>
            <a:ext cx="454025" cy="454025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698" name="Rectangle 9"/>
          <p:cNvSpPr>
            <a:spLocks noChangeArrowheads="1"/>
          </p:cNvSpPr>
          <p:nvPr/>
        </p:nvSpPr>
        <p:spPr bwMode="auto">
          <a:xfrm>
            <a:off x="4897438" y="53371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699" name="Rectangle 10"/>
          <p:cNvSpPr>
            <a:spLocks noChangeArrowheads="1"/>
          </p:cNvSpPr>
          <p:nvPr/>
        </p:nvSpPr>
        <p:spPr bwMode="auto">
          <a:xfrm>
            <a:off x="4953000" y="3962400"/>
            <a:ext cx="2438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Random Error for this X</a:t>
            </a:r>
            <a:r>
              <a:rPr lang="en-US" baseline="-25000"/>
              <a:t>i</a:t>
            </a:r>
            <a:r>
              <a:rPr lang="en-US"/>
              <a:t> value</a:t>
            </a:r>
            <a:endParaRPr lang="en-US" baseline="-25000"/>
          </a:p>
        </p:txBody>
      </p:sp>
      <p:sp>
        <p:nvSpPr>
          <p:cNvPr id="155700" name="Rectangle 11"/>
          <p:cNvSpPr>
            <a:spLocks noChangeArrowheads="1"/>
          </p:cNvSpPr>
          <p:nvPr/>
        </p:nvSpPr>
        <p:spPr bwMode="auto">
          <a:xfrm>
            <a:off x="1811338" y="1924050"/>
            <a:ext cx="452437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Y</a:t>
            </a:r>
          </a:p>
        </p:txBody>
      </p:sp>
      <p:sp>
        <p:nvSpPr>
          <p:cNvPr id="155701" name="Rectangle 12"/>
          <p:cNvSpPr>
            <a:spLocks noChangeArrowheads="1"/>
          </p:cNvSpPr>
          <p:nvPr/>
        </p:nvSpPr>
        <p:spPr bwMode="auto">
          <a:xfrm>
            <a:off x="8212138" y="5824538"/>
            <a:ext cx="45243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/>
              <a:t>X</a:t>
            </a:r>
          </a:p>
        </p:txBody>
      </p:sp>
      <p:sp>
        <p:nvSpPr>
          <p:cNvPr id="155702" name="Freeform 13"/>
          <p:cNvSpPr>
            <a:spLocks/>
          </p:cNvSpPr>
          <p:nvPr/>
        </p:nvSpPr>
        <p:spPr bwMode="auto">
          <a:xfrm>
            <a:off x="7754938" y="2686050"/>
            <a:ext cx="455612" cy="454025"/>
          </a:xfrm>
          <a:custGeom>
            <a:avLst/>
            <a:gdLst>
              <a:gd name="T0" fmla="*/ 0 w 287"/>
              <a:gd name="T1" fmla="*/ 141 h 286"/>
              <a:gd name="T2" fmla="*/ 8 w 287"/>
              <a:gd name="T3" fmla="*/ 99 h 286"/>
              <a:gd name="T4" fmla="*/ 26 w 287"/>
              <a:gd name="T5" fmla="*/ 57 h 286"/>
              <a:gd name="T6" fmla="*/ 57 w 287"/>
              <a:gd name="T7" fmla="*/ 26 h 286"/>
              <a:gd name="T8" fmla="*/ 99 w 287"/>
              <a:gd name="T9" fmla="*/ 8 h 286"/>
              <a:gd name="T10" fmla="*/ 141 w 287"/>
              <a:gd name="T11" fmla="*/ 0 h 286"/>
              <a:gd name="T12" fmla="*/ 187 w 287"/>
              <a:gd name="T13" fmla="*/ 8 h 286"/>
              <a:gd name="T14" fmla="*/ 224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1 h 286"/>
              <a:gd name="T22" fmla="*/ 278 w 287"/>
              <a:gd name="T23" fmla="*/ 186 h 286"/>
              <a:gd name="T24" fmla="*/ 259 w 287"/>
              <a:gd name="T25" fmla="*/ 224 h 286"/>
              <a:gd name="T26" fmla="*/ 224 w 287"/>
              <a:gd name="T27" fmla="*/ 259 h 286"/>
              <a:gd name="T28" fmla="*/ 187 w 287"/>
              <a:gd name="T29" fmla="*/ 278 h 286"/>
              <a:gd name="T30" fmla="*/ 141 w 287"/>
              <a:gd name="T31" fmla="*/ 285 h 286"/>
              <a:gd name="T32" fmla="*/ 99 w 287"/>
              <a:gd name="T33" fmla="*/ 278 h 286"/>
              <a:gd name="T34" fmla="*/ 57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3" name="Freeform 14"/>
          <p:cNvSpPr>
            <a:spLocks/>
          </p:cNvSpPr>
          <p:nvPr/>
        </p:nvSpPr>
        <p:spPr bwMode="auto">
          <a:xfrm>
            <a:off x="2501900" y="4673600"/>
            <a:ext cx="455613" cy="455613"/>
          </a:xfrm>
          <a:custGeom>
            <a:avLst/>
            <a:gdLst>
              <a:gd name="T0" fmla="*/ 0 w 287"/>
              <a:gd name="T1" fmla="*/ 145 h 287"/>
              <a:gd name="T2" fmla="*/ 8 w 287"/>
              <a:gd name="T3" fmla="*/ 99 h 287"/>
              <a:gd name="T4" fmla="*/ 27 w 287"/>
              <a:gd name="T5" fmla="*/ 62 h 287"/>
              <a:gd name="T6" fmla="*/ 58 w 287"/>
              <a:gd name="T7" fmla="*/ 27 h 287"/>
              <a:gd name="T8" fmla="*/ 99 w 287"/>
              <a:gd name="T9" fmla="*/ 8 h 287"/>
              <a:gd name="T10" fmla="*/ 141 w 287"/>
              <a:gd name="T11" fmla="*/ 0 h 287"/>
              <a:gd name="T12" fmla="*/ 187 w 287"/>
              <a:gd name="T13" fmla="*/ 8 h 287"/>
              <a:gd name="T14" fmla="*/ 225 w 287"/>
              <a:gd name="T15" fmla="*/ 27 h 287"/>
              <a:gd name="T16" fmla="*/ 260 w 287"/>
              <a:gd name="T17" fmla="*/ 62 h 287"/>
              <a:gd name="T18" fmla="*/ 278 w 287"/>
              <a:gd name="T19" fmla="*/ 99 h 287"/>
              <a:gd name="T20" fmla="*/ 286 w 287"/>
              <a:gd name="T21" fmla="*/ 145 h 287"/>
              <a:gd name="T22" fmla="*/ 278 w 287"/>
              <a:gd name="T23" fmla="*/ 187 h 287"/>
              <a:gd name="T24" fmla="*/ 260 w 287"/>
              <a:gd name="T25" fmla="*/ 228 h 287"/>
              <a:gd name="T26" fmla="*/ 225 w 287"/>
              <a:gd name="T27" fmla="*/ 260 h 287"/>
              <a:gd name="T28" fmla="*/ 187 w 287"/>
              <a:gd name="T29" fmla="*/ 278 h 287"/>
              <a:gd name="T30" fmla="*/ 141 w 287"/>
              <a:gd name="T31" fmla="*/ 286 h 287"/>
              <a:gd name="T32" fmla="*/ 99 w 287"/>
              <a:gd name="T33" fmla="*/ 278 h 287"/>
              <a:gd name="T34" fmla="*/ 58 w 287"/>
              <a:gd name="T35" fmla="*/ 260 h 287"/>
              <a:gd name="T36" fmla="*/ 27 w 287"/>
              <a:gd name="T37" fmla="*/ 228 h 287"/>
              <a:gd name="T38" fmla="*/ 8 w 287"/>
              <a:gd name="T39" fmla="*/ 187 h 287"/>
              <a:gd name="T40" fmla="*/ 0 w 287"/>
              <a:gd name="T41" fmla="*/ 14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4" name="Rectangle 15"/>
          <p:cNvSpPr>
            <a:spLocks noChangeArrowheads="1"/>
          </p:cNvSpPr>
          <p:nvPr/>
        </p:nvSpPr>
        <p:spPr bwMode="auto">
          <a:xfrm>
            <a:off x="3138488" y="49371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5" name="Freeform 16"/>
          <p:cNvSpPr>
            <a:spLocks/>
          </p:cNvSpPr>
          <p:nvPr/>
        </p:nvSpPr>
        <p:spPr bwMode="auto">
          <a:xfrm>
            <a:off x="7010400" y="3810000"/>
            <a:ext cx="455613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58 w 287"/>
              <a:gd name="T7" fmla="*/ 26 h 286"/>
              <a:gd name="T8" fmla="*/ 99 w 287"/>
              <a:gd name="T9" fmla="*/ 7 h 286"/>
              <a:gd name="T10" fmla="*/ 141 w 287"/>
              <a:gd name="T11" fmla="*/ 0 h 286"/>
              <a:gd name="T12" fmla="*/ 187 w 287"/>
              <a:gd name="T13" fmla="*/ 7 h 286"/>
              <a:gd name="T14" fmla="*/ 225 w 287"/>
              <a:gd name="T15" fmla="*/ 26 h 286"/>
              <a:gd name="T16" fmla="*/ 260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86 h 286"/>
              <a:gd name="T24" fmla="*/ 260 w 287"/>
              <a:gd name="T25" fmla="*/ 228 h 286"/>
              <a:gd name="T26" fmla="*/ 225 w 287"/>
              <a:gd name="T27" fmla="*/ 259 h 286"/>
              <a:gd name="T28" fmla="*/ 187 w 287"/>
              <a:gd name="T29" fmla="*/ 277 h 286"/>
              <a:gd name="T30" fmla="*/ 141 w 287"/>
              <a:gd name="T31" fmla="*/ 285 h 286"/>
              <a:gd name="T32" fmla="*/ 99 w 287"/>
              <a:gd name="T33" fmla="*/ 277 h 286"/>
              <a:gd name="T34" fmla="*/ 58 w 287"/>
              <a:gd name="T35" fmla="*/ 259 h 286"/>
              <a:gd name="T36" fmla="*/ 26 w 287"/>
              <a:gd name="T37" fmla="*/ 228 h 286"/>
              <a:gd name="T38" fmla="*/ 8 w 287"/>
              <a:gd name="T39" fmla="*/ 186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6" name="Freeform 17"/>
          <p:cNvSpPr>
            <a:spLocks/>
          </p:cNvSpPr>
          <p:nvPr/>
        </p:nvSpPr>
        <p:spPr bwMode="auto">
          <a:xfrm>
            <a:off x="5545138" y="3143250"/>
            <a:ext cx="455612" cy="454025"/>
          </a:xfrm>
          <a:custGeom>
            <a:avLst/>
            <a:gdLst>
              <a:gd name="T0" fmla="*/ 0 w 287"/>
              <a:gd name="T1" fmla="*/ 140 h 286"/>
              <a:gd name="T2" fmla="*/ 8 w 287"/>
              <a:gd name="T3" fmla="*/ 99 h 286"/>
              <a:gd name="T4" fmla="*/ 26 w 287"/>
              <a:gd name="T5" fmla="*/ 57 h 286"/>
              <a:gd name="T6" fmla="*/ 61 w 287"/>
              <a:gd name="T7" fmla="*/ 26 h 286"/>
              <a:gd name="T8" fmla="*/ 99 w 287"/>
              <a:gd name="T9" fmla="*/ 7 h 286"/>
              <a:gd name="T10" fmla="*/ 145 w 287"/>
              <a:gd name="T11" fmla="*/ 0 h 286"/>
              <a:gd name="T12" fmla="*/ 187 w 287"/>
              <a:gd name="T13" fmla="*/ 7 h 286"/>
              <a:gd name="T14" fmla="*/ 228 w 287"/>
              <a:gd name="T15" fmla="*/ 26 h 286"/>
              <a:gd name="T16" fmla="*/ 259 w 287"/>
              <a:gd name="T17" fmla="*/ 57 h 286"/>
              <a:gd name="T18" fmla="*/ 278 w 287"/>
              <a:gd name="T19" fmla="*/ 99 h 286"/>
              <a:gd name="T20" fmla="*/ 286 w 287"/>
              <a:gd name="T21" fmla="*/ 140 h 286"/>
              <a:gd name="T22" fmla="*/ 278 w 287"/>
              <a:gd name="T23" fmla="*/ 186 h 286"/>
              <a:gd name="T24" fmla="*/ 259 w 287"/>
              <a:gd name="T25" fmla="*/ 224 h 286"/>
              <a:gd name="T26" fmla="*/ 228 w 287"/>
              <a:gd name="T27" fmla="*/ 259 h 286"/>
              <a:gd name="T28" fmla="*/ 187 w 287"/>
              <a:gd name="T29" fmla="*/ 277 h 286"/>
              <a:gd name="T30" fmla="*/ 145 w 287"/>
              <a:gd name="T31" fmla="*/ 285 h 286"/>
              <a:gd name="T32" fmla="*/ 99 w 287"/>
              <a:gd name="T33" fmla="*/ 277 h 286"/>
              <a:gd name="T34" fmla="*/ 61 w 287"/>
              <a:gd name="T35" fmla="*/ 259 h 286"/>
              <a:gd name="T36" fmla="*/ 26 w 287"/>
              <a:gd name="T37" fmla="*/ 224 h 286"/>
              <a:gd name="T38" fmla="*/ 8 w 287"/>
              <a:gd name="T39" fmla="*/ 186 h 286"/>
              <a:gd name="T40" fmla="*/ 0 w 287"/>
              <a:gd name="T41" fmla="*/ 140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07" name="Rectangle 18"/>
          <p:cNvSpPr>
            <a:spLocks noChangeArrowheads="1"/>
          </p:cNvSpPr>
          <p:nvPr/>
        </p:nvSpPr>
        <p:spPr bwMode="auto">
          <a:xfrm>
            <a:off x="2774950" y="411003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8" name="Rectangle 19"/>
          <p:cNvSpPr>
            <a:spLocks noChangeArrowheads="1"/>
          </p:cNvSpPr>
          <p:nvPr/>
        </p:nvSpPr>
        <p:spPr bwMode="auto">
          <a:xfrm>
            <a:off x="3935413" y="299402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09" name="Rectangle 20"/>
          <p:cNvSpPr>
            <a:spLocks noChangeArrowheads="1"/>
          </p:cNvSpPr>
          <p:nvPr/>
        </p:nvSpPr>
        <p:spPr bwMode="auto">
          <a:xfrm>
            <a:off x="3935413" y="3054350"/>
            <a:ext cx="184150" cy="9207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0" name="Rectangle 21"/>
          <p:cNvSpPr>
            <a:spLocks noChangeArrowheads="1"/>
          </p:cNvSpPr>
          <p:nvPr/>
        </p:nvSpPr>
        <p:spPr bwMode="auto">
          <a:xfrm>
            <a:off x="4435475" y="3024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11" name="Freeform 22"/>
          <p:cNvSpPr>
            <a:spLocks/>
          </p:cNvSpPr>
          <p:nvPr/>
        </p:nvSpPr>
        <p:spPr bwMode="auto">
          <a:xfrm>
            <a:off x="2286000" y="2438400"/>
            <a:ext cx="6323013" cy="3452813"/>
          </a:xfrm>
          <a:custGeom>
            <a:avLst/>
            <a:gdLst>
              <a:gd name="T0" fmla="*/ 1 w 3983"/>
              <a:gd name="T1" fmla="*/ 0 h 2175"/>
              <a:gd name="T2" fmla="*/ 0 w 3983"/>
              <a:gd name="T3" fmla="*/ 2175 h 2175"/>
              <a:gd name="T4" fmla="*/ 3983 w 3983"/>
              <a:gd name="T5" fmla="*/ 2175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12" name="Line 23"/>
          <p:cNvSpPr>
            <a:spLocks noChangeShapeType="1"/>
          </p:cNvSpPr>
          <p:nvPr/>
        </p:nvSpPr>
        <p:spPr bwMode="auto">
          <a:xfrm>
            <a:off x="1900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3" name="Line 24"/>
          <p:cNvSpPr>
            <a:spLocks noChangeShapeType="1"/>
          </p:cNvSpPr>
          <p:nvPr/>
        </p:nvSpPr>
        <p:spPr bwMode="auto">
          <a:xfrm>
            <a:off x="1900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4" name="Line 25"/>
          <p:cNvSpPr>
            <a:spLocks noChangeShapeType="1"/>
          </p:cNvSpPr>
          <p:nvPr/>
        </p:nvSpPr>
        <p:spPr bwMode="auto">
          <a:xfrm>
            <a:off x="1900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5" name="Line 26"/>
          <p:cNvSpPr>
            <a:spLocks noChangeShapeType="1"/>
          </p:cNvSpPr>
          <p:nvPr/>
        </p:nvSpPr>
        <p:spPr bwMode="auto">
          <a:xfrm>
            <a:off x="1900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6" name="Line 27"/>
          <p:cNvSpPr>
            <a:spLocks noChangeShapeType="1"/>
          </p:cNvSpPr>
          <p:nvPr/>
        </p:nvSpPr>
        <p:spPr bwMode="auto">
          <a:xfrm>
            <a:off x="1900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7" name="Line 28"/>
          <p:cNvSpPr>
            <a:spLocks noChangeShapeType="1"/>
          </p:cNvSpPr>
          <p:nvPr/>
        </p:nvSpPr>
        <p:spPr bwMode="auto">
          <a:xfrm>
            <a:off x="1900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8" name="Line 29"/>
          <p:cNvSpPr>
            <a:spLocks noChangeShapeType="1"/>
          </p:cNvSpPr>
          <p:nvPr/>
        </p:nvSpPr>
        <p:spPr bwMode="auto">
          <a:xfrm>
            <a:off x="1900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19" name="Line 30"/>
          <p:cNvSpPr>
            <a:spLocks noChangeShapeType="1"/>
          </p:cNvSpPr>
          <p:nvPr/>
        </p:nvSpPr>
        <p:spPr bwMode="auto">
          <a:xfrm>
            <a:off x="1900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0" name="Line 31"/>
          <p:cNvSpPr>
            <a:spLocks noChangeShapeType="1"/>
          </p:cNvSpPr>
          <p:nvPr/>
        </p:nvSpPr>
        <p:spPr bwMode="auto">
          <a:xfrm>
            <a:off x="1900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1" name="Line 32"/>
          <p:cNvSpPr>
            <a:spLocks noChangeShapeType="1"/>
          </p:cNvSpPr>
          <p:nvPr/>
        </p:nvSpPr>
        <p:spPr bwMode="auto">
          <a:xfrm>
            <a:off x="1900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2" name="Rectangle 33"/>
          <p:cNvSpPr>
            <a:spLocks noChangeArrowheads="1"/>
          </p:cNvSpPr>
          <p:nvPr/>
        </p:nvSpPr>
        <p:spPr bwMode="auto">
          <a:xfrm>
            <a:off x="1758950" y="42370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3" name="Rectangle 34"/>
          <p:cNvSpPr>
            <a:spLocks noChangeArrowheads="1"/>
          </p:cNvSpPr>
          <p:nvPr/>
        </p:nvSpPr>
        <p:spPr bwMode="auto">
          <a:xfrm>
            <a:off x="5324475" y="61642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4" name="Rectangle 35"/>
          <p:cNvSpPr>
            <a:spLocks noChangeArrowheads="1"/>
          </p:cNvSpPr>
          <p:nvPr/>
        </p:nvSpPr>
        <p:spPr bwMode="auto">
          <a:xfrm>
            <a:off x="152400" y="2667000"/>
            <a:ext cx="205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Observed Value of Y for X</a:t>
            </a:r>
            <a:r>
              <a:rPr lang="en-US" sz="2000" baseline="-25000"/>
              <a:t>i</a:t>
            </a:r>
            <a:endParaRPr lang="en-US" b="1" baseline="-25000"/>
          </a:p>
        </p:txBody>
      </p:sp>
      <p:sp>
        <p:nvSpPr>
          <p:cNvPr id="155725" name="AutoShape 36"/>
          <p:cNvSpPr>
            <a:spLocks/>
          </p:cNvSpPr>
          <p:nvPr/>
        </p:nvSpPr>
        <p:spPr bwMode="auto">
          <a:xfrm>
            <a:off x="2057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6" name="Line 37"/>
          <p:cNvSpPr>
            <a:spLocks noChangeShapeType="1"/>
          </p:cNvSpPr>
          <p:nvPr/>
        </p:nvSpPr>
        <p:spPr bwMode="auto">
          <a:xfrm>
            <a:off x="6705600" y="3505200"/>
            <a:ext cx="1676400" cy="15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7" name="Line 38"/>
          <p:cNvSpPr>
            <a:spLocks noChangeShapeType="1"/>
          </p:cNvSpPr>
          <p:nvPr/>
        </p:nvSpPr>
        <p:spPr bwMode="auto">
          <a:xfrm>
            <a:off x="8382000" y="3048000"/>
            <a:ext cx="1588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728" name="AutoShape 39"/>
          <p:cNvSpPr>
            <a:spLocks/>
          </p:cNvSpPr>
          <p:nvPr/>
        </p:nvSpPr>
        <p:spPr bwMode="auto">
          <a:xfrm flipH="1">
            <a:off x="4097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5729" name="Freeform 40"/>
          <p:cNvSpPr>
            <a:spLocks/>
          </p:cNvSpPr>
          <p:nvPr/>
        </p:nvSpPr>
        <p:spPr bwMode="auto">
          <a:xfrm>
            <a:off x="3944938" y="4210050"/>
            <a:ext cx="152400" cy="152400"/>
          </a:xfrm>
          <a:custGeom>
            <a:avLst/>
            <a:gdLst>
              <a:gd name="T0" fmla="*/ 0 w 286"/>
              <a:gd name="T1" fmla="*/ 145 h 286"/>
              <a:gd name="T2" fmla="*/ 7 w 286"/>
              <a:gd name="T3" fmla="*/ 99 h 286"/>
              <a:gd name="T4" fmla="*/ 26 w 286"/>
              <a:gd name="T5" fmla="*/ 61 h 286"/>
              <a:gd name="T6" fmla="*/ 61 w 286"/>
              <a:gd name="T7" fmla="*/ 30 h 286"/>
              <a:gd name="T8" fmla="*/ 99 w 286"/>
              <a:gd name="T9" fmla="*/ 8 h 286"/>
              <a:gd name="T10" fmla="*/ 144 w 286"/>
              <a:gd name="T11" fmla="*/ 0 h 286"/>
              <a:gd name="T12" fmla="*/ 186 w 286"/>
              <a:gd name="T13" fmla="*/ 8 h 286"/>
              <a:gd name="T14" fmla="*/ 228 w 286"/>
              <a:gd name="T15" fmla="*/ 30 h 286"/>
              <a:gd name="T16" fmla="*/ 259 w 286"/>
              <a:gd name="T17" fmla="*/ 61 h 286"/>
              <a:gd name="T18" fmla="*/ 278 w 286"/>
              <a:gd name="T19" fmla="*/ 99 h 286"/>
              <a:gd name="T20" fmla="*/ 285 w 286"/>
              <a:gd name="T21" fmla="*/ 145 h 286"/>
              <a:gd name="T22" fmla="*/ 278 w 286"/>
              <a:gd name="T23" fmla="*/ 190 h 286"/>
              <a:gd name="T24" fmla="*/ 259 w 286"/>
              <a:gd name="T25" fmla="*/ 228 h 286"/>
              <a:gd name="T26" fmla="*/ 228 w 286"/>
              <a:gd name="T27" fmla="*/ 259 h 286"/>
              <a:gd name="T28" fmla="*/ 186 w 286"/>
              <a:gd name="T29" fmla="*/ 281 h 286"/>
              <a:gd name="T30" fmla="*/ 144 w 286"/>
              <a:gd name="T31" fmla="*/ 285 h 286"/>
              <a:gd name="T32" fmla="*/ 99 w 286"/>
              <a:gd name="T33" fmla="*/ 281 h 286"/>
              <a:gd name="T34" fmla="*/ 61 w 286"/>
              <a:gd name="T35" fmla="*/ 259 h 286"/>
              <a:gd name="T36" fmla="*/ 26 w 286"/>
              <a:gd name="T37" fmla="*/ 228 h 286"/>
              <a:gd name="T38" fmla="*/ 7 w 286"/>
              <a:gd name="T39" fmla="*/ 190 h 286"/>
              <a:gd name="T40" fmla="*/ 0 w 286"/>
              <a:gd name="T41" fmla="*/ 145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0" name="Rectangle 41"/>
          <p:cNvSpPr>
            <a:spLocks noChangeArrowheads="1"/>
          </p:cNvSpPr>
          <p:nvPr/>
        </p:nvSpPr>
        <p:spPr bwMode="auto">
          <a:xfrm>
            <a:off x="228600" y="3886200"/>
            <a:ext cx="1981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Predicted Value of Y for X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</p:txBody>
      </p:sp>
      <p:graphicFrame>
        <p:nvGraphicFramePr>
          <p:cNvPr id="155690" name="Object 42"/>
          <p:cNvGraphicFramePr>
            <a:graphicFrameLocks noChangeAspect="1"/>
          </p:cNvGraphicFramePr>
          <p:nvPr/>
        </p:nvGraphicFramePr>
        <p:xfrm>
          <a:off x="3629025" y="1752600"/>
          <a:ext cx="3878263" cy="776288"/>
        </p:xfrm>
        <a:graphic>
          <a:graphicData uri="http://schemas.openxmlformats.org/presentationml/2006/ole">
            <p:oleObj spid="_x0000_s2050" name="Equation" r:id="rId3" imgW="1143000" imgH="228600" progId="">
              <p:embed/>
            </p:oleObj>
          </a:graphicData>
        </a:graphic>
      </p:graphicFrame>
      <p:sp>
        <p:nvSpPr>
          <p:cNvPr id="155731" name="Text Box 43"/>
          <p:cNvSpPr txBox="1">
            <a:spLocks noChangeArrowheads="1"/>
          </p:cNvSpPr>
          <p:nvPr/>
        </p:nvSpPr>
        <p:spPr bwMode="auto">
          <a:xfrm>
            <a:off x="3810000" y="58674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  <a:r>
              <a:rPr lang="en-US" baseline="-25000"/>
              <a:t>i</a:t>
            </a:r>
          </a:p>
        </p:txBody>
      </p:sp>
      <p:sp>
        <p:nvSpPr>
          <p:cNvPr id="155732" name="Freeform 44"/>
          <p:cNvSpPr>
            <a:spLocks/>
          </p:cNvSpPr>
          <p:nvPr/>
        </p:nvSpPr>
        <p:spPr bwMode="auto">
          <a:xfrm>
            <a:off x="3792538" y="2762250"/>
            <a:ext cx="455612" cy="454025"/>
          </a:xfrm>
          <a:custGeom>
            <a:avLst/>
            <a:gdLst>
              <a:gd name="T0" fmla="*/ 0 w 287"/>
              <a:gd name="T1" fmla="*/ 144 h 286"/>
              <a:gd name="T2" fmla="*/ 8 w 287"/>
              <a:gd name="T3" fmla="*/ 99 h 286"/>
              <a:gd name="T4" fmla="*/ 26 w 287"/>
              <a:gd name="T5" fmla="*/ 61 h 286"/>
              <a:gd name="T6" fmla="*/ 61 w 287"/>
              <a:gd name="T7" fmla="*/ 30 h 286"/>
              <a:gd name="T8" fmla="*/ 99 w 287"/>
              <a:gd name="T9" fmla="*/ 8 h 286"/>
              <a:gd name="T10" fmla="*/ 145 w 287"/>
              <a:gd name="T11" fmla="*/ 0 h 286"/>
              <a:gd name="T12" fmla="*/ 187 w 287"/>
              <a:gd name="T13" fmla="*/ 8 h 286"/>
              <a:gd name="T14" fmla="*/ 228 w 287"/>
              <a:gd name="T15" fmla="*/ 30 h 286"/>
              <a:gd name="T16" fmla="*/ 259 w 287"/>
              <a:gd name="T17" fmla="*/ 61 h 286"/>
              <a:gd name="T18" fmla="*/ 278 w 287"/>
              <a:gd name="T19" fmla="*/ 99 h 286"/>
              <a:gd name="T20" fmla="*/ 286 w 287"/>
              <a:gd name="T21" fmla="*/ 144 h 286"/>
              <a:gd name="T22" fmla="*/ 278 w 287"/>
              <a:gd name="T23" fmla="*/ 190 h 286"/>
              <a:gd name="T24" fmla="*/ 259 w 287"/>
              <a:gd name="T25" fmla="*/ 228 h 286"/>
              <a:gd name="T26" fmla="*/ 228 w 287"/>
              <a:gd name="T27" fmla="*/ 259 h 286"/>
              <a:gd name="T28" fmla="*/ 187 w 287"/>
              <a:gd name="T29" fmla="*/ 281 h 286"/>
              <a:gd name="T30" fmla="*/ 145 w 287"/>
              <a:gd name="T31" fmla="*/ 285 h 286"/>
              <a:gd name="T32" fmla="*/ 99 w 287"/>
              <a:gd name="T33" fmla="*/ 281 h 286"/>
              <a:gd name="T34" fmla="*/ 61 w 287"/>
              <a:gd name="T35" fmla="*/ 259 h 286"/>
              <a:gd name="T36" fmla="*/ 26 w 287"/>
              <a:gd name="T37" fmla="*/ 228 h 286"/>
              <a:gd name="T38" fmla="*/ 8 w 287"/>
              <a:gd name="T39" fmla="*/ 190 h 286"/>
              <a:gd name="T40" fmla="*/ 0 w 287"/>
              <a:gd name="T41" fmla="*/ 1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733" name="Line 45"/>
          <p:cNvSpPr>
            <a:spLocks noChangeShapeType="1"/>
          </p:cNvSpPr>
          <p:nvPr/>
        </p:nvSpPr>
        <p:spPr bwMode="auto">
          <a:xfrm flipH="1" flipV="1">
            <a:off x="4648200" y="3810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4" name="Line 46"/>
          <p:cNvSpPr>
            <a:spLocks noChangeShapeType="1"/>
          </p:cNvSpPr>
          <p:nvPr/>
        </p:nvSpPr>
        <p:spPr bwMode="auto">
          <a:xfrm>
            <a:off x="6324600" y="2514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735" name="Rectangle 47"/>
          <p:cNvSpPr>
            <a:spLocks noChangeArrowheads="1"/>
          </p:cNvSpPr>
          <p:nvPr/>
        </p:nvSpPr>
        <p:spPr bwMode="auto">
          <a:xfrm>
            <a:off x="6934200" y="3429000"/>
            <a:ext cx="16764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Slope = </a:t>
            </a:r>
            <a:r>
              <a:rPr lang="el-GR">
                <a:cs typeface="Arial" charset="0"/>
              </a:rPr>
              <a:t>β</a:t>
            </a:r>
            <a:r>
              <a:rPr lang="en-US" baseline="-25000">
                <a:cs typeface="Arial" charset="0"/>
              </a:rPr>
              <a:t>1</a:t>
            </a:r>
            <a:endParaRPr lang="el-GR" baseline="-25000">
              <a:cs typeface="Arial" charset="0"/>
            </a:endParaRPr>
          </a:p>
        </p:txBody>
      </p:sp>
      <p:sp>
        <p:nvSpPr>
          <p:cNvPr id="155736" name="Rectangle 48"/>
          <p:cNvSpPr>
            <a:spLocks noChangeArrowheads="1"/>
          </p:cNvSpPr>
          <p:nvPr/>
        </p:nvSpPr>
        <p:spPr bwMode="auto">
          <a:xfrm>
            <a:off x="304800" y="5105400"/>
            <a:ext cx="1828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Intercept = </a:t>
            </a:r>
            <a:r>
              <a:rPr lang="el-GR" sz="2000">
                <a:cs typeface="Arial" charset="0"/>
              </a:rPr>
              <a:t>β</a:t>
            </a:r>
            <a:r>
              <a:rPr lang="en-US" sz="2000" baseline="-25000">
                <a:cs typeface="Arial" charset="0"/>
              </a:rPr>
              <a:t>0</a:t>
            </a:r>
            <a:r>
              <a:rPr lang="en-US" sz="2000"/>
              <a:t>  </a:t>
            </a:r>
          </a:p>
        </p:txBody>
      </p:sp>
      <p:sp>
        <p:nvSpPr>
          <p:cNvPr id="155737" name="Text Box 49"/>
          <p:cNvSpPr txBox="1">
            <a:spLocks noChangeArrowheads="1"/>
          </p:cNvSpPr>
          <p:nvPr/>
        </p:nvSpPr>
        <p:spPr bwMode="auto">
          <a:xfrm>
            <a:off x="4191000" y="3352800"/>
            <a:ext cx="53340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l-GR" sz="3200">
                <a:cs typeface="Arial" charset="0"/>
              </a:rPr>
              <a:t>ε</a:t>
            </a:r>
            <a:r>
              <a:rPr lang="en-US" sz="3200" baseline="-25000">
                <a:cs typeface="Arial" charset="0"/>
              </a:rPr>
              <a:t>i</a:t>
            </a:r>
            <a:endParaRPr lang="el-GR" sz="32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07866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Simple Linear Regression Equation (Prediction Line)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13-</a:t>
            </a:r>
            <a:fld id="{2DA8961E-B76B-42D7-B0CE-15AC21C9AF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2482850" y="4275138"/>
          <a:ext cx="3794125" cy="1103312"/>
        </p:xfrm>
        <a:graphic>
          <a:graphicData uri="http://schemas.openxmlformats.org/presentationml/2006/ole">
            <p:oleObj spid="_x0000_s3074" name="Equation" r:id="rId3" imgW="876240" imgH="253800" progId="">
              <p:embed/>
            </p:oleObj>
          </a:graphicData>
        </a:graphic>
      </p:graphicFrame>
      <p:sp>
        <p:nvSpPr>
          <p:cNvPr id="156676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The simple linear regression equation provides an </a:t>
            </a:r>
            <a:r>
              <a:rPr lang="en-US">
                <a:solidFill>
                  <a:schemeClr val="folHlink"/>
                </a:solidFill>
              </a:rPr>
              <a:t>estimate</a:t>
            </a:r>
            <a:r>
              <a:rPr lang="en-US"/>
              <a:t> of the population regression line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3429000" y="2959100"/>
            <a:ext cx="182880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</a:t>
            </a:r>
            <a:br>
              <a:rPr lang="en-US" sz="2000"/>
            </a:br>
            <a:r>
              <a:rPr lang="en-US" sz="2000"/>
              <a:t>intercept</a:t>
            </a:r>
            <a:endParaRPr lang="en-US" sz="2000" baseline="-25000"/>
          </a:p>
        </p:txBody>
      </p:sp>
      <p:sp>
        <p:nvSpPr>
          <p:cNvPr id="156679" name="Rectangle 6"/>
          <p:cNvSpPr>
            <a:spLocks noChangeArrowheads="1"/>
          </p:cNvSpPr>
          <p:nvPr/>
        </p:nvSpPr>
        <p:spPr bwMode="auto">
          <a:xfrm>
            <a:off x="5410200" y="3035300"/>
            <a:ext cx="2057400" cy="896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 of the regression slope</a:t>
            </a:r>
            <a:br>
              <a:rPr lang="en-US" sz="2000"/>
            </a:br>
            <a:endParaRPr lang="en-US" sz="2000" baseline="-25000"/>
          </a:p>
        </p:txBody>
      </p:sp>
      <p:sp>
        <p:nvSpPr>
          <p:cNvPr id="156680" name="Line 7"/>
          <p:cNvSpPr>
            <a:spLocks noChangeShapeType="1"/>
          </p:cNvSpPr>
          <p:nvPr/>
        </p:nvSpPr>
        <p:spPr bwMode="auto">
          <a:xfrm>
            <a:off x="3810000" y="39497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Line 8"/>
          <p:cNvSpPr>
            <a:spLocks noChangeShapeType="1"/>
          </p:cNvSpPr>
          <p:nvPr/>
        </p:nvSpPr>
        <p:spPr bwMode="auto">
          <a:xfrm flipH="1">
            <a:off x="5410200" y="3721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1066800" y="2654300"/>
            <a:ext cx="175260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Estimated  (or predicted) Y value for observation i</a:t>
            </a:r>
            <a:endParaRPr lang="en-US" sz="2000" baseline="-25000"/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>
            <a:off x="2133600" y="39497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1"/>
          <p:cNvSpPr>
            <a:spLocks noChangeArrowheads="1"/>
          </p:cNvSpPr>
          <p:nvPr/>
        </p:nvSpPr>
        <p:spPr bwMode="auto">
          <a:xfrm>
            <a:off x="6629400" y="4102100"/>
            <a:ext cx="17526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Value of X for observation i</a:t>
            </a:r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 flipH="1">
            <a:off x="6096000" y="448310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706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Correlation vs. Regression</vt:lpstr>
      <vt:lpstr>Introduction to  Regression Analysis</vt:lpstr>
      <vt:lpstr>Simple Linear Regression Model</vt:lpstr>
      <vt:lpstr>Types of Relationships</vt:lpstr>
      <vt:lpstr>Types of Relationships</vt:lpstr>
      <vt:lpstr>Types of Relationships</vt:lpstr>
      <vt:lpstr>Simple Linear Regression Model</vt:lpstr>
      <vt:lpstr>Simple Linear Regression Model</vt:lpstr>
      <vt:lpstr>Simple Linear Regression Equation (Prediction Line)</vt:lpstr>
      <vt:lpstr>Simple Linear Regression Example</vt:lpstr>
      <vt:lpstr>Simple Linear Regression Example:  Data</vt:lpstr>
      <vt:lpstr>Measures of Variation</vt:lpstr>
      <vt:lpstr>Measures of Variation</vt:lpstr>
      <vt:lpstr>Measures of Variation</vt:lpstr>
      <vt:lpstr>Coefficient of Determination, r2</vt:lpstr>
      <vt:lpstr>Examples of Approximate  r2  Values</vt:lpstr>
      <vt:lpstr>Examples of Approximate  r2  Values</vt:lpstr>
      <vt:lpstr>Examples of Approximate  r2  Values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vs. Regression</dc:title>
  <dc:creator>VIKAS KHULLAR</dc:creator>
  <cp:lastModifiedBy>VIKAS KHULLAR</cp:lastModifiedBy>
  <cp:revision>40</cp:revision>
  <dcterms:created xsi:type="dcterms:W3CDTF">2020-08-30T09:57:31Z</dcterms:created>
  <dcterms:modified xsi:type="dcterms:W3CDTF">2021-10-03T06:20:49Z</dcterms:modified>
</cp:coreProperties>
</file>