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4630400" cy="8229600"/>
  <p:notesSz cx="8229600" cy="14630400"/>
  <p:embeddedFontLst>
    <p:embeddedFont>
      <p:font typeface="Bricolage Grotesque Extra Bold"/>
      <p:regular r:id="rId17"/>
    </p:embeddedFont>
    <p:embeddedFont>
      <p:font typeface="Montserrat"/>
      <p:regular r:id="rId18"/>
    </p:embeddedFont>
    <p:embeddedFont>
      <p:font typeface="Montserrat"/>
      <p:regular r:id="rId19"/>
    </p:embeddedFont>
    <p:embeddedFont>
      <p:font typeface="Montserrat"/>
      <p:regular r:id="rId20"/>
    </p:embeddedFont>
    <p:embeddedFont>
      <p:font typeface="Montserrat"/>
      <p:regular r:id="rId21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7" Type="http://schemas.openxmlformats.org/officeDocument/2006/relationships/font" Target="fonts/font1.fntdata"/><Relationship Id="rId18" Type="http://schemas.openxmlformats.org/officeDocument/2006/relationships/font" Target="fonts/font2.fntdata"/><Relationship Id="rId19" Type="http://schemas.openxmlformats.org/officeDocument/2006/relationships/font" Target="fonts/font3.fntdata"/><Relationship Id="rId20" Type="http://schemas.openxmlformats.org/officeDocument/2006/relationships/font" Target="fonts/font4.fntdata"/><Relationship Id="rId21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1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D5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0E3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D5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0E3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D5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0E3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D5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0E3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D5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0E3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D5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0E3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D5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0E3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D5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0E3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D5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0E3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D5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0E3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0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6968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46983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EAEF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Power BI</a:t>
            </a:r>
            <a:endParaRPr lang="en-US" sz="2200" dirty="0"/>
          </a:p>
        </p:txBody>
      </p:sp>
      <p:sp>
        <p:nvSpPr>
          <p:cNvPr id="4" name="Text 1"/>
          <p:cNvSpPr/>
          <p:nvPr/>
        </p:nvSpPr>
        <p:spPr>
          <a:xfrm>
            <a:off x="793790" y="405098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EEAEF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Banking Dashboard</a:t>
            </a:r>
            <a:endParaRPr lang="en-US" sz="44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400294"/>
            <a:ext cx="698742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EEAEF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Bank Loan by Nationality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2449235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Examining bank loan distribution by client nationality offers insights into diverse client segments and international lending patterns.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80190" y="3878104"/>
            <a:ext cx="520303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EAEF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Nationalities Impacting Loan Volume: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280190" y="4572595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Bank loan volume is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highest for European countries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, underscoring strong business and personal ties with the region.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6280190" y="5740598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Conversely, loan volume is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lowest for Australian countries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, pointing to specific market dynamics or less engagement from this demographic.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08860"/>
            <a:ext cx="4536519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450"/>
              </a:lnSpc>
              <a:buNone/>
            </a:pPr>
            <a:r>
              <a:rPr lang="en-US" sz="3550" b="1" dirty="0">
                <a:solidFill>
                  <a:srgbClr val="EEAEF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About the Project</a:t>
            </a:r>
            <a:endParaRPr lang="en-US" sz="3550" dirty="0"/>
          </a:p>
        </p:txBody>
      </p:sp>
      <p:sp>
        <p:nvSpPr>
          <p:cNvPr id="3" name="Text 1"/>
          <p:cNvSpPr/>
          <p:nvPr/>
        </p:nvSpPr>
        <p:spPr>
          <a:xfrm>
            <a:off x="793790" y="3329464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This project features a comprehensive banking dashboard built with Power BI, leveraging a rich banking dataset. Our analysis focuses on key financial dimensions: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31042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Loan Analysis: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Deep dive into loan portfolios, identifying trends and risk factors.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75261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Deposit Analysis: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Examination of deposit behaviors and liquidity insights.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194816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Overall Summary: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A concise overview of the entire dataset, highlighting crucial KPIs for strategic decision-making.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39660"/>
            <a:ext cx="393942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EAEF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Key Performance Indicators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793790" y="2960965"/>
            <a:ext cx="4158615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188</a:t>
            </a:r>
            <a:endParaRPr lang="en-US" sz="5850" dirty="0"/>
          </a:p>
        </p:txBody>
      </p:sp>
      <p:sp>
        <p:nvSpPr>
          <p:cNvPr id="4" name="Text 2"/>
          <p:cNvSpPr/>
          <p:nvPr/>
        </p:nvSpPr>
        <p:spPr>
          <a:xfrm>
            <a:off x="1455420" y="399276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Total Clients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93790" y="4483179"/>
            <a:ext cx="415861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Our client base represents a diverse portfolio of individuals and businesses.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5235893" y="2960965"/>
            <a:ext cx="4158615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$18.26K</a:t>
            </a:r>
            <a:endParaRPr lang="en-US" sz="5850" dirty="0"/>
          </a:p>
        </p:txBody>
      </p:sp>
      <p:sp>
        <p:nvSpPr>
          <p:cNvPr id="7" name="Text 5"/>
          <p:cNvSpPr/>
          <p:nvPr/>
        </p:nvSpPr>
        <p:spPr>
          <a:xfrm>
            <a:off x="5637609" y="3992761"/>
            <a:ext cx="335518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Total Engaged Accounts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235893" y="4483179"/>
            <a:ext cx="415861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Revenue from actively engaged client accounts, reflecting client loyalty and product utilization.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677995" y="2960965"/>
            <a:ext cx="4158615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$135</a:t>
            </a:r>
            <a:endParaRPr lang="en-US" sz="5850" dirty="0"/>
          </a:p>
        </p:txBody>
      </p:sp>
      <p:sp>
        <p:nvSpPr>
          <p:cNvPr id="10" name="Text 8"/>
          <p:cNvSpPr/>
          <p:nvPr/>
        </p:nvSpPr>
        <p:spPr>
          <a:xfrm>
            <a:off x="10339626" y="399276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Total CC Accounts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9677995" y="4483179"/>
            <a:ext cx="415861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Number of active credit card accounts, indicating market penetration and credit portfolio size.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93790" y="582703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These core metrics provide a snapshot of our operational scale and client engagement.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94905"/>
            <a:ext cx="715137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EEAEF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Achieving Financial Goals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370659"/>
            <a:ext cx="2816781" cy="283488"/>
          </a:xfrm>
          <a:prstGeom prst="roundRect">
            <a:avLst>
              <a:gd name="adj" fmla="val 33606"/>
            </a:avLst>
          </a:prstGeom>
          <a:solidFill>
            <a:srgbClr val="282D5E"/>
          </a:solidFill>
          <a:ln/>
        </p:spPr>
      </p:sp>
      <p:sp>
        <p:nvSpPr>
          <p:cNvPr id="4" name="Shape 2"/>
          <p:cNvSpPr/>
          <p:nvPr/>
        </p:nvSpPr>
        <p:spPr>
          <a:xfrm>
            <a:off x="793790" y="3370659"/>
            <a:ext cx="2816781" cy="283488"/>
          </a:xfrm>
          <a:prstGeom prst="roundRect">
            <a:avLst>
              <a:gd name="adj" fmla="val 33606"/>
            </a:avLst>
          </a:prstGeom>
          <a:solidFill>
            <a:srgbClr val="EEAEF6"/>
          </a:solidFill>
          <a:ln/>
        </p:spPr>
      </p:sp>
      <p:sp>
        <p:nvSpPr>
          <p:cNvPr id="5" name="Text 3"/>
          <p:cNvSpPr/>
          <p:nvPr/>
        </p:nvSpPr>
        <p:spPr>
          <a:xfrm>
            <a:off x="3780592" y="3370659"/>
            <a:ext cx="1171813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220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$139.9M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93790" y="393751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Total Loan Portfolio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93790" y="4427934"/>
            <a:ext cx="415861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Our extensive loan book supports diverse client needs, driving economic growth.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235893" y="3370659"/>
            <a:ext cx="2786539" cy="283488"/>
          </a:xfrm>
          <a:prstGeom prst="roundRect">
            <a:avLst>
              <a:gd name="adj" fmla="val 33606"/>
            </a:avLst>
          </a:prstGeom>
          <a:solidFill>
            <a:srgbClr val="282D5E"/>
          </a:solidFill>
          <a:ln/>
        </p:spPr>
      </p:sp>
      <p:sp>
        <p:nvSpPr>
          <p:cNvPr id="9" name="Shape 7"/>
          <p:cNvSpPr/>
          <p:nvPr/>
        </p:nvSpPr>
        <p:spPr>
          <a:xfrm>
            <a:off x="5235893" y="3370659"/>
            <a:ext cx="2786539" cy="283488"/>
          </a:xfrm>
          <a:prstGeom prst="roundRect">
            <a:avLst>
              <a:gd name="adj" fmla="val 33606"/>
            </a:avLst>
          </a:prstGeom>
          <a:solidFill>
            <a:srgbClr val="EEAEF6"/>
          </a:solidFill>
          <a:ln/>
        </p:spPr>
      </p:sp>
      <p:sp>
        <p:nvSpPr>
          <p:cNvPr id="10" name="Text 8"/>
          <p:cNvSpPr/>
          <p:nvPr/>
        </p:nvSpPr>
        <p:spPr>
          <a:xfrm>
            <a:off x="8192453" y="3370659"/>
            <a:ext cx="1202055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220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$111.49M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5235893" y="393751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Total Deposits Held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5235893" y="4427934"/>
            <a:ext cx="415861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Reflecting strong client trust and robust liquidity management.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9677995" y="3370659"/>
            <a:ext cx="3046095" cy="283488"/>
          </a:xfrm>
          <a:prstGeom prst="roundRect">
            <a:avLst>
              <a:gd name="adj" fmla="val 33606"/>
            </a:avLst>
          </a:prstGeom>
          <a:solidFill>
            <a:srgbClr val="282D5E"/>
          </a:solidFill>
          <a:ln/>
        </p:spPr>
      </p:sp>
      <p:sp>
        <p:nvSpPr>
          <p:cNvPr id="14" name="Shape 12"/>
          <p:cNvSpPr/>
          <p:nvPr/>
        </p:nvSpPr>
        <p:spPr>
          <a:xfrm>
            <a:off x="9677995" y="3370659"/>
            <a:ext cx="157401" cy="283488"/>
          </a:xfrm>
          <a:prstGeom prst="roundRect">
            <a:avLst>
              <a:gd name="adj" fmla="val 60525"/>
            </a:avLst>
          </a:prstGeom>
          <a:solidFill>
            <a:srgbClr val="EEAEF6"/>
          </a:solidFill>
          <a:ln/>
        </p:spPr>
      </p:sp>
      <p:sp>
        <p:nvSpPr>
          <p:cNvPr id="15" name="Text 13"/>
          <p:cNvSpPr/>
          <p:nvPr/>
        </p:nvSpPr>
        <p:spPr>
          <a:xfrm>
            <a:off x="12894112" y="3370659"/>
            <a:ext cx="942499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220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$5.17M</a:t>
            </a:r>
            <a:endParaRPr lang="en-US" sz="2200" dirty="0"/>
          </a:p>
        </p:txBody>
      </p:sp>
      <p:sp>
        <p:nvSpPr>
          <p:cNvPr id="16" name="Text 14"/>
          <p:cNvSpPr/>
          <p:nvPr/>
        </p:nvSpPr>
        <p:spPr>
          <a:xfrm>
            <a:off x="9677995" y="3937516"/>
            <a:ext cx="294882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DCE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Total Fees Generated</a:t>
            </a:r>
            <a:endParaRPr lang="en-US" sz="2200" dirty="0"/>
          </a:p>
        </p:txBody>
      </p:sp>
      <p:sp>
        <p:nvSpPr>
          <p:cNvPr id="17" name="Text 15"/>
          <p:cNvSpPr/>
          <p:nvPr/>
        </p:nvSpPr>
        <p:spPr>
          <a:xfrm>
            <a:off x="9677995" y="4427934"/>
            <a:ext cx="415861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Revenue from banking services, enhancing profitability and sustainable growth.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793790" y="577179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These figures underscore the bank's significant role in financial intermediation and value creation.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65515"/>
            <a:ext cx="628947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EEAEF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Bank's Core Financials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541270"/>
            <a:ext cx="3979545" cy="978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7700"/>
              </a:lnSpc>
              <a:buNone/>
            </a:pPr>
            <a:r>
              <a:rPr lang="en-US" sz="6150" b="1" dirty="0">
                <a:solidFill>
                  <a:srgbClr val="EEAEF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$55.5M</a:t>
            </a:r>
            <a:endParaRPr lang="en-US" sz="6150" dirty="0"/>
          </a:p>
        </p:txBody>
      </p:sp>
      <p:sp>
        <p:nvSpPr>
          <p:cNvPr id="4" name="Text 2"/>
          <p:cNvSpPr/>
          <p:nvPr/>
        </p:nvSpPr>
        <p:spPr>
          <a:xfrm>
            <a:off x="793790" y="374630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EAEF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Bank Loan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93790" y="4327446"/>
            <a:ext cx="397954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current volume of our bank's active loans, reflecting our lending reach across various sectors and client segments.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5334357" y="2541270"/>
            <a:ext cx="3978116" cy="978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7700"/>
              </a:lnSpc>
              <a:buNone/>
            </a:pPr>
            <a:r>
              <a:rPr lang="en-US" sz="6150" b="1" dirty="0">
                <a:solidFill>
                  <a:srgbClr val="EEAEF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$60.18M</a:t>
            </a:r>
            <a:endParaRPr lang="en-US" sz="6150" dirty="0"/>
          </a:p>
        </p:txBody>
      </p:sp>
      <p:sp>
        <p:nvSpPr>
          <p:cNvPr id="7" name="Text 5"/>
          <p:cNvSpPr/>
          <p:nvPr/>
        </p:nvSpPr>
        <p:spPr>
          <a:xfrm>
            <a:off x="5334357" y="374630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EAEF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Bank Deposit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334357" y="4327446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Total customer deposits held, demonstrating the trust clients place in our institution for their financial holdings.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873496" y="2541270"/>
            <a:ext cx="3978116" cy="978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7700"/>
              </a:lnSpc>
              <a:buNone/>
            </a:pPr>
            <a:r>
              <a:rPr lang="en-US" sz="6150" b="1" dirty="0">
                <a:solidFill>
                  <a:srgbClr val="EEAEF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$83.52M</a:t>
            </a:r>
            <a:endParaRPr lang="en-US" sz="6150" dirty="0"/>
          </a:p>
        </p:txBody>
      </p:sp>
      <p:sp>
        <p:nvSpPr>
          <p:cNvPr id="10" name="Text 8"/>
          <p:cNvSpPr/>
          <p:nvPr/>
        </p:nvSpPr>
        <p:spPr>
          <a:xfrm>
            <a:off x="9873496" y="374630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EAEF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Business Lending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9873496" y="4327446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Dedicated lending to businesses, supporting entrepreneurial ventures and economic development.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93790" y="6238280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These numbers highlight the fundamental pillars of our banking operations, showcasing both asset deployment and funding base.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36326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EEAEF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Account Insights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639020"/>
            <a:ext cx="540900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EAEF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Checking Account Balance (in Millions)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220164"/>
            <a:ext cx="6244709" cy="21264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700"/>
              </a:lnSpc>
              <a:buNone/>
            </a:pPr>
            <a:r>
              <a:rPr lang="en-US" sz="13350" b="1" dirty="0">
                <a:solidFill>
                  <a:srgbClr val="EEAEF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19.85</a:t>
            </a:r>
            <a:endParaRPr lang="en-US" sz="13350" dirty="0"/>
          </a:p>
        </p:txBody>
      </p:sp>
      <p:sp>
        <p:nvSpPr>
          <p:cNvPr id="5" name="Text 3"/>
          <p:cNvSpPr/>
          <p:nvPr/>
        </p:nvSpPr>
        <p:spPr>
          <a:xfrm>
            <a:off x="793790" y="5573435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Our checking accounts reflect the daily transaction volume and liquidity preferences of our clients, indicating active engagement with our services.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9521" y="2639020"/>
            <a:ext cx="530078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EAEF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Foreign Currency Amount (in Millions)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599521" y="3220164"/>
            <a:ext cx="6244709" cy="21264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700"/>
              </a:lnSpc>
              <a:buNone/>
            </a:pPr>
            <a:r>
              <a:rPr lang="en-US" sz="13350" b="1" dirty="0">
                <a:solidFill>
                  <a:srgbClr val="EEAEF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2.71</a:t>
            </a:r>
            <a:endParaRPr lang="en-US" sz="13350" dirty="0"/>
          </a:p>
        </p:txBody>
      </p:sp>
      <p:sp>
        <p:nvSpPr>
          <p:cNvPr id="8" name="Text 6"/>
          <p:cNvSpPr/>
          <p:nvPr/>
        </p:nvSpPr>
        <p:spPr>
          <a:xfrm>
            <a:off x="7599521" y="5573435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Significant foreign currency holdings demonstrate our capabilities in international banking and support for global trade and investments.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6968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66319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EEAEF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$2.71M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712131"/>
            <a:ext cx="508099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EEAEF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FOREIGN CURRENCY AMOUNT</a:t>
            </a:r>
            <a:endParaRPr lang="en-US" sz="2650" dirty="0"/>
          </a:p>
        </p:txBody>
      </p:sp>
      <p:sp>
        <p:nvSpPr>
          <p:cNvPr id="5" name="Text 2"/>
          <p:cNvSpPr/>
          <p:nvPr/>
        </p:nvSpPr>
        <p:spPr>
          <a:xfrm>
            <a:off x="793790" y="4477583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This substantial figure in foreign currency highlights our robust international banking operations and diversified asset portfolio, catering to global financial needs and transactions.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82821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399711"/>
            <a:ext cx="9140190" cy="6734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300"/>
              </a:lnSpc>
              <a:buNone/>
            </a:pPr>
            <a:r>
              <a:rPr lang="en-US" sz="4200" b="1" dirty="0">
                <a:solidFill>
                  <a:srgbClr val="EEAEF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Loan Portfolio by Income Segment</a:t>
            </a:r>
            <a:endParaRPr lang="en-US" sz="4200" dirty="0"/>
          </a:p>
        </p:txBody>
      </p:sp>
      <p:sp>
        <p:nvSpPr>
          <p:cNvPr id="4" name="Text 1"/>
          <p:cNvSpPr/>
          <p:nvPr/>
        </p:nvSpPr>
        <p:spPr>
          <a:xfrm>
            <a:off x="793790" y="4396264"/>
            <a:ext cx="13042821" cy="689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Bank loan distribution segmented by client income bands provides critical insights into our lending strategy and market targeting.</a:t>
            </a:r>
            <a:endParaRPr lang="en-US" sz="1650" dirty="0"/>
          </a:p>
        </p:txBody>
      </p:sp>
      <p:sp>
        <p:nvSpPr>
          <p:cNvPr id="5" name="Text 2"/>
          <p:cNvSpPr/>
          <p:nvPr/>
        </p:nvSpPr>
        <p:spPr>
          <a:xfrm>
            <a:off x="793790" y="5409009"/>
            <a:ext cx="2693551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EEAEF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Key Observation:</a:t>
            </a:r>
            <a:endParaRPr lang="en-US" sz="2100" dirty="0"/>
          </a:p>
        </p:txBody>
      </p:sp>
      <p:sp>
        <p:nvSpPr>
          <p:cNvPr id="6" name="Text 3"/>
          <p:cNvSpPr/>
          <p:nvPr/>
        </p:nvSpPr>
        <p:spPr>
          <a:xfrm>
            <a:off x="793790" y="6068735"/>
            <a:ext cx="13042821" cy="689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Char char="•"/>
            </a:pPr>
            <a:r>
              <a:rPr lang="en-US" sz="16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Bank loan volume is </a:t>
            </a:r>
            <a:pPr algn="l" indent="0" marL="0">
              <a:lnSpc>
                <a:spcPts val="2700"/>
              </a:lnSpc>
              <a:buNone/>
            </a:pPr>
            <a:r>
              <a:rPr lang="en-US" sz="1650" b="1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highest for the Mid Income band</a:t>
            </a:r>
            <a:pPr algn="l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, indicating strong demand and successful targeting within this segment.</a:t>
            </a:r>
            <a:endParaRPr lang="en-US" sz="1650" dirty="0"/>
          </a:p>
        </p:txBody>
      </p:sp>
      <p:sp>
        <p:nvSpPr>
          <p:cNvPr id="7" name="Text 4"/>
          <p:cNvSpPr/>
          <p:nvPr/>
        </p:nvSpPr>
        <p:spPr>
          <a:xfrm>
            <a:off x="793790" y="6833711"/>
            <a:ext cx="13042821" cy="689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Char char="•"/>
            </a:pPr>
            <a:r>
              <a:rPr lang="en-US" sz="16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Conversely, loan volume is </a:t>
            </a:r>
            <a:pPr algn="l" indent="0" marL="0">
              <a:lnSpc>
                <a:spcPts val="2700"/>
              </a:lnSpc>
              <a:buNone/>
            </a:pPr>
            <a:r>
              <a:rPr lang="en-US" sz="1650" b="1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lowest for the High Income band</a:t>
            </a:r>
            <a:pPr algn="l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, suggesting different financial behaviors or competitive landscape in this segment.</a:t>
            </a:r>
            <a:endParaRPr lang="en-US" sz="16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400294"/>
            <a:ext cx="737758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EEAEF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Regional Loan Distribution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2449235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An analysis of bank loan features across various geographic regions provides a global perspective on our lending activities.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80190" y="351520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EAEF6"/>
                </a:solidFill>
                <a:latin typeface="Bricolage Grotesque Extra Bold" pitchFamily="34" charset="0"/>
                <a:ea typeface="Bricolage Grotesque Extra Bold" pitchFamily="34" charset="-122"/>
                <a:cs typeface="Bricolage Grotesque Extra Bold" pitchFamily="34" charset="-120"/>
              </a:rPr>
              <a:t>Regional Insights: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280190" y="4209693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highest concentration of loan features is in European countries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, followed closely by Asian countries, reflecting robust economic activity and market presence.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6280190" y="5377696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 contrast, the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lowest loan feature presence is in Australian countries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DCE6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, with African countries also showing lower volumes, indicating areas for potential market development or differing lending environments.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2025-08-03T19:06:19Z</dcterms:created>
  <dcterms:modified xsi:type="dcterms:W3CDTF">2025-08-03T19:06:19Z</dcterms:modified>
</cp:coreProperties>
</file>