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Libre Franklin"/>
      <p:regular r:id="rId33"/>
      <p:bold r:id="rId34"/>
      <p:italic r:id="rId35"/>
      <p:boldItalic r:id="rId36"/>
    </p:embeddedFont>
    <p:embeddedFont>
      <p:font typeface="Roboto"/>
      <p:regular r:id="rId37"/>
      <p:bold r:id="rId38"/>
      <p:italic r:id="rId39"/>
      <p:boldItalic r:id="rId40"/>
    </p:embeddedFont>
    <p:embeddedFont>
      <p:font typeface="Franklin Gothic"/>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gBOF+XY/WKZCWHVmb5k2jHvgy5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D85A7E-63D2-4B1A-A31E-C33A9E8AA9D2}">
  <a:tblStyle styleId="{86D85A7E-63D2-4B1A-A31E-C33A9E8AA9D2}" styleName="Table_0">
    <a:wholeTbl>
      <a:tcTxStyle b="off" i="off">
        <a:font>
          <a:latin typeface="Franklin Gothic Book"/>
          <a:ea typeface="Franklin Gothic Book"/>
          <a:cs typeface="Franklin Gothic Book"/>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12700">
              <a:solidFill>
                <a:schemeClr val="accent2"/>
              </a:solidFill>
              <a:prstDash val="solid"/>
              <a:round/>
              <a:headEnd len="sm" w="sm" type="none"/>
              <a:tailEnd len="sm" w="sm" type="none"/>
            </a:ln>
          </a:insideV>
        </a:tcBdr>
        <a:fill>
          <a:solidFill>
            <a:srgbClr val="FEFAEC"/>
          </a:solidFill>
        </a:fill>
      </a:tcStyle>
    </a:wholeTbl>
    <a:band1H>
      <a:tcTxStyle/>
      <a:tcStyle>
        <a:fill>
          <a:solidFill>
            <a:srgbClr val="FDF4D8"/>
          </a:solidFill>
        </a:fill>
      </a:tcStyle>
    </a:band1H>
    <a:band2H>
      <a:tcTxStyle/>
    </a:band2H>
    <a:band1V>
      <a:tcTxStyle/>
      <a:tcStyle>
        <a:fill>
          <a:solidFill>
            <a:srgbClr val="FDF4D8"/>
          </a:solidFill>
        </a:fill>
      </a:tcStyle>
    </a:band1V>
    <a:band2V>
      <a:tcTxStyle/>
    </a:band2V>
    <a:lastCol>
      <a:tcTxStyle b="on" i="off"/>
    </a:lastCol>
    <a:firstCol>
      <a:tcTxStyle b="on" i="off"/>
    </a:firstCol>
    <a:lastRow>
      <a:tcTxStyle b="on" i="off"/>
      <a:tcStyle>
        <a:tcBdr>
          <a:top>
            <a:ln cap="flat" cmpd="sng" w="25400">
              <a:solidFill>
                <a:schemeClr val="accent2"/>
              </a:solidFill>
              <a:prstDash val="solid"/>
              <a:round/>
              <a:headEnd len="sm" w="sm" type="none"/>
              <a:tailEnd len="sm" w="sm" type="none"/>
            </a:ln>
          </a:top>
        </a:tcBdr>
        <a:fill>
          <a:solidFill>
            <a:srgbClr val="FEFAEC"/>
          </a:solidFill>
        </a:fill>
      </a:tcStyle>
    </a:lastRow>
    <a:seCell>
      <a:tcTxStyle/>
    </a:seCell>
    <a:swCell>
      <a:tcTxStyle/>
    </a:swCell>
    <a:firstRow>
      <a:tcTxStyle b="on" i="off"/>
      <a:tcStyle>
        <a:fill>
          <a:solidFill>
            <a:srgbClr val="FEFAEC"/>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FranklinGothic-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ibreFranklin-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LibreFranklin-italic.fntdata"/><Relationship Id="rId12" Type="http://schemas.openxmlformats.org/officeDocument/2006/relationships/slide" Target="slides/slide7.xml"/><Relationship Id="rId34" Type="http://schemas.openxmlformats.org/officeDocument/2006/relationships/font" Target="fonts/LibreFranklin-bold.fntdata"/><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LibreFranklin-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 1">
    <p:bg>
      <p:bgPr>
        <a:solidFill>
          <a:schemeClr val="lt1"/>
        </a:solidFill>
      </p:bgPr>
    </p:bg>
    <p:spTree>
      <p:nvGrpSpPr>
        <p:cNvPr id="14" name="Shape 14"/>
        <p:cNvGrpSpPr/>
        <p:nvPr/>
      </p:nvGrpSpPr>
      <p:grpSpPr>
        <a:xfrm>
          <a:off x="0" y="0"/>
          <a:ext cx="0" cy="0"/>
          <a:chOff x="0" y="0"/>
          <a:chExt cx="0" cy="0"/>
        </a:xfrm>
      </p:grpSpPr>
      <p:sp>
        <p:nvSpPr>
          <p:cNvPr id="15" name="Google Shape;15;p33"/>
          <p:cNvSpPr txBox="1"/>
          <p:nvPr>
            <p:ph type="ctrTitle"/>
          </p:nvPr>
        </p:nvSpPr>
        <p:spPr>
          <a:xfrm>
            <a:off x="6309904" y="411479"/>
            <a:ext cx="5486400" cy="329184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6" name="Google Shape;16;p33"/>
          <p:cNvGrpSpPr/>
          <p:nvPr/>
        </p:nvGrpSpPr>
        <p:grpSpPr>
          <a:xfrm>
            <a:off x="1" y="758752"/>
            <a:ext cx="6099248" cy="6099248"/>
            <a:chOff x="0" y="12289"/>
            <a:chExt cx="3550" cy="3551"/>
          </a:xfrm>
        </p:grpSpPr>
        <p:sp>
          <p:nvSpPr>
            <p:cNvPr id="17" name="Google Shape;17;p3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8" name="Google Shape;18;p3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9" name="Google Shape;19;p3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cxnSp>
        <p:nvCxnSpPr>
          <p:cNvPr id="20" name="Google Shape;20;p33"/>
          <p:cNvCxnSpPr/>
          <p:nvPr/>
        </p:nvCxnSpPr>
        <p:spPr>
          <a:xfrm>
            <a:off x="6309360" y="3950208"/>
            <a:ext cx="2133600" cy="3992"/>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p:cSld name="Title and Content ">
    <p:bg>
      <p:bgPr>
        <a:solidFill>
          <a:schemeClr val="lt1"/>
        </a:solidFill>
      </p:bgPr>
    </p:bg>
    <p:spTree>
      <p:nvGrpSpPr>
        <p:cNvPr id="86" name="Shape 86"/>
        <p:cNvGrpSpPr/>
        <p:nvPr/>
      </p:nvGrpSpPr>
      <p:grpSpPr>
        <a:xfrm>
          <a:off x="0" y="0"/>
          <a:ext cx="0" cy="0"/>
          <a:chOff x="0" y="0"/>
          <a:chExt cx="0" cy="0"/>
        </a:xfrm>
      </p:grpSpPr>
      <p:grpSp>
        <p:nvGrpSpPr>
          <p:cNvPr id="87" name="Google Shape;87;p42"/>
          <p:cNvGrpSpPr/>
          <p:nvPr/>
        </p:nvGrpSpPr>
        <p:grpSpPr>
          <a:xfrm>
            <a:off x="6362700" y="0"/>
            <a:ext cx="5829298" cy="3235602"/>
            <a:chOff x="5612972" y="1"/>
            <a:chExt cx="6615961" cy="3672246"/>
          </a:xfrm>
        </p:grpSpPr>
        <p:sp>
          <p:nvSpPr>
            <p:cNvPr id="88" name="Google Shape;88;p42"/>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89" name="Google Shape;89;p42"/>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0" name="Google Shape;90;p42"/>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1" name="Google Shape;91;p42"/>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2" name="Google Shape;92;p42"/>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93" name="Google Shape;93;p42"/>
          <p:cNvSpPr txBox="1"/>
          <p:nvPr>
            <p:ph type="title"/>
          </p:nvPr>
        </p:nvSpPr>
        <p:spPr>
          <a:xfrm>
            <a:off x="6318885" y="3499667"/>
            <a:ext cx="4939666" cy="254281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94" name="Google Shape;94;p42"/>
          <p:cNvCxnSpPr/>
          <p:nvPr/>
        </p:nvCxnSpPr>
        <p:spPr>
          <a:xfrm>
            <a:off x="6347460" y="6313170"/>
            <a:ext cx="2133600" cy="3992"/>
          </a:xfrm>
          <a:prstGeom prst="straightConnector1">
            <a:avLst/>
          </a:prstGeom>
          <a:noFill/>
          <a:ln cap="flat" cmpd="sng" w="101600">
            <a:solidFill>
              <a:srgbClr val="5D7C3F"/>
            </a:solidFill>
            <a:prstDash val="solid"/>
            <a:miter lim="800000"/>
            <a:headEnd len="sm" w="sm" type="none"/>
            <a:tailEnd len="sm" w="sm" type="none"/>
          </a:ln>
        </p:spPr>
      </p:cxnSp>
      <p:sp>
        <p:nvSpPr>
          <p:cNvPr id="95" name="Google Shape;95;p42"/>
          <p:cNvSpPr txBox="1"/>
          <p:nvPr>
            <p:ph idx="1" type="body"/>
          </p:nvPr>
        </p:nvSpPr>
        <p:spPr>
          <a:xfrm>
            <a:off x="603885" y="457201"/>
            <a:ext cx="5198269" cy="2305050"/>
          </a:xfrm>
          <a:prstGeom prst="rect">
            <a:avLst/>
          </a:prstGeom>
          <a:noFill/>
          <a:ln>
            <a:noFill/>
          </a:ln>
        </p:spPr>
        <p:txBody>
          <a:bodyPr anchorCtr="0" anchor="t" bIns="45700" lIns="0" spcFirstLastPara="1" rIns="91425" wrap="square" tIns="274300">
            <a:normAutofit/>
          </a:bodyPr>
          <a:lstStyle>
            <a:lvl1pPr indent="-355600" lvl="0" marL="457200" algn="l">
              <a:lnSpc>
                <a:spcPct val="90000"/>
              </a:lnSpc>
              <a:spcBef>
                <a:spcPts val="1800"/>
              </a:spcBef>
              <a:spcAft>
                <a:spcPts val="0"/>
              </a:spcAft>
              <a:buClr>
                <a:schemeClr val="dk1"/>
              </a:buClr>
              <a:buSzPts val="2000"/>
              <a:buFont typeface="Franklin Gothic"/>
              <a:buAutoNum type="arabicPeriod"/>
              <a:defRPr sz="2000"/>
            </a:lvl1pPr>
            <a:lvl2pPr indent="-355600" lvl="1" marL="914400" algn="l">
              <a:lnSpc>
                <a:spcPct val="90000"/>
              </a:lnSpc>
              <a:spcBef>
                <a:spcPts val="1800"/>
              </a:spcBef>
              <a:spcAft>
                <a:spcPts val="0"/>
              </a:spcAft>
              <a:buClr>
                <a:schemeClr val="dk1"/>
              </a:buClr>
              <a:buSzPts val="2000"/>
              <a:buFont typeface="Franklin Gothic"/>
              <a:buAutoNum type="alphaLcPeriod"/>
              <a:defRPr sz="2000"/>
            </a:lvl2pPr>
            <a:lvl3pPr indent="-355600" lvl="2" marL="1371600" algn="l">
              <a:lnSpc>
                <a:spcPct val="90000"/>
              </a:lnSpc>
              <a:spcBef>
                <a:spcPts val="1800"/>
              </a:spcBef>
              <a:spcAft>
                <a:spcPts val="0"/>
              </a:spcAft>
              <a:buClr>
                <a:schemeClr val="dk1"/>
              </a:buClr>
              <a:buSzPts val="2000"/>
              <a:buFont typeface="Franklin Gothic"/>
              <a:buAutoNum type="arabicParenR"/>
              <a:defRPr sz="2000"/>
            </a:lvl3pPr>
            <a:lvl4pPr indent="-228600" lvl="3" marL="1828800" algn="l">
              <a:lnSpc>
                <a:spcPct val="90000"/>
              </a:lnSpc>
              <a:spcBef>
                <a:spcPts val="1800"/>
              </a:spcBef>
              <a:spcAft>
                <a:spcPts val="0"/>
              </a:spcAft>
              <a:buClr>
                <a:schemeClr val="dk1"/>
              </a:buClr>
              <a:buSzPts val="2000"/>
              <a:buFont typeface="Franklin Gothic"/>
              <a:buNone/>
              <a:defRPr sz="2000"/>
            </a:lvl4pPr>
            <a:lvl5pPr indent="-355600" lvl="4" marL="2286000" algn="l">
              <a:lnSpc>
                <a:spcPct val="90000"/>
              </a:lnSpc>
              <a:spcBef>
                <a:spcPts val="1800"/>
              </a:spcBef>
              <a:spcAft>
                <a:spcPts val="0"/>
              </a:spcAft>
              <a:buClr>
                <a:schemeClr val="dk1"/>
              </a:buClr>
              <a:buSzPts val="2000"/>
              <a:buFont typeface="Franklin Gothic"/>
              <a:buAutoNum type="arabicPeriod"/>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6" name="Google Shape;96;p42"/>
          <p:cNvSpPr txBox="1"/>
          <p:nvPr>
            <p:ph idx="2" type="body"/>
          </p:nvPr>
        </p:nvSpPr>
        <p:spPr>
          <a:xfrm>
            <a:off x="594360" y="2810595"/>
            <a:ext cx="5198269" cy="3319513"/>
          </a:xfrm>
          <a:prstGeom prst="rect">
            <a:avLst/>
          </a:prstGeom>
          <a:noFill/>
          <a:ln>
            <a:noFill/>
          </a:ln>
        </p:spPr>
        <p:txBody>
          <a:bodyPr anchorCtr="0" anchor="t" bIns="0" lIns="0" spcFirstLastPara="1" rIns="0" wrap="square" tIns="457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7" name="Google Shape;97;p42"/>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98" name="Google Shape;98;p42"/>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able">
  <p:cSld name="Title Content and Table">
    <p:bg>
      <p:bgPr>
        <a:solidFill>
          <a:schemeClr val="lt1"/>
        </a:solidFill>
      </p:bgPr>
    </p:bg>
    <p:spTree>
      <p:nvGrpSpPr>
        <p:cNvPr id="99" name="Shape 99"/>
        <p:cNvGrpSpPr/>
        <p:nvPr/>
      </p:nvGrpSpPr>
      <p:grpSpPr>
        <a:xfrm>
          <a:off x="0" y="0"/>
          <a:ext cx="0" cy="0"/>
          <a:chOff x="0" y="0"/>
          <a:chExt cx="0" cy="0"/>
        </a:xfrm>
      </p:grpSpPr>
      <p:grpSp>
        <p:nvGrpSpPr>
          <p:cNvPr id="100" name="Google Shape;100;p43"/>
          <p:cNvGrpSpPr/>
          <p:nvPr/>
        </p:nvGrpSpPr>
        <p:grpSpPr>
          <a:xfrm flipH="1" rot="5400000">
            <a:off x="0" y="3900132"/>
            <a:ext cx="2959226" cy="2959226"/>
            <a:chOff x="0" y="12289"/>
            <a:chExt cx="3550" cy="3551"/>
          </a:xfrm>
        </p:grpSpPr>
        <p:sp>
          <p:nvSpPr>
            <p:cNvPr id="101" name="Google Shape;101;p4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2" name="Google Shape;102;p4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3" name="Google Shape;103;p4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04" name="Google Shape;104;p43"/>
          <p:cNvSpPr txBox="1"/>
          <p:nvPr>
            <p:ph type="title"/>
          </p:nvPr>
        </p:nvSpPr>
        <p:spPr>
          <a:xfrm>
            <a:off x="3661409" y="4661717"/>
            <a:ext cx="7936230" cy="138076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05" name="Google Shape;105;p43"/>
          <p:cNvCxnSpPr/>
          <p:nvPr/>
        </p:nvCxnSpPr>
        <p:spPr>
          <a:xfrm>
            <a:off x="3670935" y="6313170"/>
            <a:ext cx="2133600" cy="3992"/>
          </a:xfrm>
          <a:prstGeom prst="straightConnector1">
            <a:avLst/>
          </a:prstGeom>
          <a:noFill/>
          <a:ln cap="flat" cmpd="sng" w="101600">
            <a:solidFill>
              <a:srgbClr val="5D7C3F"/>
            </a:solidFill>
            <a:prstDash val="solid"/>
            <a:miter lim="800000"/>
            <a:headEnd len="sm" w="sm" type="none"/>
            <a:tailEnd len="sm" w="sm" type="none"/>
          </a:ln>
        </p:spPr>
      </p:cxnSp>
      <p:sp>
        <p:nvSpPr>
          <p:cNvPr id="106" name="Google Shape;106;p43"/>
          <p:cNvSpPr txBox="1"/>
          <p:nvPr>
            <p:ph idx="1" type="body"/>
          </p:nvPr>
        </p:nvSpPr>
        <p:spPr>
          <a:xfrm>
            <a:off x="603885" y="584005"/>
            <a:ext cx="2825115" cy="3999060"/>
          </a:xfrm>
          <a:prstGeom prst="rect">
            <a:avLst/>
          </a:prstGeom>
          <a:noFill/>
          <a:ln>
            <a:noFill/>
          </a:ln>
        </p:spPr>
        <p:txBody>
          <a:bodyPr anchorCtr="0" anchor="t" bIns="45700" lIns="0" spcFirstLastPara="1" rIns="91425" wrap="square" tIns="2743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228600" lvl="1" marL="914400" algn="l">
              <a:lnSpc>
                <a:spcPct val="90000"/>
              </a:lnSpc>
              <a:spcBef>
                <a:spcPts val="1800"/>
              </a:spcBef>
              <a:spcAft>
                <a:spcPts val="0"/>
              </a:spcAft>
              <a:buClr>
                <a:schemeClr val="dk1"/>
              </a:buClr>
              <a:buSzPts val="2000"/>
              <a:buNone/>
              <a:defRPr sz="2000"/>
            </a:lvl2pPr>
            <a:lvl3pPr indent="-228600" lvl="2" marL="1371600" algn="l">
              <a:lnSpc>
                <a:spcPct val="90000"/>
              </a:lnSpc>
              <a:spcBef>
                <a:spcPts val="1800"/>
              </a:spcBef>
              <a:spcAft>
                <a:spcPts val="0"/>
              </a:spcAft>
              <a:buClr>
                <a:schemeClr val="dk1"/>
              </a:buClr>
              <a:buSzPts val="2000"/>
              <a:buNone/>
              <a:defRPr sz="2000"/>
            </a:lvl3pPr>
            <a:lvl4pPr indent="-228600" lvl="3" marL="1828800" algn="l">
              <a:lnSpc>
                <a:spcPct val="90000"/>
              </a:lnSpc>
              <a:spcBef>
                <a:spcPts val="1800"/>
              </a:spcBef>
              <a:spcAft>
                <a:spcPts val="0"/>
              </a:spcAft>
              <a:buClr>
                <a:schemeClr val="dk1"/>
              </a:buClr>
              <a:buSzPts val="2000"/>
              <a:buNone/>
              <a:defRPr sz="2000"/>
            </a:lvl4pPr>
            <a:lvl5pPr indent="-228600" lvl="4" marL="2286000" algn="l">
              <a:lnSpc>
                <a:spcPct val="90000"/>
              </a:lnSpc>
              <a:spcBef>
                <a:spcPts val="1800"/>
              </a:spcBef>
              <a:spcAft>
                <a:spcPts val="0"/>
              </a:spcAft>
              <a:buClr>
                <a:schemeClr val="dk1"/>
              </a:buClr>
              <a:buSzPts val="2000"/>
              <a:buNone/>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7" name="Google Shape;107;p43"/>
          <p:cNvSpPr txBox="1"/>
          <p:nvPr>
            <p:ph idx="2" type="body"/>
          </p:nvPr>
        </p:nvSpPr>
        <p:spPr>
          <a:xfrm>
            <a:off x="3670934" y="584005"/>
            <a:ext cx="7926705" cy="3999060"/>
          </a:xfrm>
          <a:prstGeom prst="rect">
            <a:avLst/>
          </a:prstGeom>
          <a:noFill/>
          <a:ln>
            <a:noFill/>
          </a:ln>
        </p:spPr>
        <p:txBody>
          <a:bodyPr anchorCtr="0" anchor="t" bIns="45700" lIns="0" spcFirstLastPara="1" rIns="91425" wrap="square" tIns="45700">
            <a:normAutofit/>
          </a:bodyPr>
          <a:lstStyle>
            <a:lvl1pPr indent="-228600" lvl="0" marL="457200" algn="l">
              <a:lnSpc>
                <a:spcPct val="90000"/>
              </a:lnSpc>
              <a:spcBef>
                <a:spcPts val="1800"/>
              </a:spcBef>
              <a:spcAft>
                <a:spcPts val="0"/>
              </a:spcAft>
              <a:buClr>
                <a:schemeClr val="dk1"/>
              </a:buClr>
              <a:buSzPts val="2000"/>
              <a:buNone/>
              <a:defRPr sz="2000"/>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8" name="Google Shape;108;p43"/>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109" name="Google Shape;109;p43"/>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bg>
      <p:bgPr>
        <a:solidFill>
          <a:schemeClr val="lt1"/>
        </a:solidFill>
      </p:bgPr>
    </p:bg>
    <p:spTree>
      <p:nvGrpSpPr>
        <p:cNvPr id="110" name="Shape 110"/>
        <p:cNvGrpSpPr/>
        <p:nvPr/>
      </p:nvGrpSpPr>
      <p:grpSpPr>
        <a:xfrm>
          <a:off x="0" y="0"/>
          <a:ext cx="0" cy="0"/>
          <a:chOff x="0" y="0"/>
          <a:chExt cx="0" cy="0"/>
        </a:xfrm>
      </p:grpSpPr>
      <p:grpSp>
        <p:nvGrpSpPr>
          <p:cNvPr id="111" name="Google Shape;111;p44"/>
          <p:cNvGrpSpPr/>
          <p:nvPr/>
        </p:nvGrpSpPr>
        <p:grpSpPr>
          <a:xfrm rot="10800000">
            <a:off x="8870040" y="0"/>
            <a:ext cx="3325208" cy="3325208"/>
            <a:chOff x="0" y="12289"/>
            <a:chExt cx="3550" cy="3551"/>
          </a:xfrm>
        </p:grpSpPr>
        <p:sp>
          <p:nvSpPr>
            <p:cNvPr id="112" name="Google Shape;112;p4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3" name="Google Shape;113;p4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4" name="Google Shape;114;p4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15" name="Google Shape;115;p44"/>
          <p:cNvSpPr txBox="1"/>
          <p:nvPr>
            <p:ph type="title"/>
          </p:nvPr>
        </p:nvSpPr>
        <p:spPr>
          <a:xfrm>
            <a:off x="594360" y="198408"/>
            <a:ext cx="10972800" cy="1574317"/>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16" name="Google Shape;116;p44"/>
          <p:cNvCxnSpPr/>
          <p:nvPr/>
        </p:nvCxnSpPr>
        <p:spPr>
          <a:xfrm>
            <a:off x="594360" y="2148840"/>
            <a:ext cx="2133600" cy="3992"/>
          </a:xfrm>
          <a:prstGeom prst="straightConnector1">
            <a:avLst/>
          </a:prstGeom>
          <a:noFill/>
          <a:ln cap="flat" cmpd="sng" w="101600">
            <a:solidFill>
              <a:srgbClr val="5D7C3F"/>
            </a:solidFill>
            <a:prstDash val="solid"/>
            <a:miter lim="800000"/>
            <a:headEnd len="sm" w="sm" type="none"/>
            <a:tailEnd len="sm" w="sm" type="none"/>
          </a:ln>
        </p:spPr>
      </p:cxnSp>
      <p:sp>
        <p:nvSpPr>
          <p:cNvPr id="117" name="Google Shape;117;p44"/>
          <p:cNvSpPr txBox="1"/>
          <p:nvPr>
            <p:ph idx="1" type="body"/>
          </p:nvPr>
        </p:nvSpPr>
        <p:spPr>
          <a:xfrm>
            <a:off x="595523" y="2676525"/>
            <a:ext cx="5746750" cy="3597470"/>
          </a:xfrm>
          <a:prstGeom prst="rect">
            <a:avLst/>
          </a:prstGeom>
          <a:noFill/>
          <a:ln>
            <a:noFill/>
          </a:ln>
        </p:spPr>
        <p:txBody>
          <a:bodyPr anchorCtr="0" anchor="t" bIns="45700" lIns="0" spcFirstLastPara="1" rIns="91425" wrap="square" tIns="45700">
            <a:normAutofit/>
          </a:bodyPr>
          <a:lstStyle>
            <a:lvl1pPr indent="-228600" lvl="0" marL="457200" algn="l">
              <a:lnSpc>
                <a:spcPct val="90000"/>
              </a:lnSpc>
              <a:spcBef>
                <a:spcPts val="1800"/>
              </a:spcBef>
              <a:spcAft>
                <a:spcPts val="0"/>
              </a:spcAft>
              <a:buClr>
                <a:schemeClr val="dk1"/>
              </a:buClr>
              <a:buSzPts val="2000"/>
              <a:buNone/>
              <a:defRPr sz="2000"/>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8" name="Google Shape;118;p44"/>
          <p:cNvSpPr txBox="1"/>
          <p:nvPr>
            <p:ph idx="2" type="body"/>
          </p:nvPr>
        </p:nvSpPr>
        <p:spPr>
          <a:xfrm>
            <a:off x="7620000" y="2676525"/>
            <a:ext cx="3947160" cy="3597470"/>
          </a:xfrm>
          <a:prstGeom prst="rect">
            <a:avLst/>
          </a:prstGeom>
          <a:noFill/>
          <a:ln>
            <a:noFill/>
          </a:ln>
        </p:spPr>
        <p:txBody>
          <a:bodyPr anchorCtr="0" anchor="t" bIns="45700" lIns="0" spcFirstLastPara="1" rIns="91425" wrap="square" tIns="45700">
            <a:normAutofit/>
          </a:bodyPr>
          <a:lstStyle>
            <a:lvl1pPr indent="-355600" lvl="0" marL="457200" algn="l">
              <a:lnSpc>
                <a:spcPct val="90000"/>
              </a:lnSpc>
              <a:spcBef>
                <a:spcPts val="1800"/>
              </a:spcBef>
              <a:spcAft>
                <a:spcPts val="0"/>
              </a:spcAft>
              <a:buClr>
                <a:schemeClr val="dk1"/>
              </a:buClr>
              <a:buSzPts val="2000"/>
              <a:buFont typeface="Arial"/>
              <a:buChar char="•"/>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9" name="Google Shape;119;p44"/>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44"/>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2">
  <p:cSld name="Table 2">
    <p:bg>
      <p:bgPr>
        <a:solidFill>
          <a:schemeClr val="lt1"/>
        </a:solidFill>
      </p:bgPr>
    </p:bg>
    <p:spTree>
      <p:nvGrpSpPr>
        <p:cNvPr id="121" name="Shape 121"/>
        <p:cNvGrpSpPr/>
        <p:nvPr/>
      </p:nvGrpSpPr>
      <p:grpSpPr>
        <a:xfrm>
          <a:off x="0" y="0"/>
          <a:ext cx="0" cy="0"/>
          <a:chOff x="0" y="0"/>
          <a:chExt cx="0" cy="0"/>
        </a:xfrm>
      </p:grpSpPr>
      <p:sp>
        <p:nvSpPr>
          <p:cNvPr id="122" name="Google Shape;122;p45"/>
          <p:cNvSpPr txBox="1"/>
          <p:nvPr>
            <p:ph type="title"/>
          </p:nvPr>
        </p:nvSpPr>
        <p:spPr>
          <a:xfrm>
            <a:off x="594360" y="202400"/>
            <a:ext cx="10972800" cy="1570325"/>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5"/>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124" name="Google Shape;124;p45"/>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25" name="Google Shape;125;p45"/>
          <p:cNvCxnSpPr/>
          <p:nvPr/>
        </p:nvCxnSpPr>
        <p:spPr>
          <a:xfrm>
            <a:off x="594360" y="2148840"/>
            <a:ext cx="2133600" cy="3992"/>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p:cSld name="Agenda 1">
    <p:spTree>
      <p:nvGrpSpPr>
        <p:cNvPr id="21" name="Shape 21"/>
        <p:cNvGrpSpPr/>
        <p:nvPr/>
      </p:nvGrpSpPr>
      <p:grpSpPr>
        <a:xfrm>
          <a:off x="0" y="0"/>
          <a:ext cx="0" cy="0"/>
          <a:chOff x="0" y="0"/>
          <a:chExt cx="0" cy="0"/>
        </a:xfrm>
      </p:grpSpPr>
      <p:grpSp>
        <p:nvGrpSpPr>
          <p:cNvPr id="22" name="Google Shape;22;p34"/>
          <p:cNvGrpSpPr/>
          <p:nvPr/>
        </p:nvGrpSpPr>
        <p:grpSpPr>
          <a:xfrm>
            <a:off x="6362700" y="0"/>
            <a:ext cx="5829298" cy="3235602"/>
            <a:chOff x="5612972" y="1"/>
            <a:chExt cx="6615961" cy="3672246"/>
          </a:xfrm>
        </p:grpSpPr>
        <p:sp>
          <p:nvSpPr>
            <p:cNvPr id="23" name="Google Shape;23;p34"/>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4" name="Google Shape;24;p34"/>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5" name="Google Shape;25;p34"/>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6" name="Google Shape;26;p34"/>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7" name="Google Shape;27;p34"/>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28" name="Google Shape;28;p34"/>
          <p:cNvSpPr txBox="1"/>
          <p:nvPr>
            <p:ph type="title"/>
          </p:nvPr>
        </p:nvSpPr>
        <p:spPr>
          <a:xfrm>
            <a:off x="594360" y="189572"/>
            <a:ext cx="6787747" cy="1593507"/>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4"/>
          <p:cNvSpPr txBox="1"/>
          <p:nvPr>
            <p:ph idx="1" type="body"/>
          </p:nvPr>
        </p:nvSpPr>
        <p:spPr>
          <a:xfrm>
            <a:off x="594359" y="2281918"/>
            <a:ext cx="6787747" cy="3708517"/>
          </a:xfrm>
          <a:prstGeom prst="rect">
            <a:avLst/>
          </a:prstGeom>
          <a:noFill/>
          <a:ln>
            <a:noFill/>
          </a:ln>
        </p:spPr>
        <p:txBody>
          <a:bodyPr anchorCtr="0" anchor="t" bIns="0" lIns="0" spcFirstLastPara="1" rIns="0" wrap="square" tIns="228600">
            <a:normAutofit/>
          </a:bodyPr>
          <a:lstStyle>
            <a:lvl1pPr indent="-381000" lvl="0" marL="457200" algn="l">
              <a:lnSpc>
                <a:spcPct val="80000"/>
              </a:lnSpc>
              <a:spcBef>
                <a:spcPts val="2200"/>
              </a:spcBef>
              <a:spcAft>
                <a:spcPts val="0"/>
              </a:spcAft>
              <a:buClr>
                <a:srgbClr val="5D7C3F"/>
              </a:buClr>
              <a:buSzPts val="2400"/>
              <a:buFont typeface="Arial"/>
              <a:buChar char="•"/>
              <a:defRPr b="1" i="0" sz="2400">
                <a:solidFill>
                  <a:srgbClr val="5D7C3F"/>
                </a:solidFill>
                <a:latin typeface="Libre Franklin"/>
                <a:ea typeface="Libre Franklin"/>
                <a:cs typeface="Libre Franklin"/>
                <a:sym typeface="Libre Franklin"/>
              </a:defRPr>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 name="Google Shape;30;p34"/>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31" name="Google Shape;31;p34"/>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2" name="Google Shape;32;p34"/>
          <p:cNvCxnSpPr/>
          <p:nvPr/>
        </p:nvCxnSpPr>
        <p:spPr>
          <a:xfrm>
            <a:off x="594360" y="2148840"/>
            <a:ext cx="2130552" cy="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solidFill>
          <a:schemeClr val="accent3"/>
        </a:solidFill>
      </p:bgPr>
    </p:bg>
    <p:spTree>
      <p:nvGrpSpPr>
        <p:cNvPr id="33" name="Shape 33"/>
        <p:cNvGrpSpPr/>
        <p:nvPr/>
      </p:nvGrpSpPr>
      <p:grpSpPr>
        <a:xfrm>
          <a:off x="0" y="0"/>
          <a:ext cx="0" cy="0"/>
          <a:chOff x="0" y="0"/>
          <a:chExt cx="0" cy="0"/>
        </a:xfrm>
      </p:grpSpPr>
      <p:sp>
        <p:nvSpPr>
          <p:cNvPr id="34" name="Google Shape;34;p35"/>
          <p:cNvSpPr/>
          <p:nvPr>
            <p:ph idx="2" type="pic"/>
          </p:nvPr>
        </p:nvSpPr>
        <p:spPr>
          <a:xfrm>
            <a:off x="0" y="0"/>
            <a:ext cx="12192000" cy="6880543"/>
          </a:xfrm>
          <a:prstGeom prst="rect">
            <a:avLst/>
          </a:prstGeom>
          <a:noFill/>
          <a:ln>
            <a:noFill/>
          </a:ln>
        </p:spPr>
      </p:sp>
      <p:sp>
        <p:nvSpPr>
          <p:cNvPr id="35" name="Google Shape;35;p35"/>
          <p:cNvSpPr txBox="1"/>
          <p:nvPr>
            <p:ph type="title"/>
          </p:nvPr>
        </p:nvSpPr>
        <p:spPr>
          <a:xfrm>
            <a:off x="6309359" y="444933"/>
            <a:ext cx="5477479" cy="329184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lt1"/>
              </a:buClr>
              <a:buSzPts val="6000"/>
              <a:buFont typeface="Franklin Gothic"/>
              <a:buNone/>
              <a:defRPr b="1" i="0" sz="600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5"/>
          <p:cNvSpPr/>
          <p:nvPr/>
        </p:nvSpPr>
        <p:spPr>
          <a:xfrm>
            <a:off x="6309360" y="3951843"/>
            <a:ext cx="2133600" cy="100584"/>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2">
  <p:cSld name="Summary 2">
    <p:bg>
      <p:bgPr>
        <a:solidFill>
          <a:schemeClr val="lt1"/>
        </a:solidFill>
      </p:bgPr>
    </p:bg>
    <p:spTree>
      <p:nvGrpSpPr>
        <p:cNvPr id="37" name="Shape 37"/>
        <p:cNvGrpSpPr/>
        <p:nvPr/>
      </p:nvGrpSpPr>
      <p:grpSpPr>
        <a:xfrm>
          <a:off x="0" y="0"/>
          <a:ext cx="0" cy="0"/>
          <a:chOff x="0" y="0"/>
          <a:chExt cx="0" cy="0"/>
        </a:xfrm>
      </p:grpSpPr>
      <p:cxnSp>
        <p:nvCxnSpPr>
          <p:cNvPr id="38" name="Google Shape;38;p36"/>
          <p:cNvCxnSpPr/>
          <p:nvPr/>
        </p:nvCxnSpPr>
        <p:spPr>
          <a:xfrm>
            <a:off x="594360" y="2148840"/>
            <a:ext cx="2133600" cy="3992"/>
          </a:xfrm>
          <a:prstGeom prst="straightConnector1">
            <a:avLst/>
          </a:prstGeom>
          <a:noFill/>
          <a:ln cap="flat" cmpd="sng" w="101600">
            <a:solidFill>
              <a:srgbClr val="5D7C3F"/>
            </a:solidFill>
            <a:prstDash val="solid"/>
            <a:miter lim="800000"/>
            <a:headEnd len="sm" w="sm" type="none"/>
            <a:tailEnd len="sm" w="sm" type="none"/>
          </a:ln>
        </p:spPr>
      </p:cxnSp>
      <p:grpSp>
        <p:nvGrpSpPr>
          <p:cNvPr id="39" name="Google Shape;39;p36"/>
          <p:cNvGrpSpPr/>
          <p:nvPr/>
        </p:nvGrpSpPr>
        <p:grpSpPr>
          <a:xfrm flipH="1" rot="5400000">
            <a:off x="0" y="3900132"/>
            <a:ext cx="2959226" cy="2959226"/>
            <a:chOff x="0" y="12289"/>
            <a:chExt cx="3550" cy="3551"/>
          </a:xfrm>
        </p:grpSpPr>
        <p:sp>
          <p:nvSpPr>
            <p:cNvPr id="40" name="Google Shape;40;p36"/>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41" name="Google Shape;41;p36"/>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42" name="Google Shape;42;p36"/>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43" name="Google Shape;43;p36"/>
          <p:cNvSpPr txBox="1"/>
          <p:nvPr>
            <p:ph type="title"/>
          </p:nvPr>
        </p:nvSpPr>
        <p:spPr>
          <a:xfrm>
            <a:off x="594360" y="102875"/>
            <a:ext cx="10873740" cy="1680205"/>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6"/>
          <p:cNvSpPr txBox="1"/>
          <p:nvPr>
            <p:ph idx="1" type="body"/>
          </p:nvPr>
        </p:nvSpPr>
        <p:spPr>
          <a:xfrm>
            <a:off x="3657600" y="2282008"/>
            <a:ext cx="7810500" cy="3699328"/>
          </a:xfrm>
          <a:prstGeom prst="rect">
            <a:avLst/>
          </a:prstGeom>
          <a:noFill/>
          <a:ln>
            <a:noFill/>
          </a:ln>
        </p:spPr>
        <p:txBody>
          <a:bodyPr anchorCtr="0" anchor="t" bIns="0" lIns="0" spcFirstLastPara="1" rIns="0" wrap="square" tIns="228600">
            <a:normAutofit/>
          </a:bodyPr>
          <a:lstStyle>
            <a:lvl1pPr indent="-355600" lvl="0" marL="457200" algn="l">
              <a:lnSpc>
                <a:spcPct val="90000"/>
              </a:lnSpc>
              <a:spcBef>
                <a:spcPts val="1800"/>
              </a:spcBef>
              <a:spcAft>
                <a:spcPts val="0"/>
              </a:spcAft>
              <a:buClr>
                <a:schemeClr val="dk1"/>
              </a:buClr>
              <a:buSzPts val="2000"/>
              <a:buFont typeface="Arial"/>
              <a:buChar char="•"/>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36"/>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46" name="Google Shape;46;p36"/>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bg>
      <p:bgPr>
        <a:solidFill>
          <a:schemeClr val="lt1"/>
        </a:solidFill>
      </p:bgPr>
    </p:bg>
    <p:spTree>
      <p:nvGrpSpPr>
        <p:cNvPr id="47" name="Shape 47"/>
        <p:cNvGrpSpPr/>
        <p:nvPr/>
      </p:nvGrpSpPr>
      <p:grpSpPr>
        <a:xfrm>
          <a:off x="0" y="0"/>
          <a:ext cx="0" cy="0"/>
          <a:chOff x="0" y="0"/>
          <a:chExt cx="0" cy="0"/>
        </a:xfrm>
      </p:grpSpPr>
      <p:sp>
        <p:nvSpPr>
          <p:cNvPr id="48" name="Google Shape;48;p37"/>
          <p:cNvSpPr txBox="1"/>
          <p:nvPr>
            <p:ph type="ctrTitle"/>
          </p:nvPr>
        </p:nvSpPr>
        <p:spPr>
          <a:xfrm>
            <a:off x="6299835" y="430529"/>
            <a:ext cx="5486400" cy="329184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7"/>
          <p:cNvSpPr/>
          <p:nvPr>
            <p:ph idx="2" type="pic"/>
          </p:nvPr>
        </p:nvSpPr>
        <p:spPr>
          <a:xfrm>
            <a:off x="0" y="-11113"/>
            <a:ext cx="5791200" cy="6880226"/>
          </a:xfrm>
          <a:prstGeom prst="rect">
            <a:avLst/>
          </a:prstGeom>
          <a:noFill/>
          <a:ln>
            <a:noFill/>
          </a:ln>
        </p:spPr>
      </p:sp>
      <p:sp>
        <p:nvSpPr>
          <p:cNvPr id="50" name="Google Shape;50;p37"/>
          <p:cNvSpPr txBox="1"/>
          <p:nvPr>
            <p:ph idx="1" type="body"/>
          </p:nvPr>
        </p:nvSpPr>
        <p:spPr>
          <a:xfrm>
            <a:off x="6299835" y="4568602"/>
            <a:ext cx="5486400" cy="16459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5D7C3F"/>
              </a:buClr>
              <a:buSzPts val="2400"/>
              <a:buNone/>
              <a:defRPr b="1" i="0" sz="2400">
                <a:solidFill>
                  <a:srgbClr val="5D7C3F"/>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51" name="Google Shape;51;p37"/>
          <p:cNvCxnSpPr/>
          <p:nvPr/>
        </p:nvCxnSpPr>
        <p:spPr>
          <a:xfrm>
            <a:off x="6309360" y="3950208"/>
            <a:ext cx="2133600" cy="3992"/>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Picture">
  <p:cSld name="Title Content and Picture">
    <p:bg>
      <p:bgPr>
        <a:solidFill>
          <a:schemeClr val="lt1"/>
        </a:solidFill>
      </p:bgPr>
    </p:bg>
    <p:spTree>
      <p:nvGrpSpPr>
        <p:cNvPr id="52" name="Shape 52"/>
        <p:cNvGrpSpPr/>
        <p:nvPr/>
      </p:nvGrpSpPr>
      <p:grpSpPr>
        <a:xfrm>
          <a:off x="0" y="0"/>
          <a:ext cx="0" cy="0"/>
          <a:chOff x="0" y="0"/>
          <a:chExt cx="0" cy="0"/>
        </a:xfrm>
      </p:grpSpPr>
      <p:sp>
        <p:nvSpPr>
          <p:cNvPr id="53" name="Google Shape;53;p38"/>
          <p:cNvSpPr txBox="1"/>
          <p:nvPr>
            <p:ph type="title"/>
          </p:nvPr>
        </p:nvSpPr>
        <p:spPr>
          <a:xfrm>
            <a:off x="575310" y="278129"/>
            <a:ext cx="5063490" cy="2354026"/>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8"/>
          <p:cNvSpPr txBox="1"/>
          <p:nvPr>
            <p:ph idx="1" type="body"/>
          </p:nvPr>
        </p:nvSpPr>
        <p:spPr>
          <a:xfrm>
            <a:off x="594360" y="3279579"/>
            <a:ext cx="5044440" cy="2994415"/>
          </a:xfrm>
          <a:prstGeom prst="rect">
            <a:avLst/>
          </a:prstGeom>
          <a:noFill/>
          <a:ln>
            <a:noFill/>
          </a:ln>
        </p:spPr>
        <p:txBody>
          <a:bodyPr anchorCtr="0" anchor="t" bIns="0" lIns="0" spcFirstLastPara="1" rIns="0" wrap="square" tIns="2286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55" name="Google Shape;55;p38"/>
          <p:cNvCxnSpPr/>
          <p:nvPr/>
        </p:nvCxnSpPr>
        <p:spPr>
          <a:xfrm>
            <a:off x="594360" y="2997459"/>
            <a:ext cx="2133600" cy="3992"/>
          </a:xfrm>
          <a:prstGeom prst="straightConnector1">
            <a:avLst/>
          </a:prstGeom>
          <a:noFill/>
          <a:ln cap="flat" cmpd="sng" w="101600">
            <a:solidFill>
              <a:srgbClr val="5D7C3F"/>
            </a:solidFill>
            <a:prstDash val="solid"/>
            <a:miter lim="800000"/>
            <a:headEnd len="sm" w="sm" type="none"/>
            <a:tailEnd len="sm" w="sm" type="none"/>
          </a:ln>
        </p:spPr>
      </p:cxnSp>
      <p:sp>
        <p:nvSpPr>
          <p:cNvPr id="56" name="Google Shape;56;p38"/>
          <p:cNvSpPr/>
          <p:nvPr>
            <p:ph idx="2" type="pic"/>
          </p:nvPr>
        </p:nvSpPr>
        <p:spPr>
          <a:xfrm>
            <a:off x="6096000" y="0"/>
            <a:ext cx="6118225" cy="6858000"/>
          </a:xfrm>
          <a:prstGeom prst="rect">
            <a:avLst/>
          </a:prstGeom>
          <a:noFill/>
          <a:ln>
            <a:noFill/>
          </a:ln>
        </p:spPr>
      </p:sp>
      <p:sp>
        <p:nvSpPr>
          <p:cNvPr id="57" name="Google Shape;57;p38"/>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58" name="Google Shape;58;p38"/>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p:cSld name="Title 3">
    <p:bg>
      <p:bgPr>
        <a:solidFill>
          <a:schemeClr val="lt1"/>
        </a:solidFill>
      </p:bgPr>
    </p:bg>
    <p:spTree>
      <p:nvGrpSpPr>
        <p:cNvPr id="59" name="Shape 59"/>
        <p:cNvGrpSpPr/>
        <p:nvPr/>
      </p:nvGrpSpPr>
      <p:grpSpPr>
        <a:xfrm>
          <a:off x="0" y="0"/>
          <a:ext cx="0" cy="0"/>
          <a:chOff x="0" y="0"/>
          <a:chExt cx="0" cy="0"/>
        </a:xfrm>
      </p:grpSpPr>
      <p:sp>
        <p:nvSpPr>
          <p:cNvPr id="60" name="Google Shape;60;p39"/>
          <p:cNvSpPr txBox="1"/>
          <p:nvPr>
            <p:ph type="ctrTitle"/>
          </p:nvPr>
        </p:nvSpPr>
        <p:spPr>
          <a:xfrm>
            <a:off x="594360" y="411479"/>
            <a:ext cx="5486400" cy="329184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61" name="Google Shape;61;p39"/>
          <p:cNvGrpSpPr/>
          <p:nvPr/>
        </p:nvGrpSpPr>
        <p:grpSpPr>
          <a:xfrm rot="10800000">
            <a:off x="6092752" y="0"/>
            <a:ext cx="6099248" cy="6099248"/>
            <a:chOff x="0" y="12289"/>
            <a:chExt cx="3550" cy="3551"/>
          </a:xfrm>
        </p:grpSpPr>
        <p:sp>
          <p:nvSpPr>
            <p:cNvPr id="62" name="Google Shape;62;p3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63" name="Google Shape;63;p3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64" name="Google Shape;64;p3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65" name="Google Shape;65;p39"/>
          <p:cNvSpPr txBox="1"/>
          <p:nvPr>
            <p:ph idx="1" type="body"/>
          </p:nvPr>
        </p:nvSpPr>
        <p:spPr>
          <a:xfrm>
            <a:off x="594360" y="4549552"/>
            <a:ext cx="5486400" cy="16459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5D7C3F"/>
              </a:buClr>
              <a:buSzPts val="2400"/>
              <a:buNone/>
              <a:defRPr b="1" i="0" sz="2400">
                <a:solidFill>
                  <a:srgbClr val="5D7C3F"/>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6" name="Google Shape;66;p39"/>
          <p:cNvCxnSpPr/>
          <p:nvPr/>
        </p:nvCxnSpPr>
        <p:spPr>
          <a:xfrm>
            <a:off x="594360" y="3950208"/>
            <a:ext cx="2133600" cy="3992"/>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67" name="Shape 67"/>
        <p:cNvGrpSpPr/>
        <p:nvPr/>
      </p:nvGrpSpPr>
      <p:grpSpPr>
        <a:xfrm>
          <a:off x="0" y="0"/>
          <a:ext cx="0" cy="0"/>
          <a:chOff x="0" y="0"/>
          <a:chExt cx="0" cy="0"/>
        </a:xfrm>
      </p:grpSpPr>
      <p:sp>
        <p:nvSpPr>
          <p:cNvPr id="68" name="Google Shape;68;p40"/>
          <p:cNvSpPr txBox="1"/>
          <p:nvPr>
            <p:ph type="ctrTitle"/>
          </p:nvPr>
        </p:nvSpPr>
        <p:spPr>
          <a:xfrm>
            <a:off x="6309904" y="411479"/>
            <a:ext cx="5486400" cy="329184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69" name="Google Shape;69;p40"/>
          <p:cNvGrpSpPr/>
          <p:nvPr/>
        </p:nvGrpSpPr>
        <p:grpSpPr>
          <a:xfrm>
            <a:off x="1" y="758752"/>
            <a:ext cx="6099248" cy="6099248"/>
            <a:chOff x="0" y="12289"/>
            <a:chExt cx="3550" cy="3551"/>
          </a:xfrm>
        </p:grpSpPr>
        <p:sp>
          <p:nvSpPr>
            <p:cNvPr id="70" name="Google Shape;70;p40"/>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71" name="Google Shape;71;p40"/>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72" name="Google Shape;72;p40"/>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cxnSp>
        <p:nvCxnSpPr>
          <p:cNvPr id="73" name="Google Shape;73;p40"/>
          <p:cNvCxnSpPr/>
          <p:nvPr/>
        </p:nvCxnSpPr>
        <p:spPr>
          <a:xfrm>
            <a:off x="6309360" y="3950208"/>
            <a:ext cx="2133600" cy="3992"/>
          </a:xfrm>
          <a:prstGeom prst="straightConnector1">
            <a:avLst/>
          </a:prstGeom>
          <a:noFill/>
          <a:ln cap="flat" cmpd="sng" w="101600">
            <a:solidFill>
              <a:srgbClr val="5D7C3F"/>
            </a:solidFill>
            <a:prstDash val="solid"/>
            <a:miter lim="800000"/>
            <a:headEnd len="sm" w="sm" type="none"/>
            <a:tailEnd len="sm" w="sm" type="none"/>
          </a:ln>
        </p:spPr>
      </p:cxnSp>
      <p:sp>
        <p:nvSpPr>
          <p:cNvPr id="74" name="Google Shape;74;p40"/>
          <p:cNvSpPr txBox="1"/>
          <p:nvPr>
            <p:ph idx="1" type="body"/>
          </p:nvPr>
        </p:nvSpPr>
        <p:spPr>
          <a:xfrm>
            <a:off x="6309905" y="4549552"/>
            <a:ext cx="5486400" cy="16459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5D7C3F"/>
              </a:buClr>
              <a:buSzPts val="2400"/>
              <a:buNone/>
              <a:defRPr b="1" i="0" sz="2400">
                <a:solidFill>
                  <a:srgbClr val="5D7C3F"/>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2">
  <p:cSld name="Title and Two Content 2">
    <p:bg>
      <p:bgPr>
        <a:solidFill>
          <a:schemeClr val="lt1"/>
        </a:solidFill>
      </p:bgPr>
    </p:bg>
    <p:spTree>
      <p:nvGrpSpPr>
        <p:cNvPr id="75" name="Shape 75"/>
        <p:cNvGrpSpPr/>
        <p:nvPr/>
      </p:nvGrpSpPr>
      <p:grpSpPr>
        <a:xfrm>
          <a:off x="0" y="0"/>
          <a:ext cx="0" cy="0"/>
          <a:chOff x="0" y="0"/>
          <a:chExt cx="0" cy="0"/>
        </a:xfrm>
      </p:grpSpPr>
      <p:grpSp>
        <p:nvGrpSpPr>
          <p:cNvPr id="76" name="Google Shape;76;p41"/>
          <p:cNvGrpSpPr/>
          <p:nvPr/>
        </p:nvGrpSpPr>
        <p:grpSpPr>
          <a:xfrm rot="10800000">
            <a:off x="8870040" y="0"/>
            <a:ext cx="3325208" cy="3325208"/>
            <a:chOff x="0" y="12289"/>
            <a:chExt cx="3550" cy="3551"/>
          </a:xfrm>
        </p:grpSpPr>
        <p:sp>
          <p:nvSpPr>
            <p:cNvPr id="77" name="Google Shape;77;p41"/>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78" name="Google Shape;78;p41"/>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79" name="Google Shape;79;p41"/>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80" name="Google Shape;80;p41"/>
          <p:cNvSpPr txBox="1"/>
          <p:nvPr>
            <p:ph type="title"/>
          </p:nvPr>
        </p:nvSpPr>
        <p:spPr>
          <a:xfrm>
            <a:off x="594360" y="278129"/>
            <a:ext cx="9778365" cy="1494596"/>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1"/>
          <p:cNvSpPr txBox="1"/>
          <p:nvPr>
            <p:ph idx="1" type="body"/>
          </p:nvPr>
        </p:nvSpPr>
        <p:spPr>
          <a:xfrm>
            <a:off x="594360" y="2676525"/>
            <a:ext cx="4490827" cy="3597470"/>
          </a:xfrm>
          <a:prstGeom prst="rect">
            <a:avLst/>
          </a:prstGeom>
          <a:noFill/>
          <a:ln>
            <a:noFill/>
          </a:ln>
        </p:spPr>
        <p:txBody>
          <a:bodyPr anchorCtr="0" anchor="t" bIns="0" lIns="0" spcFirstLastPara="1" rIns="0" wrap="square" tIns="457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2" name="Google Shape;82;p41"/>
          <p:cNvSpPr txBox="1"/>
          <p:nvPr>
            <p:ph idx="2" type="body"/>
          </p:nvPr>
        </p:nvSpPr>
        <p:spPr>
          <a:xfrm>
            <a:off x="5881898" y="2676525"/>
            <a:ext cx="4490827" cy="3597470"/>
          </a:xfrm>
          <a:prstGeom prst="rect">
            <a:avLst/>
          </a:prstGeom>
          <a:noFill/>
          <a:ln>
            <a:noFill/>
          </a:ln>
        </p:spPr>
        <p:txBody>
          <a:bodyPr anchorCtr="0" anchor="t" bIns="0" lIns="0" spcFirstLastPara="1" rIns="0" wrap="square" tIns="457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3" name="Google Shape;83;p41"/>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84" name="Google Shape;84;p41"/>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85" name="Google Shape;85;p41"/>
          <p:cNvCxnSpPr/>
          <p:nvPr/>
        </p:nvCxnSpPr>
        <p:spPr>
          <a:xfrm>
            <a:off x="594360" y="2148840"/>
            <a:ext cx="2133600" cy="3992"/>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idx="1" type="body"/>
          </p:nvPr>
        </p:nvSpPr>
        <p:spPr>
          <a:xfrm>
            <a:off x="594360" y="1825625"/>
            <a:ext cx="1038225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32"/>
          <p:cNvSpPr txBox="1"/>
          <p:nvPr>
            <p:ph type="title"/>
          </p:nvPr>
        </p:nvSpPr>
        <p:spPr>
          <a:xfrm>
            <a:off x="594360" y="365125"/>
            <a:ext cx="10401300" cy="1325563"/>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2" name="Google Shape;12;p32"/>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1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32"/>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marR="0" rtl="0" algn="l">
              <a:spcBef>
                <a:spcPts val="0"/>
              </a:spcBef>
              <a:buNone/>
              <a:defRPr b="1" i="0" sz="1100" u="none" cap="none" strike="noStrike">
                <a:solidFill>
                  <a:schemeClr val="dk1"/>
                </a:solidFill>
                <a:latin typeface="Libre Franklin"/>
                <a:ea typeface="Libre Franklin"/>
                <a:cs typeface="Libre Franklin"/>
                <a:sym typeface="Libre Franklin"/>
              </a:defRPr>
            </a:lvl1pPr>
            <a:lvl2pPr indent="0" lvl="1" marL="0" marR="0" rtl="0" algn="l">
              <a:spcBef>
                <a:spcPts val="0"/>
              </a:spcBef>
              <a:buNone/>
              <a:defRPr b="1" i="0" sz="1100" u="none" cap="none" strike="noStrike">
                <a:solidFill>
                  <a:schemeClr val="dk1"/>
                </a:solidFill>
                <a:latin typeface="Libre Franklin"/>
                <a:ea typeface="Libre Franklin"/>
                <a:cs typeface="Libre Franklin"/>
                <a:sym typeface="Libre Franklin"/>
              </a:defRPr>
            </a:lvl2pPr>
            <a:lvl3pPr indent="0" lvl="2" marL="0" marR="0" rtl="0" algn="l">
              <a:spcBef>
                <a:spcPts val="0"/>
              </a:spcBef>
              <a:buNone/>
              <a:defRPr b="1" i="0" sz="1100" u="none" cap="none" strike="noStrike">
                <a:solidFill>
                  <a:schemeClr val="dk1"/>
                </a:solidFill>
                <a:latin typeface="Libre Franklin"/>
                <a:ea typeface="Libre Franklin"/>
                <a:cs typeface="Libre Franklin"/>
                <a:sym typeface="Libre Franklin"/>
              </a:defRPr>
            </a:lvl3pPr>
            <a:lvl4pPr indent="0" lvl="3" marL="0" marR="0" rtl="0" algn="l">
              <a:spcBef>
                <a:spcPts val="0"/>
              </a:spcBef>
              <a:buNone/>
              <a:defRPr b="1" i="0" sz="1100" u="none" cap="none" strike="noStrike">
                <a:solidFill>
                  <a:schemeClr val="dk1"/>
                </a:solidFill>
                <a:latin typeface="Libre Franklin"/>
                <a:ea typeface="Libre Franklin"/>
                <a:cs typeface="Libre Franklin"/>
                <a:sym typeface="Libre Franklin"/>
              </a:defRPr>
            </a:lvl4pPr>
            <a:lvl5pPr indent="0" lvl="4" marL="0" marR="0" rtl="0" algn="l">
              <a:spcBef>
                <a:spcPts val="0"/>
              </a:spcBef>
              <a:buNone/>
              <a:defRPr b="1" i="0" sz="1100" u="none" cap="none" strike="noStrike">
                <a:solidFill>
                  <a:schemeClr val="dk1"/>
                </a:solidFill>
                <a:latin typeface="Libre Franklin"/>
                <a:ea typeface="Libre Franklin"/>
                <a:cs typeface="Libre Franklin"/>
                <a:sym typeface="Libre Franklin"/>
              </a:defRPr>
            </a:lvl5pPr>
            <a:lvl6pPr indent="0" lvl="5" marL="0" marR="0" rtl="0" algn="l">
              <a:spcBef>
                <a:spcPts val="0"/>
              </a:spcBef>
              <a:buNone/>
              <a:defRPr b="1" i="0" sz="1100" u="none" cap="none" strike="noStrike">
                <a:solidFill>
                  <a:schemeClr val="dk1"/>
                </a:solidFill>
                <a:latin typeface="Libre Franklin"/>
                <a:ea typeface="Libre Franklin"/>
                <a:cs typeface="Libre Franklin"/>
                <a:sym typeface="Libre Franklin"/>
              </a:defRPr>
            </a:lvl6pPr>
            <a:lvl7pPr indent="0" lvl="6" marL="0" marR="0" rtl="0" algn="l">
              <a:spcBef>
                <a:spcPts val="0"/>
              </a:spcBef>
              <a:buNone/>
              <a:defRPr b="1" i="0" sz="1100" u="none" cap="none" strike="noStrike">
                <a:solidFill>
                  <a:schemeClr val="dk1"/>
                </a:solidFill>
                <a:latin typeface="Libre Franklin"/>
                <a:ea typeface="Libre Franklin"/>
                <a:cs typeface="Libre Franklin"/>
                <a:sym typeface="Libre Franklin"/>
              </a:defRPr>
            </a:lvl7pPr>
            <a:lvl8pPr indent="0" lvl="7" marL="0" marR="0" rtl="0" algn="l">
              <a:spcBef>
                <a:spcPts val="0"/>
              </a:spcBef>
              <a:buNone/>
              <a:defRPr b="1" i="0" sz="1100" u="none" cap="none" strike="noStrike">
                <a:solidFill>
                  <a:schemeClr val="dk1"/>
                </a:solidFill>
                <a:latin typeface="Libre Franklin"/>
                <a:ea typeface="Libre Franklin"/>
                <a:cs typeface="Libre Franklin"/>
                <a:sym typeface="Libre Franklin"/>
              </a:defRPr>
            </a:lvl8pPr>
            <a:lvl9pPr indent="0" lvl="8" marL="0" marR="0" rtl="0" algn="l">
              <a:spcBef>
                <a:spcPts val="0"/>
              </a:spcBef>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hyperlink" Target="https://github.com/Bikash3/LendingClubCaseStud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
          <p:cNvSpPr txBox="1"/>
          <p:nvPr>
            <p:ph type="ctrTitle"/>
          </p:nvPr>
        </p:nvSpPr>
        <p:spPr>
          <a:xfrm>
            <a:off x="6309904" y="411479"/>
            <a:ext cx="5486400" cy="329184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6000"/>
              <a:buFont typeface="Franklin Gothic"/>
              <a:buNone/>
            </a:pPr>
            <a:r>
              <a:rPr lang="en-US"/>
              <a:t>Lending Case Study</a:t>
            </a:r>
            <a:endParaRPr/>
          </a:p>
        </p:txBody>
      </p:sp>
      <p:sp>
        <p:nvSpPr>
          <p:cNvPr id="132" name="Google Shape;132;p1"/>
          <p:cNvSpPr txBox="1"/>
          <p:nvPr/>
        </p:nvSpPr>
        <p:spPr>
          <a:xfrm>
            <a:off x="6719299" y="4643919"/>
            <a:ext cx="286809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Created by:</a:t>
            </a:r>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	Bikas Sarkar</a:t>
            </a:r>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	Sruthi Melepurath</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9"/>
          <p:cNvSpPr txBox="1"/>
          <p:nvPr>
            <p:ph type="title"/>
          </p:nvPr>
        </p:nvSpPr>
        <p:spPr>
          <a:xfrm>
            <a:off x="594360" y="102876"/>
            <a:ext cx="10873740" cy="101700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Purpose of Loan vs Interest Rate </a:t>
            </a:r>
            <a:endParaRPr/>
          </a:p>
        </p:txBody>
      </p:sp>
      <p:grpSp>
        <p:nvGrpSpPr>
          <p:cNvPr id="210" name="Google Shape;210;p9"/>
          <p:cNvGrpSpPr/>
          <p:nvPr/>
        </p:nvGrpSpPr>
        <p:grpSpPr>
          <a:xfrm flipH="1" rot="5400000">
            <a:off x="0" y="3900132"/>
            <a:ext cx="2959226" cy="2959226"/>
            <a:chOff x="0" y="12289"/>
            <a:chExt cx="3550" cy="3551"/>
          </a:xfrm>
        </p:grpSpPr>
        <p:sp>
          <p:nvSpPr>
            <p:cNvPr id="211" name="Google Shape;211;p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12" name="Google Shape;212;p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13" name="Google Shape;213;p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pic>
        <p:nvPicPr>
          <p:cNvPr id="214" name="Google Shape;214;p9"/>
          <p:cNvPicPr preferRelativeResize="0"/>
          <p:nvPr>
            <p:ph idx="1" type="body"/>
          </p:nvPr>
        </p:nvPicPr>
        <p:blipFill rotWithShape="1">
          <a:blip r:embed="rId3">
            <a:alphaModFix/>
          </a:blip>
          <a:srcRect b="0" l="0" r="0" t="0"/>
          <a:stretch/>
        </p:blipFill>
        <p:spPr>
          <a:xfrm>
            <a:off x="298300" y="1479850"/>
            <a:ext cx="6529800" cy="4689900"/>
          </a:xfrm>
          <a:prstGeom prst="rect">
            <a:avLst/>
          </a:prstGeom>
          <a:noFill/>
          <a:ln>
            <a:noFill/>
          </a:ln>
        </p:spPr>
      </p:pic>
      <p:sp>
        <p:nvSpPr>
          <p:cNvPr id="215" name="Google Shape;215;p9"/>
          <p:cNvSpPr txBox="1"/>
          <p:nvPr/>
        </p:nvSpPr>
        <p:spPr>
          <a:xfrm>
            <a:off x="6960001" y="2808850"/>
            <a:ext cx="52062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above charts shows five major purposes of Loan applications  are - debt_consolidation , credit_card , other , home_improvement &amp; major_purchase</a:t>
            </a:r>
            <a:endParaRPr sz="1800">
              <a:solidFill>
                <a:schemeClr val="dk1"/>
              </a:solidFill>
              <a:latin typeface="Arial"/>
              <a:ea typeface="Arial"/>
              <a:cs typeface="Arial"/>
              <a:sym typeface="Arial"/>
            </a:endParaRPr>
          </a:p>
          <a:p>
            <a:pPr indent="0" lvl="0" marL="0" marR="0" rtl="0" algn="l">
              <a:spcBef>
                <a:spcPts val="0"/>
              </a:spcBef>
              <a:spcAft>
                <a:spcPts val="0"/>
              </a:spcAft>
              <a:buNone/>
            </a:pP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where **</a:t>
            </a:r>
            <a:r>
              <a:rPr b="1" lang="en-US" sz="1800">
                <a:solidFill>
                  <a:schemeClr val="dk1"/>
                </a:solidFill>
                <a:latin typeface="Arial"/>
                <a:ea typeface="Arial"/>
                <a:cs typeface="Arial"/>
                <a:sym typeface="Arial"/>
              </a:rPr>
              <a:t>debt_consolidation</a:t>
            </a:r>
            <a:r>
              <a:rPr lang="en-US" sz="1800">
                <a:solidFill>
                  <a:schemeClr val="dk1"/>
                </a:solidFill>
                <a:latin typeface="Arial"/>
                <a:ea typeface="Arial"/>
                <a:cs typeface="Arial"/>
                <a:sym typeface="Arial"/>
              </a:rPr>
              <a:t>** is the highest loan purpose.</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0"/>
          <p:cNvSpPr txBox="1"/>
          <p:nvPr>
            <p:ph type="title"/>
          </p:nvPr>
        </p:nvSpPr>
        <p:spPr>
          <a:xfrm>
            <a:off x="849074" y="178934"/>
            <a:ext cx="10873740" cy="101700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Loan Distribution vs Loan amount </a:t>
            </a:r>
            <a:endParaRPr/>
          </a:p>
        </p:txBody>
      </p:sp>
      <p:grpSp>
        <p:nvGrpSpPr>
          <p:cNvPr id="222" name="Google Shape;222;p10"/>
          <p:cNvGrpSpPr/>
          <p:nvPr/>
        </p:nvGrpSpPr>
        <p:grpSpPr>
          <a:xfrm flipH="1" rot="5400000">
            <a:off x="0" y="3900132"/>
            <a:ext cx="2959226" cy="2959226"/>
            <a:chOff x="0" y="12289"/>
            <a:chExt cx="3550" cy="3551"/>
          </a:xfrm>
        </p:grpSpPr>
        <p:sp>
          <p:nvSpPr>
            <p:cNvPr id="223" name="Google Shape;223;p10"/>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24" name="Google Shape;224;p10"/>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25" name="Google Shape;225;p10"/>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226" name="Google Shape;226;p10"/>
          <p:cNvSpPr txBox="1"/>
          <p:nvPr>
            <p:ph idx="1" type="body"/>
          </p:nvPr>
        </p:nvSpPr>
        <p:spPr>
          <a:xfrm>
            <a:off x="6823350" y="3267699"/>
            <a:ext cx="4869900" cy="1307100"/>
          </a:xfrm>
          <a:prstGeom prst="rect">
            <a:avLst/>
          </a:prstGeom>
          <a:noFill/>
          <a:ln>
            <a:noFill/>
          </a:ln>
        </p:spPr>
        <p:txBody>
          <a:bodyPr anchorCtr="0" anchor="t" bIns="0" lIns="0" spcFirstLastPara="1" rIns="0" wrap="square" tIns="228600">
            <a:normAutofit/>
          </a:bodyPr>
          <a:lstStyle/>
          <a:p>
            <a:pPr indent="0" lvl="0" marL="0" rtl="0" algn="l">
              <a:lnSpc>
                <a:spcPct val="90000"/>
              </a:lnSpc>
              <a:spcBef>
                <a:spcPts val="0"/>
              </a:spcBef>
              <a:spcAft>
                <a:spcPts val="0"/>
              </a:spcAft>
              <a:buClr>
                <a:schemeClr val="dk1"/>
              </a:buClr>
              <a:buSzPts val="1700"/>
              <a:buNone/>
            </a:pPr>
            <a:r>
              <a:rPr lang="en-US" sz="1800">
                <a:latin typeface="Arial"/>
                <a:ea typeface="Arial"/>
                <a:cs typeface="Arial"/>
                <a:sym typeface="Arial"/>
              </a:rPr>
              <a:t>The distribution of loan amount can be visualized from the above plot. It has been observed that the maximum loan range amount is between 5000-10000.</a:t>
            </a:r>
            <a:endParaRPr b="0" sz="1800">
              <a:solidFill>
                <a:srgbClr val="000000"/>
              </a:solidFill>
              <a:latin typeface="Courier New"/>
              <a:ea typeface="Courier New"/>
              <a:cs typeface="Courier New"/>
              <a:sym typeface="Courier New"/>
            </a:endParaRPr>
          </a:p>
        </p:txBody>
      </p:sp>
      <p:pic>
        <p:nvPicPr>
          <p:cNvPr id="227" name="Google Shape;227;p10"/>
          <p:cNvPicPr preferRelativeResize="0"/>
          <p:nvPr/>
        </p:nvPicPr>
        <p:blipFill rotWithShape="1">
          <a:blip r:embed="rId3">
            <a:alphaModFix/>
          </a:blip>
          <a:srcRect b="0" l="0" r="0" t="0"/>
          <a:stretch/>
        </p:blipFill>
        <p:spPr>
          <a:xfrm>
            <a:off x="484175" y="1554725"/>
            <a:ext cx="6020749" cy="473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1"/>
          <p:cNvSpPr txBox="1"/>
          <p:nvPr>
            <p:ph type="title"/>
          </p:nvPr>
        </p:nvSpPr>
        <p:spPr>
          <a:xfrm>
            <a:off x="792062" y="507945"/>
            <a:ext cx="10873740" cy="101700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Calculate the percentage of loan defaulters according to loan purpose</a:t>
            </a:r>
            <a:endParaRPr/>
          </a:p>
        </p:txBody>
      </p:sp>
      <p:grpSp>
        <p:nvGrpSpPr>
          <p:cNvPr id="234" name="Google Shape;234;p11"/>
          <p:cNvGrpSpPr/>
          <p:nvPr/>
        </p:nvGrpSpPr>
        <p:grpSpPr>
          <a:xfrm flipH="1" rot="5400000">
            <a:off x="0" y="3900132"/>
            <a:ext cx="2959226" cy="2959226"/>
            <a:chOff x="0" y="12289"/>
            <a:chExt cx="3550" cy="3551"/>
          </a:xfrm>
        </p:grpSpPr>
        <p:sp>
          <p:nvSpPr>
            <p:cNvPr id="235" name="Google Shape;235;p11"/>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36" name="Google Shape;236;p11"/>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37" name="Google Shape;237;p11"/>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238" name="Google Shape;238;p11"/>
          <p:cNvSpPr txBox="1"/>
          <p:nvPr>
            <p:ph idx="1" type="body"/>
          </p:nvPr>
        </p:nvSpPr>
        <p:spPr>
          <a:xfrm>
            <a:off x="7241000" y="2795550"/>
            <a:ext cx="4227300" cy="1266900"/>
          </a:xfrm>
          <a:prstGeom prst="rect">
            <a:avLst/>
          </a:prstGeom>
          <a:noFill/>
          <a:ln>
            <a:noFill/>
          </a:ln>
        </p:spPr>
        <p:txBody>
          <a:bodyPr anchorCtr="0" anchor="t" bIns="0" lIns="0" spcFirstLastPara="1" rIns="0" wrap="square" tIns="228600">
            <a:normAutofit/>
          </a:bodyPr>
          <a:lstStyle/>
          <a:p>
            <a:pPr indent="0" lvl="0" marL="0" rtl="0" algn="l">
              <a:lnSpc>
                <a:spcPct val="90000"/>
              </a:lnSpc>
              <a:spcBef>
                <a:spcPts val="0"/>
              </a:spcBef>
              <a:spcAft>
                <a:spcPts val="0"/>
              </a:spcAft>
              <a:buClr>
                <a:schemeClr val="dk1"/>
              </a:buClr>
              <a:buSzPts val="1700"/>
              <a:buNone/>
            </a:pPr>
            <a:r>
              <a:rPr lang="en-US" sz="1800">
                <a:latin typeface="Arial"/>
                <a:ea typeface="Arial"/>
                <a:cs typeface="Arial"/>
                <a:sym typeface="Arial"/>
              </a:rPr>
              <a:t>Customer Purpose with small_businesses has higher percentage of defaulters.</a:t>
            </a:r>
            <a:endParaRPr b="0" sz="1800">
              <a:solidFill>
                <a:srgbClr val="000000"/>
              </a:solidFill>
              <a:latin typeface="Courier New"/>
              <a:ea typeface="Courier New"/>
              <a:cs typeface="Courier New"/>
              <a:sym typeface="Courier New"/>
            </a:endParaRPr>
          </a:p>
        </p:txBody>
      </p:sp>
      <p:pic>
        <p:nvPicPr>
          <p:cNvPr id="239" name="Google Shape;239;p11"/>
          <p:cNvPicPr preferRelativeResize="0"/>
          <p:nvPr/>
        </p:nvPicPr>
        <p:blipFill rotWithShape="1">
          <a:blip r:embed="rId3">
            <a:alphaModFix/>
          </a:blip>
          <a:srcRect b="0" l="0" r="0" t="0"/>
          <a:stretch/>
        </p:blipFill>
        <p:spPr>
          <a:xfrm>
            <a:off x="174100" y="1704350"/>
            <a:ext cx="6815549" cy="468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2"/>
          <p:cNvSpPr txBox="1"/>
          <p:nvPr>
            <p:ph type="title"/>
          </p:nvPr>
        </p:nvSpPr>
        <p:spPr>
          <a:xfrm>
            <a:off x="594360" y="731906"/>
            <a:ext cx="10873740" cy="101700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Calculate the percentage of loan defaulters according to grade</a:t>
            </a:r>
            <a:endParaRPr/>
          </a:p>
        </p:txBody>
      </p:sp>
      <p:grpSp>
        <p:nvGrpSpPr>
          <p:cNvPr id="246" name="Google Shape;246;p12"/>
          <p:cNvGrpSpPr/>
          <p:nvPr/>
        </p:nvGrpSpPr>
        <p:grpSpPr>
          <a:xfrm flipH="1" rot="5400000">
            <a:off x="0" y="3900132"/>
            <a:ext cx="2959226" cy="2959226"/>
            <a:chOff x="0" y="12289"/>
            <a:chExt cx="3550" cy="3551"/>
          </a:xfrm>
        </p:grpSpPr>
        <p:sp>
          <p:nvSpPr>
            <p:cNvPr id="247" name="Google Shape;247;p1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48" name="Google Shape;248;p1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49" name="Google Shape;249;p1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pic>
        <p:nvPicPr>
          <p:cNvPr id="250" name="Google Shape;250;p12"/>
          <p:cNvPicPr preferRelativeResize="0"/>
          <p:nvPr>
            <p:ph idx="1" type="body"/>
          </p:nvPr>
        </p:nvPicPr>
        <p:blipFill rotWithShape="1">
          <a:blip r:embed="rId3">
            <a:alphaModFix/>
          </a:blip>
          <a:srcRect b="0" l="0" r="0" t="0"/>
          <a:stretch/>
        </p:blipFill>
        <p:spPr>
          <a:xfrm>
            <a:off x="363212" y="2427873"/>
            <a:ext cx="7830452" cy="3582509"/>
          </a:xfrm>
          <a:prstGeom prst="rect">
            <a:avLst/>
          </a:prstGeom>
          <a:noFill/>
          <a:ln>
            <a:noFill/>
          </a:ln>
        </p:spPr>
      </p:pic>
      <p:sp>
        <p:nvSpPr>
          <p:cNvPr id="251" name="Google Shape;251;p12"/>
          <p:cNvSpPr txBox="1"/>
          <p:nvPr/>
        </p:nvSpPr>
        <p:spPr>
          <a:xfrm>
            <a:off x="8496299" y="3757425"/>
            <a:ext cx="33147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lower customer Grade has higher percentage of defaulters.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3"/>
          <p:cNvSpPr txBox="1"/>
          <p:nvPr>
            <p:ph type="title"/>
          </p:nvPr>
        </p:nvSpPr>
        <p:spPr>
          <a:xfrm>
            <a:off x="659130" y="805432"/>
            <a:ext cx="10873740" cy="101700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Calculate the percentage of loan defaulters according to Employee experience</a:t>
            </a:r>
            <a:endParaRPr/>
          </a:p>
        </p:txBody>
      </p:sp>
      <p:grpSp>
        <p:nvGrpSpPr>
          <p:cNvPr id="258" name="Google Shape;258;p13"/>
          <p:cNvGrpSpPr/>
          <p:nvPr/>
        </p:nvGrpSpPr>
        <p:grpSpPr>
          <a:xfrm flipH="1" rot="5400000">
            <a:off x="0" y="3900132"/>
            <a:ext cx="2959226" cy="2959226"/>
            <a:chOff x="0" y="12289"/>
            <a:chExt cx="3550" cy="3551"/>
          </a:xfrm>
        </p:grpSpPr>
        <p:sp>
          <p:nvSpPr>
            <p:cNvPr id="259" name="Google Shape;259;p1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60" name="Google Shape;260;p1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61" name="Google Shape;261;p1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262" name="Google Shape;262;p13"/>
          <p:cNvSpPr txBox="1"/>
          <p:nvPr>
            <p:ph idx="1" type="body"/>
          </p:nvPr>
        </p:nvSpPr>
        <p:spPr>
          <a:xfrm>
            <a:off x="7180925" y="2931501"/>
            <a:ext cx="4869900" cy="1694400"/>
          </a:xfrm>
          <a:prstGeom prst="rect">
            <a:avLst/>
          </a:prstGeom>
          <a:noFill/>
          <a:ln>
            <a:noFill/>
          </a:ln>
        </p:spPr>
        <p:txBody>
          <a:bodyPr anchorCtr="0" anchor="t" bIns="0" lIns="0" spcFirstLastPara="1" rIns="0" wrap="square" tIns="228600">
            <a:normAutofit/>
          </a:bodyPr>
          <a:lstStyle/>
          <a:p>
            <a:pPr indent="0" lvl="0" marL="0" rtl="0" algn="l">
              <a:lnSpc>
                <a:spcPct val="90000"/>
              </a:lnSpc>
              <a:spcBef>
                <a:spcPts val="0"/>
              </a:spcBef>
              <a:spcAft>
                <a:spcPts val="0"/>
              </a:spcAft>
              <a:buClr>
                <a:schemeClr val="dk1"/>
              </a:buClr>
              <a:buSzPts val="1700"/>
              <a:buNone/>
            </a:pPr>
            <a:r>
              <a:rPr lang="en-US" sz="1800">
                <a:latin typeface="Arial"/>
                <a:ea typeface="Arial"/>
                <a:cs typeface="Arial"/>
                <a:sym typeface="Arial"/>
              </a:rPr>
              <a:t>Customer with higher Customer exp. has higher percentage of defaulters.</a:t>
            </a:r>
            <a:endParaRPr b="0" sz="1800">
              <a:solidFill>
                <a:srgbClr val="000000"/>
              </a:solidFill>
              <a:latin typeface="Courier New"/>
              <a:ea typeface="Courier New"/>
              <a:cs typeface="Courier New"/>
              <a:sym typeface="Courier New"/>
            </a:endParaRPr>
          </a:p>
        </p:txBody>
      </p:sp>
      <p:pic>
        <p:nvPicPr>
          <p:cNvPr id="263" name="Google Shape;263;p13"/>
          <p:cNvPicPr preferRelativeResize="0"/>
          <p:nvPr/>
        </p:nvPicPr>
        <p:blipFill rotWithShape="1">
          <a:blip r:embed="rId3">
            <a:alphaModFix/>
          </a:blip>
          <a:srcRect b="0" l="0" r="0" t="0"/>
          <a:stretch/>
        </p:blipFill>
        <p:spPr>
          <a:xfrm>
            <a:off x="659125" y="2485874"/>
            <a:ext cx="6521799" cy="380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4"/>
          <p:cNvSpPr txBox="1"/>
          <p:nvPr>
            <p:ph type="title"/>
          </p:nvPr>
        </p:nvSpPr>
        <p:spPr>
          <a:xfrm>
            <a:off x="484177" y="1940860"/>
            <a:ext cx="12070551" cy="101700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rgbClr val="000000"/>
              </a:buClr>
              <a:buSzPts val="4400"/>
              <a:buFont typeface="Courier New"/>
              <a:buNone/>
            </a:pPr>
            <a:br>
              <a:rPr b="0" lang="en-US">
                <a:solidFill>
                  <a:srgbClr val="000000"/>
                </a:solidFill>
                <a:latin typeface="Courier New"/>
                <a:ea typeface="Courier New"/>
                <a:cs typeface="Courier New"/>
                <a:sym typeface="Courier New"/>
              </a:rPr>
            </a:br>
            <a:r>
              <a:rPr lang="en-US"/>
              <a:t>NUMBER OF PEOPLE V/S HOME OWNERSHIP AND Risk Analysis of Defaulters acc. Home Ownership</a:t>
            </a:r>
            <a:br>
              <a:rPr b="0" lang="en-US">
                <a:solidFill>
                  <a:srgbClr val="000000"/>
                </a:solidFill>
                <a:latin typeface="Courier New"/>
                <a:ea typeface="Courier New"/>
                <a:cs typeface="Courier New"/>
                <a:sym typeface="Courier New"/>
              </a:rPr>
            </a:br>
            <a:br>
              <a:rPr b="0" lang="en-US">
                <a:solidFill>
                  <a:srgbClr val="000000"/>
                </a:solidFill>
                <a:latin typeface="Courier New"/>
                <a:ea typeface="Courier New"/>
                <a:cs typeface="Courier New"/>
                <a:sym typeface="Courier New"/>
              </a:rPr>
            </a:br>
            <a:endParaRPr/>
          </a:p>
        </p:txBody>
      </p:sp>
      <p:grpSp>
        <p:nvGrpSpPr>
          <p:cNvPr id="270" name="Google Shape;270;p14"/>
          <p:cNvGrpSpPr/>
          <p:nvPr/>
        </p:nvGrpSpPr>
        <p:grpSpPr>
          <a:xfrm flipH="1" rot="5400000">
            <a:off x="0" y="3900132"/>
            <a:ext cx="2959226" cy="2959226"/>
            <a:chOff x="0" y="12289"/>
            <a:chExt cx="3550" cy="3551"/>
          </a:xfrm>
        </p:grpSpPr>
        <p:sp>
          <p:nvSpPr>
            <p:cNvPr id="271" name="Google Shape;271;p1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72" name="Google Shape;272;p1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73" name="Google Shape;273;p1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274" name="Google Shape;274;p14"/>
          <p:cNvSpPr txBox="1"/>
          <p:nvPr>
            <p:ph idx="1" type="body"/>
          </p:nvPr>
        </p:nvSpPr>
        <p:spPr>
          <a:xfrm>
            <a:off x="6877525" y="2523900"/>
            <a:ext cx="5404200" cy="1810200"/>
          </a:xfrm>
          <a:prstGeom prst="rect">
            <a:avLst/>
          </a:prstGeom>
          <a:noFill/>
          <a:ln>
            <a:noFill/>
          </a:ln>
        </p:spPr>
        <p:txBody>
          <a:bodyPr anchorCtr="0" anchor="t" bIns="0" lIns="0" spcFirstLastPara="1" rIns="0" wrap="square" tIns="228600">
            <a:normAutofit/>
          </a:bodyPr>
          <a:lstStyle/>
          <a:p>
            <a:pPr indent="0" lvl="0" marL="0" rtl="0" algn="l">
              <a:lnSpc>
                <a:spcPct val="90000"/>
              </a:lnSpc>
              <a:spcBef>
                <a:spcPts val="0"/>
              </a:spcBef>
              <a:spcAft>
                <a:spcPts val="0"/>
              </a:spcAft>
              <a:buClr>
                <a:schemeClr val="dk1"/>
              </a:buClr>
              <a:buSzPts val="1700"/>
              <a:buNone/>
            </a:pPr>
            <a:r>
              <a:rPr lang="en-US" sz="1800">
                <a:latin typeface="Arial"/>
                <a:ea typeface="Arial"/>
                <a:cs typeface="Arial"/>
                <a:sym typeface="Arial"/>
              </a:rPr>
              <a:t>1. The highest number of people are in **Rent** home ownership.</a:t>
            </a:r>
            <a:endParaRPr sz="1800"/>
          </a:p>
          <a:p>
            <a:pPr indent="0" lvl="0" marL="0" rtl="0" algn="l">
              <a:lnSpc>
                <a:spcPct val="90000"/>
              </a:lnSpc>
              <a:spcBef>
                <a:spcPts val="1800"/>
              </a:spcBef>
              <a:spcAft>
                <a:spcPts val="0"/>
              </a:spcAft>
              <a:buClr>
                <a:schemeClr val="dk1"/>
              </a:buClr>
              <a:buSzPts val="1700"/>
              <a:buNone/>
            </a:pPr>
            <a:r>
              <a:rPr lang="en-US" sz="1800">
                <a:latin typeface="Arial"/>
                <a:ea typeface="Arial"/>
                <a:cs typeface="Arial"/>
                <a:sym typeface="Arial"/>
              </a:rPr>
              <a:t>2. The highest percentage of defaulter is under **Other** home ownership and is followed by Rent and Own and Mortgage.</a:t>
            </a:r>
            <a:endParaRPr sz="1800"/>
          </a:p>
        </p:txBody>
      </p:sp>
      <p:pic>
        <p:nvPicPr>
          <p:cNvPr id="275" name="Google Shape;275;p14"/>
          <p:cNvPicPr preferRelativeResize="0"/>
          <p:nvPr/>
        </p:nvPicPr>
        <p:blipFill rotWithShape="1">
          <a:blip r:embed="rId3">
            <a:alphaModFix/>
          </a:blip>
          <a:srcRect b="0" l="0" r="0" t="0"/>
          <a:stretch/>
        </p:blipFill>
        <p:spPr>
          <a:xfrm>
            <a:off x="291600" y="2089950"/>
            <a:ext cx="6489351" cy="4187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5"/>
          <p:cNvSpPr txBox="1"/>
          <p:nvPr>
            <p:ph type="title"/>
          </p:nvPr>
        </p:nvSpPr>
        <p:spPr>
          <a:xfrm>
            <a:off x="288968" y="347558"/>
            <a:ext cx="12070551" cy="101700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Debt to Income vs Employee Experience</a:t>
            </a:r>
            <a:endParaRPr/>
          </a:p>
        </p:txBody>
      </p:sp>
      <p:grpSp>
        <p:nvGrpSpPr>
          <p:cNvPr id="282" name="Google Shape;282;p15"/>
          <p:cNvGrpSpPr/>
          <p:nvPr/>
        </p:nvGrpSpPr>
        <p:grpSpPr>
          <a:xfrm flipH="1" rot="5400000">
            <a:off x="0" y="3900132"/>
            <a:ext cx="2959226" cy="2959226"/>
            <a:chOff x="0" y="12289"/>
            <a:chExt cx="3550" cy="3551"/>
          </a:xfrm>
        </p:grpSpPr>
        <p:sp>
          <p:nvSpPr>
            <p:cNvPr id="283" name="Google Shape;283;p15"/>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84" name="Google Shape;284;p15"/>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85" name="Google Shape;285;p15"/>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286" name="Google Shape;286;p15"/>
          <p:cNvSpPr txBox="1"/>
          <p:nvPr>
            <p:ph idx="1" type="body"/>
          </p:nvPr>
        </p:nvSpPr>
        <p:spPr>
          <a:xfrm>
            <a:off x="6787800" y="3504538"/>
            <a:ext cx="5404200" cy="1961400"/>
          </a:xfrm>
          <a:prstGeom prst="rect">
            <a:avLst/>
          </a:prstGeom>
          <a:noFill/>
          <a:ln>
            <a:noFill/>
          </a:ln>
        </p:spPr>
        <p:txBody>
          <a:bodyPr anchorCtr="0" anchor="t" bIns="0" lIns="0" spcFirstLastPara="1" rIns="0" wrap="square" tIns="228600">
            <a:normAutofit/>
          </a:bodyPr>
          <a:lstStyle/>
          <a:p>
            <a:pPr indent="0" lvl="0" marL="0" rtl="0" algn="l">
              <a:lnSpc>
                <a:spcPct val="115000"/>
              </a:lnSpc>
              <a:spcBef>
                <a:spcPts val="2400"/>
              </a:spcBef>
              <a:spcAft>
                <a:spcPts val="600"/>
              </a:spcAft>
              <a:buClr>
                <a:schemeClr val="dk1"/>
              </a:buClr>
              <a:buSzPts val="1100"/>
              <a:buNone/>
            </a:pPr>
            <a:r>
              <a:rPr lang="en-US" sz="1800">
                <a:latin typeface="Arial"/>
                <a:ea typeface="Arial"/>
                <a:cs typeface="Arial"/>
                <a:sym typeface="Arial"/>
              </a:rPr>
              <a:t>In the bivariate analysis it has been observed that employees with 10+ years of exp. is having a debt to income in the maximum range apart from that rest year of employee exp. are more or less in the same range.</a:t>
            </a:r>
            <a:endParaRPr sz="1800">
              <a:latin typeface="Arial"/>
              <a:ea typeface="Arial"/>
              <a:cs typeface="Arial"/>
              <a:sym typeface="Arial"/>
            </a:endParaRPr>
          </a:p>
        </p:txBody>
      </p:sp>
      <p:pic>
        <p:nvPicPr>
          <p:cNvPr id="287" name="Google Shape;287;p15"/>
          <p:cNvPicPr preferRelativeResize="0"/>
          <p:nvPr/>
        </p:nvPicPr>
        <p:blipFill>
          <a:blip r:embed="rId3">
            <a:alphaModFix/>
          </a:blip>
          <a:stretch>
            <a:fillRect/>
          </a:stretch>
        </p:blipFill>
        <p:spPr>
          <a:xfrm>
            <a:off x="609600" y="2369800"/>
            <a:ext cx="6074850" cy="423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6"/>
          <p:cNvSpPr txBox="1"/>
          <p:nvPr>
            <p:ph type="title"/>
          </p:nvPr>
        </p:nvSpPr>
        <p:spPr>
          <a:xfrm>
            <a:off x="288968" y="347558"/>
            <a:ext cx="12070551" cy="101700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Loan Amount vs Employee Experience</a:t>
            </a:r>
            <a:endParaRPr/>
          </a:p>
        </p:txBody>
      </p:sp>
      <p:grpSp>
        <p:nvGrpSpPr>
          <p:cNvPr id="294" name="Google Shape;294;p16"/>
          <p:cNvGrpSpPr/>
          <p:nvPr/>
        </p:nvGrpSpPr>
        <p:grpSpPr>
          <a:xfrm flipH="1" rot="5400000">
            <a:off x="0" y="3900132"/>
            <a:ext cx="2959226" cy="2959226"/>
            <a:chOff x="0" y="12289"/>
            <a:chExt cx="3550" cy="3551"/>
          </a:xfrm>
        </p:grpSpPr>
        <p:sp>
          <p:nvSpPr>
            <p:cNvPr id="295" name="Google Shape;295;p16"/>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96" name="Google Shape;296;p16"/>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97" name="Google Shape;297;p16"/>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298" name="Google Shape;298;p16"/>
          <p:cNvSpPr txBox="1"/>
          <p:nvPr>
            <p:ph idx="1" type="body"/>
          </p:nvPr>
        </p:nvSpPr>
        <p:spPr>
          <a:xfrm>
            <a:off x="7039375" y="3840138"/>
            <a:ext cx="4771500" cy="1082700"/>
          </a:xfrm>
          <a:prstGeom prst="rect">
            <a:avLst/>
          </a:prstGeom>
          <a:noFill/>
          <a:ln>
            <a:noFill/>
          </a:ln>
        </p:spPr>
        <p:txBody>
          <a:bodyPr anchorCtr="0" anchor="t" bIns="0" lIns="0" spcFirstLastPara="1" rIns="0" wrap="square" tIns="228600">
            <a:normAutofit/>
          </a:bodyPr>
          <a:lstStyle/>
          <a:p>
            <a:pPr indent="0" lvl="0" marL="0" rtl="0" algn="l">
              <a:lnSpc>
                <a:spcPct val="90000"/>
              </a:lnSpc>
              <a:spcBef>
                <a:spcPts val="1800"/>
              </a:spcBef>
              <a:spcAft>
                <a:spcPts val="0"/>
              </a:spcAft>
              <a:buClr>
                <a:schemeClr val="dk1"/>
              </a:buClr>
              <a:buSzPts val="1700"/>
              <a:buNone/>
            </a:pPr>
            <a:r>
              <a:rPr lang="en-US" sz="1800">
                <a:latin typeface="Arial"/>
                <a:ea typeface="Arial"/>
                <a:cs typeface="Arial"/>
                <a:sym typeface="Arial"/>
              </a:rPr>
              <a:t>In the above bivariate analysis it has been observed that 10+ years of employee exp. is taking more loans then the other categories.</a:t>
            </a:r>
            <a:endParaRPr sz="1800">
              <a:latin typeface="Arial"/>
              <a:ea typeface="Arial"/>
              <a:cs typeface="Arial"/>
              <a:sym typeface="Arial"/>
            </a:endParaRPr>
          </a:p>
        </p:txBody>
      </p:sp>
      <p:pic>
        <p:nvPicPr>
          <p:cNvPr id="299" name="Google Shape;299;p16"/>
          <p:cNvPicPr preferRelativeResize="0"/>
          <p:nvPr/>
        </p:nvPicPr>
        <p:blipFill rotWithShape="1">
          <a:blip r:embed="rId3">
            <a:alphaModFix/>
          </a:blip>
          <a:srcRect b="0" l="0" r="0" t="0"/>
          <a:stretch/>
        </p:blipFill>
        <p:spPr>
          <a:xfrm>
            <a:off x="288975" y="2286000"/>
            <a:ext cx="6750401" cy="4191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288968" y="347558"/>
            <a:ext cx="12070551" cy="101700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Interest Rate vs Employee Grades</a:t>
            </a:r>
            <a:endParaRPr/>
          </a:p>
        </p:txBody>
      </p:sp>
      <p:grpSp>
        <p:nvGrpSpPr>
          <p:cNvPr id="306" name="Google Shape;306;p17"/>
          <p:cNvGrpSpPr/>
          <p:nvPr/>
        </p:nvGrpSpPr>
        <p:grpSpPr>
          <a:xfrm flipH="1" rot="5400000">
            <a:off x="0" y="3900132"/>
            <a:ext cx="2959226" cy="2959226"/>
            <a:chOff x="0" y="12289"/>
            <a:chExt cx="3550" cy="3551"/>
          </a:xfrm>
        </p:grpSpPr>
        <p:sp>
          <p:nvSpPr>
            <p:cNvPr id="307" name="Google Shape;307;p1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08" name="Google Shape;308;p1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09" name="Google Shape;309;p1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310" name="Google Shape;310;p17"/>
          <p:cNvSpPr txBox="1"/>
          <p:nvPr>
            <p:ph idx="1" type="body"/>
          </p:nvPr>
        </p:nvSpPr>
        <p:spPr>
          <a:xfrm>
            <a:off x="7138800" y="3375921"/>
            <a:ext cx="4672200" cy="1303800"/>
          </a:xfrm>
          <a:prstGeom prst="rect">
            <a:avLst/>
          </a:prstGeom>
          <a:noFill/>
          <a:ln>
            <a:noFill/>
          </a:ln>
        </p:spPr>
        <p:txBody>
          <a:bodyPr anchorCtr="0" anchor="t" bIns="0" lIns="0" spcFirstLastPara="1" rIns="0" wrap="square" tIns="228600">
            <a:normAutofit/>
          </a:bodyPr>
          <a:lstStyle/>
          <a:p>
            <a:pPr indent="0" lvl="0" marL="0" rtl="0" algn="l">
              <a:lnSpc>
                <a:spcPct val="90000"/>
              </a:lnSpc>
              <a:spcBef>
                <a:spcPts val="1800"/>
              </a:spcBef>
              <a:spcAft>
                <a:spcPts val="0"/>
              </a:spcAft>
              <a:buClr>
                <a:schemeClr val="dk1"/>
              </a:buClr>
              <a:buSzPts val="1700"/>
              <a:buNone/>
            </a:pPr>
            <a:r>
              <a:rPr lang="en-US" sz="1800">
                <a:latin typeface="Arial"/>
                <a:ea typeface="Arial"/>
                <a:cs typeface="Arial"/>
                <a:sym typeface="Arial"/>
              </a:rPr>
              <a:t>By observing the above plot it has been observed that interest rates are increasing with the decrease in Grades, where A has lowest interest and G has highest.</a:t>
            </a:r>
            <a:endParaRPr sz="1800">
              <a:latin typeface="Arial"/>
              <a:ea typeface="Arial"/>
              <a:cs typeface="Arial"/>
              <a:sym typeface="Arial"/>
            </a:endParaRPr>
          </a:p>
        </p:txBody>
      </p:sp>
      <p:pic>
        <p:nvPicPr>
          <p:cNvPr id="311" name="Google Shape;311;p17"/>
          <p:cNvPicPr preferRelativeResize="0"/>
          <p:nvPr/>
        </p:nvPicPr>
        <p:blipFill rotWithShape="1">
          <a:blip r:embed="rId3">
            <a:alphaModFix/>
          </a:blip>
          <a:srcRect b="0" l="0" r="0" t="0"/>
          <a:stretch/>
        </p:blipFill>
        <p:spPr>
          <a:xfrm>
            <a:off x="288975" y="2363800"/>
            <a:ext cx="6597975" cy="3949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8"/>
          <p:cNvSpPr txBox="1"/>
          <p:nvPr>
            <p:ph type="title"/>
          </p:nvPr>
        </p:nvSpPr>
        <p:spPr>
          <a:xfrm>
            <a:off x="299242" y="1318408"/>
            <a:ext cx="12070551" cy="101700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Calculate the percentage of loan defaulters according to address of a state</a:t>
            </a:r>
            <a:br>
              <a:rPr b="0" lang="en-US">
                <a:solidFill>
                  <a:srgbClr val="000000"/>
                </a:solidFill>
                <a:latin typeface="Courier New"/>
                <a:ea typeface="Courier New"/>
                <a:cs typeface="Courier New"/>
                <a:sym typeface="Courier New"/>
              </a:rPr>
            </a:br>
            <a:endParaRPr/>
          </a:p>
        </p:txBody>
      </p:sp>
      <p:grpSp>
        <p:nvGrpSpPr>
          <p:cNvPr id="318" name="Google Shape;318;p18"/>
          <p:cNvGrpSpPr/>
          <p:nvPr/>
        </p:nvGrpSpPr>
        <p:grpSpPr>
          <a:xfrm flipH="1" rot="5400000">
            <a:off x="0" y="3900132"/>
            <a:ext cx="2959226" cy="2959226"/>
            <a:chOff x="0" y="12289"/>
            <a:chExt cx="3550" cy="3551"/>
          </a:xfrm>
        </p:grpSpPr>
        <p:sp>
          <p:nvSpPr>
            <p:cNvPr id="319" name="Google Shape;319;p1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20" name="Google Shape;320;p1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21" name="Google Shape;321;p1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322" name="Google Shape;322;p18"/>
          <p:cNvSpPr txBox="1"/>
          <p:nvPr>
            <p:ph idx="1" type="body"/>
          </p:nvPr>
        </p:nvSpPr>
        <p:spPr>
          <a:xfrm>
            <a:off x="7106550" y="3897713"/>
            <a:ext cx="4303500" cy="1017000"/>
          </a:xfrm>
          <a:prstGeom prst="rect">
            <a:avLst/>
          </a:prstGeom>
          <a:noFill/>
          <a:ln>
            <a:noFill/>
          </a:ln>
        </p:spPr>
        <p:txBody>
          <a:bodyPr anchorCtr="0" anchor="t" bIns="0" lIns="0" spcFirstLastPara="1" rIns="0" wrap="square" tIns="228600">
            <a:noAutofit/>
          </a:bodyPr>
          <a:lstStyle/>
          <a:p>
            <a:pPr indent="0" lvl="0" marL="0" rtl="0" algn="l">
              <a:lnSpc>
                <a:spcPct val="90000"/>
              </a:lnSpc>
              <a:spcBef>
                <a:spcPts val="1800"/>
              </a:spcBef>
              <a:spcAft>
                <a:spcPts val="0"/>
              </a:spcAft>
              <a:buClr>
                <a:schemeClr val="dk1"/>
              </a:buClr>
              <a:buSzPts val="1700"/>
              <a:buNone/>
            </a:pPr>
            <a:r>
              <a:rPr lang="en-US" sz="1800">
                <a:latin typeface="Arial"/>
                <a:ea typeface="Arial"/>
                <a:cs typeface="Arial"/>
                <a:sym typeface="Arial"/>
              </a:rPr>
              <a:t>The above plot shows that NE state has highest percentage of Defaulters.</a:t>
            </a:r>
            <a:endParaRPr sz="1800">
              <a:latin typeface="Arial"/>
              <a:ea typeface="Arial"/>
              <a:cs typeface="Arial"/>
              <a:sym typeface="Arial"/>
            </a:endParaRPr>
          </a:p>
        </p:txBody>
      </p:sp>
      <p:pic>
        <p:nvPicPr>
          <p:cNvPr id="323" name="Google Shape;323;p18"/>
          <p:cNvPicPr preferRelativeResize="0"/>
          <p:nvPr/>
        </p:nvPicPr>
        <p:blipFill rotWithShape="1">
          <a:blip r:embed="rId3">
            <a:alphaModFix/>
          </a:blip>
          <a:srcRect b="0" l="0" r="0" t="0"/>
          <a:stretch/>
        </p:blipFill>
        <p:spPr>
          <a:xfrm>
            <a:off x="403025" y="2335425"/>
            <a:ext cx="6636074" cy="414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
          <p:cNvSpPr txBox="1"/>
          <p:nvPr>
            <p:ph type="title"/>
          </p:nvPr>
        </p:nvSpPr>
        <p:spPr>
          <a:xfrm>
            <a:off x="594360" y="189572"/>
            <a:ext cx="6787747" cy="1593507"/>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Agenda</a:t>
            </a:r>
            <a:endParaRPr/>
          </a:p>
        </p:txBody>
      </p:sp>
      <p:sp>
        <p:nvSpPr>
          <p:cNvPr id="139" name="Google Shape;139;p2"/>
          <p:cNvSpPr txBox="1"/>
          <p:nvPr>
            <p:ph idx="1" type="body"/>
          </p:nvPr>
        </p:nvSpPr>
        <p:spPr>
          <a:xfrm>
            <a:off x="593725" y="2281238"/>
            <a:ext cx="6788150" cy="3709987"/>
          </a:xfrm>
          <a:prstGeom prst="rect">
            <a:avLst/>
          </a:prstGeom>
          <a:noFill/>
          <a:ln>
            <a:noFill/>
          </a:ln>
        </p:spPr>
        <p:txBody>
          <a:bodyPr anchorCtr="0" anchor="t" bIns="0" lIns="0" spcFirstLastPara="1" rIns="0" wrap="square" tIns="457200">
            <a:normAutofit/>
          </a:bodyPr>
          <a:lstStyle/>
          <a:p>
            <a:pPr indent="-283464" lvl="0" marL="283464" rtl="0" algn="l">
              <a:lnSpc>
                <a:spcPct val="80000"/>
              </a:lnSpc>
              <a:spcBef>
                <a:spcPts val="0"/>
              </a:spcBef>
              <a:spcAft>
                <a:spcPts val="0"/>
              </a:spcAft>
              <a:buClr>
                <a:srgbClr val="5D7C3F"/>
              </a:buClr>
              <a:buSzPts val="2400"/>
              <a:buFont typeface="Arial"/>
              <a:buChar char="•"/>
            </a:pPr>
            <a:r>
              <a:rPr lang="en-US"/>
              <a:t>Problem Statement</a:t>
            </a:r>
            <a:endParaRPr/>
          </a:p>
          <a:p>
            <a:pPr indent="-283464" lvl="0" marL="283464" rtl="0" algn="l">
              <a:lnSpc>
                <a:spcPct val="80000"/>
              </a:lnSpc>
              <a:spcBef>
                <a:spcPts val="2200"/>
              </a:spcBef>
              <a:spcAft>
                <a:spcPts val="0"/>
              </a:spcAft>
              <a:buClr>
                <a:srgbClr val="5D7C3F"/>
              </a:buClr>
              <a:buSzPts val="2400"/>
              <a:buFont typeface="Arial"/>
              <a:buChar char="•"/>
            </a:pPr>
            <a:r>
              <a:rPr lang="en-US"/>
              <a:t>Lending Club Case Study</a:t>
            </a:r>
            <a:endParaRPr/>
          </a:p>
          <a:p>
            <a:pPr indent="-283464" lvl="0" marL="283464" rtl="0" algn="l">
              <a:lnSpc>
                <a:spcPct val="80000"/>
              </a:lnSpc>
              <a:spcBef>
                <a:spcPts val="2200"/>
              </a:spcBef>
              <a:spcAft>
                <a:spcPts val="0"/>
              </a:spcAft>
              <a:buClr>
                <a:srgbClr val="5D7C3F"/>
              </a:buClr>
              <a:buSzPts val="2400"/>
              <a:buFont typeface="Arial"/>
              <a:buChar char="•"/>
            </a:pPr>
            <a:r>
              <a:rPr lang="en-US"/>
              <a:t>Python Code</a:t>
            </a:r>
            <a:endParaRPr/>
          </a:p>
          <a:p>
            <a:pPr indent="-283464" lvl="0" marL="283464" rtl="0" algn="l">
              <a:lnSpc>
                <a:spcPct val="80000"/>
              </a:lnSpc>
              <a:spcBef>
                <a:spcPts val="2200"/>
              </a:spcBef>
              <a:spcAft>
                <a:spcPts val="0"/>
              </a:spcAft>
              <a:buClr>
                <a:srgbClr val="5D7C3F"/>
              </a:buClr>
              <a:buSzPts val="2400"/>
              <a:buFont typeface="Arial"/>
              <a:buChar char="•"/>
            </a:pPr>
            <a:r>
              <a:rPr lang="en-US"/>
              <a:t>Plots</a:t>
            </a:r>
            <a:endParaRPr/>
          </a:p>
          <a:p>
            <a:pPr indent="-283464" lvl="0" marL="283464" rtl="0" algn="l">
              <a:lnSpc>
                <a:spcPct val="80000"/>
              </a:lnSpc>
              <a:spcBef>
                <a:spcPts val="2200"/>
              </a:spcBef>
              <a:spcAft>
                <a:spcPts val="0"/>
              </a:spcAft>
              <a:buClr>
                <a:srgbClr val="5D7C3F"/>
              </a:buClr>
              <a:buSzPts val="2400"/>
              <a:buFont typeface="Arial"/>
              <a:buChar char="•"/>
            </a:pPr>
            <a:r>
              <a:rPr lang="en-US"/>
              <a:t>Observations and Analysis</a:t>
            </a:r>
            <a:endParaRPr/>
          </a:p>
          <a:p>
            <a:pPr indent="-131064" lvl="0" marL="283464" rtl="0" algn="l">
              <a:lnSpc>
                <a:spcPct val="80000"/>
              </a:lnSpc>
              <a:spcBef>
                <a:spcPts val="2200"/>
              </a:spcBef>
              <a:spcAft>
                <a:spcPts val="0"/>
              </a:spcAft>
              <a:buClr>
                <a:srgbClr val="5D7C3F"/>
              </a:buClr>
              <a:buSzPts val="24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9"/>
          <p:cNvSpPr txBox="1"/>
          <p:nvPr>
            <p:ph type="title"/>
          </p:nvPr>
        </p:nvSpPr>
        <p:spPr>
          <a:xfrm>
            <a:off x="299242" y="381869"/>
            <a:ext cx="11248911" cy="101700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The percentage of Defaulters is much higher in 60 months term then 36 months</a:t>
            </a:r>
            <a:endParaRPr/>
          </a:p>
        </p:txBody>
      </p:sp>
      <p:grpSp>
        <p:nvGrpSpPr>
          <p:cNvPr id="330" name="Google Shape;330;p19"/>
          <p:cNvGrpSpPr/>
          <p:nvPr/>
        </p:nvGrpSpPr>
        <p:grpSpPr>
          <a:xfrm flipH="1" rot="5400000">
            <a:off x="0" y="3900132"/>
            <a:ext cx="2959226" cy="2959226"/>
            <a:chOff x="0" y="12289"/>
            <a:chExt cx="3550" cy="3551"/>
          </a:xfrm>
        </p:grpSpPr>
        <p:sp>
          <p:nvSpPr>
            <p:cNvPr id="331" name="Google Shape;331;p1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32" name="Google Shape;332;p1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33" name="Google Shape;333;p1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334" name="Google Shape;334;p19"/>
          <p:cNvSpPr txBox="1"/>
          <p:nvPr>
            <p:ph idx="1" type="body"/>
          </p:nvPr>
        </p:nvSpPr>
        <p:spPr>
          <a:xfrm>
            <a:off x="7106550" y="3464650"/>
            <a:ext cx="4704600" cy="1017000"/>
          </a:xfrm>
          <a:prstGeom prst="rect">
            <a:avLst/>
          </a:prstGeom>
          <a:noFill/>
          <a:ln>
            <a:noFill/>
          </a:ln>
        </p:spPr>
        <p:txBody>
          <a:bodyPr anchorCtr="0" anchor="t" bIns="0" lIns="0" spcFirstLastPara="1" rIns="0" wrap="square" tIns="228600">
            <a:noAutofit/>
          </a:bodyPr>
          <a:lstStyle/>
          <a:p>
            <a:pPr indent="0" lvl="0" marL="0" rtl="0" algn="l">
              <a:lnSpc>
                <a:spcPct val="90000"/>
              </a:lnSpc>
              <a:spcBef>
                <a:spcPts val="1800"/>
              </a:spcBef>
              <a:spcAft>
                <a:spcPts val="0"/>
              </a:spcAft>
              <a:buClr>
                <a:schemeClr val="dk1"/>
              </a:buClr>
              <a:buSzPts val="1700"/>
              <a:buNone/>
            </a:pPr>
            <a:r>
              <a:rPr lang="en-US" sz="1800">
                <a:latin typeface="Arial"/>
                <a:ea typeface="Arial"/>
                <a:cs typeface="Arial"/>
                <a:sym typeface="Arial"/>
              </a:rPr>
              <a:t>The percentage of Defaulters is much higher in 60 months term then 36 months</a:t>
            </a:r>
            <a:r>
              <a:rPr lang="en-US" sz="1800"/>
              <a:t>.</a:t>
            </a:r>
            <a:endParaRPr sz="1800">
              <a:latin typeface="Arial"/>
              <a:ea typeface="Arial"/>
              <a:cs typeface="Arial"/>
              <a:sym typeface="Arial"/>
            </a:endParaRPr>
          </a:p>
        </p:txBody>
      </p:sp>
      <p:pic>
        <p:nvPicPr>
          <p:cNvPr id="335" name="Google Shape;335;p19"/>
          <p:cNvPicPr preferRelativeResize="0"/>
          <p:nvPr/>
        </p:nvPicPr>
        <p:blipFill rotWithShape="1">
          <a:blip r:embed="rId3">
            <a:alphaModFix/>
          </a:blip>
          <a:srcRect b="0" l="0" r="0" t="0"/>
          <a:stretch/>
        </p:blipFill>
        <p:spPr>
          <a:xfrm>
            <a:off x="299250" y="1617700"/>
            <a:ext cx="6807300" cy="47108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299242" y="381869"/>
            <a:ext cx="11248911" cy="101700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rgbClr val="000000"/>
              </a:buClr>
              <a:buSzPts val="4400"/>
              <a:buFont typeface="Courier New"/>
              <a:buNone/>
            </a:pPr>
            <a:br>
              <a:rPr b="0" lang="en-US">
                <a:solidFill>
                  <a:srgbClr val="000000"/>
                </a:solidFill>
                <a:latin typeface="Courier New"/>
                <a:ea typeface="Courier New"/>
                <a:cs typeface="Courier New"/>
                <a:sym typeface="Courier New"/>
              </a:rPr>
            </a:br>
            <a:br>
              <a:rPr b="0" lang="en-US">
                <a:solidFill>
                  <a:srgbClr val="000000"/>
                </a:solidFill>
                <a:latin typeface="Courier New"/>
                <a:ea typeface="Courier New"/>
                <a:cs typeface="Courier New"/>
                <a:sym typeface="Courier New"/>
              </a:rPr>
            </a:br>
            <a:br>
              <a:rPr b="0" lang="en-US">
                <a:solidFill>
                  <a:srgbClr val="000000"/>
                </a:solidFill>
                <a:latin typeface="Courier New"/>
                <a:ea typeface="Courier New"/>
                <a:cs typeface="Courier New"/>
                <a:sym typeface="Courier New"/>
              </a:rPr>
            </a:br>
            <a:r>
              <a:rPr lang="en-US"/>
              <a:t>Delinquency Incidences Distribution by Issue Year</a:t>
            </a:r>
            <a:endParaRPr/>
          </a:p>
        </p:txBody>
      </p:sp>
      <p:grpSp>
        <p:nvGrpSpPr>
          <p:cNvPr id="342" name="Google Shape;342;p23"/>
          <p:cNvGrpSpPr/>
          <p:nvPr/>
        </p:nvGrpSpPr>
        <p:grpSpPr>
          <a:xfrm flipH="1" rot="5400000">
            <a:off x="0" y="3900132"/>
            <a:ext cx="2959226" cy="2959226"/>
            <a:chOff x="0" y="12289"/>
            <a:chExt cx="3550" cy="3551"/>
          </a:xfrm>
        </p:grpSpPr>
        <p:sp>
          <p:nvSpPr>
            <p:cNvPr id="343" name="Google Shape;343;p2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44" name="Google Shape;344;p2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45" name="Google Shape;345;p2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346" name="Google Shape;346;p23"/>
          <p:cNvSpPr txBox="1"/>
          <p:nvPr>
            <p:ph idx="1" type="body"/>
          </p:nvPr>
        </p:nvSpPr>
        <p:spPr>
          <a:xfrm>
            <a:off x="7027500" y="3107531"/>
            <a:ext cx="5164500" cy="1813200"/>
          </a:xfrm>
          <a:prstGeom prst="rect">
            <a:avLst/>
          </a:prstGeom>
          <a:noFill/>
          <a:ln>
            <a:noFill/>
          </a:ln>
        </p:spPr>
        <p:txBody>
          <a:bodyPr anchorCtr="0" anchor="t" bIns="0" lIns="0" spcFirstLastPara="1" rIns="0" wrap="square" tIns="228600">
            <a:normAutofit/>
          </a:bodyPr>
          <a:lstStyle/>
          <a:p>
            <a:pPr indent="0" lvl="0" marL="0" rtl="0" algn="l">
              <a:lnSpc>
                <a:spcPct val="80000"/>
              </a:lnSpc>
              <a:spcBef>
                <a:spcPts val="1800"/>
              </a:spcBef>
              <a:spcAft>
                <a:spcPts val="0"/>
              </a:spcAft>
              <a:buSzPts val="440"/>
              <a:buNone/>
            </a:pPr>
            <a:r>
              <a:rPr lang="en-US" sz="1800">
                <a:latin typeface="Arial"/>
                <a:ea typeface="Arial"/>
                <a:cs typeface="Arial"/>
                <a:sym typeface="Arial"/>
              </a:rPr>
              <a:t>Line plot reveals a general increase in delinquency rates over the years, which could indicate that the quality of the loans issued has deteriorated over time, resulting in more defaults. However, it is important to keep in mind that other factors, such as changes in the broader economic environment, variations </a:t>
            </a:r>
            <a:endParaRPr sz="1800"/>
          </a:p>
        </p:txBody>
      </p:sp>
      <p:pic>
        <p:nvPicPr>
          <p:cNvPr id="347" name="Google Shape;347;p23"/>
          <p:cNvPicPr preferRelativeResize="0"/>
          <p:nvPr/>
        </p:nvPicPr>
        <p:blipFill>
          <a:blip r:embed="rId3">
            <a:alphaModFix/>
          </a:blip>
          <a:stretch>
            <a:fillRect/>
          </a:stretch>
        </p:blipFill>
        <p:spPr>
          <a:xfrm>
            <a:off x="149600" y="1551275"/>
            <a:ext cx="6725599" cy="4925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type="title"/>
          </p:nvPr>
        </p:nvSpPr>
        <p:spPr>
          <a:xfrm>
            <a:off x="299242" y="381869"/>
            <a:ext cx="11248911" cy="101700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rgbClr val="000000"/>
              </a:buClr>
              <a:buSzPts val="4400"/>
              <a:buFont typeface="Courier New"/>
              <a:buNone/>
            </a:pPr>
            <a:br>
              <a:rPr b="0" lang="en-US">
                <a:solidFill>
                  <a:srgbClr val="000000"/>
                </a:solidFill>
                <a:latin typeface="Courier New"/>
                <a:ea typeface="Courier New"/>
                <a:cs typeface="Courier New"/>
                <a:sym typeface="Courier New"/>
              </a:rPr>
            </a:br>
            <a:br>
              <a:rPr b="0" lang="en-US">
                <a:solidFill>
                  <a:srgbClr val="000000"/>
                </a:solidFill>
                <a:latin typeface="Courier New"/>
                <a:ea typeface="Courier New"/>
                <a:cs typeface="Courier New"/>
                <a:sym typeface="Courier New"/>
              </a:rPr>
            </a:br>
            <a:br>
              <a:rPr b="0" lang="en-US">
                <a:solidFill>
                  <a:srgbClr val="000000"/>
                </a:solidFill>
                <a:latin typeface="Courier New"/>
                <a:ea typeface="Courier New"/>
                <a:cs typeface="Courier New"/>
                <a:sym typeface="Courier New"/>
              </a:rPr>
            </a:br>
            <a:r>
              <a:rPr lang="en-US"/>
              <a:t>Loan Status Distribution by Verification Status</a:t>
            </a:r>
            <a:endParaRPr/>
          </a:p>
        </p:txBody>
      </p:sp>
      <p:grpSp>
        <p:nvGrpSpPr>
          <p:cNvPr id="354" name="Google Shape;354;p25"/>
          <p:cNvGrpSpPr/>
          <p:nvPr/>
        </p:nvGrpSpPr>
        <p:grpSpPr>
          <a:xfrm flipH="1" rot="5400000">
            <a:off x="0" y="3900132"/>
            <a:ext cx="2959226" cy="2959226"/>
            <a:chOff x="0" y="12289"/>
            <a:chExt cx="3550" cy="3551"/>
          </a:xfrm>
        </p:grpSpPr>
        <p:sp>
          <p:nvSpPr>
            <p:cNvPr id="355" name="Google Shape;355;p25"/>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56" name="Google Shape;356;p25"/>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57" name="Google Shape;357;p25"/>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pic>
        <p:nvPicPr>
          <p:cNvPr id="358" name="Google Shape;358;p25"/>
          <p:cNvPicPr preferRelativeResize="0"/>
          <p:nvPr/>
        </p:nvPicPr>
        <p:blipFill rotWithShape="1">
          <a:blip r:embed="rId3">
            <a:alphaModFix/>
          </a:blip>
          <a:srcRect b="0" l="0" r="0" t="0"/>
          <a:stretch/>
        </p:blipFill>
        <p:spPr>
          <a:xfrm>
            <a:off x="299242" y="1651226"/>
            <a:ext cx="6288743" cy="4729026"/>
          </a:xfrm>
          <a:prstGeom prst="rect">
            <a:avLst/>
          </a:prstGeom>
          <a:noFill/>
          <a:ln>
            <a:noFill/>
          </a:ln>
        </p:spPr>
      </p:pic>
      <p:sp>
        <p:nvSpPr>
          <p:cNvPr id="359" name="Google Shape;359;p25"/>
          <p:cNvSpPr txBox="1"/>
          <p:nvPr/>
        </p:nvSpPr>
        <p:spPr>
          <a:xfrm>
            <a:off x="6587975" y="2584275"/>
            <a:ext cx="52230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Most of the defaulters are coming under Verified Customers</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rtl="0" algn="l">
              <a:spcBef>
                <a:spcPts val="0"/>
              </a:spcBef>
              <a:spcAft>
                <a:spcPts val="0"/>
              </a:spcAft>
              <a:buClr>
                <a:schemeClr val="dk1"/>
              </a:buClr>
              <a:buFont typeface="Arial"/>
              <a:buNone/>
            </a:pPr>
            <a:r>
              <a:rPr lang="en-US" sz="1800">
                <a:solidFill>
                  <a:srgbClr val="1F1F1F"/>
                </a:solidFill>
                <a:latin typeface="Roboto"/>
                <a:ea typeface="Roboto"/>
                <a:cs typeface="Roboto"/>
                <a:sym typeface="Roboto"/>
              </a:rPr>
              <a:t>States with a larger "Verified" segment tend to have more stringent income verification practices, while states with a larger "Not Verified" segment might have more relaxed requirements. This information can be useful in understanding regional lending patterns and potential risk factors associated with different states.</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7"/>
          <p:cNvSpPr txBox="1"/>
          <p:nvPr>
            <p:ph type="title"/>
          </p:nvPr>
        </p:nvSpPr>
        <p:spPr>
          <a:xfrm>
            <a:off x="299242" y="381869"/>
            <a:ext cx="11248911" cy="101700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rgbClr val="000000"/>
              </a:buClr>
              <a:buSzPts val="4400"/>
              <a:buFont typeface="Courier New"/>
              <a:buNone/>
            </a:pPr>
            <a:br>
              <a:rPr b="0" lang="en-US">
                <a:solidFill>
                  <a:srgbClr val="000000"/>
                </a:solidFill>
                <a:latin typeface="Courier New"/>
                <a:ea typeface="Courier New"/>
                <a:cs typeface="Courier New"/>
                <a:sym typeface="Courier New"/>
              </a:rPr>
            </a:br>
            <a:br>
              <a:rPr b="0" lang="en-US">
                <a:solidFill>
                  <a:srgbClr val="000000"/>
                </a:solidFill>
                <a:latin typeface="Courier New"/>
                <a:ea typeface="Courier New"/>
                <a:cs typeface="Courier New"/>
                <a:sym typeface="Courier New"/>
              </a:rPr>
            </a:br>
            <a:br>
              <a:rPr b="0" lang="en-US">
                <a:solidFill>
                  <a:srgbClr val="000000"/>
                </a:solidFill>
                <a:latin typeface="Courier New"/>
                <a:ea typeface="Courier New"/>
                <a:cs typeface="Courier New"/>
                <a:sym typeface="Courier New"/>
              </a:rPr>
            </a:br>
            <a:r>
              <a:rPr lang="en-US"/>
              <a:t>Verification status by State</a:t>
            </a:r>
            <a:endParaRPr/>
          </a:p>
        </p:txBody>
      </p:sp>
      <p:grpSp>
        <p:nvGrpSpPr>
          <p:cNvPr id="366" name="Google Shape;366;p27"/>
          <p:cNvGrpSpPr/>
          <p:nvPr/>
        </p:nvGrpSpPr>
        <p:grpSpPr>
          <a:xfrm flipH="1" rot="5400000">
            <a:off x="0" y="3900132"/>
            <a:ext cx="2959226" cy="2959226"/>
            <a:chOff x="0" y="12289"/>
            <a:chExt cx="3550" cy="3551"/>
          </a:xfrm>
        </p:grpSpPr>
        <p:sp>
          <p:nvSpPr>
            <p:cNvPr id="367" name="Google Shape;367;p2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68" name="Google Shape;368;p2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69" name="Google Shape;369;p2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370" name="Google Shape;370;p27"/>
          <p:cNvSpPr txBox="1"/>
          <p:nvPr/>
        </p:nvSpPr>
        <p:spPr>
          <a:xfrm>
            <a:off x="6457369" y="1972637"/>
            <a:ext cx="59589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1F1F1F"/>
                </a:solidFill>
                <a:latin typeface="Roboto"/>
                <a:ea typeface="Roboto"/>
                <a:cs typeface="Roboto"/>
                <a:sym typeface="Roboto"/>
              </a:rPr>
              <a:t> States with a larger "Verified" segment tend to have more stringent income verification practices, while states with a larger "Not Verified" segment might have more relaxed requirements. This information can be useful in understanding regional lending patterns and potential risk factors associated with different states.</a:t>
            </a:r>
            <a:endParaRPr/>
          </a:p>
          <a:p>
            <a:pPr indent="0" lvl="0" marL="0" marR="0" rtl="0" algn="l">
              <a:spcBef>
                <a:spcPts val="0"/>
              </a:spcBef>
              <a:spcAft>
                <a:spcPts val="0"/>
              </a:spcAft>
              <a:buNone/>
            </a:pPr>
            <a:r>
              <a:t/>
            </a:r>
            <a:endParaRPr sz="1800">
              <a:solidFill>
                <a:srgbClr val="1F1F1F"/>
              </a:solidFill>
              <a:latin typeface="Roboto"/>
              <a:ea typeface="Roboto"/>
              <a:cs typeface="Roboto"/>
              <a:sym typeface="Roboto"/>
            </a:endParaRPr>
          </a:p>
          <a:p>
            <a:pPr indent="0" lvl="0" marL="0" marR="0" rtl="0" algn="l">
              <a:spcBef>
                <a:spcPts val="0"/>
              </a:spcBef>
              <a:spcAft>
                <a:spcPts val="0"/>
              </a:spcAft>
              <a:buNone/>
            </a:pPr>
            <a:r>
              <a:rPr lang="en-US" sz="1800">
                <a:solidFill>
                  <a:srgbClr val="1F1F1F"/>
                </a:solidFill>
                <a:latin typeface="Roboto"/>
                <a:ea typeface="Roboto"/>
                <a:cs typeface="Roboto"/>
                <a:sym typeface="Roboto"/>
              </a:rPr>
              <a:t>States like IA,KS,NE etc most of the loan is Not verified</a:t>
            </a:r>
            <a:endParaRPr sz="1800">
              <a:solidFill>
                <a:schemeClr val="dk1"/>
              </a:solidFill>
              <a:latin typeface="Libre Franklin"/>
              <a:ea typeface="Libre Franklin"/>
              <a:cs typeface="Libre Franklin"/>
              <a:sym typeface="Libre Franklin"/>
            </a:endParaRPr>
          </a:p>
        </p:txBody>
      </p:sp>
      <p:pic>
        <p:nvPicPr>
          <p:cNvPr id="371" name="Google Shape;371;p27"/>
          <p:cNvPicPr preferRelativeResize="0"/>
          <p:nvPr/>
        </p:nvPicPr>
        <p:blipFill rotWithShape="1">
          <a:blip r:embed="rId3">
            <a:alphaModFix/>
          </a:blip>
          <a:srcRect b="0" l="0" r="0" t="0"/>
          <a:stretch/>
        </p:blipFill>
        <p:spPr>
          <a:xfrm>
            <a:off x="199782" y="1792527"/>
            <a:ext cx="6057805" cy="443361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ph type="title"/>
          </p:nvPr>
        </p:nvSpPr>
        <p:spPr>
          <a:xfrm>
            <a:off x="575310" y="278129"/>
            <a:ext cx="5063490" cy="235402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Observations and Analysis</a:t>
            </a:r>
            <a:endParaRPr/>
          </a:p>
        </p:txBody>
      </p:sp>
      <p:pic>
        <p:nvPicPr>
          <p:cNvPr descr="Hanging lightbulbs" id="378" name="Google Shape;378;p28"/>
          <p:cNvPicPr preferRelativeResize="0"/>
          <p:nvPr>
            <p:ph idx="2" type="pic"/>
          </p:nvPr>
        </p:nvPicPr>
        <p:blipFill rotWithShape="1">
          <a:blip r:embed="rId3">
            <a:alphaModFix/>
          </a:blip>
          <a:srcRect b="0" l="16" r="15" t="0"/>
          <a:stretch/>
        </p:blipFill>
        <p:spPr>
          <a:xfrm>
            <a:off x="6096000" y="0"/>
            <a:ext cx="6118225" cy="685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graphicFrame>
        <p:nvGraphicFramePr>
          <p:cNvPr id="384" name="Google Shape;384;p29"/>
          <p:cNvGraphicFramePr/>
          <p:nvPr/>
        </p:nvGraphicFramePr>
        <p:xfrm>
          <a:off x="632574" y="997556"/>
          <a:ext cx="3000000" cy="3000000"/>
        </p:xfrm>
        <a:graphic>
          <a:graphicData uri="http://schemas.openxmlformats.org/drawingml/2006/table">
            <a:tbl>
              <a:tblPr>
                <a:noFill/>
                <a:tableStyleId>{86D85A7E-63D2-4B1A-A31E-C33A9E8AA9D2}</a:tableStyleId>
              </a:tblPr>
              <a:tblGrid>
                <a:gridCol w="432450"/>
                <a:gridCol w="9496800"/>
              </a:tblGrid>
              <a:tr h="542150">
                <a:tc gridSpan="2">
                  <a:txBody>
                    <a:bodyPr/>
                    <a:lstStyle/>
                    <a:p>
                      <a:pPr indent="0" lvl="0" marL="0" marR="0" rtl="0" algn="l">
                        <a:spcBef>
                          <a:spcPts val="0"/>
                        </a:spcBef>
                        <a:spcAft>
                          <a:spcPts val="0"/>
                        </a:spcAft>
                        <a:buNone/>
                      </a:pPr>
                      <a:r>
                        <a:rPr b="1" lang="en-US" sz="2000"/>
                        <a:t>Loan Request</a:t>
                      </a:r>
                      <a:r>
                        <a:rPr b="1" lang="en-US" sz="2000" u="none" cap="none" strike="noStrike"/>
                        <a:t> coming under these categories are most likely to be a Def</a:t>
                      </a:r>
                      <a:r>
                        <a:rPr b="1" lang="en-US" sz="2000"/>
                        <a:t>aulter</a:t>
                      </a:r>
                      <a:endParaRPr b="1" i="0" sz="2000" u="none" cap="none" strike="noStrike">
                        <a:solidFill>
                          <a:srgbClr val="FFFFFF"/>
                        </a:solidFill>
                        <a:latin typeface="Calibri"/>
                        <a:ea typeface="Calibri"/>
                        <a:cs typeface="Calibri"/>
                        <a:sym typeface="Calibri"/>
                      </a:endParaRPr>
                    </a:p>
                  </a:txBody>
                  <a:tcPr marT="6350" marB="0" marR="6350" marL="6350" anchor="b"/>
                </a:tc>
                <a:tc hMerge="1"/>
              </a:tr>
              <a:tr h="542150">
                <a:tc>
                  <a:txBody>
                    <a:bodyPr/>
                    <a:lstStyle/>
                    <a:p>
                      <a:pPr indent="0" lvl="0" marL="0" marR="0" rtl="0" algn="r">
                        <a:spcBef>
                          <a:spcPts val="0"/>
                        </a:spcBef>
                        <a:spcAft>
                          <a:spcPts val="0"/>
                        </a:spcAft>
                        <a:buNone/>
                      </a:pPr>
                      <a:r>
                        <a:rPr lang="en-US" sz="1600" u="none" cap="none" strike="noStrike"/>
                        <a:t>1</a:t>
                      </a:r>
                      <a:endParaRPr b="0" i="0" sz="16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l">
                        <a:spcBef>
                          <a:spcPts val="0"/>
                        </a:spcBef>
                        <a:spcAft>
                          <a:spcPts val="0"/>
                        </a:spcAft>
                        <a:buNone/>
                      </a:pPr>
                      <a:r>
                        <a:rPr lang="en-US" sz="1600" u="none" cap="none" strike="noStrike"/>
                        <a:t>From state NE,IA,KS </a:t>
                      </a:r>
                      <a:endParaRPr b="0" i="0" sz="1600" u="none" cap="none" strike="noStrike">
                        <a:solidFill>
                          <a:srgbClr val="000000"/>
                        </a:solidFill>
                        <a:latin typeface="Calibri"/>
                        <a:ea typeface="Calibri"/>
                        <a:cs typeface="Calibri"/>
                        <a:sym typeface="Calibri"/>
                      </a:endParaRPr>
                    </a:p>
                  </a:txBody>
                  <a:tcPr marT="6350" marB="0" marR="6350" marL="6350" anchor="b"/>
                </a:tc>
              </a:tr>
              <a:tr h="542150">
                <a:tc>
                  <a:txBody>
                    <a:bodyPr/>
                    <a:lstStyle/>
                    <a:p>
                      <a:pPr indent="0" lvl="0" marL="0" marR="0" rtl="0" algn="r">
                        <a:spcBef>
                          <a:spcPts val="0"/>
                        </a:spcBef>
                        <a:spcAft>
                          <a:spcPts val="0"/>
                        </a:spcAft>
                        <a:buNone/>
                      </a:pPr>
                      <a:r>
                        <a:rPr lang="en-US" sz="1600" u="none" cap="none" strike="noStrike"/>
                        <a:t>2</a:t>
                      </a:r>
                      <a:endParaRPr b="0" i="0" sz="16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l">
                        <a:spcBef>
                          <a:spcPts val="0"/>
                        </a:spcBef>
                        <a:spcAft>
                          <a:spcPts val="0"/>
                        </a:spcAft>
                        <a:buNone/>
                      </a:pPr>
                      <a:r>
                        <a:rPr lang="en-US" sz="1600" u="none" cap="none" strike="noStrike"/>
                        <a:t> Verified Customers</a:t>
                      </a:r>
                      <a:endParaRPr b="0" i="0" sz="1600" u="none" cap="none" strike="noStrike">
                        <a:solidFill>
                          <a:srgbClr val="000000"/>
                        </a:solidFill>
                        <a:latin typeface="Calibri"/>
                        <a:ea typeface="Calibri"/>
                        <a:cs typeface="Calibri"/>
                        <a:sym typeface="Calibri"/>
                      </a:endParaRPr>
                    </a:p>
                  </a:txBody>
                  <a:tcPr marT="6350" marB="0" marR="6350" marL="6350" anchor="b"/>
                </a:tc>
              </a:tr>
              <a:tr h="542150">
                <a:tc>
                  <a:txBody>
                    <a:bodyPr/>
                    <a:lstStyle/>
                    <a:p>
                      <a:pPr indent="0" lvl="0" marL="0" marR="0" rtl="0" algn="r">
                        <a:spcBef>
                          <a:spcPts val="0"/>
                        </a:spcBef>
                        <a:spcAft>
                          <a:spcPts val="0"/>
                        </a:spcAft>
                        <a:buNone/>
                      </a:pPr>
                      <a:r>
                        <a:rPr lang="en-US" sz="1600" u="none" cap="none" strike="noStrike"/>
                        <a:t>3</a:t>
                      </a:r>
                      <a:endParaRPr b="0" i="0" sz="16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l">
                        <a:spcBef>
                          <a:spcPts val="0"/>
                        </a:spcBef>
                        <a:spcAft>
                          <a:spcPts val="0"/>
                        </a:spcAft>
                        <a:buNone/>
                      </a:pPr>
                      <a:r>
                        <a:rPr lang="en-US" sz="1600" u="none" cap="none" strike="noStrike"/>
                        <a:t>Loan purpose for them are Small Business </a:t>
                      </a:r>
                      <a:endParaRPr b="0" i="0" sz="1600" u="none" cap="none" strike="noStrike">
                        <a:solidFill>
                          <a:srgbClr val="000000"/>
                        </a:solidFill>
                        <a:latin typeface="Calibri"/>
                        <a:ea typeface="Calibri"/>
                        <a:cs typeface="Calibri"/>
                        <a:sym typeface="Calibri"/>
                      </a:endParaRPr>
                    </a:p>
                  </a:txBody>
                  <a:tcPr marT="6350" marB="0" marR="6350" marL="6350" anchor="b"/>
                </a:tc>
              </a:tr>
              <a:tr h="542150">
                <a:tc>
                  <a:txBody>
                    <a:bodyPr/>
                    <a:lstStyle/>
                    <a:p>
                      <a:pPr indent="0" lvl="0" marL="0" marR="0" rtl="0" algn="r">
                        <a:spcBef>
                          <a:spcPts val="0"/>
                        </a:spcBef>
                        <a:spcAft>
                          <a:spcPts val="0"/>
                        </a:spcAft>
                        <a:buNone/>
                      </a:pPr>
                      <a:r>
                        <a:rPr lang="en-US" sz="1600" u="none" cap="none" strike="noStrike"/>
                        <a:t>4</a:t>
                      </a:r>
                      <a:endParaRPr b="0" i="0" sz="16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l">
                        <a:spcBef>
                          <a:spcPts val="0"/>
                        </a:spcBef>
                        <a:spcAft>
                          <a:spcPts val="0"/>
                        </a:spcAft>
                        <a:buNone/>
                      </a:pPr>
                      <a:r>
                        <a:rPr lang="en-US" sz="1600" u="none" cap="none" strike="noStrike"/>
                        <a:t>Customer Grade is Lower Grade (G) and they are charging more interest rate too </a:t>
                      </a:r>
                      <a:endParaRPr b="0" i="0" sz="1600" u="none" cap="none" strike="noStrike">
                        <a:solidFill>
                          <a:srgbClr val="000000"/>
                        </a:solidFill>
                        <a:latin typeface="Calibri"/>
                        <a:ea typeface="Calibri"/>
                        <a:cs typeface="Calibri"/>
                        <a:sym typeface="Calibri"/>
                      </a:endParaRPr>
                    </a:p>
                  </a:txBody>
                  <a:tcPr marT="6350" marB="0" marR="6350" marL="6350" anchor="b"/>
                </a:tc>
              </a:tr>
              <a:tr h="542150">
                <a:tc>
                  <a:txBody>
                    <a:bodyPr/>
                    <a:lstStyle/>
                    <a:p>
                      <a:pPr indent="0" lvl="0" marL="0" marR="0" rtl="0" algn="r">
                        <a:spcBef>
                          <a:spcPts val="0"/>
                        </a:spcBef>
                        <a:spcAft>
                          <a:spcPts val="0"/>
                        </a:spcAft>
                        <a:buNone/>
                      </a:pPr>
                      <a:r>
                        <a:rPr lang="en-US" sz="1600" u="none" cap="none" strike="noStrike"/>
                        <a:t>5</a:t>
                      </a:r>
                      <a:endParaRPr b="0" i="0" sz="16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l">
                        <a:spcBef>
                          <a:spcPts val="0"/>
                        </a:spcBef>
                        <a:spcAft>
                          <a:spcPts val="0"/>
                        </a:spcAft>
                        <a:buNone/>
                      </a:pPr>
                      <a:r>
                        <a:rPr lang="en-US" sz="1600" u="none" cap="none" strike="noStrike"/>
                        <a:t>Customer having higher experience coming under this category</a:t>
                      </a:r>
                      <a:endParaRPr b="0" i="0" sz="1600" u="none" cap="none" strike="noStrike">
                        <a:solidFill>
                          <a:srgbClr val="000000"/>
                        </a:solidFill>
                        <a:latin typeface="Calibri"/>
                        <a:ea typeface="Calibri"/>
                        <a:cs typeface="Calibri"/>
                        <a:sym typeface="Calibri"/>
                      </a:endParaRPr>
                    </a:p>
                  </a:txBody>
                  <a:tcPr marT="6350" marB="0" marR="6350" marL="6350" anchor="b"/>
                </a:tc>
              </a:tr>
              <a:tr h="542150">
                <a:tc>
                  <a:txBody>
                    <a:bodyPr/>
                    <a:lstStyle/>
                    <a:p>
                      <a:pPr indent="0" lvl="0" marL="0" marR="0" rtl="0" algn="r">
                        <a:spcBef>
                          <a:spcPts val="0"/>
                        </a:spcBef>
                        <a:spcAft>
                          <a:spcPts val="0"/>
                        </a:spcAft>
                        <a:buNone/>
                      </a:pPr>
                      <a:r>
                        <a:rPr lang="en-US" sz="1600" u="none" cap="none" strike="noStrike"/>
                        <a:t>6</a:t>
                      </a:r>
                      <a:endParaRPr b="0" i="0" sz="16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l">
                        <a:spcBef>
                          <a:spcPts val="0"/>
                        </a:spcBef>
                        <a:spcAft>
                          <a:spcPts val="0"/>
                        </a:spcAft>
                        <a:buNone/>
                      </a:pPr>
                      <a:r>
                        <a:rPr lang="en-US" sz="1600" u="none" cap="none" strike="noStrike"/>
                        <a:t>Highest percentage of defaulter is under **Other** home ownership and is followed by Rent and Own and Mortgage</a:t>
                      </a:r>
                      <a:endParaRPr b="0" i="0" sz="1600" u="none" cap="none" strike="noStrike">
                        <a:solidFill>
                          <a:srgbClr val="000000"/>
                        </a:solidFill>
                        <a:latin typeface="Calibri"/>
                        <a:ea typeface="Calibri"/>
                        <a:cs typeface="Calibri"/>
                        <a:sym typeface="Calibri"/>
                      </a:endParaRPr>
                    </a:p>
                  </a:txBody>
                  <a:tcPr marT="6350" marB="0" marR="6350" marL="6350" anchor="b"/>
                </a:tc>
              </a:tr>
              <a:tr h="542150">
                <a:tc>
                  <a:txBody>
                    <a:bodyPr/>
                    <a:lstStyle/>
                    <a:p>
                      <a:pPr indent="0" lvl="0" marL="0" marR="0" rtl="0" algn="r">
                        <a:spcBef>
                          <a:spcPts val="0"/>
                        </a:spcBef>
                        <a:spcAft>
                          <a:spcPts val="0"/>
                        </a:spcAft>
                        <a:buNone/>
                      </a:pPr>
                      <a:r>
                        <a:rPr lang="en-US" sz="1600" u="none" cap="none" strike="noStrike"/>
                        <a:t>7</a:t>
                      </a:r>
                      <a:endParaRPr b="0" i="0" sz="16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l">
                        <a:spcBef>
                          <a:spcPts val="0"/>
                        </a:spcBef>
                        <a:spcAft>
                          <a:spcPts val="0"/>
                        </a:spcAft>
                        <a:buNone/>
                      </a:pPr>
                      <a:r>
                        <a:rPr lang="en-US" sz="1600" u="none" cap="none" strike="noStrike"/>
                        <a:t>The percentage of Defaulters is much higher in 60 months term then 36 month</a:t>
                      </a:r>
                      <a:endParaRPr b="0" i="0" sz="1600" u="none" cap="none" strike="noStrike">
                        <a:solidFill>
                          <a:srgbClr val="000000"/>
                        </a:solidFill>
                        <a:latin typeface="Calibri"/>
                        <a:ea typeface="Calibri"/>
                        <a:cs typeface="Calibri"/>
                        <a:sym typeface="Calibri"/>
                      </a:endParaRPr>
                    </a:p>
                  </a:txBody>
                  <a:tcPr marT="6350" marB="0" marR="6350" marL="6350" anchor="b"/>
                </a:tc>
              </a:tr>
              <a:tr h="542150">
                <a:tc>
                  <a:txBody>
                    <a:bodyPr/>
                    <a:lstStyle/>
                    <a:p>
                      <a:pPr indent="0" lvl="0" marL="0" marR="0" rtl="0" algn="r">
                        <a:spcBef>
                          <a:spcPts val="0"/>
                        </a:spcBef>
                        <a:spcAft>
                          <a:spcPts val="0"/>
                        </a:spcAft>
                        <a:buNone/>
                      </a:pPr>
                      <a:r>
                        <a:rPr lang="en-US" sz="1600" u="none" cap="none" strike="noStrike"/>
                        <a:t>8</a:t>
                      </a:r>
                      <a:endParaRPr b="0" i="0" sz="16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l">
                        <a:spcBef>
                          <a:spcPts val="0"/>
                        </a:spcBef>
                        <a:spcAft>
                          <a:spcPts val="0"/>
                        </a:spcAft>
                        <a:buNone/>
                      </a:pPr>
                      <a:r>
                        <a:rPr lang="en-US" sz="1600" u="none" cap="none" strike="noStrike"/>
                        <a:t>Defaulters are mostly seen in the year 2011</a:t>
                      </a:r>
                      <a:endParaRPr b="0" i="0" sz="1600" u="none" cap="none" strike="noStrike">
                        <a:solidFill>
                          <a:srgbClr val="000000"/>
                        </a:solidFill>
                        <a:latin typeface="Calibri"/>
                        <a:ea typeface="Calibri"/>
                        <a:cs typeface="Calibri"/>
                        <a:sym typeface="Calibri"/>
                      </a:endParaRPr>
                    </a:p>
                  </a:txBody>
                  <a:tcPr marT="6350" marB="0" marR="6350" marL="6350" anchor="b"/>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graphicFrame>
        <p:nvGraphicFramePr>
          <p:cNvPr id="390" name="Google Shape;390;p30"/>
          <p:cNvGraphicFramePr/>
          <p:nvPr/>
        </p:nvGraphicFramePr>
        <p:xfrm>
          <a:off x="594358" y="462337"/>
          <a:ext cx="3000000" cy="3000000"/>
        </p:xfrm>
        <a:graphic>
          <a:graphicData uri="http://schemas.openxmlformats.org/drawingml/2006/table">
            <a:tbl>
              <a:tblPr bandRow="1" firstRow="1">
                <a:noFill/>
                <a:tableStyleId>{86D85A7E-63D2-4B1A-A31E-C33A9E8AA9D2}</a:tableStyleId>
              </a:tblPr>
              <a:tblGrid>
                <a:gridCol w="449525"/>
                <a:gridCol w="9959725"/>
              </a:tblGrid>
              <a:tr h="324800">
                <a:tc gridSpan="2">
                  <a:txBody>
                    <a:bodyPr/>
                    <a:lstStyle/>
                    <a:p>
                      <a:pPr indent="0" lvl="0" marL="0" marR="0" rtl="0" algn="l">
                        <a:spcBef>
                          <a:spcPts val="0"/>
                        </a:spcBef>
                        <a:spcAft>
                          <a:spcPts val="0"/>
                        </a:spcAft>
                        <a:buNone/>
                      </a:pPr>
                      <a:r>
                        <a:rPr lang="en-US" sz="2000" u="none" cap="none" strike="noStrike"/>
                        <a:t>Common Findings</a:t>
                      </a:r>
                      <a:endParaRPr b="0" i="0" sz="2000" u="none" cap="none" strike="noStrike">
                        <a:solidFill>
                          <a:srgbClr val="FFFFFF"/>
                        </a:solidFill>
                        <a:latin typeface="Calibri"/>
                        <a:ea typeface="Calibri"/>
                        <a:cs typeface="Calibri"/>
                        <a:sym typeface="Calibri"/>
                      </a:endParaRPr>
                    </a:p>
                  </a:txBody>
                  <a:tcPr marT="5875" marB="0" marR="5875" marL="5875" anchor="b"/>
                </a:tc>
                <a:tc hMerge="1"/>
              </a:tr>
              <a:tr h="324800">
                <a:tc>
                  <a:txBody>
                    <a:bodyPr/>
                    <a:lstStyle/>
                    <a:p>
                      <a:pPr indent="0" lvl="0" marL="0" marR="0" rtl="0" algn="l">
                        <a:spcBef>
                          <a:spcPts val="0"/>
                        </a:spcBef>
                        <a:spcAft>
                          <a:spcPts val="0"/>
                        </a:spcAft>
                        <a:buNone/>
                      </a:pPr>
                      <a:r>
                        <a:rPr lang="en-US" sz="1600" u="none" cap="none" strike="noStrike"/>
                        <a:t>1</a:t>
                      </a:r>
                      <a:endParaRPr b="0" i="0" sz="1600" u="none" cap="none" strike="noStrike">
                        <a:solidFill>
                          <a:srgbClr val="000000"/>
                        </a:solidFill>
                        <a:latin typeface="Calibri"/>
                        <a:ea typeface="Calibri"/>
                        <a:cs typeface="Calibri"/>
                        <a:sym typeface="Calibri"/>
                      </a:endParaRPr>
                    </a:p>
                  </a:txBody>
                  <a:tcPr marT="5875" marB="0" marR="5875" marL="5875" anchor="b"/>
                </a:tc>
                <a:tc>
                  <a:txBody>
                    <a:bodyPr/>
                    <a:lstStyle/>
                    <a:p>
                      <a:pPr indent="0" lvl="0" marL="0" marR="0" rtl="0" algn="l">
                        <a:spcBef>
                          <a:spcPts val="0"/>
                        </a:spcBef>
                        <a:spcAft>
                          <a:spcPts val="0"/>
                        </a:spcAft>
                        <a:buNone/>
                      </a:pPr>
                      <a:r>
                        <a:rPr lang="en-US" sz="1600" u="none" cap="none" strike="noStrike"/>
                        <a:t>Loan applicants are increasing every year</a:t>
                      </a:r>
                      <a:endParaRPr b="0" i="0" sz="1600" u="none" cap="none" strike="noStrike">
                        <a:solidFill>
                          <a:srgbClr val="000000"/>
                        </a:solidFill>
                        <a:latin typeface="Calibri"/>
                        <a:ea typeface="Calibri"/>
                        <a:cs typeface="Calibri"/>
                        <a:sym typeface="Calibri"/>
                      </a:endParaRPr>
                    </a:p>
                  </a:txBody>
                  <a:tcPr marT="5875" marB="0" marR="5875" marL="5875" anchor="b"/>
                </a:tc>
              </a:tr>
              <a:tr h="583375">
                <a:tc>
                  <a:txBody>
                    <a:bodyPr/>
                    <a:lstStyle/>
                    <a:p>
                      <a:pPr indent="0" lvl="0" marL="0" marR="0" rtl="0" algn="l">
                        <a:spcBef>
                          <a:spcPts val="0"/>
                        </a:spcBef>
                        <a:spcAft>
                          <a:spcPts val="0"/>
                        </a:spcAft>
                        <a:buNone/>
                      </a:pPr>
                      <a:r>
                        <a:rPr lang="en-US" sz="1600" u="none" cap="none" strike="noStrike"/>
                        <a:t>2</a:t>
                      </a:r>
                      <a:endParaRPr b="0" i="0" sz="1600" u="none" cap="none" strike="noStrike">
                        <a:solidFill>
                          <a:srgbClr val="000000"/>
                        </a:solidFill>
                        <a:latin typeface="Calibri"/>
                        <a:ea typeface="Calibri"/>
                        <a:cs typeface="Calibri"/>
                        <a:sym typeface="Calibri"/>
                      </a:endParaRPr>
                    </a:p>
                  </a:txBody>
                  <a:tcPr marT="5875" marB="0" marR="5875" marL="5875" anchor="b"/>
                </a:tc>
                <a:tc>
                  <a:txBody>
                    <a:bodyPr/>
                    <a:lstStyle/>
                    <a:p>
                      <a:pPr indent="0" lvl="0" marL="0" marR="0" rtl="0" algn="l">
                        <a:spcBef>
                          <a:spcPts val="0"/>
                        </a:spcBef>
                        <a:spcAft>
                          <a:spcPts val="0"/>
                        </a:spcAft>
                        <a:buNone/>
                      </a:pPr>
                      <a:r>
                        <a:rPr lang="en-US" sz="1600" u="none" cap="none" strike="noStrike"/>
                        <a:t>Debt Consolidation is the highest loan purpose, other uses are credit_card , other , home_improvement &amp; major_purchase</a:t>
                      </a:r>
                      <a:endParaRPr b="0" i="0" sz="1600" u="none" cap="none" strike="noStrike">
                        <a:solidFill>
                          <a:srgbClr val="000000"/>
                        </a:solidFill>
                        <a:latin typeface="Calibri"/>
                        <a:ea typeface="Calibri"/>
                        <a:cs typeface="Calibri"/>
                        <a:sym typeface="Calibri"/>
                      </a:endParaRPr>
                    </a:p>
                  </a:txBody>
                  <a:tcPr marT="5875" marB="0" marR="5875" marL="5875" anchor="b"/>
                </a:tc>
              </a:tr>
              <a:tr h="324800">
                <a:tc>
                  <a:txBody>
                    <a:bodyPr/>
                    <a:lstStyle/>
                    <a:p>
                      <a:pPr indent="0" lvl="0" marL="0" marR="0" rtl="0" algn="l">
                        <a:spcBef>
                          <a:spcPts val="0"/>
                        </a:spcBef>
                        <a:spcAft>
                          <a:spcPts val="0"/>
                        </a:spcAft>
                        <a:buNone/>
                      </a:pPr>
                      <a:r>
                        <a:rPr lang="en-US" sz="1600" u="none" cap="none" strike="noStrike"/>
                        <a:t>3</a:t>
                      </a:r>
                      <a:endParaRPr b="0" i="0" sz="1600" u="none" cap="none" strike="noStrike">
                        <a:solidFill>
                          <a:srgbClr val="000000"/>
                        </a:solidFill>
                        <a:latin typeface="Calibri"/>
                        <a:ea typeface="Calibri"/>
                        <a:cs typeface="Calibri"/>
                        <a:sym typeface="Calibri"/>
                      </a:endParaRPr>
                    </a:p>
                  </a:txBody>
                  <a:tcPr marT="5875" marB="0" marR="5875" marL="5875" anchor="b"/>
                </a:tc>
                <a:tc>
                  <a:txBody>
                    <a:bodyPr/>
                    <a:lstStyle/>
                    <a:p>
                      <a:pPr indent="0" lvl="0" marL="0" marR="0" rtl="0" algn="l">
                        <a:spcBef>
                          <a:spcPts val="0"/>
                        </a:spcBef>
                        <a:spcAft>
                          <a:spcPts val="0"/>
                        </a:spcAft>
                        <a:buNone/>
                      </a:pPr>
                      <a:r>
                        <a:rPr lang="en-US" sz="1600" u="none" cap="none" strike="noStrike"/>
                        <a:t>the maximum loan range amount is between 5000-10000</a:t>
                      </a:r>
                      <a:endParaRPr b="0" i="0" sz="1600" u="none" cap="none" strike="noStrike">
                        <a:solidFill>
                          <a:srgbClr val="000000"/>
                        </a:solidFill>
                        <a:latin typeface="Calibri"/>
                        <a:ea typeface="Calibri"/>
                        <a:cs typeface="Calibri"/>
                        <a:sym typeface="Calibri"/>
                      </a:endParaRPr>
                    </a:p>
                  </a:txBody>
                  <a:tcPr marT="5875" marB="0" marR="5875" marL="5875" anchor="b"/>
                </a:tc>
              </a:tr>
              <a:tr h="583375">
                <a:tc>
                  <a:txBody>
                    <a:bodyPr/>
                    <a:lstStyle/>
                    <a:p>
                      <a:pPr indent="0" lvl="0" marL="0" marR="0" rtl="0" algn="l">
                        <a:spcBef>
                          <a:spcPts val="0"/>
                        </a:spcBef>
                        <a:spcAft>
                          <a:spcPts val="0"/>
                        </a:spcAft>
                        <a:buNone/>
                      </a:pPr>
                      <a:r>
                        <a:rPr lang="en-US" sz="1600" u="none" cap="none" strike="noStrike"/>
                        <a:t>4</a:t>
                      </a:r>
                      <a:endParaRPr b="0" i="0" sz="1600" u="none" cap="none" strike="noStrike">
                        <a:solidFill>
                          <a:srgbClr val="000000"/>
                        </a:solidFill>
                        <a:latin typeface="Calibri"/>
                        <a:ea typeface="Calibri"/>
                        <a:cs typeface="Calibri"/>
                        <a:sym typeface="Calibri"/>
                      </a:endParaRPr>
                    </a:p>
                  </a:txBody>
                  <a:tcPr marT="5875" marB="0" marR="5875" marL="5875" anchor="b"/>
                </a:tc>
                <a:tc>
                  <a:txBody>
                    <a:bodyPr/>
                    <a:lstStyle/>
                    <a:p>
                      <a:pPr indent="0" lvl="0" marL="0" marR="0" rtl="0" algn="l">
                        <a:spcBef>
                          <a:spcPts val="0"/>
                        </a:spcBef>
                        <a:spcAft>
                          <a:spcPts val="0"/>
                        </a:spcAft>
                        <a:buNone/>
                      </a:pPr>
                      <a:r>
                        <a:rPr lang="en-US" sz="1600" u="none" cap="none" strike="noStrike"/>
                        <a:t>The highest percentage of defaulter is under **Other** home ownership and is followed by Rent and Own and Mortgage</a:t>
                      </a:r>
                      <a:endParaRPr b="0" i="0" sz="1600" u="none" cap="none" strike="noStrike">
                        <a:solidFill>
                          <a:srgbClr val="000000"/>
                        </a:solidFill>
                        <a:latin typeface="Calibri"/>
                        <a:ea typeface="Calibri"/>
                        <a:cs typeface="Calibri"/>
                        <a:sym typeface="Calibri"/>
                      </a:endParaRPr>
                    </a:p>
                  </a:txBody>
                  <a:tcPr marT="5875" marB="0" marR="5875" marL="5875" anchor="b"/>
                </a:tc>
              </a:tr>
              <a:tr h="583375">
                <a:tc>
                  <a:txBody>
                    <a:bodyPr/>
                    <a:lstStyle/>
                    <a:p>
                      <a:pPr indent="0" lvl="0" marL="0" marR="0" rtl="0" algn="l">
                        <a:spcBef>
                          <a:spcPts val="0"/>
                        </a:spcBef>
                        <a:spcAft>
                          <a:spcPts val="0"/>
                        </a:spcAft>
                        <a:buNone/>
                      </a:pPr>
                      <a:r>
                        <a:rPr lang="en-US" sz="1600" u="none" cap="none" strike="noStrike"/>
                        <a:t>5</a:t>
                      </a:r>
                      <a:endParaRPr b="0" i="0" sz="1600" u="none" cap="none" strike="noStrike">
                        <a:solidFill>
                          <a:srgbClr val="000000"/>
                        </a:solidFill>
                        <a:latin typeface="Calibri"/>
                        <a:ea typeface="Calibri"/>
                        <a:cs typeface="Calibri"/>
                        <a:sym typeface="Calibri"/>
                      </a:endParaRPr>
                    </a:p>
                  </a:txBody>
                  <a:tcPr marT="5875" marB="0" marR="5875" marL="5875" anchor="b"/>
                </a:tc>
                <a:tc>
                  <a:txBody>
                    <a:bodyPr/>
                    <a:lstStyle/>
                    <a:p>
                      <a:pPr indent="0" lvl="0" marL="0" marR="0" rtl="0" algn="l">
                        <a:spcBef>
                          <a:spcPts val="0"/>
                        </a:spcBef>
                        <a:spcAft>
                          <a:spcPts val="0"/>
                        </a:spcAft>
                        <a:buNone/>
                      </a:pPr>
                      <a:r>
                        <a:rPr lang="en-US" sz="1600" u="none" cap="none" strike="noStrike"/>
                        <a:t>10+ years of employee exp. is having debt to income in maximum range apart from that rest year of employee exp. are more or less in same range.</a:t>
                      </a:r>
                      <a:endParaRPr b="0" i="0" sz="1600" u="none" cap="none" strike="noStrike">
                        <a:solidFill>
                          <a:srgbClr val="000000"/>
                        </a:solidFill>
                        <a:latin typeface="Calibri"/>
                        <a:ea typeface="Calibri"/>
                        <a:cs typeface="Calibri"/>
                        <a:sym typeface="Calibri"/>
                      </a:endParaRPr>
                    </a:p>
                  </a:txBody>
                  <a:tcPr marT="5875" marB="0" marR="5875" marL="5875" anchor="b"/>
                </a:tc>
              </a:tr>
              <a:tr h="583375">
                <a:tc>
                  <a:txBody>
                    <a:bodyPr/>
                    <a:lstStyle/>
                    <a:p>
                      <a:pPr indent="0" lvl="0" marL="0" marR="0" rtl="0" algn="l">
                        <a:spcBef>
                          <a:spcPts val="0"/>
                        </a:spcBef>
                        <a:spcAft>
                          <a:spcPts val="0"/>
                        </a:spcAft>
                        <a:buNone/>
                      </a:pPr>
                      <a:r>
                        <a:rPr lang="en-US" sz="1600" u="none" cap="none" strike="noStrike"/>
                        <a:t>6</a:t>
                      </a:r>
                      <a:endParaRPr b="0" i="0" sz="1600" u="none" cap="none" strike="noStrike">
                        <a:solidFill>
                          <a:srgbClr val="000000"/>
                        </a:solidFill>
                        <a:latin typeface="Calibri"/>
                        <a:ea typeface="Calibri"/>
                        <a:cs typeface="Calibri"/>
                        <a:sym typeface="Calibri"/>
                      </a:endParaRPr>
                    </a:p>
                  </a:txBody>
                  <a:tcPr marT="5875" marB="0" marR="5875" marL="5875" anchor="b"/>
                </a:tc>
                <a:tc>
                  <a:txBody>
                    <a:bodyPr/>
                    <a:lstStyle/>
                    <a:p>
                      <a:pPr indent="0" lvl="0" marL="0" marR="0" rtl="0" algn="l">
                        <a:spcBef>
                          <a:spcPts val="0"/>
                        </a:spcBef>
                        <a:spcAft>
                          <a:spcPts val="0"/>
                        </a:spcAft>
                        <a:buNone/>
                      </a:pPr>
                      <a:r>
                        <a:rPr lang="en-US" sz="1600" u="none" cap="none" strike="noStrike"/>
                        <a:t>been observed that interest rates are increasing with the decrease in Grades, where A has lowest interest and G has highest</a:t>
                      </a:r>
                      <a:endParaRPr b="0" i="0" sz="1600" u="none" cap="none" strike="noStrike">
                        <a:solidFill>
                          <a:srgbClr val="000000"/>
                        </a:solidFill>
                        <a:latin typeface="Calibri"/>
                        <a:ea typeface="Calibri"/>
                        <a:cs typeface="Calibri"/>
                        <a:sym typeface="Calibri"/>
                      </a:endParaRPr>
                    </a:p>
                  </a:txBody>
                  <a:tcPr marT="5875" marB="0" marR="5875" marL="5875" anchor="b"/>
                </a:tc>
              </a:tr>
              <a:tr h="583375">
                <a:tc>
                  <a:txBody>
                    <a:bodyPr/>
                    <a:lstStyle/>
                    <a:p>
                      <a:pPr indent="0" lvl="0" marL="0" marR="0" rtl="0" algn="l">
                        <a:spcBef>
                          <a:spcPts val="0"/>
                        </a:spcBef>
                        <a:spcAft>
                          <a:spcPts val="0"/>
                        </a:spcAft>
                        <a:buNone/>
                      </a:pPr>
                      <a:r>
                        <a:rPr lang="en-US" sz="1600" u="none" cap="none" strike="noStrike"/>
                        <a:t>7</a:t>
                      </a:r>
                      <a:endParaRPr b="0" i="0" sz="1600" u="none" cap="none" strike="noStrike">
                        <a:solidFill>
                          <a:srgbClr val="000000"/>
                        </a:solidFill>
                        <a:latin typeface="Calibri"/>
                        <a:ea typeface="Calibri"/>
                        <a:cs typeface="Calibri"/>
                        <a:sym typeface="Calibri"/>
                      </a:endParaRPr>
                    </a:p>
                  </a:txBody>
                  <a:tcPr marT="5875" marB="0" marR="5875" marL="5875" anchor="b"/>
                </a:tc>
                <a:tc>
                  <a:txBody>
                    <a:bodyPr/>
                    <a:lstStyle/>
                    <a:p>
                      <a:pPr indent="0" lvl="0" marL="0" marR="0" rtl="0" algn="l">
                        <a:spcBef>
                          <a:spcPts val="0"/>
                        </a:spcBef>
                        <a:spcAft>
                          <a:spcPts val="0"/>
                        </a:spcAft>
                        <a:buNone/>
                      </a:pPr>
                      <a:r>
                        <a:rPr lang="en-US" sz="1600" u="none" cap="none" strike="noStrike"/>
                        <a:t> Rising Delinquency Rates: If delinquency incidences are increasing in recent years, this could point to worsening borrower financial health, lending policy changes, or macroeconomic conditions influencing repayment behavior</a:t>
                      </a:r>
                      <a:endParaRPr b="0" i="0" sz="1600" u="none" cap="none" strike="noStrike">
                        <a:solidFill>
                          <a:srgbClr val="000000"/>
                        </a:solidFill>
                        <a:latin typeface="Calibri"/>
                        <a:ea typeface="Calibri"/>
                        <a:cs typeface="Calibri"/>
                        <a:sym typeface="Calibri"/>
                      </a:endParaRPr>
                    </a:p>
                  </a:txBody>
                  <a:tcPr marT="5875" marB="0" marR="5875" marL="5875" anchor="b"/>
                </a:tc>
              </a:tr>
              <a:tr h="583375">
                <a:tc>
                  <a:txBody>
                    <a:bodyPr/>
                    <a:lstStyle/>
                    <a:p>
                      <a:pPr indent="0" lvl="0" marL="0" marR="0" rtl="0" algn="l">
                        <a:spcBef>
                          <a:spcPts val="0"/>
                        </a:spcBef>
                        <a:spcAft>
                          <a:spcPts val="0"/>
                        </a:spcAft>
                        <a:buNone/>
                      </a:pPr>
                      <a:r>
                        <a:rPr lang="en-US" sz="1600" u="none" cap="none" strike="noStrike"/>
                        <a:t>8</a:t>
                      </a:r>
                      <a:endParaRPr b="0" i="0" sz="1600" u="none" cap="none" strike="noStrike">
                        <a:solidFill>
                          <a:srgbClr val="000000"/>
                        </a:solidFill>
                        <a:latin typeface="Calibri"/>
                        <a:ea typeface="Calibri"/>
                        <a:cs typeface="Calibri"/>
                        <a:sym typeface="Calibri"/>
                      </a:endParaRPr>
                    </a:p>
                  </a:txBody>
                  <a:tcPr marT="5875" marB="0" marR="5875" marL="5875" anchor="b"/>
                </a:tc>
                <a:tc>
                  <a:txBody>
                    <a:bodyPr/>
                    <a:lstStyle/>
                    <a:p>
                      <a:pPr indent="0" lvl="0" marL="0" marR="0" rtl="0" algn="l">
                        <a:spcBef>
                          <a:spcPts val="0"/>
                        </a:spcBef>
                        <a:spcAft>
                          <a:spcPts val="0"/>
                        </a:spcAft>
                        <a:buNone/>
                      </a:pPr>
                      <a:r>
                        <a:rPr lang="en-US" sz="1600" u="none" cap="none" strike="noStrike"/>
                        <a:t>Improvement in Repayment: If the delinquency incidences are decreasing, it may reflect improvements in borrower financial stability, better loan management, or stricter lending standards</a:t>
                      </a:r>
                      <a:endParaRPr b="0" i="0" sz="1600" u="none" cap="none" strike="noStrike">
                        <a:solidFill>
                          <a:srgbClr val="000000"/>
                        </a:solidFill>
                        <a:latin typeface="Calibri"/>
                        <a:ea typeface="Calibri"/>
                        <a:cs typeface="Calibri"/>
                        <a:sym typeface="Calibri"/>
                      </a:endParaRPr>
                    </a:p>
                  </a:txBody>
                  <a:tcPr marT="5875" marB="0" marR="5875" marL="5875" anchor="b"/>
                </a:tc>
              </a:tr>
              <a:tr h="519025">
                <a:tc>
                  <a:txBody>
                    <a:bodyPr/>
                    <a:lstStyle/>
                    <a:p>
                      <a:pPr indent="0" lvl="0" marL="0" marR="0" rtl="0" algn="l">
                        <a:spcBef>
                          <a:spcPts val="0"/>
                        </a:spcBef>
                        <a:spcAft>
                          <a:spcPts val="0"/>
                        </a:spcAft>
                        <a:buNone/>
                      </a:pPr>
                      <a:r>
                        <a:rPr lang="en-US" sz="1600" u="none" cap="none" strike="noStrike"/>
                        <a:t>9</a:t>
                      </a:r>
                      <a:endParaRPr b="0" i="0" sz="1600" u="none" cap="none" strike="noStrike">
                        <a:solidFill>
                          <a:srgbClr val="000000"/>
                        </a:solidFill>
                        <a:latin typeface="Calibri"/>
                        <a:ea typeface="Calibri"/>
                        <a:cs typeface="Calibri"/>
                        <a:sym typeface="Calibri"/>
                      </a:endParaRPr>
                    </a:p>
                  </a:txBody>
                  <a:tcPr marT="5875" marB="0" marR="5875" marL="5875" anchor="b"/>
                </a:tc>
                <a:tc>
                  <a:txBody>
                    <a:bodyPr/>
                    <a:lstStyle/>
                    <a:p>
                      <a:pPr indent="0" lvl="0" marL="0" marR="0" rtl="0" algn="l">
                        <a:spcBef>
                          <a:spcPts val="0"/>
                        </a:spcBef>
                        <a:spcAft>
                          <a:spcPts val="0"/>
                        </a:spcAft>
                        <a:buClr>
                          <a:srgbClr val="000000"/>
                        </a:buClr>
                        <a:buSzPts val="1100"/>
                        <a:buFont typeface="Calibri"/>
                        <a:buNone/>
                      </a:pPr>
                      <a:r>
                        <a:rPr b="0" i="0" lang="en-US" sz="1600" u="none" cap="none" strike="noStrike">
                          <a:solidFill>
                            <a:srgbClr val="000000"/>
                          </a:solidFill>
                          <a:latin typeface="Calibri"/>
                          <a:ea typeface="Calibri"/>
                          <a:cs typeface="Calibri"/>
                          <a:sym typeface="Calibri"/>
                        </a:rPr>
                        <a:t>Year-to-Year Volatility: If the error bars are large, it suggests that there are significant fluctuations in delinquency rates from year to year. This could be indicative of changing external factors, such as the economy or lending</a:t>
                      </a:r>
                      <a:endParaRPr/>
                    </a:p>
                  </a:txBody>
                  <a:tcPr marT="5875" marB="0" marR="5875" marL="5875" anchor="b"/>
                </a:tc>
              </a:tr>
              <a:tr h="841975">
                <a:tc>
                  <a:txBody>
                    <a:bodyPr/>
                    <a:lstStyle/>
                    <a:p>
                      <a:pPr indent="0" lvl="0" marL="0" marR="0" rtl="0" algn="l">
                        <a:spcBef>
                          <a:spcPts val="0"/>
                        </a:spcBef>
                        <a:spcAft>
                          <a:spcPts val="0"/>
                        </a:spcAft>
                        <a:buNone/>
                      </a:pPr>
                      <a:r>
                        <a:rPr lang="en-US" sz="1600" u="none" cap="none" strike="noStrike"/>
                        <a:t>10</a:t>
                      </a:r>
                      <a:endParaRPr b="0" i="0" sz="1600" u="none" cap="none" strike="noStrike">
                        <a:solidFill>
                          <a:srgbClr val="000000"/>
                        </a:solidFill>
                        <a:latin typeface="Calibri"/>
                        <a:ea typeface="Calibri"/>
                        <a:cs typeface="Calibri"/>
                        <a:sym typeface="Calibri"/>
                      </a:endParaRPr>
                    </a:p>
                  </a:txBody>
                  <a:tcPr marT="5875" marB="0" marR="5875" marL="5875" anchor="b"/>
                </a:tc>
                <a:tc>
                  <a:txBody>
                    <a:bodyPr/>
                    <a:lstStyle/>
                    <a:p>
                      <a:pPr indent="0" lvl="0" marL="0" marR="0" rtl="0" algn="l">
                        <a:spcBef>
                          <a:spcPts val="0"/>
                        </a:spcBef>
                        <a:spcAft>
                          <a:spcPts val="0"/>
                        </a:spcAft>
                        <a:buNone/>
                      </a:pPr>
                      <a:r>
                        <a:rPr lang="en-US" sz="1600" u="none" cap="none" strike="noStrike"/>
                        <a:t>States with a larger "Verified" segment tend to have more stringent income verification practices, while states with a larger "Not Verified" segment might have more relaxed requirements. This information can be useful in understanding regional lending patterns and potential risk factors associated with different states.</a:t>
                      </a:r>
                      <a:endParaRPr b="0" i="0" sz="1600" u="none" cap="none" strike="noStrike">
                        <a:solidFill>
                          <a:srgbClr val="000000"/>
                        </a:solidFill>
                        <a:latin typeface="Calibri"/>
                        <a:ea typeface="Calibri"/>
                        <a:cs typeface="Calibri"/>
                        <a:sym typeface="Calibri"/>
                      </a:endParaRPr>
                    </a:p>
                  </a:txBody>
                  <a:tcPr marT="5875" marB="0" marR="5875" marL="5875" anchor="b"/>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1"/>
          <p:cNvSpPr txBox="1"/>
          <p:nvPr>
            <p:ph type="ctrTitle"/>
          </p:nvPr>
        </p:nvSpPr>
        <p:spPr>
          <a:xfrm>
            <a:off x="594360" y="411479"/>
            <a:ext cx="5486400" cy="329184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6000"/>
              <a:buFont typeface="Franklin Gothic"/>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descr="A close-up of a plant" id="145" name="Google Shape;145;p3"/>
          <p:cNvPicPr preferRelativeResize="0"/>
          <p:nvPr>
            <p:ph idx="2" type="pic"/>
          </p:nvPr>
        </p:nvPicPr>
        <p:blipFill rotWithShape="1">
          <a:blip r:embed="rId3">
            <a:alphaModFix/>
          </a:blip>
          <a:srcRect b="0" l="22" r="23" t="0"/>
          <a:stretch/>
        </p:blipFill>
        <p:spPr>
          <a:xfrm>
            <a:off x="0" y="0"/>
            <a:ext cx="12192000" cy="6880225"/>
          </a:xfrm>
          <a:prstGeom prst="rect">
            <a:avLst/>
          </a:prstGeom>
          <a:noFill/>
          <a:ln>
            <a:noFill/>
          </a:ln>
        </p:spPr>
      </p:pic>
      <p:sp>
        <p:nvSpPr>
          <p:cNvPr id="146" name="Google Shape;146;p3"/>
          <p:cNvSpPr txBox="1"/>
          <p:nvPr>
            <p:ph type="title"/>
          </p:nvPr>
        </p:nvSpPr>
        <p:spPr>
          <a:xfrm>
            <a:off x="6309359" y="444933"/>
            <a:ext cx="5477479" cy="329184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lt1"/>
              </a:buClr>
              <a:buSzPts val="6000"/>
              <a:buFont typeface="Franklin Gothic"/>
              <a:buNone/>
            </a:pPr>
            <a:r>
              <a:rPr lang="en-US"/>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type="title"/>
          </p:nvPr>
        </p:nvSpPr>
        <p:spPr>
          <a:xfrm>
            <a:off x="594360" y="189572"/>
            <a:ext cx="6787747" cy="1593507"/>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Problem Statement</a:t>
            </a:r>
            <a:endParaRPr/>
          </a:p>
        </p:txBody>
      </p:sp>
      <p:sp>
        <p:nvSpPr>
          <p:cNvPr id="153" name="Google Shape;153;p4"/>
          <p:cNvSpPr txBox="1"/>
          <p:nvPr>
            <p:ph idx="1" type="body"/>
          </p:nvPr>
        </p:nvSpPr>
        <p:spPr>
          <a:xfrm>
            <a:off x="593725" y="2281238"/>
            <a:ext cx="6788150" cy="3709987"/>
          </a:xfrm>
          <a:prstGeom prst="rect">
            <a:avLst/>
          </a:prstGeom>
          <a:noFill/>
          <a:ln>
            <a:noFill/>
          </a:ln>
        </p:spPr>
        <p:txBody>
          <a:bodyPr anchorCtr="0" anchor="t" bIns="0" lIns="0" spcFirstLastPara="1" rIns="0" wrap="square" tIns="457200">
            <a:normAutofit/>
          </a:bodyPr>
          <a:lstStyle/>
          <a:p>
            <a:pPr indent="-283464" lvl="0" marL="283464" rtl="0" algn="l">
              <a:lnSpc>
                <a:spcPct val="80000"/>
              </a:lnSpc>
              <a:spcBef>
                <a:spcPts val="0"/>
              </a:spcBef>
              <a:spcAft>
                <a:spcPts val="0"/>
              </a:spcAft>
              <a:buClr>
                <a:srgbClr val="5D7C3F"/>
              </a:buClr>
              <a:buSzPts val="2400"/>
              <a:buFont typeface="Arial"/>
              <a:buChar char="•"/>
            </a:pPr>
            <a:r>
              <a:rPr lang="en-US"/>
              <a:t>Company wants to understand the driving factors (or driver variables) behind loan default, i.e. the variables which are strong indicators of default. We need to find the risky loan applicants</a:t>
            </a:r>
            <a:endParaRPr/>
          </a:p>
          <a:p>
            <a:pPr indent="0" lvl="0" marL="0" rtl="0" algn="l">
              <a:lnSpc>
                <a:spcPct val="80000"/>
              </a:lnSpc>
              <a:spcBef>
                <a:spcPts val="2200"/>
              </a:spcBef>
              <a:spcAft>
                <a:spcPts val="0"/>
              </a:spcAft>
              <a:buClr>
                <a:srgbClr val="5D7C3F"/>
              </a:buClr>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descr="A close-up of a plant" id="159" name="Google Shape;159;p5"/>
          <p:cNvPicPr preferRelativeResize="0"/>
          <p:nvPr>
            <p:ph idx="2" type="pic"/>
          </p:nvPr>
        </p:nvPicPr>
        <p:blipFill rotWithShape="1">
          <a:blip r:embed="rId3">
            <a:alphaModFix/>
          </a:blip>
          <a:srcRect b="0" l="22" r="23" t="0"/>
          <a:stretch/>
        </p:blipFill>
        <p:spPr>
          <a:xfrm>
            <a:off x="0" y="0"/>
            <a:ext cx="12192000" cy="6880225"/>
          </a:xfrm>
          <a:prstGeom prst="rect">
            <a:avLst/>
          </a:prstGeom>
          <a:noFill/>
          <a:ln>
            <a:noFill/>
          </a:ln>
        </p:spPr>
      </p:pic>
      <p:sp>
        <p:nvSpPr>
          <p:cNvPr id="160" name="Google Shape;160;p5"/>
          <p:cNvSpPr txBox="1"/>
          <p:nvPr>
            <p:ph type="title"/>
          </p:nvPr>
        </p:nvSpPr>
        <p:spPr>
          <a:xfrm>
            <a:off x="6309359" y="444933"/>
            <a:ext cx="5477479" cy="329184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lt1"/>
              </a:buClr>
              <a:buSzPts val="6000"/>
              <a:buFont typeface="Franklin Gothic"/>
              <a:buNone/>
            </a:pPr>
            <a:r>
              <a:rPr lang="en-US"/>
              <a:t>Python Code </a:t>
            </a:r>
            <a:endParaRPr/>
          </a:p>
        </p:txBody>
      </p:sp>
      <p:sp>
        <p:nvSpPr>
          <p:cNvPr id="161" name="Google Shape;161;p5"/>
          <p:cNvSpPr txBox="1"/>
          <p:nvPr/>
        </p:nvSpPr>
        <p:spPr>
          <a:xfrm>
            <a:off x="6309350" y="3979550"/>
            <a:ext cx="5655000" cy="17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lt1"/>
                </a:solidFill>
                <a:latin typeface="Libre Franklin"/>
                <a:ea typeface="Libre Franklin"/>
                <a:cs typeface="Libre Franklin"/>
                <a:sym typeface="Libre Franklin"/>
              </a:rPr>
              <a:t>GitHub Link: </a:t>
            </a:r>
            <a:r>
              <a:rPr lang="en-US" sz="2000" u="sng">
                <a:solidFill>
                  <a:schemeClr val="hlink"/>
                </a:solidFill>
                <a:latin typeface="Libre Franklin"/>
                <a:ea typeface="Libre Franklin"/>
                <a:cs typeface="Libre Franklin"/>
                <a:sym typeface="Libre Franklin"/>
                <a:hlinkClick r:id="rId4"/>
              </a:rPr>
              <a:t>https://github.com/Bikash3/LendingClubCaseStudy</a:t>
            </a:r>
            <a:endParaRPr sz="2000">
              <a:solidFill>
                <a:schemeClr val="lt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6"/>
          <p:cNvSpPr txBox="1"/>
          <p:nvPr>
            <p:ph type="title"/>
          </p:nvPr>
        </p:nvSpPr>
        <p:spPr>
          <a:xfrm>
            <a:off x="594360" y="102875"/>
            <a:ext cx="10873740" cy="168020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Column Considered and Transformations Done</a:t>
            </a:r>
            <a:endParaRPr/>
          </a:p>
        </p:txBody>
      </p:sp>
      <p:sp>
        <p:nvSpPr>
          <p:cNvPr id="168" name="Google Shape;168;p6"/>
          <p:cNvSpPr txBox="1"/>
          <p:nvPr>
            <p:ph idx="1" type="body"/>
          </p:nvPr>
        </p:nvSpPr>
        <p:spPr>
          <a:xfrm>
            <a:off x="3657600" y="2281238"/>
            <a:ext cx="7810500" cy="3700462"/>
          </a:xfrm>
          <a:prstGeom prst="rect">
            <a:avLst/>
          </a:prstGeom>
          <a:noFill/>
          <a:ln>
            <a:noFill/>
          </a:ln>
        </p:spPr>
        <p:txBody>
          <a:bodyPr anchorCtr="0" anchor="t" bIns="0" lIns="0" spcFirstLastPara="1" rIns="0" wrap="square" tIns="228600">
            <a:noAutofit/>
          </a:bodyPr>
          <a:lstStyle/>
          <a:p>
            <a:pPr indent="-342900" lvl="0" marL="342900" rtl="0" algn="l">
              <a:lnSpc>
                <a:spcPct val="100000"/>
              </a:lnSpc>
              <a:spcBef>
                <a:spcPts val="0"/>
              </a:spcBef>
              <a:spcAft>
                <a:spcPts val="0"/>
              </a:spcAft>
              <a:buClr>
                <a:schemeClr val="dk1"/>
              </a:buClr>
              <a:buSzPts val="1500"/>
              <a:buFont typeface="Franklin Gothic"/>
              <a:buAutoNum type="arabicPeriod"/>
            </a:pPr>
            <a:r>
              <a:rPr lang="en-US" sz="1500"/>
              <a:t>id</a:t>
            </a:r>
            <a:endParaRPr/>
          </a:p>
          <a:p>
            <a:pPr indent="-342900" lvl="0" marL="342900" rtl="0" algn="l">
              <a:lnSpc>
                <a:spcPct val="100000"/>
              </a:lnSpc>
              <a:spcBef>
                <a:spcPts val="0"/>
              </a:spcBef>
              <a:spcAft>
                <a:spcPts val="0"/>
              </a:spcAft>
              <a:buClr>
                <a:schemeClr val="dk1"/>
              </a:buClr>
              <a:buSzPts val="1500"/>
              <a:buFont typeface="Franklin Gothic"/>
              <a:buAutoNum type="arabicPeriod"/>
            </a:pPr>
            <a:r>
              <a:rPr lang="en-US" sz="1500"/>
              <a:t>loan_amnt</a:t>
            </a:r>
            <a:endParaRPr sz="1500"/>
          </a:p>
          <a:p>
            <a:pPr indent="-342900" lvl="0" marL="342900" rtl="0" algn="l">
              <a:lnSpc>
                <a:spcPct val="100000"/>
              </a:lnSpc>
              <a:spcBef>
                <a:spcPts val="0"/>
              </a:spcBef>
              <a:spcAft>
                <a:spcPts val="0"/>
              </a:spcAft>
              <a:buClr>
                <a:schemeClr val="dk1"/>
              </a:buClr>
              <a:buSzPts val="1500"/>
              <a:buFont typeface="Franklin Gothic"/>
              <a:buAutoNum type="arabicPeriod"/>
            </a:pPr>
            <a:r>
              <a:rPr lang="en-US" sz="1500"/>
              <a:t>verification_status</a:t>
            </a:r>
            <a:endParaRPr sz="1500"/>
          </a:p>
          <a:p>
            <a:pPr indent="-342900" lvl="0" marL="342900" rtl="0" algn="l">
              <a:lnSpc>
                <a:spcPct val="100000"/>
              </a:lnSpc>
              <a:spcBef>
                <a:spcPts val="0"/>
              </a:spcBef>
              <a:spcAft>
                <a:spcPts val="0"/>
              </a:spcAft>
              <a:buClr>
                <a:schemeClr val="dk1"/>
              </a:buClr>
              <a:buSzPts val="1500"/>
              <a:buFont typeface="Franklin Gothic"/>
              <a:buAutoNum type="arabicPeriod"/>
            </a:pPr>
            <a:r>
              <a:rPr lang="en-US" sz="1500"/>
              <a:t>home_ownership</a:t>
            </a:r>
            <a:endParaRPr sz="1500"/>
          </a:p>
          <a:p>
            <a:pPr indent="-342900" lvl="0" marL="342900" rtl="0" algn="l">
              <a:lnSpc>
                <a:spcPct val="100000"/>
              </a:lnSpc>
              <a:spcBef>
                <a:spcPts val="0"/>
              </a:spcBef>
              <a:spcAft>
                <a:spcPts val="0"/>
              </a:spcAft>
              <a:buClr>
                <a:schemeClr val="dk1"/>
              </a:buClr>
              <a:buSzPts val="1500"/>
              <a:buFont typeface="Franklin Gothic"/>
              <a:buAutoNum type="arabicPeriod"/>
            </a:pPr>
            <a:r>
              <a:rPr lang="en-US" sz="1500"/>
              <a:t>int_rate</a:t>
            </a:r>
            <a:endParaRPr sz="1500"/>
          </a:p>
          <a:p>
            <a:pPr indent="-342900" lvl="0" marL="342900" rtl="0" algn="l">
              <a:lnSpc>
                <a:spcPct val="100000"/>
              </a:lnSpc>
              <a:spcBef>
                <a:spcPts val="0"/>
              </a:spcBef>
              <a:spcAft>
                <a:spcPts val="0"/>
              </a:spcAft>
              <a:buClr>
                <a:schemeClr val="dk1"/>
              </a:buClr>
              <a:buSzPts val="1500"/>
              <a:buFont typeface="Franklin Gothic"/>
              <a:buAutoNum type="arabicPeriod"/>
            </a:pPr>
            <a:r>
              <a:rPr lang="en-US" sz="1500"/>
              <a:t>term</a:t>
            </a:r>
            <a:endParaRPr/>
          </a:p>
          <a:p>
            <a:pPr indent="-342900" lvl="0" marL="342900" rtl="0" algn="l">
              <a:lnSpc>
                <a:spcPct val="100000"/>
              </a:lnSpc>
              <a:spcBef>
                <a:spcPts val="0"/>
              </a:spcBef>
              <a:spcAft>
                <a:spcPts val="0"/>
              </a:spcAft>
              <a:buClr>
                <a:schemeClr val="dk1"/>
              </a:buClr>
              <a:buSzPts val="1500"/>
              <a:buFont typeface="Franklin Gothic"/>
              <a:buAutoNum type="arabicPeriod"/>
            </a:pPr>
            <a:r>
              <a:rPr lang="en-US" sz="1500"/>
              <a:t>purpose</a:t>
            </a:r>
            <a:endParaRPr/>
          </a:p>
          <a:p>
            <a:pPr indent="-342900" lvl="0" marL="342900" rtl="0" algn="l">
              <a:lnSpc>
                <a:spcPct val="100000"/>
              </a:lnSpc>
              <a:spcBef>
                <a:spcPts val="0"/>
              </a:spcBef>
              <a:spcAft>
                <a:spcPts val="0"/>
              </a:spcAft>
              <a:buClr>
                <a:schemeClr val="dk1"/>
              </a:buClr>
              <a:buSzPts val="1500"/>
              <a:buFont typeface="Franklin Gothic"/>
              <a:buAutoNum type="arabicPeriod"/>
            </a:pPr>
            <a:r>
              <a:rPr lang="en-US" sz="1500"/>
              <a:t>issue_year</a:t>
            </a:r>
            <a:endParaRPr sz="1500"/>
          </a:p>
          <a:p>
            <a:pPr indent="-342900" lvl="0" marL="342900" rtl="0" algn="l">
              <a:lnSpc>
                <a:spcPct val="100000"/>
              </a:lnSpc>
              <a:spcBef>
                <a:spcPts val="0"/>
              </a:spcBef>
              <a:spcAft>
                <a:spcPts val="0"/>
              </a:spcAft>
              <a:buClr>
                <a:schemeClr val="dk1"/>
              </a:buClr>
              <a:buSzPts val="1500"/>
              <a:buFont typeface="Franklin Gothic"/>
              <a:buAutoNum type="arabicPeriod"/>
            </a:pPr>
            <a:r>
              <a:rPr lang="en-US" sz="1500"/>
              <a:t>issue_month</a:t>
            </a:r>
            <a:endParaRPr sz="1500"/>
          </a:p>
          <a:p>
            <a:pPr indent="-342900" lvl="0" marL="342900" rtl="0" algn="l">
              <a:lnSpc>
                <a:spcPct val="100000"/>
              </a:lnSpc>
              <a:spcBef>
                <a:spcPts val="0"/>
              </a:spcBef>
              <a:spcAft>
                <a:spcPts val="0"/>
              </a:spcAft>
              <a:buClr>
                <a:schemeClr val="dk1"/>
              </a:buClr>
              <a:buSzPts val="1500"/>
              <a:buFont typeface="Franklin Gothic"/>
              <a:buAutoNum type="arabicPeriod"/>
            </a:pPr>
            <a:r>
              <a:rPr lang="en-US" sz="1500"/>
              <a:t>emp_length</a:t>
            </a:r>
            <a:endParaRPr sz="1500"/>
          </a:p>
          <a:p>
            <a:pPr indent="-342900" lvl="0" marL="342900" rtl="0" algn="l">
              <a:lnSpc>
                <a:spcPct val="100000"/>
              </a:lnSpc>
              <a:spcBef>
                <a:spcPts val="0"/>
              </a:spcBef>
              <a:spcAft>
                <a:spcPts val="0"/>
              </a:spcAft>
              <a:buClr>
                <a:schemeClr val="dk1"/>
              </a:buClr>
              <a:buSzPts val="1500"/>
              <a:buFont typeface="Franklin Gothic"/>
              <a:buAutoNum type="arabicPeriod"/>
            </a:pPr>
            <a:r>
              <a:rPr lang="en-US" sz="1500"/>
              <a:t>annual_inc</a:t>
            </a:r>
            <a:endParaRPr sz="1500"/>
          </a:p>
          <a:p>
            <a:pPr indent="-342900" lvl="0" marL="342900" rtl="0" algn="l">
              <a:lnSpc>
                <a:spcPct val="100000"/>
              </a:lnSpc>
              <a:spcBef>
                <a:spcPts val="0"/>
              </a:spcBef>
              <a:spcAft>
                <a:spcPts val="0"/>
              </a:spcAft>
              <a:buClr>
                <a:schemeClr val="dk1"/>
              </a:buClr>
              <a:buSzPts val="1500"/>
              <a:buFont typeface="Franklin Gothic"/>
              <a:buAutoNum type="arabicPeriod"/>
            </a:pPr>
            <a:r>
              <a:rPr lang="en-US" sz="1500"/>
              <a:t>dti</a:t>
            </a:r>
            <a:endParaRPr sz="1500"/>
          </a:p>
          <a:p>
            <a:pPr indent="-342900" lvl="0" marL="342900" rtl="0" algn="l">
              <a:lnSpc>
                <a:spcPct val="100000"/>
              </a:lnSpc>
              <a:spcBef>
                <a:spcPts val="0"/>
              </a:spcBef>
              <a:spcAft>
                <a:spcPts val="0"/>
              </a:spcAft>
              <a:buClr>
                <a:schemeClr val="dk1"/>
              </a:buClr>
              <a:buSzPts val="1500"/>
              <a:buFont typeface="Franklin Gothic"/>
              <a:buAutoNum type="arabicPeriod"/>
            </a:pPr>
            <a:r>
              <a:rPr lang="en-US" sz="1500"/>
              <a:t>grade</a:t>
            </a:r>
            <a:endParaRPr/>
          </a:p>
          <a:p>
            <a:pPr indent="-342900" lvl="0" marL="342900" rtl="0" algn="l">
              <a:lnSpc>
                <a:spcPct val="100000"/>
              </a:lnSpc>
              <a:spcBef>
                <a:spcPts val="0"/>
              </a:spcBef>
              <a:spcAft>
                <a:spcPts val="0"/>
              </a:spcAft>
              <a:buClr>
                <a:schemeClr val="dk1"/>
              </a:buClr>
              <a:buSzPts val="1500"/>
              <a:buFont typeface="Franklin Gothic"/>
              <a:buAutoNum type="arabicPeriod"/>
            </a:pPr>
            <a:r>
              <a:rPr lang="en-US" sz="1500"/>
              <a:t>installment</a:t>
            </a:r>
            <a:endParaRPr/>
          </a:p>
          <a:p>
            <a:pPr indent="-342900" lvl="0" marL="342900" rtl="0" algn="l">
              <a:lnSpc>
                <a:spcPct val="100000"/>
              </a:lnSpc>
              <a:spcBef>
                <a:spcPts val="0"/>
              </a:spcBef>
              <a:spcAft>
                <a:spcPts val="0"/>
              </a:spcAft>
              <a:buClr>
                <a:schemeClr val="dk1"/>
              </a:buClr>
              <a:buSzPts val="1500"/>
              <a:buFont typeface="Franklin Gothic"/>
              <a:buAutoNum type="arabicPeriod"/>
            </a:pPr>
            <a:r>
              <a:rPr lang="en-US" sz="1500"/>
              <a:t>addr_state</a:t>
            </a:r>
            <a:endParaRPr sz="1500"/>
          </a:p>
          <a:p>
            <a:pPr indent="-342900" lvl="0" marL="342900" rtl="0" algn="l">
              <a:lnSpc>
                <a:spcPct val="100000"/>
              </a:lnSpc>
              <a:spcBef>
                <a:spcPts val="0"/>
              </a:spcBef>
              <a:spcAft>
                <a:spcPts val="0"/>
              </a:spcAft>
              <a:buClr>
                <a:schemeClr val="dk1"/>
              </a:buClr>
              <a:buSzPts val="1500"/>
              <a:buFont typeface="Franklin Gothic"/>
              <a:buAutoNum type="arabicPeriod"/>
            </a:pPr>
            <a:r>
              <a:rPr lang="en-US" sz="1500"/>
              <a:t>loan_status</a:t>
            </a:r>
            <a:endParaRPr sz="1500"/>
          </a:p>
          <a:p>
            <a:pPr indent="-342900" lvl="0" marL="342900" rtl="0" algn="l">
              <a:lnSpc>
                <a:spcPct val="100000"/>
              </a:lnSpc>
              <a:spcBef>
                <a:spcPts val="0"/>
              </a:spcBef>
              <a:spcAft>
                <a:spcPts val="0"/>
              </a:spcAft>
              <a:buSzPts val="1500"/>
              <a:buAutoNum type="arabicPeriod"/>
            </a:pPr>
            <a:r>
              <a:rPr lang="en-US" sz="1500"/>
              <a:t>delinq_2yrs</a:t>
            </a:r>
            <a:endParaRPr sz="1500"/>
          </a:p>
        </p:txBody>
      </p:sp>
      <p:grpSp>
        <p:nvGrpSpPr>
          <p:cNvPr id="169" name="Google Shape;169;p6"/>
          <p:cNvGrpSpPr/>
          <p:nvPr/>
        </p:nvGrpSpPr>
        <p:grpSpPr>
          <a:xfrm flipH="1" rot="5400000">
            <a:off x="0" y="3900132"/>
            <a:ext cx="2959226" cy="2959226"/>
            <a:chOff x="0" y="12289"/>
            <a:chExt cx="3550" cy="3551"/>
          </a:xfrm>
        </p:grpSpPr>
        <p:sp>
          <p:nvSpPr>
            <p:cNvPr id="170" name="Google Shape;170;p6"/>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1" name="Google Shape;171;p6"/>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2" name="Google Shape;172;p6"/>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txBox="1"/>
          <p:nvPr>
            <p:ph type="ctrTitle"/>
          </p:nvPr>
        </p:nvSpPr>
        <p:spPr>
          <a:xfrm>
            <a:off x="6299835" y="430529"/>
            <a:ext cx="5486400" cy="329184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6000"/>
              <a:buFont typeface="Franklin Gothic"/>
              <a:buNone/>
            </a:pPr>
            <a:r>
              <a:rPr lang="en-US"/>
              <a:t>Plots </a:t>
            </a:r>
            <a:br>
              <a:rPr lang="en-US"/>
            </a:br>
            <a:endParaRPr/>
          </a:p>
        </p:txBody>
      </p:sp>
      <p:pic>
        <p:nvPicPr>
          <p:cNvPr descr="A close-up of a wood grain" id="179" name="Google Shape;179;p7"/>
          <p:cNvPicPr preferRelativeResize="0"/>
          <p:nvPr>
            <p:ph idx="2" type="pic"/>
          </p:nvPr>
        </p:nvPicPr>
        <p:blipFill rotWithShape="1">
          <a:blip r:embed="rId3">
            <a:alphaModFix/>
          </a:blip>
          <a:srcRect b="0" l="0" r="0" t="0"/>
          <a:stretch/>
        </p:blipFill>
        <p:spPr>
          <a:xfrm>
            <a:off x="0" y="-11113"/>
            <a:ext cx="5791200" cy="68802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
          <p:cNvSpPr txBox="1"/>
          <p:nvPr>
            <p:ph type="title"/>
          </p:nvPr>
        </p:nvSpPr>
        <p:spPr>
          <a:xfrm>
            <a:off x="594360" y="102876"/>
            <a:ext cx="10873740" cy="101700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Year wise Loan Count</a:t>
            </a:r>
            <a:endParaRPr/>
          </a:p>
        </p:txBody>
      </p:sp>
      <p:grpSp>
        <p:nvGrpSpPr>
          <p:cNvPr id="186" name="Google Shape;186;p8"/>
          <p:cNvGrpSpPr/>
          <p:nvPr/>
        </p:nvGrpSpPr>
        <p:grpSpPr>
          <a:xfrm flipH="1" rot="5400000">
            <a:off x="0" y="3900132"/>
            <a:ext cx="2959226" cy="2959226"/>
            <a:chOff x="0" y="12289"/>
            <a:chExt cx="3550" cy="3551"/>
          </a:xfrm>
        </p:grpSpPr>
        <p:sp>
          <p:nvSpPr>
            <p:cNvPr id="187" name="Google Shape;187;p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88" name="Google Shape;188;p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89" name="Google Shape;189;p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90" name="Google Shape;190;p8"/>
          <p:cNvSpPr txBox="1"/>
          <p:nvPr>
            <p:ph idx="1" type="body"/>
          </p:nvPr>
        </p:nvSpPr>
        <p:spPr>
          <a:xfrm>
            <a:off x="6941100" y="3131524"/>
            <a:ext cx="4869900" cy="768600"/>
          </a:xfrm>
          <a:prstGeom prst="rect">
            <a:avLst/>
          </a:prstGeom>
          <a:noFill/>
          <a:ln>
            <a:noFill/>
          </a:ln>
        </p:spPr>
        <p:txBody>
          <a:bodyPr anchorCtr="0" anchor="t" bIns="0" lIns="0" spcFirstLastPara="1" rIns="0" wrap="square" tIns="228600">
            <a:normAutofit/>
          </a:bodyPr>
          <a:lstStyle/>
          <a:p>
            <a:pPr indent="0" lvl="0" marL="0" rtl="0" algn="l">
              <a:lnSpc>
                <a:spcPct val="90000"/>
              </a:lnSpc>
              <a:spcBef>
                <a:spcPts val="0"/>
              </a:spcBef>
              <a:spcAft>
                <a:spcPts val="0"/>
              </a:spcAft>
              <a:buClr>
                <a:schemeClr val="dk1"/>
              </a:buClr>
              <a:buSzPts val="1600"/>
              <a:buNone/>
            </a:pPr>
            <a:r>
              <a:rPr lang="en-US" sz="1800">
                <a:latin typeface="Arial"/>
                <a:ea typeface="Arial"/>
                <a:cs typeface="Arial"/>
                <a:sym typeface="Arial"/>
              </a:rPr>
              <a:t>There was a significant increase in the number of loan applicants between 2007 and 2011.</a:t>
            </a:r>
            <a:endParaRPr b="0" sz="1800">
              <a:solidFill>
                <a:srgbClr val="000000"/>
              </a:solidFill>
              <a:latin typeface="Arial"/>
              <a:ea typeface="Arial"/>
              <a:cs typeface="Arial"/>
              <a:sym typeface="Arial"/>
            </a:endParaRPr>
          </a:p>
        </p:txBody>
      </p:sp>
      <p:pic>
        <p:nvPicPr>
          <p:cNvPr id="191" name="Google Shape;191;p8"/>
          <p:cNvPicPr preferRelativeResize="0"/>
          <p:nvPr/>
        </p:nvPicPr>
        <p:blipFill rotWithShape="1">
          <a:blip r:embed="rId3">
            <a:alphaModFix/>
          </a:blip>
          <a:srcRect b="0" l="0" r="0" t="0"/>
          <a:stretch/>
        </p:blipFill>
        <p:spPr>
          <a:xfrm>
            <a:off x="193925" y="1272000"/>
            <a:ext cx="6669025" cy="52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299242" y="381869"/>
            <a:ext cx="11248911" cy="1017008"/>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rgbClr val="000000"/>
              </a:buClr>
              <a:buSzPts val="4400"/>
              <a:buFont typeface="Courier New"/>
              <a:buNone/>
            </a:pPr>
            <a:br>
              <a:rPr b="0" lang="en-US">
                <a:solidFill>
                  <a:srgbClr val="000000"/>
                </a:solidFill>
                <a:latin typeface="Courier New"/>
                <a:ea typeface="Courier New"/>
                <a:cs typeface="Courier New"/>
                <a:sym typeface="Courier New"/>
              </a:rPr>
            </a:br>
            <a:br>
              <a:rPr b="0" lang="en-US">
                <a:solidFill>
                  <a:srgbClr val="000000"/>
                </a:solidFill>
                <a:latin typeface="Courier New"/>
                <a:ea typeface="Courier New"/>
                <a:cs typeface="Courier New"/>
                <a:sym typeface="Courier New"/>
              </a:rPr>
            </a:br>
            <a:r>
              <a:rPr lang="en-US"/>
              <a:t>Charged-Off Distribution by Issue Year</a:t>
            </a:r>
            <a:br>
              <a:rPr b="0" lang="en-US">
                <a:solidFill>
                  <a:srgbClr val="000000"/>
                </a:solidFill>
                <a:latin typeface="Courier New"/>
                <a:ea typeface="Courier New"/>
                <a:cs typeface="Courier New"/>
                <a:sym typeface="Courier New"/>
              </a:rPr>
            </a:br>
            <a:endParaRPr/>
          </a:p>
        </p:txBody>
      </p:sp>
      <p:grpSp>
        <p:nvGrpSpPr>
          <p:cNvPr id="198" name="Google Shape;198;p22"/>
          <p:cNvGrpSpPr/>
          <p:nvPr/>
        </p:nvGrpSpPr>
        <p:grpSpPr>
          <a:xfrm flipH="1" rot="5400000">
            <a:off x="0" y="3900132"/>
            <a:ext cx="2959226" cy="2959226"/>
            <a:chOff x="0" y="12289"/>
            <a:chExt cx="3550" cy="3551"/>
          </a:xfrm>
        </p:grpSpPr>
        <p:sp>
          <p:nvSpPr>
            <p:cNvPr id="199" name="Google Shape;199;p2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00" name="Google Shape;200;p2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01" name="Google Shape;201;p2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202" name="Google Shape;202;p22"/>
          <p:cNvSpPr txBox="1"/>
          <p:nvPr>
            <p:ph idx="1" type="body"/>
          </p:nvPr>
        </p:nvSpPr>
        <p:spPr>
          <a:xfrm>
            <a:off x="7244650" y="3244923"/>
            <a:ext cx="4303500" cy="1017000"/>
          </a:xfrm>
          <a:prstGeom prst="rect">
            <a:avLst/>
          </a:prstGeom>
          <a:noFill/>
          <a:ln>
            <a:noFill/>
          </a:ln>
        </p:spPr>
        <p:txBody>
          <a:bodyPr anchorCtr="0" anchor="t" bIns="0" lIns="0" spcFirstLastPara="1" rIns="0" wrap="square" tIns="228600">
            <a:normAutofit/>
          </a:bodyPr>
          <a:lstStyle/>
          <a:p>
            <a:pPr indent="0" lvl="0" marL="0" rtl="0" algn="l">
              <a:lnSpc>
                <a:spcPct val="90000"/>
              </a:lnSpc>
              <a:spcBef>
                <a:spcPts val="1800"/>
              </a:spcBef>
              <a:spcAft>
                <a:spcPts val="0"/>
              </a:spcAft>
              <a:buClr>
                <a:schemeClr val="dk1"/>
              </a:buClr>
              <a:buSzPts val="1700"/>
              <a:buNone/>
            </a:pPr>
            <a:r>
              <a:rPr lang="en-US" sz="1800">
                <a:latin typeface="Arial"/>
                <a:ea typeface="Arial"/>
                <a:cs typeface="Arial"/>
                <a:sym typeface="Arial"/>
              </a:rPr>
              <a:t>Substantial growth between 2007-2011 in the number of </a:t>
            </a:r>
            <a:r>
              <a:rPr lang="en-US" sz="1800">
                <a:latin typeface="Arial"/>
                <a:ea typeface="Arial"/>
                <a:cs typeface="Arial"/>
                <a:sym typeface="Arial"/>
              </a:rPr>
              <a:t>charged</a:t>
            </a:r>
            <a:r>
              <a:rPr lang="en-US" sz="1800">
                <a:latin typeface="Arial"/>
                <a:ea typeface="Arial"/>
                <a:cs typeface="Arial"/>
                <a:sym typeface="Arial"/>
              </a:rPr>
              <a:t> off loans can be observed.</a:t>
            </a:r>
            <a:endParaRPr sz="1800"/>
          </a:p>
        </p:txBody>
      </p:sp>
      <p:pic>
        <p:nvPicPr>
          <p:cNvPr id="203" name="Google Shape;203;p22"/>
          <p:cNvPicPr preferRelativeResize="0"/>
          <p:nvPr/>
        </p:nvPicPr>
        <p:blipFill rotWithShape="1">
          <a:blip r:embed="rId3">
            <a:alphaModFix/>
          </a:blip>
          <a:srcRect b="0" l="0" r="0" t="0"/>
          <a:stretch/>
        </p:blipFill>
        <p:spPr>
          <a:xfrm>
            <a:off x="484175" y="1522525"/>
            <a:ext cx="6469576" cy="446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2024-12-22T09:29:43Z</dcterms:created>
  <dc:creator>M, Sruthi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ea60d57e-af5b-4752-ac57-3e4f28ca11dc_Enabled">
    <vt:lpwstr>true</vt:lpwstr>
  </property>
  <property fmtid="{D5CDD505-2E9C-101B-9397-08002B2CF9AE}" pid="4" name="MSIP_Label_ea60d57e-af5b-4752-ac57-3e4f28ca11dc_SetDate">
    <vt:lpwstr>2024-12-22T09:31:39Z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ca0f2d17-b157-4ebd-93bf-f4594b0f1a35</vt:lpwstr>
  </property>
  <property fmtid="{D5CDD505-2E9C-101B-9397-08002B2CF9AE}" pid="9" name="MSIP_Label_ea60d57e-af5b-4752-ac57-3e4f28ca11dc_ContentBits">
    <vt:lpwstr>0</vt:lpwstr>
  </property>
</Properties>
</file>