
<file path=[Content_Types].xml><?xml version="1.0" encoding="utf-8"?>
<Types xmlns="http://schemas.openxmlformats.org/package/2006/content-types">
  <Override PartName="/_rels/.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7.jpeg" ContentType="image/jpeg"/>
  <Override PartName="/ppt/media/image5.jpeg" ContentType="image/jpe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6000" spc="-1" strike="noStrike">
                <a:solidFill>
                  <a:srgbClr val="2e75b6"/>
                </a:solidFill>
                <a:uFill>
                  <a:solidFill>
                    <a:srgbClr val="ffffff"/>
                  </a:solidFill>
                </a:uFill>
                <a:latin typeface="Calibri Light"/>
                <a:ea typeface="DejaVu Sans"/>
              </a:rPr>
              <a:t>LAB 7: KERNEL MODULE &amp; CHARACTER DRIVER</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8b8b8b"/>
                </a:solidFill>
                <a:uFill>
                  <a:solidFill>
                    <a:srgbClr val="ffffff"/>
                  </a:solidFill>
                </a:uFill>
                <a:latin typeface="Calibri"/>
                <a:ea typeface="DejaVu Sans"/>
              </a:rPr>
              <a:t>Dr. Kazi Md. Rokibul Alam &amp; JAKARIA</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8b8b8b"/>
                </a:solidFill>
                <a:uFill>
                  <a:solidFill>
                    <a:srgbClr val="ffffff"/>
                  </a:solidFill>
                </a:uFill>
                <a:latin typeface="Calibri"/>
                <a:ea typeface="DejaVu Sans"/>
              </a:rPr>
              <a:t>Modified by: Abdul Aziz</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9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MAKE FILE: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obj-m += Hello.o</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KDIR = /usr/src/linux-headers-2.6.32-21-generic</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all:</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$(MAKE) -C $(KDIR) SUBDIRS=$(PWD) modules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9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Compiling and building the module: </a:t>
            </a:r>
            <a:r>
              <a:rPr b="0" lang="en-US" sz="2800" spc="-1" strike="noStrike">
                <a:solidFill>
                  <a:srgbClr val="000000"/>
                </a:solidFill>
                <a:uFill>
                  <a:solidFill>
                    <a:srgbClr val="ffffff"/>
                  </a:solidFill>
                </a:uFill>
                <a:latin typeface="Calibri"/>
                <a:ea typeface="DejaVu Sans"/>
              </a:rPr>
              <a:t>Use a </a:t>
            </a:r>
            <a:r>
              <a:rPr b="1" lang="en-US" sz="2800" spc="-1" strike="noStrike">
                <a:solidFill>
                  <a:srgbClr val="000000"/>
                </a:solidFill>
                <a:uFill>
                  <a:solidFill>
                    <a:srgbClr val="ffffff"/>
                  </a:solidFill>
                </a:uFill>
                <a:latin typeface="Calibri"/>
                <a:ea typeface="DejaVu Sans"/>
              </a:rPr>
              <a:t>makefile</a:t>
            </a:r>
            <a:r>
              <a:rPr b="0" lang="en-US" sz="2800" spc="-1" strike="noStrike">
                <a:solidFill>
                  <a:srgbClr val="000000"/>
                </a:solidFill>
                <a:uFill>
                  <a:solidFill>
                    <a:srgbClr val="ffffff"/>
                  </a:solidFill>
                </a:uFill>
                <a:latin typeface="Calibri"/>
                <a:ea typeface="DejaVu Sans"/>
              </a:rPr>
              <a:t> to compile and build the sample hello module.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Use the ‘</a:t>
            </a:r>
            <a:r>
              <a:rPr b="1" lang="en-US" sz="2800" spc="-1" strike="noStrike">
                <a:solidFill>
                  <a:srgbClr val="000000"/>
                </a:solidFill>
                <a:uFill>
                  <a:solidFill>
                    <a:srgbClr val="ffffff"/>
                  </a:solidFill>
                </a:uFill>
                <a:latin typeface="Calibri"/>
                <a:ea typeface="DejaVu Sans"/>
              </a:rPr>
              <a:t>make</a:t>
            </a:r>
            <a:r>
              <a:rPr b="0" lang="en-US" sz="2800" spc="-1" strike="noStrike">
                <a:solidFill>
                  <a:srgbClr val="000000"/>
                </a:solidFill>
                <a:uFill>
                  <a:solidFill>
                    <a:srgbClr val="ffffff"/>
                  </a:solidFill>
                </a:uFill>
                <a:latin typeface="Calibri"/>
                <a:ea typeface="DejaVu Sans"/>
              </a:rPr>
              <a:t>’ command to compile and build the </a:t>
            </a:r>
            <a:r>
              <a:rPr b="1" lang="en-US" sz="2800" spc="-1" strike="noStrike">
                <a:solidFill>
                  <a:srgbClr val="000000"/>
                </a:solidFill>
                <a:uFill>
                  <a:solidFill>
                    <a:srgbClr val="ffffff"/>
                  </a:solidFill>
                </a:uFill>
                <a:latin typeface="Calibri"/>
                <a:ea typeface="DejaVu Sans"/>
              </a:rPr>
              <a:t>hello</a:t>
            </a:r>
            <a:r>
              <a:rPr b="0" lang="en-US" sz="2800" spc="-1" strike="noStrike">
                <a:solidFill>
                  <a:srgbClr val="000000"/>
                </a:solidFill>
                <a:uFill>
                  <a:solidFill>
                    <a:srgbClr val="ffffff"/>
                  </a:solidFill>
                </a:uFill>
                <a:latin typeface="Calibri"/>
                <a:ea typeface="DejaVu Sans"/>
              </a:rPr>
              <a:t> kernel module program.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Once the module is compiled and built using make, the ‘module.ko (</a:t>
            </a:r>
            <a:r>
              <a:rPr b="1" lang="en-US" sz="2800" spc="-1" strike="noStrike">
                <a:solidFill>
                  <a:srgbClr val="000000"/>
                </a:solidFill>
                <a:uFill>
                  <a:solidFill>
                    <a:srgbClr val="ffffff"/>
                  </a:solidFill>
                </a:uFill>
                <a:latin typeface="Calibri"/>
                <a:ea typeface="DejaVu Sans"/>
              </a:rPr>
              <a:t>hello.ko</a:t>
            </a:r>
            <a:r>
              <a:rPr b="0" lang="en-US" sz="2800" spc="-1" strike="noStrike">
                <a:solidFill>
                  <a:srgbClr val="000000"/>
                </a:solidFill>
                <a:uFill>
                  <a:solidFill>
                    <a:srgbClr val="ffffff"/>
                  </a:solidFill>
                </a:uFill>
                <a:latin typeface="Calibri"/>
                <a:ea typeface="DejaVu Sans"/>
              </a:rPr>
              <a:t>)’ will be created.</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Now that we have the </a:t>
            </a:r>
            <a:r>
              <a:rPr b="1" lang="en-US" sz="2800" spc="-1" strike="noStrike">
                <a:solidFill>
                  <a:srgbClr val="000000"/>
                </a:solidFill>
                <a:uFill>
                  <a:solidFill>
                    <a:srgbClr val="ffffff"/>
                  </a:solidFill>
                </a:uFill>
                <a:latin typeface="Calibri"/>
                <a:ea typeface="DejaVu Sans"/>
              </a:rPr>
              <a:t>hello.ko</a:t>
            </a:r>
            <a:r>
              <a:rPr b="0" lang="en-US" sz="2800" spc="-1" strike="noStrike">
                <a:solidFill>
                  <a:srgbClr val="000000"/>
                </a:solidFill>
                <a:uFill>
                  <a:solidFill>
                    <a:srgbClr val="ffffff"/>
                  </a:solidFill>
                </a:uFill>
                <a:latin typeface="Calibri"/>
                <a:ea typeface="DejaVu Sans"/>
              </a:rPr>
              <a:t> file, insert this module into or remove it from the kernel by using the </a:t>
            </a:r>
            <a:r>
              <a:rPr b="1" lang="en-US" sz="2800" spc="-1" strike="noStrike">
                <a:solidFill>
                  <a:srgbClr val="000000"/>
                </a:solidFill>
                <a:uFill>
                  <a:solidFill>
                    <a:srgbClr val="ffffff"/>
                  </a:solidFill>
                </a:uFill>
                <a:latin typeface="Calibri"/>
                <a:ea typeface="DejaVu Sans"/>
              </a:rPr>
              <a:t>insmod/rmmod</a:t>
            </a:r>
            <a:r>
              <a:rPr b="0" lang="en-US" sz="2800" spc="-1" strike="noStrike">
                <a:solidFill>
                  <a:srgbClr val="000000"/>
                </a:solidFill>
                <a:uFill>
                  <a:solidFill>
                    <a:srgbClr val="ffffff"/>
                  </a:solidFill>
                </a:uFill>
                <a:latin typeface="Calibri"/>
                <a:ea typeface="DejaVu Sans"/>
              </a:rPr>
              <a:t> commands.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Use </a:t>
            </a:r>
            <a:r>
              <a:rPr b="1" lang="en-US" sz="2800" spc="-1" strike="noStrike">
                <a:solidFill>
                  <a:srgbClr val="000000"/>
                </a:solidFill>
                <a:uFill>
                  <a:solidFill>
                    <a:srgbClr val="ffffff"/>
                  </a:solidFill>
                </a:uFill>
                <a:latin typeface="Calibri"/>
                <a:ea typeface="DejaVu Sans"/>
              </a:rPr>
              <a:t>dmesg</a:t>
            </a:r>
            <a:r>
              <a:rPr b="0" lang="en-US" sz="2800" spc="-1" strike="noStrike">
                <a:solidFill>
                  <a:srgbClr val="000000"/>
                </a:solidFill>
                <a:uFill>
                  <a:solidFill>
                    <a:srgbClr val="ffffff"/>
                  </a:solidFill>
                </a:uFill>
                <a:latin typeface="Calibri"/>
                <a:ea typeface="DejaVu Sans"/>
              </a:rPr>
              <a:t> to see the output.</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MAKE file explanation</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obj-m += Hello.o</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Arial Unicode MS"/>
                <a:ea typeface="DejaVu Sans"/>
              </a:rPr>
              <a:t>This tells kbuild that there is one object in that directory, named </a:t>
            </a:r>
            <a:r>
              <a:rPr b="1" lang="en-US" sz="2800" spc="-1" strike="noStrike">
                <a:solidFill>
                  <a:srgbClr val="000000"/>
                </a:solidFill>
                <a:uFill>
                  <a:solidFill>
                    <a:srgbClr val="ffffff"/>
                  </a:solidFill>
                </a:uFill>
                <a:latin typeface="Calibri"/>
                <a:ea typeface="DejaVu Sans"/>
              </a:rPr>
              <a:t>Hello.o</a:t>
            </a:r>
            <a:r>
              <a:rPr b="0" lang="en-US" sz="2800" spc="-1" strike="noStrike">
                <a:solidFill>
                  <a:srgbClr val="000000"/>
                </a:solidFill>
                <a:uFill>
                  <a:solidFill>
                    <a:srgbClr val="ffffff"/>
                  </a:solidFill>
                </a:uFill>
                <a:latin typeface="Arial Unicode MS"/>
                <a:ea typeface="DejaVu Sans"/>
              </a:rPr>
              <a:t>. </a:t>
            </a:r>
            <a:r>
              <a:rPr b="1" lang="en-US" sz="2800" spc="-1" strike="noStrike">
                <a:solidFill>
                  <a:srgbClr val="000000"/>
                </a:solidFill>
                <a:uFill>
                  <a:solidFill>
                    <a:srgbClr val="ffffff"/>
                  </a:solidFill>
                </a:uFill>
                <a:latin typeface="Calibri"/>
                <a:ea typeface="DejaVu Sans"/>
              </a:rPr>
              <a:t>Hello.o </a:t>
            </a:r>
            <a:r>
              <a:rPr b="0" lang="en-US" sz="2800" spc="-1" strike="noStrike">
                <a:solidFill>
                  <a:srgbClr val="000000"/>
                </a:solidFill>
                <a:uFill>
                  <a:solidFill>
                    <a:srgbClr val="ffffff"/>
                  </a:solidFill>
                </a:uFill>
                <a:latin typeface="Arial Unicode MS"/>
                <a:ea typeface="DejaVu Sans"/>
              </a:rPr>
              <a:t>will be built from </a:t>
            </a:r>
            <a:r>
              <a:rPr b="1" lang="en-US" sz="2800" spc="-1" strike="noStrike">
                <a:solidFill>
                  <a:srgbClr val="000000"/>
                </a:solidFill>
                <a:uFill>
                  <a:solidFill>
                    <a:srgbClr val="ffffff"/>
                  </a:solidFill>
                </a:uFill>
                <a:latin typeface="Calibri"/>
                <a:ea typeface="DejaVu Sans"/>
              </a:rPr>
              <a:t>Hello.c </a:t>
            </a:r>
            <a:r>
              <a:rPr b="0" lang="en-US" sz="2800" spc="-1" strike="noStrike">
                <a:solidFill>
                  <a:srgbClr val="000000"/>
                </a:solidFill>
                <a:uFill>
                  <a:solidFill>
                    <a:srgbClr val="ffffff"/>
                  </a:solidFill>
                </a:uFill>
                <a:latin typeface="Arial Unicode MS"/>
                <a:ea typeface="DejaVu Sans"/>
              </a:rPr>
              <a:t>or </a:t>
            </a:r>
            <a:r>
              <a:rPr b="1" lang="en-US" sz="2800" spc="-1" strike="noStrike">
                <a:solidFill>
                  <a:srgbClr val="000000"/>
                </a:solidFill>
                <a:uFill>
                  <a:solidFill>
                    <a:srgbClr val="ffffff"/>
                  </a:solidFill>
                </a:uFill>
                <a:latin typeface="Calibri"/>
                <a:ea typeface="DejaVu Sans"/>
              </a:rPr>
              <a:t>Hello.s</a:t>
            </a:r>
            <a:r>
              <a:rPr b="0" lang="en-US" sz="2800" spc="-1" strike="noStrike">
                <a:solidFill>
                  <a:srgbClr val="000000"/>
                </a:solidFill>
                <a:uFill>
                  <a:solidFill>
                    <a:srgbClr val="ffffff"/>
                  </a:solidFill>
                </a:uFill>
                <a:latin typeface="Arial Unicode MS"/>
                <a:ea typeface="DejaVu Sans"/>
              </a:rPr>
              <a:t>.</a:t>
            </a:r>
            <a:r>
              <a:rPr b="0" lang="en-US" sz="36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obj-m</a:t>
            </a:r>
            <a:r>
              <a:rPr b="0" lang="en-US" sz="2800" spc="-1" strike="noStrike">
                <a:solidFill>
                  <a:srgbClr val="000000"/>
                </a:solidFill>
                <a:uFill>
                  <a:solidFill>
                    <a:srgbClr val="ffffff"/>
                  </a:solidFill>
                </a:uFill>
                <a:latin typeface="Calibri"/>
                <a:ea typeface="DejaVu Sans"/>
              </a:rPr>
              <a:t> is a list of what kernel modules to build. The .o and other objects will be automatically built from the corresponding .c file (no need to list the source files explicitly).</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KDIR = /usr/src/</a:t>
            </a:r>
            <a:r>
              <a:rPr b="1" lang="en-US" sz="2800" spc="-1" strike="noStrike">
                <a:solidFill>
                  <a:srgbClr val="ff0000"/>
                </a:solidFill>
                <a:uFill>
                  <a:solidFill>
                    <a:srgbClr val="ffffff"/>
                  </a:solidFill>
                </a:uFill>
                <a:latin typeface="Calibri"/>
                <a:ea typeface="DejaVu Sans"/>
              </a:rPr>
              <a:t>linux-headers-2.6.32-21-generic</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Directory of the working linux kernel. </a:t>
            </a:r>
            <a:r>
              <a:rPr b="0" lang="en-US" sz="2800" spc="-1" strike="noStrike">
                <a:solidFill>
                  <a:srgbClr val="ff0000"/>
                </a:solidFill>
                <a:uFill>
                  <a:solidFill>
                    <a:srgbClr val="ffffff"/>
                  </a:solidFill>
                </a:uFill>
                <a:latin typeface="Calibri"/>
                <a:ea typeface="DejaVu Sans"/>
              </a:rPr>
              <a:t>You can find it by writing: </a:t>
            </a:r>
            <a:r>
              <a:rPr b="1" lang="en-US" sz="2800" spc="-1" strike="noStrike">
                <a:solidFill>
                  <a:srgbClr val="ff0000"/>
                </a:solidFill>
                <a:uFill>
                  <a:solidFill>
                    <a:srgbClr val="ffffff"/>
                  </a:solidFill>
                </a:uFill>
                <a:latin typeface="Calibri"/>
                <a:ea typeface="DejaVu Sans"/>
              </a:rPr>
              <a:t>uname –r. You have to change it or use </a:t>
            </a:r>
            <a:r>
              <a:rPr b="1" lang="en-US" sz="2800" spc="-1" strike="noStrike">
                <a:solidFill>
                  <a:srgbClr val="000000"/>
                </a:solidFill>
                <a:uFill>
                  <a:solidFill>
                    <a:srgbClr val="ffffff"/>
                  </a:solidFill>
                </a:uFill>
                <a:latin typeface="Calibri"/>
                <a:ea typeface="DejaVu Sans"/>
              </a:rPr>
              <a:t>$(shell uname –r) instead of ‘2.6.32-21-generic’</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How can you add several object file? Check the syntax.</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all:</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$(MAKE) -C $(KDIR) SUBDIRS=$(PWD) modules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You have a </a:t>
            </a:r>
            <a:r>
              <a:rPr b="1" lang="en-US" sz="2800" spc="-1" strike="noStrike">
                <a:solidFill>
                  <a:srgbClr val="000000"/>
                </a:solidFill>
                <a:uFill>
                  <a:solidFill>
                    <a:srgbClr val="ffffff"/>
                  </a:solidFill>
                </a:uFill>
                <a:latin typeface="Calibri"/>
                <a:ea typeface="DejaVu Sans"/>
              </a:rPr>
              <a:t>Makefile</a:t>
            </a:r>
            <a:r>
              <a:rPr b="0" lang="en-US" sz="2800" spc="-1" strike="noStrike">
                <a:solidFill>
                  <a:srgbClr val="000000"/>
                </a:solidFill>
                <a:uFill>
                  <a:solidFill>
                    <a:srgbClr val="ffffff"/>
                  </a:solidFill>
                </a:uFill>
                <a:latin typeface="Calibri"/>
                <a:ea typeface="DejaVu Sans"/>
              </a:rPr>
              <a:t> that calls make with the -</a:t>
            </a:r>
            <a:r>
              <a:rPr b="1" lang="en-US" sz="2800" spc="-1" strike="noStrike">
                <a:solidFill>
                  <a:srgbClr val="000000"/>
                </a:solidFill>
                <a:uFill>
                  <a:solidFill>
                    <a:srgbClr val="ffffff"/>
                  </a:solidFill>
                </a:uFill>
                <a:latin typeface="Calibri"/>
                <a:ea typeface="DejaVu Sans"/>
              </a:rPr>
              <a:t>C</a:t>
            </a:r>
            <a:r>
              <a:rPr b="0" lang="en-US" sz="2800" spc="-1" strike="noStrike">
                <a:solidFill>
                  <a:srgbClr val="000000"/>
                </a:solidFill>
                <a:uFill>
                  <a:solidFill>
                    <a:srgbClr val="ffffff"/>
                  </a:solidFill>
                </a:uFill>
                <a:latin typeface="Calibri"/>
                <a:ea typeface="DejaVu Sans"/>
              </a:rPr>
              <a:t> option to change directory to where your kernel source is.</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Make then reads the </a:t>
            </a:r>
            <a:r>
              <a:rPr b="1" lang="en-US" sz="2800" spc="-1" strike="noStrike">
                <a:solidFill>
                  <a:srgbClr val="000000"/>
                </a:solidFill>
                <a:uFill>
                  <a:solidFill>
                    <a:srgbClr val="ffffff"/>
                  </a:solidFill>
                </a:uFill>
                <a:latin typeface="Calibri"/>
                <a:ea typeface="DejaVu Sans"/>
              </a:rPr>
              <a:t>Makefile</a:t>
            </a:r>
            <a:r>
              <a:rPr b="0" lang="en-US" sz="2800" spc="-1" strike="noStrike">
                <a:solidFill>
                  <a:srgbClr val="000000"/>
                </a:solidFill>
                <a:uFill>
                  <a:solidFill>
                    <a:srgbClr val="ffffff"/>
                  </a:solidFill>
                </a:uFill>
                <a:latin typeface="Calibri"/>
                <a:ea typeface="DejaVu Sans"/>
              </a:rPr>
              <a:t> there (in the kernel source dir). </a:t>
            </a:r>
            <a:r>
              <a:rPr b="1" lang="en-US" sz="2800" spc="-1" strike="noStrike">
                <a:solidFill>
                  <a:srgbClr val="000000"/>
                </a:solidFill>
                <a:uFill>
                  <a:solidFill>
                    <a:srgbClr val="ffffff"/>
                  </a:solidFill>
                </a:uFill>
                <a:latin typeface="Calibri"/>
                <a:ea typeface="DejaVu Sans"/>
              </a:rPr>
              <a:t>SUBDIRS</a:t>
            </a:r>
            <a:r>
              <a:rPr b="0" lang="en-US" sz="2800" spc="-1" strike="noStrike">
                <a:solidFill>
                  <a:srgbClr val="000000"/>
                </a:solidFill>
                <a:uFill>
                  <a:solidFill>
                    <a:srgbClr val="ffffff"/>
                  </a:solidFill>
                </a:uFill>
                <a:latin typeface="Calibri"/>
                <a:ea typeface="DejaVu Sans"/>
              </a:rPr>
              <a:t> is where your module source code is. Them ‘</a:t>
            </a:r>
            <a:r>
              <a:rPr b="1" lang="en-US" sz="2800" spc="-1" strike="noStrike">
                <a:solidFill>
                  <a:srgbClr val="000000"/>
                </a:solidFill>
                <a:uFill>
                  <a:solidFill>
                    <a:srgbClr val="ffffff"/>
                  </a:solidFill>
                </a:uFill>
                <a:latin typeface="Calibri"/>
                <a:ea typeface="DejaVu Sans"/>
              </a:rPr>
              <a:t>modules’ </a:t>
            </a:r>
            <a:r>
              <a:rPr b="0" lang="en-US" sz="2800" spc="-1" strike="noStrike">
                <a:solidFill>
                  <a:srgbClr val="000000"/>
                </a:solidFill>
                <a:uFill>
                  <a:solidFill>
                    <a:srgbClr val="ffffff"/>
                  </a:solidFill>
                </a:uFill>
                <a:latin typeface="Calibri"/>
                <a:ea typeface="DejaVu Sans"/>
              </a:rPr>
              <a:t>say to make module</a:t>
            </a:r>
            <a:r>
              <a:rPr b="1" lang="en-US" sz="2800" spc="-1" strike="noStrike">
                <a:solidFill>
                  <a:srgbClr val="000000"/>
                </a:solidFill>
                <a:uFill>
                  <a:solidFill>
                    <a:srgbClr val="ffffff"/>
                  </a:solidFill>
                </a:uFill>
                <a:latin typeface="Calibri"/>
                <a:ea typeface="DejaVu Sans"/>
              </a:rPr>
              <a:t>.</a:t>
            </a: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So, create a directory of any named and place hello.c and makefile there</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kernel build system will look for the </a:t>
            </a:r>
            <a:r>
              <a:rPr b="1" lang="en-US" sz="2800" spc="-1" strike="noStrike">
                <a:solidFill>
                  <a:srgbClr val="000000"/>
                </a:solidFill>
                <a:uFill>
                  <a:solidFill>
                    <a:srgbClr val="ffffff"/>
                  </a:solidFill>
                </a:uFill>
                <a:latin typeface="Calibri"/>
                <a:ea typeface="DejaVu Sans"/>
              </a:rPr>
              <a:t>Makefile</a:t>
            </a:r>
            <a:r>
              <a:rPr b="0" lang="en-US" sz="2800" spc="-1" strike="noStrike">
                <a:solidFill>
                  <a:srgbClr val="000000"/>
                </a:solidFill>
                <a:uFill>
                  <a:solidFill>
                    <a:srgbClr val="ffffff"/>
                  </a:solidFill>
                </a:uFill>
                <a:latin typeface="Calibri"/>
                <a:ea typeface="DejaVu Sans"/>
              </a:rPr>
              <a:t> in your module's directory to know what to build.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6400" spc="-1" strike="noStrike">
                <a:solidFill>
                  <a:srgbClr val="000000"/>
                </a:solidFill>
                <a:uFill>
                  <a:solidFill>
                    <a:srgbClr val="ffffff"/>
                  </a:solidFill>
                </a:uFill>
                <a:latin typeface="Calibri"/>
                <a:ea typeface="DejaVu Sans"/>
              </a:rPr>
              <a:t>#include &lt;linux/init.h&gt;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#include &lt;linux/module.h&gt;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#include &lt;linux/moduleparam.h&gt;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int param_var =0;</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module_param(param_var,int,S_IRUSR|S_IWUSR);</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int hello_init(void){</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printk(KERN_ALERT "TEST: Hello world\n");</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int i=0;</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for(i=0;i&lt;5;i++)</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printk(KERN_ALERT "%d",param_var);</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return 0;</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void hello_exit(void){</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     </a:t>
            </a:r>
            <a:r>
              <a:rPr b="0" lang="en-US" sz="6400" spc="-1" strike="noStrike">
                <a:solidFill>
                  <a:srgbClr val="000000"/>
                </a:solidFill>
                <a:uFill>
                  <a:solidFill>
                    <a:srgbClr val="ffffff"/>
                  </a:solidFill>
                </a:uFill>
                <a:latin typeface="Calibri"/>
                <a:ea typeface="DejaVu Sans"/>
              </a:rPr>
              <a:t>printk(KERN_ALERT "TEST: Good bye\n"); </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module_init(hello_init);</a:t>
            </a:r>
            <a:endParaRPr b="0" lang="en-US" sz="1800" spc="-1" strike="noStrike">
              <a:solidFill>
                <a:srgbClr val="000000"/>
              </a:solidFill>
              <a:uFill>
                <a:solidFill>
                  <a:srgbClr val="ffffff"/>
                </a:solidFill>
              </a:uFill>
              <a:latin typeface="Arial"/>
            </a:endParaRPr>
          </a:p>
          <a:p>
            <a:pPr>
              <a:lnSpc>
                <a:spcPct val="100000"/>
              </a:lnSpc>
            </a:pPr>
            <a:r>
              <a:rPr b="0" lang="en-US" sz="6400" spc="-1" strike="noStrike">
                <a:solidFill>
                  <a:srgbClr val="000000"/>
                </a:solidFill>
                <a:uFill>
                  <a:solidFill>
                    <a:srgbClr val="ffffff"/>
                  </a:solidFill>
                </a:uFill>
                <a:latin typeface="Calibri"/>
                <a:ea typeface="DejaVu Sans"/>
              </a:rPr>
              <a:t>module_exit(hello_exit);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Passing Command Line Arguments to a Module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Modules can take command line arguments, but not with the </a:t>
            </a:r>
            <a:r>
              <a:rPr b="1" lang="en-US" sz="2800" spc="-1" strike="noStrike">
                <a:solidFill>
                  <a:srgbClr val="000000"/>
                </a:solidFill>
                <a:uFill>
                  <a:solidFill>
                    <a:srgbClr val="ffffff"/>
                  </a:solidFill>
                </a:uFill>
                <a:latin typeface="Calibri"/>
                <a:ea typeface="DejaVu Sans"/>
              </a:rPr>
              <a:t>argc/argv</a:t>
            </a:r>
            <a:r>
              <a:rPr b="0" lang="en-US" sz="2800" spc="-1" strike="noStrike">
                <a:solidFill>
                  <a:srgbClr val="000000"/>
                </a:solidFill>
                <a:uFill>
                  <a:solidFill>
                    <a:srgbClr val="ffffff"/>
                  </a:solidFill>
                </a:uFill>
                <a:latin typeface="Calibri"/>
                <a:ea typeface="DejaVu Sans"/>
              </a:rPr>
              <a:t> you might be used to.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To allow arguments to be passed to your module, declare the variables that will take the values of the command line arguments as global and then use the </a:t>
            </a:r>
            <a:r>
              <a:rPr b="1" lang="en-US" sz="2800" spc="-1" strike="noStrike">
                <a:solidFill>
                  <a:srgbClr val="000000"/>
                </a:solidFill>
                <a:uFill>
                  <a:solidFill>
                    <a:srgbClr val="ffffff"/>
                  </a:solidFill>
                </a:uFill>
                <a:latin typeface="Calibri"/>
                <a:ea typeface="DejaVu Sans"/>
              </a:rPr>
              <a:t>module_param</a:t>
            </a:r>
            <a:r>
              <a:rPr b="0" lang="en-US" sz="2800" spc="-1" strike="noStrike">
                <a:solidFill>
                  <a:srgbClr val="000000"/>
                </a:solidFill>
                <a:uFill>
                  <a:solidFill>
                    <a:srgbClr val="ffffff"/>
                  </a:solidFill>
                </a:uFill>
                <a:latin typeface="Calibri"/>
                <a:ea typeface="DejaVu Sans"/>
              </a:rPr>
              <a:t>() macro, (defined in </a:t>
            </a:r>
            <a:r>
              <a:rPr b="1" lang="en-US" sz="2800" spc="-1" strike="noStrike">
                <a:solidFill>
                  <a:srgbClr val="000000"/>
                </a:solidFill>
                <a:uFill>
                  <a:solidFill>
                    <a:srgbClr val="ffffff"/>
                  </a:solidFill>
                </a:uFill>
                <a:latin typeface="Calibri"/>
                <a:ea typeface="DejaVu Sans"/>
              </a:rPr>
              <a:t>linux/moduleparam.h</a:t>
            </a:r>
            <a:r>
              <a:rPr b="0" lang="en-US" sz="2800" spc="-1" strike="noStrike">
                <a:solidFill>
                  <a:srgbClr val="000000"/>
                </a:solidFill>
                <a:uFill>
                  <a:solidFill>
                    <a:srgbClr val="ffffff"/>
                  </a:solidFill>
                </a:uFill>
                <a:latin typeface="Calibri"/>
                <a:ea typeface="DejaVu Sans"/>
              </a:rPr>
              <a:t>) to set the mechanism up. At runtime, </a:t>
            </a:r>
            <a:r>
              <a:rPr b="1" lang="en-US" sz="2800" spc="-1" strike="noStrike">
                <a:solidFill>
                  <a:srgbClr val="000000"/>
                </a:solidFill>
                <a:uFill>
                  <a:solidFill>
                    <a:srgbClr val="ffffff"/>
                  </a:solidFill>
                </a:uFill>
                <a:latin typeface="Calibri"/>
                <a:ea typeface="DejaVu Sans"/>
              </a:rPr>
              <a:t>insmod</a:t>
            </a:r>
            <a:r>
              <a:rPr b="0" lang="en-US" sz="2800" spc="-1" strike="noStrike">
                <a:solidFill>
                  <a:srgbClr val="000000"/>
                </a:solidFill>
                <a:uFill>
                  <a:solidFill>
                    <a:srgbClr val="ffffff"/>
                  </a:solidFill>
                </a:uFill>
                <a:latin typeface="Calibri"/>
                <a:ea typeface="DejaVu Sans"/>
              </a:rPr>
              <a:t> will fill the variables with any command line arguments that are given, like </a:t>
            </a:r>
            <a:r>
              <a:rPr b="1" lang="en-US" sz="2800" spc="-1" strike="noStrike">
                <a:solidFill>
                  <a:srgbClr val="000000"/>
                </a:solidFill>
                <a:uFill>
                  <a:solidFill>
                    <a:srgbClr val="ffffff"/>
                  </a:solidFill>
                </a:uFill>
                <a:latin typeface="Calibri"/>
                <a:ea typeface="DejaVu Sans"/>
              </a:rPr>
              <a:t>insmod hello.ko param_var=5.</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variable declarations and macros should be placed at the beginning of the module for clarity. The example code should clear up my admittedly lousy explanation.</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The module_param() macro takes 3 arguments</a:t>
            </a:r>
            <a:r>
              <a:rPr b="0" lang="en-US" sz="2800" spc="-1" strike="noStrike">
                <a:solidFill>
                  <a:srgbClr val="000000"/>
                </a:solidFill>
                <a:uFill>
                  <a:solidFill>
                    <a:srgbClr val="ffffff"/>
                  </a:solidFill>
                </a:uFill>
                <a:latin typeface="Calibri"/>
                <a:ea typeface="DejaVu Sans"/>
              </a:rPr>
              <a:t>: the </a:t>
            </a:r>
            <a:r>
              <a:rPr b="1" lang="en-US" sz="2800" spc="-1" strike="noStrike">
                <a:solidFill>
                  <a:srgbClr val="000000"/>
                </a:solidFill>
                <a:uFill>
                  <a:solidFill>
                    <a:srgbClr val="ffffff"/>
                  </a:solidFill>
                </a:uFill>
                <a:latin typeface="Calibri"/>
                <a:ea typeface="DejaVu Sans"/>
              </a:rPr>
              <a:t>name</a:t>
            </a:r>
            <a:r>
              <a:rPr b="0" lang="en-US" sz="2800" spc="-1" strike="noStrike">
                <a:solidFill>
                  <a:srgbClr val="000000"/>
                </a:solidFill>
                <a:uFill>
                  <a:solidFill>
                    <a:srgbClr val="ffffff"/>
                  </a:solidFill>
                </a:uFill>
                <a:latin typeface="Calibri"/>
                <a:ea typeface="DejaVu Sans"/>
              </a:rPr>
              <a:t> of the variable, its </a:t>
            </a:r>
            <a:r>
              <a:rPr b="1" lang="en-US" sz="2800" spc="-1" strike="noStrike">
                <a:solidFill>
                  <a:srgbClr val="000000"/>
                </a:solidFill>
                <a:uFill>
                  <a:solidFill>
                    <a:srgbClr val="ffffff"/>
                  </a:solidFill>
                </a:uFill>
                <a:latin typeface="Calibri"/>
                <a:ea typeface="DejaVu Sans"/>
              </a:rPr>
              <a:t>type</a:t>
            </a:r>
            <a:r>
              <a:rPr b="0" lang="en-US" sz="2800" spc="-1" strike="noStrike">
                <a:solidFill>
                  <a:srgbClr val="000000"/>
                </a:solidFill>
                <a:uFill>
                  <a:solidFill>
                    <a:srgbClr val="ffffff"/>
                  </a:solidFill>
                </a:uFill>
                <a:latin typeface="Calibri"/>
                <a:ea typeface="DejaVu Sans"/>
              </a:rPr>
              <a:t> and </a:t>
            </a:r>
            <a:r>
              <a:rPr b="1" lang="en-US" sz="2800" spc="-1" strike="noStrike">
                <a:solidFill>
                  <a:srgbClr val="000000"/>
                </a:solidFill>
                <a:uFill>
                  <a:solidFill>
                    <a:srgbClr val="ffffff"/>
                  </a:solidFill>
                </a:uFill>
                <a:latin typeface="Calibri"/>
                <a:ea typeface="DejaVu Sans"/>
              </a:rPr>
              <a:t>permissions</a:t>
            </a:r>
            <a:r>
              <a:rPr b="0" lang="en-US" sz="2800" spc="-1" strike="noStrike">
                <a:solidFill>
                  <a:srgbClr val="000000"/>
                </a:solidFill>
                <a:uFill>
                  <a:solidFill>
                    <a:srgbClr val="ffffff"/>
                  </a:solidFill>
                </a:uFill>
                <a:latin typeface="Calibri"/>
                <a:ea typeface="DejaVu Sans"/>
              </a:rPr>
              <a:t> for the corresponding file in sysfs. Integer types can be signed as usual or unsigned. If you'd like to use arrays of integers or strings see </a:t>
            </a:r>
            <a:r>
              <a:rPr b="1" lang="en-US" sz="2800" spc="-1" strike="noStrike">
                <a:solidFill>
                  <a:srgbClr val="000000"/>
                </a:solidFill>
                <a:uFill>
                  <a:solidFill>
                    <a:srgbClr val="ffffff"/>
                  </a:solidFill>
                </a:uFill>
                <a:latin typeface="Calibri"/>
                <a:ea typeface="DejaVu Sans"/>
              </a:rPr>
              <a:t>module_param_array</a:t>
            </a:r>
            <a:r>
              <a:rPr b="0" lang="en-US" sz="2800" spc="-1" strike="noStrike">
                <a:solidFill>
                  <a:srgbClr val="000000"/>
                </a:solidFill>
                <a:uFill>
                  <a:solidFill>
                    <a:srgbClr val="ffffff"/>
                  </a:solidFill>
                </a:uFill>
                <a:latin typeface="Calibri"/>
                <a:ea typeface="DejaVu Sans"/>
              </a:rPr>
              <a:t>() and </a:t>
            </a:r>
            <a:r>
              <a:rPr b="1" lang="en-US" sz="2800" spc="-1" strike="noStrike">
                <a:solidFill>
                  <a:srgbClr val="000000"/>
                </a:solidFill>
                <a:uFill>
                  <a:solidFill>
                    <a:srgbClr val="ffffff"/>
                  </a:solidFill>
                </a:uFill>
                <a:latin typeface="Calibri"/>
                <a:ea typeface="DejaVu Sans"/>
              </a:rPr>
              <a:t>module_param_string</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Summary Commands</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Go to the directory(In Root) where your .</a:t>
            </a:r>
            <a:r>
              <a:rPr b="1" lang="en-US" sz="2800" spc="-1" strike="noStrike">
                <a:solidFill>
                  <a:srgbClr val="000000"/>
                </a:solidFill>
                <a:uFill>
                  <a:solidFill>
                    <a:srgbClr val="ffffff"/>
                  </a:solidFill>
                </a:uFill>
                <a:latin typeface="Calibri"/>
                <a:ea typeface="DejaVu Sans"/>
              </a:rPr>
              <a:t>c</a:t>
            </a:r>
            <a:r>
              <a:rPr b="0" lang="en-US" sz="2800" spc="-1" strike="noStrike">
                <a:solidFill>
                  <a:srgbClr val="000000"/>
                </a:solidFill>
                <a:uFill>
                  <a:solidFill>
                    <a:srgbClr val="ffffff"/>
                  </a:solidFill>
                </a:uFill>
                <a:latin typeface="Calibri"/>
                <a:ea typeface="DejaVu Sans"/>
              </a:rPr>
              <a:t> and </a:t>
            </a:r>
            <a:r>
              <a:rPr b="1" lang="en-US" sz="2800" spc="-1" strike="noStrike">
                <a:solidFill>
                  <a:srgbClr val="000000"/>
                </a:solidFill>
                <a:uFill>
                  <a:solidFill>
                    <a:srgbClr val="ffffff"/>
                  </a:solidFill>
                </a:uFill>
                <a:latin typeface="Calibri"/>
                <a:ea typeface="DejaVu Sans"/>
              </a:rPr>
              <a:t>make</a:t>
            </a:r>
            <a:r>
              <a:rPr b="0" lang="en-US" sz="2800" spc="-1" strike="noStrike">
                <a:solidFill>
                  <a:srgbClr val="000000"/>
                </a:solidFill>
                <a:uFill>
                  <a:solidFill>
                    <a:srgbClr val="ffffff"/>
                  </a:solidFill>
                </a:uFill>
                <a:latin typeface="Calibri"/>
                <a:ea typeface="DejaVu Sans"/>
              </a:rPr>
              <a:t> files are existing by </a:t>
            </a:r>
            <a:r>
              <a:rPr b="1" lang="en-US" sz="2800" spc="-1" strike="noStrike">
                <a:solidFill>
                  <a:srgbClr val="000000"/>
                </a:solidFill>
                <a:uFill>
                  <a:solidFill>
                    <a:srgbClr val="ffffff"/>
                  </a:solidFill>
                </a:uFill>
                <a:latin typeface="Calibri"/>
                <a:ea typeface="DejaVu Sans"/>
              </a:rPr>
              <a:t>cd</a:t>
            </a:r>
            <a:r>
              <a:rPr b="0" lang="en-US" sz="2800" spc="-1" strike="noStrike">
                <a:solidFill>
                  <a:srgbClr val="000000"/>
                </a:solidFill>
                <a:uFill>
                  <a:solidFill>
                    <a:srgbClr val="ffffff"/>
                  </a:solidFill>
                </a:uFill>
                <a:latin typeface="Calibri"/>
                <a:ea typeface="DejaVu Sans"/>
              </a:rPr>
              <a:t> command.</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Then serially execute the following commands: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make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insmod hello.ko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rmmod hello.ko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Tail –f /var/log/syslog</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Type the </a:t>
            </a:r>
            <a:r>
              <a:rPr b="1" lang="en-US" sz="2800" spc="-1" strike="noStrike">
                <a:solidFill>
                  <a:srgbClr val="000000"/>
                </a:solidFill>
                <a:uFill>
                  <a:solidFill>
                    <a:srgbClr val="ffffff"/>
                  </a:solidFill>
                </a:uFill>
                <a:latin typeface="Calibri"/>
                <a:ea typeface="DejaVu Sans"/>
              </a:rPr>
              <a:t>last command </a:t>
            </a:r>
            <a:r>
              <a:rPr b="0" lang="en-US" sz="2800" spc="-1" strike="noStrike">
                <a:solidFill>
                  <a:srgbClr val="000000"/>
                </a:solidFill>
                <a:uFill>
                  <a:solidFill>
                    <a:srgbClr val="ffffff"/>
                  </a:solidFill>
                </a:uFill>
                <a:latin typeface="Calibri"/>
                <a:ea typeface="DejaVu Sans"/>
              </a:rPr>
              <a:t>in a </a:t>
            </a:r>
            <a:r>
              <a:rPr b="1" lang="en-US" sz="2800" spc="-1" strike="noStrike">
                <a:solidFill>
                  <a:srgbClr val="000000"/>
                </a:solidFill>
                <a:uFill>
                  <a:solidFill>
                    <a:srgbClr val="ffffff"/>
                  </a:solidFill>
                </a:uFill>
                <a:latin typeface="Calibri"/>
                <a:ea typeface="DejaVu Sans"/>
              </a:rPr>
              <a:t>new terminal</a:t>
            </a:r>
            <a:r>
              <a:rPr b="0" lang="en-US" sz="2800" spc="-1" strike="noStrike">
                <a:solidFill>
                  <a:srgbClr val="000000"/>
                </a:solidFill>
                <a:uFill>
                  <a:solidFill>
                    <a:srgbClr val="ffffff"/>
                  </a:solidFill>
                </a:uFill>
                <a:latin typeface="Calibri"/>
                <a:ea typeface="DejaVu Sans"/>
              </a:rPr>
              <a:t> window (ctrl+alt+t) to see the </a:t>
            </a:r>
            <a:r>
              <a:rPr b="1" lang="en-US" sz="2800" spc="-1" strike="noStrike">
                <a:solidFill>
                  <a:srgbClr val="000000"/>
                </a:solidFill>
                <a:uFill>
                  <a:solidFill>
                    <a:srgbClr val="ffffff"/>
                  </a:solidFill>
                </a:uFill>
                <a:latin typeface="Calibri"/>
                <a:ea typeface="DejaVu Sans"/>
              </a:rPr>
              <a:t>log </a:t>
            </a:r>
            <a:r>
              <a:rPr b="0" lang="en-US" sz="2800" spc="-1" strike="noStrike">
                <a:solidFill>
                  <a:srgbClr val="000000"/>
                </a:solidFill>
                <a:uFill>
                  <a:solidFill>
                    <a:srgbClr val="ffffff"/>
                  </a:solidFill>
                </a:uFill>
                <a:latin typeface="Calibri"/>
                <a:ea typeface="DejaVu Sans"/>
              </a:rPr>
              <a:t>message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5b9bd5"/>
                </a:solidFill>
                <a:uFill>
                  <a:solidFill>
                    <a:srgbClr val="ffffff"/>
                  </a:solidFill>
                </a:uFill>
                <a:latin typeface="Calibri Light"/>
                <a:ea typeface="DejaVu Sans"/>
              </a:rPr>
              <a:t>MAKE file Revisited</a:t>
            </a:r>
            <a:endParaRPr b="0" lang="en-US" sz="1800" spc="-1" strike="noStrike">
              <a:solidFill>
                <a:srgbClr val="000000"/>
              </a:solidFill>
              <a:uFill>
                <a:solidFill>
                  <a:srgbClr val="ffffff"/>
                </a:solidFill>
              </a:uFill>
              <a:latin typeface="Arial"/>
            </a:endParaRPr>
          </a:p>
        </p:txBody>
      </p:sp>
      <p:sp>
        <p:nvSpPr>
          <p:cNvPr id="10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We walked a long way on the path of linux device driver programming.</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On the horizon we can now see our first device driver. So, little work through from here is needed. Hold your attention </a:t>
            </a:r>
            <a:r>
              <a:rPr b="0" lang="en-US" sz="2800" spc="-1" strike="noStrike">
                <a:solidFill>
                  <a:srgbClr val="000000"/>
                </a:solidFill>
                <a:uFill>
                  <a:solidFill>
                    <a:srgbClr val="ffffff"/>
                  </a:solidFill>
                </a:uFill>
                <a:latin typeface="Wingdings"/>
                <a:ea typeface="DejaVu Sans"/>
              </a:rPr>
              <a:t></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Following lines are added to your make file (In this folder we have provided the new make file with this line):</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clean:</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	</a:t>
            </a:r>
            <a:r>
              <a:rPr b="1" lang="en-US" sz="2800" spc="-1" strike="noStrike">
                <a:solidFill>
                  <a:srgbClr val="000000"/>
                </a:solidFill>
                <a:uFill>
                  <a:solidFill>
                    <a:srgbClr val="ffffff"/>
                  </a:solidFill>
                </a:uFill>
                <a:latin typeface="Calibri"/>
                <a:ea typeface="DejaVu Sans"/>
              </a:rPr>
              <a:t>$(MAKE) -C $(KDIR) SUBDIRS=$(PWD) clean</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If you change your </a:t>
            </a:r>
            <a:r>
              <a:rPr b="1" lang="en-US" sz="2800" spc="-1" strike="noStrike">
                <a:solidFill>
                  <a:srgbClr val="000000"/>
                </a:solidFill>
                <a:uFill>
                  <a:solidFill>
                    <a:srgbClr val="ffffff"/>
                  </a:solidFill>
                </a:uFill>
                <a:latin typeface="Calibri"/>
                <a:ea typeface="DejaVu Sans"/>
              </a:rPr>
              <a:t>.c </a:t>
            </a:r>
            <a:r>
              <a:rPr b="0" lang="en-US" sz="2800" spc="-1" strike="noStrike">
                <a:solidFill>
                  <a:srgbClr val="000000"/>
                </a:solidFill>
                <a:uFill>
                  <a:solidFill>
                    <a:srgbClr val="ffffff"/>
                  </a:solidFill>
                </a:uFill>
                <a:latin typeface="Calibri"/>
                <a:ea typeface="DejaVu Sans"/>
              </a:rPr>
              <a:t>file then new build is necessary by </a:t>
            </a:r>
            <a:r>
              <a:rPr b="1" lang="en-US" sz="2800" spc="-1" strike="noStrike">
                <a:solidFill>
                  <a:srgbClr val="000000"/>
                </a:solidFill>
                <a:uFill>
                  <a:solidFill>
                    <a:srgbClr val="ffffff"/>
                  </a:solidFill>
                </a:uFill>
                <a:latin typeface="Calibri"/>
                <a:ea typeface="DejaVu Sans"/>
              </a:rPr>
              <a:t>make </a:t>
            </a:r>
            <a:r>
              <a:rPr b="0" lang="en-US" sz="2800" spc="-1" strike="noStrike">
                <a:solidFill>
                  <a:srgbClr val="000000"/>
                </a:solidFill>
                <a:uFill>
                  <a:solidFill>
                    <a:srgbClr val="ffffff"/>
                  </a:solidFill>
                </a:uFill>
                <a:latin typeface="Calibri"/>
                <a:ea typeface="DejaVu Sans"/>
              </a:rPr>
              <a:t>command. </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5b9bd5"/>
                </a:solidFill>
                <a:uFill>
                  <a:solidFill>
                    <a:srgbClr val="ffffff"/>
                  </a:solidFill>
                </a:uFill>
                <a:latin typeface="Calibri Light"/>
                <a:ea typeface="DejaVu Sans"/>
              </a:rPr>
              <a:t>MAKE file Revisited</a:t>
            </a:r>
            <a:endParaRPr b="0" lang="en-US" sz="1800" spc="-1" strike="noStrike">
              <a:solidFill>
                <a:srgbClr val="000000"/>
              </a:solidFill>
              <a:uFill>
                <a:solidFill>
                  <a:srgbClr val="ffffff"/>
                </a:solidFill>
              </a:uFill>
              <a:latin typeface="Arial"/>
            </a:endParaRPr>
          </a:p>
        </p:txBody>
      </p:sp>
      <p:sp>
        <p:nvSpPr>
          <p:cNvPr id="11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Write the following command</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make clean</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will clean your .</a:t>
            </a:r>
            <a:r>
              <a:rPr b="1" lang="en-US" sz="2800" spc="-1" strike="noStrike">
                <a:solidFill>
                  <a:srgbClr val="000000"/>
                </a:solidFill>
                <a:uFill>
                  <a:solidFill>
                    <a:srgbClr val="ffffff"/>
                  </a:solidFill>
                </a:uFill>
                <a:latin typeface="Calibri"/>
                <a:ea typeface="DejaVu Sans"/>
              </a:rPr>
              <a:t>ko </a:t>
            </a:r>
            <a:r>
              <a:rPr b="0" lang="en-US" sz="2800" spc="-1" strike="noStrike">
                <a:solidFill>
                  <a:srgbClr val="000000"/>
                </a:solidFill>
                <a:uFill>
                  <a:solidFill>
                    <a:srgbClr val="ffffff"/>
                  </a:solidFill>
                </a:uFill>
                <a:latin typeface="Calibri"/>
                <a:ea typeface="DejaVu Sans"/>
              </a:rPr>
              <a:t>other files created after build. Then rebuild by writing </a:t>
            </a:r>
            <a:r>
              <a:rPr b="1" lang="en-US" sz="2800" spc="-1" strike="noStrike">
                <a:solidFill>
                  <a:srgbClr val="000000"/>
                </a:solidFill>
                <a:uFill>
                  <a:solidFill>
                    <a:srgbClr val="ffffff"/>
                  </a:solidFill>
                </a:uFill>
                <a:latin typeface="Calibri"/>
                <a:ea typeface="DejaVu Sans"/>
              </a:rPr>
              <a:t>make </a:t>
            </a:r>
            <a:r>
              <a:rPr b="0" lang="en-US" sz="2800" spc="-1" strike="noStrike">
                <a:solidFill>
                  <a:srgbClr val="000000"/>
                </a:solidFill>
                <a:uFill>
                  <a:solidFill>
                    <a:srgbClr val="ffffff"/>
                  </a:solidFill>
                </a:uFill>
                <a:latin typeface="Calibri"/>
                <a:ea typeface="DejaVu Sans"/>
              </a:rPr>
              <a:t>command again  </a:t>
            </a: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r>
              <a:rPr b="0" lang="en-US" sz="2800" spc="-1" strike="noStrike">
                <a:solidFill>
                  <a:srgbClr val="000000"/>
                </a:solidFill>
                <a:uFill>
                  <a:solidFill>
                    <a:srgbClr val="ffffff"/>
                  </a:solidFill>
                </a:uFill>
                <a:latin typeface="Calibri"/>
                <a:ea typeface="DejaVu Sans"/>
              </a:rPr>
              <a:t>The kernel is the core of any operating system and is responsible for managing system resources. Broadly, the Linux kernel can be of two types.</a:t>
            </a:r>
            <a:endParaRPr b="0" lang="en-US" sz="1800" spc="-1" strike="noStrike">
              <a:solidFill>
                <a:srgbClr val="000000"/>
              </a:solidFill>
              <a:uFill>
                <a:solidFill>
                  <a:srgbClr val="ffffff"/>
                </a:solidFill>
              </a:uFill>
              <a:latin typeface="Arial"/>
            </a:endParaRPr>
          </a:p>
          <a:p>
            <a:r>
              <a:rPr b="1" lang="en-US" sz="2800" spc="-1" strike="noStrike">
                <a:solidFill>
                  <a:srgbClr val="000000"/>
                </a:solidFill>
                <a:uFill>
                  <a:solidFill>
                    <a:srgbClr val="ffffff"/>
                  </a:solidFill>
                </a:uFill>
                <a:latin typeface="Calibri"/>
                <a:ea typeface="DejaVu Sans"/>
              </a:rPr>
              <a:t>Monolithic kernels:</a:t>
            </a:r>
            <a:r>
              <a:rPr b="0" lang="en-US" sz="2800" spc="-1" strike="noStrike">
                <a:solidFill>
                  <a:srgbClr val="000000"/>
                </a:solidFill>
                <a:uFill>
                  <a:solidFill>
                    <a:srgbClr val="ffffff"/>
                  </a:solidFill>
                </a:uFill>
                <a:latin typeface="Calibri"/>
                <a:ea typeface="DejaVu Sans"/>
              </a:rPr>
              <a:t> This is a single executable file in which all the modules are part of the kernel. In order to add anything to the existing kernel, developers have to rebuild the complete kernel and add the new functions.</a:t>
            </a:r>
            <a:endParaRPr b="0" lang="en-US" sz="1800" spc="-1" strike="noStrike">
              <a:solidFill>
                <a:srgbClr val="000000"/>
              </a:solidFill>
              <a:uFill>
                <a:solidFill>
                  <a:srgbClr val="ffffff"/>
                </a:solidFill>
              </a:uFill>
              <a:latin typeface="Arial"/>
            </a:endParaRPr>
          </a:p>
          <a:p>
            <a:r>
              <a:rPr b="1" lang="en-US" sz="2800" spc="-1" strike="noStrike">
                <a:solidFill>
                  <a:srgbClr val="000000"/>
                </a:solidFill>
                <a:uFill>
                  <a:solidFill>
                    <a:srgbClr val="ffffff"/>
                  </a:solidFill>
                </a:uFill>
                <a:latin typeface="Calibri"/>
                <a:ea typeface="DejaVu Sans"/>
              </a:rPr>
              <a:t>Modular kernels:</a:t>
            </a:r>
            <a:r>
              <a:rPr b="0" lang="en-US" sz="2800" spc="-1" strike="noStrike">
                <a:solidFill>
                  <a:srgbClr val="000000"/>
                </a:solidFill>
                <a:uFill>
                  <a:solidFill>
                    <a:srgbClr val="ffffff"/>
                  </a:solidFill>
                </a:uFill>
                <a:latin typeface="Calibri"/>
                <a:ea typeface="DejaVu Sans"/>
              </a:rPr>
              <a:t> Modular kernels provide developers an option to add new functionality to the existing kernel by plugging the new code, also known as ‘</a:t>
            </a:r>
            <a:r>
              <a:rPr b="1" lang="en-US" sz="2800" spc="-1" strike="noStrike">
                <a:solidFill>
                  <a:srgbClr val="000000"/>
                </a:solidFill>
                <a:uFill>
                  <a:solidFill>
                    <a:srgbClr val="ffffff"/>
                  </a:solidFill>
                </a:uFill>
                <a:latin typeface="Calibri"/>
                <a:ea typeface="DejaVu Sans"/>
              </a:rPr>
              <a:t>modules</a:t>
            </a:r>
            <a:r>
              <a:rPr b="0" lang="en-US" sz="2800" spc="-1" strike="noStrike">
                <a:solidFill>
                  <a:srgbClr val="000000"/>
                </a:solidFill>
                <a:uFill>
                  <a:solidFill>
                    <a:srgbClr val="ffffff"/>
                  </a:solidFill>
                </a:uFill>
                <a:latin typeface="Calibri"/>
                <a:ea typeface="DejaVu Sans"/>
              </a:rPr>
              <a:t>’ at run time.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5b9bd5"/>
                </a:solidFill>
                <a:uFill>
                  <a:solidFill>
                    <a:srgbClr val="ffffff"/>
                  </a:solidFill>
                </a:uFill>
                <a:latin typeface="Calibri Light"/>
                <a:ea typeface="DejaVu Sans"/>
              </a:rPr>
              <a:t>Necessary Commands</a:t>
            </a: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All explanation is provided in the </a:t>
            </a:r>
            <a:r>
              <a:rPr b="1" lang="en-US" sz="2800" spc="-1" strike="noStrike">
                <a:solidFill>
                  <a:srgbClr val="000000"/>
                </a:solidFill>
                <a:uFill>
                  <a:solidFill>
                    <a:srgbClr val="ffffff"/>
                  </a:solidFill>
                </a:uFill>
                <a:latin typeface="Calibri"/>
                <a:ea typeface="DejaVu Sans"/>
              </a:rPr>
              <a:t>web page </a:t>
            </a:r>
            <a:r>
              <a:rPr b="0" lang="en-US" sz="2800" spc="-1" strike="noStrike">
                <a:solidFill>
                  <a:srgbClr val="000000"/>
                </a:solidFill>
                <a:uFill>
                  <a:solidFill>
                    <a:srgbClr val="ffffff"/>
                  </a:solidFill>
                </a:uFill>
                <a:latin typeface="Calibri"/>
                <a:ea typeface="DejaVu Sans"/>
              </a:rPr>
              <a:t>and </a:t>
            </a:r>
            <a:r>
              <a:rPr b="1" lang="en-US" sz="2800" spc="-1" strike="noStrike">
                <a:solidFill>
                  <a:srgbClr val="000000"/>
                </a:solidFill>
                <a:uFill>
                  <a:solidFill>
                    <a:srgbClr val="ffffff"/>
                  </a:solidFill>
                </a:uFill>
                <a:latin typeface="Calibri"/>
                <a:ea typeface="DejaVu Sans"/>
              </a:rPr>
              <a:t>6</a:t>
            </a:r>
            <a:r>
              <a:rPr b="1" lang="en-US" sz="2800" spc="-1" strike="noStrike" baseline="30000">
                <a:solidFill>
                  <a:srgbClr val="000000"/>
                </a:solidFill>
                <a:uFill>
                  <a:solidFill>
                    <a:srgbClr val="ffffff"/>
                  </a:solidFill>
                </a:uFill>
                <a:latin typeface="Calibri"/>
                <a:ea typeface="DejaVu Sans"/>
              </a:rPr>
              <a:t>th</a:t>
            </a:r>
            <a:r>
              <a:rPr b="1" lang="en-US" sz="2800" spc="-1" strike="noStrike">
                <a:solidFill>
                  <a:srgbClr val="000000"/>
                </a:solidFill>
                <a:uFill>
                  <a:solidFill>
                    <a:srgbClr val="ffffff"/>
                  </a:solidFill>
                </a:uFill>
                <a:latin typeface="Calibri"/>
                <a:ea typeface="DejaVu Sans"/>
              </a:rPr>
              <a:t> video </a:t>
            </a:r>
            <a:r>
              <a:rPr b="0" lang="en-US" sz="2800" spc="-1" strike="noStrike">
                <a:solidFill>
                  <a:srgbClr val="000000"/>
                </a:solidFill>
                <a:uFill>
                  <a:solidFill>
                    <a:srgbClr val="ffffff"/>
                  </a:solidFill>
                </a:uFill>
                <a:latin typeface="Calibri"/>
                <a:ea typeface="DejaVu Sans"/>
              </a:rPr>
              <a:t>of the </a:t>
            </a:r>
            <a:r>
              <a:rPr b="1" lang="en-US" sz="2800" spc="-1" strike="noStrike">
                <a:solidFill>
                  <a:srgbClr val="000000"/>
                </a:solidFill>
                <a:uFill>
                  <a:solidFill>
                    <a:srgbClr val="ffffff"/>
                  </a:solidFill>
                </a:uFill>
                <a:latin typeface="Calibri"/>
                <a:ea typeface="DejaVu Sans"/>
              </a:rPr>
              <a:t>video series</a:t>
            </a:r>
            <a:r>
              <a:rPr b="0" lang="en-US" sz="2800" spc="-1" strike="noStrike">
                <a:solidFill>
                  <a:srgbClr val="000000"/>
                </a:solidFill>
                <a:uFill>
                  <a:solidFill>
                    <a:srgbClr val="ffffff"/>
                  </a:solidFill>
                </a:uFill>
                <a:latin typeface="Calibri"/>
                <a:ea typeface="DejaVu Sans"/>
              </a:rPr>
              <a:t> that we have provided. Summary of steps is given below:</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make clean</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make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insmod Driver.ko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mknod /dev/memory c 240 0 </a:t>
            </a:r>
            <a:r>
              <a:rPr b="0" lang="en-US" sz="2800" spc="-1" strike="noStrike">
                <a:solidFill>
                  <a:srgbClr val="000000"/>
                </a:solidFill>
                <a:uFill>
                  <a:solidFill>
                    <a:srgbClr val="ffffff"/>
                  </a:solidFill>
                </a:uFill>
                <a:latin typeface="Calibri"/>
                <a:ea typeface="DejaVu Sans"/>
              </a:rPr>
              <a:t>[Device file] [To see go to </a:t>
            </a:r>
            <a:r>
              <a:rPr b="1" lang="en-US" sz="2800" spc="-1" strike="noStrike">
                <a:solidFill>
                  <a:srgbClr val="000000"/>
                </a:solidFill>
                <a:uFill>
                  <a:solidFill>
                    <a:srgbClr val="ffffff"/>
                  </a:solidFill>
                </a:uFill>
                <a:latin typeface="Calibri"/>
                <a:ea typeface="DejaVu Sans"/>
              </a:rPr>
              <a:t>/dev</a:t>
            </a: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chmod 666 /dev/memory </a:t>
            </a:r>
            <a:r>
              <a:rPr b="0" lang="en-US" sz="2800" spc="-1" strike="noStrike">
                <a:solidFill>
                  <a:srgbClr val="000000"/>
                </a:solidFill>
                <a:uFill>
                  <a:solidFill>
                    <a:srgbClr val="ffffff"/>
                  </a:solidFill>
                </a:uFill>
                <a:latin typeface="Calibri"/>
                <a:ea typeface="DejaVu Sans"/>
              </a:rPr>
              <a:t>[Permission]</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echo -n abcdef &gt;/dev/memory </a:t>
            </a:r>
            <a:r>
              <a:rPr b="0" lang="en-US" sz="2800" spc="-1" strike="noStrike">
                <a:solidFill>
                  <a:srgbClr val="000000"/>
                </a:solidFill>
                <a:uFill>
                  <a:solidFill>
                    <a:srgbClr val="ffffff"/>
                  </a:solidFill>
                </a:uFill>
                <a:latin typeface="Calibri"/>
                <a:ea typeface="DejaVu Sans"/>
              </a:rPr>
              <a:t>[Write]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cat /dev/memory </a:t>
            </a:r>
            <a:r>
              <a:rPr b="0" lang="en-US" sz="2800" spc="-1" strike="noStrike">
                <a:solidFill>
                  <a:srgbClr val="000000"/>
                </a:solidFill>
                <a:uFill>
                  <a:solidFill>
                    <a:srgbClr val="ffffff"/>
                  </a:solidFill>
                </a:uFill>
                <a:latin typeface="Calibri"/>
                <a:ea typeface="DejaVu Sans"/>
              </a:rPr>
              <a:t>[Read]</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ea typeface="DejaVu Sans"/>
              </a:rPr>
              <a:t> </a:t>
            </a:r>
            <a:r>
              <a:rPr b="0" lang="en-US" sz="4400" spc="-1" strike="noStrike">
                <a:solidFill>
                  <a:srgbClr val="2e75b6"/>
                </a:solidFill>
                <a:uFill>
                  <a:solidFill>
                    <a:srgbClr val="ffffff"/>
                  </a:solidFill>
                </a:uFill>
                <a:latin typeface="Calibri Light"/>
                <a:ea typeface="DejaVu Sans"/>
              </a:rPr>
              <a:t>Write function</a:t>
            </a:r>
            <a:endParaRPr b="0" lang="en-US" sz="1800" spc="-1" strike="noStrike">
              <a:solidFill>
                <a:srgbClr val="000000"/>
              </a:solidFill>
              <a:uFill>
                <a:solidFill>
                  <a:srgbClr val="ffffff"/>
                </a:solidFill>
              </a:uFill>
              <a:latin typeface="Arial"/>
            </a:endParaRPr>
          </a:p>
        </p:txBody>
      </p:sp>
      <p:sp>
        <p:nvSpPr>
          <p:cNvPr id="114"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ea typeface="DejaVu Sans"/>
              </a:rPr>
              <a:t>ssize_t hello_write(struct file *pfile, const char __user *buffer, size_t length, loff_t *offset)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int nbytes;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nbytes = length - copy_from_user(mybuffer + *offset, buffer, length);</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*offset += nbytes;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return nbytes;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ea typeface="DejaVu Sans"/>
              </a:rPr>
              <a:t> </a:t>
            </a:r>
            <a:r>
              <a:rPr b="0" lang="en-US" sz="4400" spc="-1" strike="noStrike">
                <a:solidFill>
                  <a:srgbClr val="2e75b6"/>
                </a:solidFill>
                <a:uFill>
                  <a:solidFill>
                    <a:srgbClr val="ffffff"/>
                  </a:solidFill>
                </a:uFill>
                <a:latin typeface="Calibri Light"/>
                <a:ea typeface="DejaVu Sans"/>
              </a:rPr>
              <a:t>Write function</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echo -n abcdef &gt;/dev/memory</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After this command</a:t>
            </a:r>
            <a:r>
              <a:rPr b="1" lang="en-US" sz="2800" spc="-1" strike="noStrike">
                <a:solidFill>
                  <a:srgbClr val="000000"/>
                </a:solidFill>
                <a:uFill>
                  <a:solidFill>
                    <a:srgbClr val="ffffff"/>
                  </a:solidFill>
                </a:uFill>
                <a:latin typeface="Calibri"/>
                <a:ea typeface="DejaVu Sans"/>
              </a:rPr>
              <a:t> write function </a:t>
            </a:r>
            <a:r>
              <a:rPr b="0" lang="en-US" sz="2800" spc="-1" strike="noStrike">
                <a:solidFill>
                  <a:srgbClr val="000000"/>
                </a:solidFill>
                <a:uFill>
                  <a:solidFill>
                    <a:srgbClr val="ffffff"/>
                  </a:solidFill>
                </a:uFill>
                <a:latin typeface="Calibri"/>
                <a:ea typeface="DejaVu Sans"/>
              </a:rPr>
              <a:t>invoked</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function has some change from the web page.</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nbytes = length - copy_from_user (mybuffer + *offset, buffer, length);</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Here length = 6 bytes (‘</a:t>
            </a:r>
            <a:r>
              <a:rPr b="1" lang="en-US" sz="2800" spc="-1" strike="noStrike">
                <a:solidFill>
                  <a:srgbClr val="000000"/>
                </a:solidFill>
                <a:uFill>
                  <a:solidFill>
                    <a:srgbClr val="ffffff"/>
                  </a:solidFill>
                </a:uFill>
                <a:latin typeface="Calibri"/>
                <a:ea typeface="DejaVu Sans"/>
              </a:rPr>
              <a:t>a’b’c’d’e’f’)</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*offset = 0 for first call.</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mybuffer</a:t>
            </a:r>
            <a:r>
              <a:rPr b="0" lang="en-US" sz="2800" spc="-1" strike="noStrike">
                <a:solidFill>
                  <a:srgbClr val="000000"/>
                </a:solidFill>
                <a:uFill>
                  <a:solidFill>
                    <a:srgbClr val="ffffff"/>
                  </a:solidFill>
                </a:uFill>
                <a:latin typeface="Calibri"/>
                <a:ea typeface="DejaVu Sans"/>
              </a:rPr>
              <a:t> is in kernel space. So, we write 6 bytes data to </a:t>
            </a:r>
            <a:r>
              <a:rPr b="1" lang="en-US" sz="2800" spc="-1" strike="noStrike">
                <a:solidFill>
                  <a:srgbClr val="000000"/>
                </a:solidFill>
                <a:uFill>
                  <a:solidFill>
                    <a:srgbClr val="ffffff"/>
                  </a:solidFill>
                </a:uFill>
                <a:latin typeface="Calibri"/>
                <a:ea typeface="DejaVu Sans"/>
              </a:rPr>
              <a:t>mybuffer</a:t>
            </a:r>
            <a:r>
              <a:rPr b="0" lang="en-US" sz="2800" spc="-1" strike="noStrike">
                <a:solidFill>
                  <a:srgbClr val="000000"/>
                </a:solidFill>
                <a:uFill>
                  <a:solidFill>
                    <a:srgbClr val="ffffff"/>
                  </a:solidFill>
                </a:uFill>
                <a:latin typeface="Calibri"/>
                <a:ea typeface="DejaVu Sans"/>
              </a:rPr>
              <a:t> from user </a:t>
            </a:r>
            <a:r>
              <a:rPr b="1" lang="en-US" sz="2800" spc="-1" strike="noStrike">
                <a:solidFill>
                  <a:srgbClr val="000000"/>
                </a:solidFill>
                <a:uFill>
                  <a:solidFill>
                    <a:srgbClr val="ffffff"/>
                  </a:solidFill>
                </a:uFill>
                <a:latin typeface="Calibri"/>
                <a:ea typeface="DejaVu Sans"/>
              </a:rPr>
              <a:t>buffer</a:t>
            </a:r>
            <a:r>
              <a:rPr b="0" lang="en-US" sz="28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copy_from_user (mybuffer + *offset, buffer, length) -&gt; returns number of bytes not written.</a:t>
            </a: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ea typeface="DejaVu Sans"/>
              </a:rPr>
              <a:t> </a:t>
            </a:r>
            <a:r>
              <a:rPr b="0" lang="en-US" sz="4400" spc="-1" strike="noStrike">
                <a:solidFill>
                  <a:srgbClr val="2e75b6"/>
                </a:solidFill>
                <a:uFill>
                  <a:solidFill>
                    <a:srgbClr val="ffffff"/>
                  </a:solidFill>
                </a:uFill>
                <a:latin typeface="Calibri Light"/>
                <a:ea typeface="DejaVu Sans"/>
              </a:rPr>
              <a:t>Write function</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nbytes = length - copy_from_user (mybuffer + *offset, buffer, length);</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 </a:t>
            </a:r>
            <a:r>
              <a:rPr b="1" lang="en-US" sz="2800" spc="-1" strike="noStrike">
                <a:solidFill>
                  <a:srgbClr val="000000"/>
                </a:solidFill>
                <a:uFill>
                  <a:solidFill>
                    <a:srgbClr val="ffffff"/>
                  </a:solidFill>
                </a:uFill>
                <a:latin typeface="Calibri"/>
                <a:ea typeface="DejaVu Sans"/>
              </a:rPr>
              <a:t>nbytes</a:t>
            </a:r>
            <a:r>
              <a:rPr b="0" lang="en-US" sz="2800" spc="-1" strike="noStrike">
                <a:solidFill>
                  <a:srgbClr val="000000"/>
                </a:solidFill>
                <a:uFill>
                  <a:solidFill>
                    <a:srgbClr val="ffffff"/>
                  </a:solidFill>
                </a:uFill>
                <a:latin typeface="Calibri"/>
                <a:ea typeface="DejaVu Sans"/>
              </a:rPr>
              <a:t> = 6 – 0 =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*offset +=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Offset</a:t>
            </a:r>
            <a:r>
              <a:rPr b="0" lang="en-US" sz="2800" spc="-1" strike="noStrike">
                <a:solidFill>
                  <a:srgbClr val="000000"/>
                </a:solidFill>
                <a:uFill>
                  <a:solidFill>
                    <a:srgbClr val="ffffff"/>
                  </a:solidFill>
                </a:uFill>
                <a:latin typeface="Calibri"/>
                <a:ea typeface="DejaVu Sans"/>
              </a:rPr>
              <a:t> =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return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Return</a:t>
            </a:r>
            <a:r>
              <a:rPr b="0" lang="en-US" sz="2800" spc="-1" strike="noStrike">
                <a:solidFill>
                  <a:srgbClr val="000000"/>
                </a:solidFill>
                <a:uFill>
                  <a:solidFill>
                    <a:srgbClr val="ffffff"/>
                  </a:solidFill>
                </a:uFill>
                <a:latin typeface="Calibri"/>
                <a:ea typeface="DejaVu Sans"/>
              </a:rPr>
              <a:t> 6</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Read function</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ea typeface="DejaVu Sans"/>
              </a:rPr>
              <a:t>ssize_t hello_read(struct file *pfile, char __user *buffer, size_t length, loff_t *offset)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t>
            </a: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int nbytes;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int maxbytes;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int bytes_to_do;</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maxbytes = 6 - *offset;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if(maxbytes &gt; length)</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bytes_to_do = length;</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else</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bytes_to_do = maxbytes;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nbytes = bytes_to_do - copy_to_user(buffer, mybuffer + *offset, bytes_to_do);</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*offset += nbytes;</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return nbytes;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Read function</a:t>
            </a:r>
            <a:endParaRPr b="0" lang="en-US" sz="1800" spc="-1" strike="noStrike">
              <a:solidFill>
                <a:srgbClr val="000000"/>
              </a:solidFill>
              <a:uFill>
                <a:solidFill>
                  <a:srgbClr val="ffffff"/>
                </a:solidFill>
              </a:uFill>
              <a:latin typeface="Arial"/>
            </a:endParaRPr>
          </a:p>
        </p:txBody>
      </p:sp>
      <p:sp>
        <p:nvSpPr>
          <p:cNvPr id="12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function has some change from the web page.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Here </a:t>
            </a:r>
            <a:r>
              <a:rPr b="1" lang="en-US" sz="2800" spc="-1" strike="noStrike">
                <a:solidFill>
                  <a:srgbClr val="000000"/>
                </a:solidFill>
                <a:uFill>
                  <a:solidFill>
                    <a:srgbClr val="ffffff"/>
                  </a:solidFill>
                </a:uFill>
                <a:latin typeface="Calibri"/>
                <a:ea typeface="DejaVu Sans"/>
              </a:rPr>
              <a:t>length</a:t>
            </a:r>
            <a:r>
              <a:rPr b="0" lang="en-US" sz="2800" spc="-1" strike="noStrike">
                <a:solidFill>
                  <a:srgbClr val="000000"/>
                </a:solidFill>
                <a:uFill>
                  <a:solidFill>
                    <a:srgbClr val="ffffff"/>
                  </a:solidFill>
                </a:uFill>
                <a:latin typeface="Calibri"/>
                <a:ea typeface="DejaVu Sans"/>
              </a:rPr>
              <a:t> is the length of user buffer where we move data from kernel. </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For first time call:</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maxbytes = 6 - *offset; [here first time *offset = 0]</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Here 6 means we want to read six byte. You can put any value.</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if(maxbytes &gt; length) [maxbytes = 6 ]</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bytes_to_do = length;</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else</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bytes_to_do = maxbytes; [=6]</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Light"/>
                <a:ea typeface="DejaVu Sans"/>
              </a:rPr>
              <a:t> </a:t>
            </a:r>
            <a:r>
              <a:rPr b="0" lang="en-US" sz="4400" spc="-1" strike="noStrike">
                <a:solidFill>
                  <a:srgbClr val="2e75b6"/>
                </a:solidFill>
                <a:uFill>
                  <a:solidFill>
                    <a:srgbClr val="ffffff"/>
                  </a:solidFill>
                </a:uFill>
                <a:latin typeface="Calibri Light"/>
                <a:ea typeface="DejaVu Sans"/>
              </a:rPr>
              <a:t>Read function</a:t>
            </a:r>
            <a:endParaRPr b="0" lang="en-US" sz="1800" spc="-1" strike="noStrike">
              <a:solidFill>
                <a:srgbClr val="000000"/>
              </a:solidFill>
              <a:uFill>
                <a:solidFill>
                  <a:srgbClr val="ffffff"/>
                </a:solidFill>
              </a:uFill>
              <a:latin typeface="Arial"/>
            </a:endParaRPr>
          </a:p>
        </p:txBody>
      </p:sp>
      <p:sp>
        <p:nvSpPr>
          <p:cNvPr id="124" name="CustomShape 2"/>
          <p:cNvSpPr/>
          <p:nvPr/>
        </p:nvSpPr>
        <p:spPr>
          <a:xfrm>
            <a:off x="627840" y="1825560"/>
            <a:ext cx="1156284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ea typeface="DejaVu Sans"/>
              </a:rPr>
              <a:t>nbytes = bytes_to_do - copy_to_user(buffer, mybuffer + *offset, bytes_to_do);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 </a:t>
            </a:r>
            <a:r>
              <a:rPr b="1" lang="en-US" sz="2800" spc="-1" strike="noStrike">
                <a:solidFill>
                  <a:srgbClr val="000000"/>
                </a:solidFill>
                <a:uFill>
                  <a:solidFill>
                    <a:srgbClr val="ffffff"/>
                  </a:solidFill>
                </a:uFill>
                <a:latin typeface="Calibri"/>
                <a:ea typeface="DejaVu Sans"/>
              </a:rPr>
              <a:t>nbytes</a:t>
            </a:r>
            <a:r>
              <a:rPr b="0" lang="en-US" sz="2800" spc="-1" strike="noStrike">
                <a:solidFill>
                  <a:srgbClr val="000000"/>
                </a:solidFill>
                <a:uFill>
                  <a:solidFill>
                    <a:srgbClr val="ffffff"/>
                  </a:solidFill>
                </a:uFill>
                <a:latin typeface="Calibri"/>
                <a:ea typeface="DejaVu Sans"/>
              </a:rPr>
              <a:t> = 6 – 0 =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*offset +=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Offset</a:t>
            </a:r>
            <a:r>
              <a:rPr b="0" lang="en-US" sz="2800" spc="-1" strike="noStrike">
                <a:solidFill>
                  <a:srgbClr val="000000"/>
                </a:solidFill>
                <a:uFill>
                  <a:solidFill>
                    <a:srgbClr val="ffffff"/>
                  </a:solidFill>
                </a:uFill>
                <a:latin typeface="Calibri"/>
                <a:ea typeface="DejaVu Sans"/>
              </a:rPr>
              <a:t> =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return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Return</a:t>
            </a:r>
            <a:r>
              <a:rPr b="0" lang="en-US" sz="2800" spc="-1" strike="noStrike">
                <a:solidFill>
                  <a:srgbClr val="000000"/>
                </a:solidFill>
                <a:uFill>
                  <a:solidFill>
                    <a:srgbClr val="ffffff"/>
                  </a:solidFill>
                </a:uFill>
                <a:latin typeface="Calibri"/>
                <a:ea typeface="DejaVu Sans"/>
              </a:rPr>
              <a:t>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function terminate when it returns 0;</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 again this function is called and this time *offset = 6</a:t>
            </a:r>
            <a:endParaRPr b="0" lang="en-US"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Read function</a:t>
            </a:r>
            <a:endParaRPr b="0" lang="en-US" sz="1800" spc="-1" strike="noStrike">
              <a:solidFill>
                <a:srgbClr val="000000"/>
              </a:solidFill>
              <a:uFill>
                <a:solidFill>
                  <a:srgbClr val="ffffff"/>
                </a:solidFill>
              </a:uFill>
              <a:latin typeface="Arial"/>
            </a:endParaRPr>
          </a:p>
        </p:txBody>
      </p:sp>
      <p:sp>
        <p:nvSpPr>
          <p:cNvPr id="126" name="CustomShape 2"/>
          <p:cNvSpPr/>
          <p:nvPr/>
        </p:nvSpPr>
        <p:spPr>
          <a:xfrm>
            <a:off x="627840" y="1825560"/>
            <a:ext cx="1156284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ea typeface="DejaVu Sans"/>
              </a:rPr>
              <a:t>nbytes = bytes_to_do - copy_to_user(buffer, mybuffer + *offset, bytes_to_do);</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 </a:t>
            </a:r>
            <a:r>
              <a:rPr b="1" lang="en-US" sz="2800" spc="-1" strike="noStrike">
                <a:solidFill>
                  <a:srgbClr val="000000"/>
                </a:solidFill>
                <a:uFill>
                  <a:solidFill>
                    <a:srgbClr val="ffffff"/>
                  </a:solidFill>
                </a:uFill>
                <a:latin typeface="Calibri"/>
                <a:ea typeface="DejaVu Sans"/>
              </a:rPr>
              <a:t>nbytes</a:t>
            </a:r>
            <a:r>
              <a:rPr b="0" lang="en-US" sz="2800" spc="-1" strike="noStrike">
                <a:solidFill>
                  <a:srgbClr val="000000"/>
                </a:solidFill>
                <a:uFill>
                  <a:solidFill>
                    <a:srgbClr val="ffffff"/>
                  </a:solidFill>
                </a:uFill>
                <a:latin typeface="Calibri"/>
                <a:ea typeface="DejaVu Sans"/>
              </a:rPr>
              <a:t> = 0 – 0 = 0</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*offset +=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Offset</a:t>
            </a:r>
            <a:r>
              <a:rPr b="0" lang="en-US" sz="2800" spc="-1" strike="noStrike">
                <a:solidFill>
                  <a:srgbClr val="000000"/>
                </a:solidFill>
                <a:uFill>
                  <a:solidFill>
                    <a:srgbClr val="ffffff"/>
                  </a:solidFill>
                </a:uFill>
                <a:latin typeface="Calibri"/>
                <a:ea typeface="DejaVu Sans"/>
              </a:rPr>
              <a:t> = 6</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return nbytes;</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-&gt; Return</a:t>
            </a:r>
            <a:r>
              <a:rPr b="0" lang="en-US" sz="2800" spc="-1" strike="noStrike">
                <a:solidFill>
                  <a:srgbClr val="000000"/>
                </a:solidFill>
                <a:uFill>
                  <a:solidFill>
                    <a:srgbClr val="ffffff"/>
                  </a:solidFill>
                </a:uFill>
                <a:latin typeface="Calibri"/>
                <a:ea typeface="DejaVu Sans"/>
              </a:rPr>
              <a:t> 0</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This function terminate when it returns 0;</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So, all data are transferred.</a:t>
            </a:r>
            <a:endParaRPr b="0" lang="en-US"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5b9bd5"/>
                </a:solidFill>
                <a:uFill>
                  <a:solidFill>
                    <a:srgbClr val="ffffff"/>
                  </a:solidFill>
                </a:uFill>
                <a:latin typeface="Calibri Light"/>
                <a:ea typeface="DejaVu Sans"/>
              </a:rPr>
              <a:t>KMALLOC</a:t>
            </a:r>
            <a:endParaRPr b="0" lang="en-US" sz="1800" spc="-1" strike="noStrike">
              <a:solidFill>
                <a:srgbClr val="000000"/>
              </a:solidFill>
              <a:uFill>
                <a:solidFill>
                  <a:srgbClr val="ffffff"/>
                </a:solidFill>
              </a:uFill>
              <a:latin typeface="Arial"/>
            </a:endParaRPr>
          </a:p>
        </p:txBody>
      </p:sp>
      <p:sp>
        <p:nvSpPr>
          <p:cNvPr id="12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ff0000"/>
                </a:solidFill>
                <a:uFill>
                  <a:solidFill>
                    <a:srgbClr val="ffffff"/>
                  </a:solidFill>
                </a:uFill>
                <a:latin typeface="Calibri"/>
                <a:ea typeface="DejaVu Sans"/>
              </a:rPr>
              <a:t>IMPORTANT: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mybuffer=kmalloc(1,GFP_KERNEL);</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memset(mybuffer,'\0',1);</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ff0000"/>
                </a:solidFill>
                <a:uFill>
                  <a:solidFill>
                    <a:srgbClr val="ffffff"/>
                  </a:solidFill>
                </a:uFill>
                <a:latin typeface="Calibri"/>
                <a:ea typeface="DejaVu Sans"/>
              </a:rPr>
              <a:t>Here 1 is page size. Your page size can be of 32 or 64 byte. Commands to see:</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Getconf PAGESIZE or</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Getconf PAGE_SIZE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5b9bd5"/>
                </a:solidFill>
                <a:uFill>
                  <a:solidFill>
                    <a:srgbClr val="ffffff"/>
                  </a:solidFill>
                </a:uFill>
                <a:latin typeface="Calibri Light"/>
                <a:ea typeface="DejaVu Sans"/>
              </a:rPr>
              <a:t>Summary</a:t>
            </a:r>
            <a:endParaRPr b="0" lang="en-US" sz="1800" spc="-1" strike="noStrike">
              <a:solidFill>
                <a:srgbClr val="000000"/>
              </a:solidFill>
              <a:uFill>
                <a:solidFill>
                  <a:srgbClr val="ffffff"/>
                </a:solidFill>
              </a:uFill>
              <a:latin typeface="Arial"/>
            </a:endParaRPr>
          </a:p>
        </p:txBody>
      </p:sp>
      <p:sp>
        <p:nvSpPr>
          <p:cNvPr id="13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ff0000"/>
                </a:solidFill>
                <a:uFill>
                  <a:solidFill>
                    <a:srgbClr val="ffffff"/>
                  </a:solidFill>
                </a:uFill>
                <a:latin typeface="Calibri"/>
                <a:ea typeface="DejaVu Sans"/>
              </a:rPr>
              <a:t>Vary memory allocation bytes and number of bytes to transfer in the code. Then you can realize clearly. </a:t>
            </a:r>
            <a:r>
              <a:rPr b="0" lang="en-US" sz="2800" spc="-1" strike="noStrike">
                <a:solidFill>
                  <a:srgbClr val="ff0000"/>
                </a:solidFill>
                <a:uFill>
                  <a:solidFill>
                    <a:srgbClr val="ffffff"/>
                  </a:solidFill>
                </a:uFill>
                <a:latin typeface="Wingdings"/>
                <a:ea typeface="DejaVu Sans"/>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77"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r>
              <a:rPr b="1" lang="en-US" sz="2800" spc="-1" strike="noStrike">
                <a:solidFill>
                  <a:srgbClr val="000000"/>
                </a:solidFill>
                <a:uFill>
                  <a:solidFill>
                    <a:srgbClr val="ffffff"/>
                  </a:solidFill>
                </a:uFill>
                <a:latin typeface="Calibri"/>
                <a:ea typeface="DejaVu Sans"/>
              </a:rPr>
              <a:t>What are kernel modules?</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Kernel modules are pieces of code, which can be loaded and unloaded from a kernel, on demand. A Linux Kernel Module (</a:t>
            </a:r>
            <a:r>
              <a:rPr b="1" lang="en-US" sz="2800" spc="-1" strike="noStrike">
                <a:solidFill>
                  <a:srgbClr val="000000"/>
                </a:solidFill>
                <a:uFill>
                  <a:solidFill>
                    <a:srgbClr val="ffffff"/>
                  </a:solidFill>
                </a:uFill>
                <a:latin typeface="Calibri"/>
                <a:ea typeface="DejaVu Sans"/>
              </a:rPr>
              <a:t>LKM</a:t>
            </a:r>
            <a:r>
              <a:rPr b="0" lang="en-US" sz="2800" spc="-1" strike="noStrike">
                <a:solidFill>
                  <a:srgbClr val="000000"/>
                </a:solidFill>
                <a:uFill>
                  <a:solidFill>
                    <a:srgbClr val="ffffff"/>
                  </a:solidFill>
                </a:uFill>
                <a:latin typeface="Calibri"/>
                <a:ea typeface="DejaVu Sans"/>
              </a:rPr>
              <a:t>) can be added at run time without even requiring a reboot or even a rebuild of the running kernel. The LKM will have </a:t>
            </a:r>
            <a:r>
              <a:rPr b="1" lang="en-US" sz="2800" spc="-1" strike="noStrike">
                <a:solidFill>
                  <a:srgbClr val="000000"/>
                </a:solidFill>
                <a:uFill>
                  <a:solidFill>
                    <a:srgbClr val="ffffff"/>
                  </a:solidFill>
                </a:uFill>
                <a:latin typeface="Calibri"/>
                <a:ea typeface="DejaVu Sans"/>
              </a:rPr>
              <a:t>a</a:t>
            </a:r>
            <a:r>
              <a:rPr b="1" i="1" lang="en-US" sz="2800" spc="-1" strike="noStrike">
                <a:solidFill>
                  <a:srgbClr val="000000"/>
                </a:solidFill>
                <a:uFill>
                  <a:solidFill>
                    <a:srgbClr val="ffffff"/>
                  </a:solidFill>
                </a:uFill>
                <a:latin typeface="Calibri"/>
                <a:ea typeface="DejaVu Sans"/>
              </a:rPr>
              <a:t>.ko</a:t>
            </a:r>
            <a:r>
              <a:rPr b="0" lang="en-US" sz="2800" spc="-1" strike="noStrike">
                <a:solidFill>
                  <a:srgbClr val="000000"/>
                </a:solidFill>
                <a:uFill>
                  <a:solidFill>
                    <a:srgbClr val="ffffff"/>
                  </a:solidFill>
                </a:uFill>
                <a:latin typeface="Calibri"/>
                <a:ea typeface="DejaVu Sans"/>
              </a:rPr>
              <a:t> extension.</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a:t>
            </a:r>
            <a:r>
              <a:rPr b="1" lang="en-US" sz="2800" spc="-1" strike="noStrike">
                <a:solidFill>
                  <a:srgbClr val="000000"/>
                </a:solidFill>
                <a:uFill>
                  <a:solidFill>
                    <a:srgbClr val="ffffff"/>
                  </a:solidFill>
                </a:uFill>
                <a:latin typeface="Calibri"/>
                <a:ea typeface="DejaVu Sans"/>
              </a:rPr>
              <a:t>LKM</a:t>
            </a:r>
            <a:r>
              <a:rPr b="0" lang="en-US" sz="2800" spc="-1" strike="noStrike">
                <a:solidFill>
                  <a:srgbClr val="000000"/>
                </a:solidFill>
                <a:uFill>
                  <a:solidFill>
                    <a:srgbClr val="ffffff"/>
                  </a:solidFill>
                </a:uFill>
                <a:latin typeface="Calibri"/>
                <a:ea typeface="DejaVu Sans"/>
              </a:rPr>
              <a:t> will act as the interface between a user space application and the Linux kernel. Any request to access the hardware from an application goes via the </a:t>
            </a:r>
            <a:r>
              <a:rPr b="1" lang="en-US" sz="2800" spc="-1" strike="noStrike">
                <a:solidFill>
                  <a:srgbClr val="000000"/>
                </a:solidFill>
                <a:uFill>
                  <a:solidFill>
                    <a:srgbClr val="ffffff"/>
                  </a:solidFill>
                </a:uFill>
                <a:latin typeface="Calibri"/>
                <a:ea typeface="DejaVu Sans"/>
              </a:rPr>
              <a:t>LKM</a:t>
            </a:r>
            <a:r>
              <a:rPr b="0" lang="en-US" sz="2800" spc="-1" strike="noStrike">
                <a:solidFill>
                  <a:srgbClr val="000000"/>
                </a:solidFill>
                <a:uFill>
                  <a:solidFill>
                    <a:srgbClr val="ffffff"/>
                  </a:solidFill>
                </a:uFill>
                <a:latin typeface="Calibri"/>
                <a:ea typeface="DejaVu Sans"/>
              </a:rPr>
              <a:t> to the kernel, and then to the actual hardware (see Figure in the next slide).</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To know the list of modules running in a Linux kernel you can use the ‘</a:t>
            </a:r>
            <a:r>
              <a:rPr b="1" lang="en-US" sz="2800" spc="-1" strike="noStrike">
                <a:solidFill>
                  <a:srgbClr val="000000"/>
                </a:solidFill>
                <a:uFill>
                  <a:solidFill>
                    <a:srgbClr val="ffffff"/>
                  </a:solidFill>
                </a:uFill>
                <a:latin typeface="Calibri"/>
                <a:ea typeface="DejaVu Sans"/>
              </a:rPr>
              <a:t>lsmod</a:t>
            </a:r>
            <a:r>
              <a:rPr b="0" lang="en-US" sz="2800" spc="-1" strike="noStrike">
                <a:solidFill>
                  <a:srgbClr val="000000"/>
                </a:solidFill>
                <a:uFill>
                  <a:solidFill>
                    <a:srgbClr val="ffffff"/>
                  </a:solidFill>
                </a:uFill>
                <a:latin typeface="Calibri"/>
                <a:ea typeface="DejaVu Sans"/>
              </a:rPr>
              <a:t>’ command, which actually gives the list of running modules at that point of time, by reading</a:t>
            </a:r>
            <a:r>
              <a:rPr b="0" i="1" lang="en-US" sz="2800" spc="-1" strike="noStrike">
                <a:solidFill>
                  <a:srgbClr val="000000"/>
                </a:solidFill>
                <a:uFill>
                  <a:solidFill>
                    <a:srgbClr val="ffffff"/>
                  </a:solidFill>
                </a:uFill>
                <a:latin typeface="Calibri"/>
                <a:ea typeface="DejaVu Sans"/>
              </a:rPr>
              <a:t> ‘/</a:t>
            </a:r>
            <a:r>
              <a:rPr b="1" i="1" lang="en-US" sz="2800" spc="-1" strike="noStrike">
                <a:solidFill>
                  <a:srgbClr val="000000"/>
                </a:solidFill>
                <a:uFill>
                  <a:solidFill>
                    <a:srgbClr val="ffffff"/>
                  </a:solidFill>
                </a:uFill>
                <a:latin typeface="Calibri"/>
                <a:ea typeface="DejaVu Sans"/>
              </a:rPr>
              <a:t>proc/modules</a:t>
            </a:r>
            <a:r>
              <a:rPr b="0" i="1" lang="en-US" sz="2800" spc="-1" strike="noStrike">
                <a:solidFill>
                  <a:srgbClr val="000000"/>
                </a:solidFill>
                <a:uFill>
                  <a:solidFill>
                    <a:srgbClr val="ffffff"/>
                  </a:solidFill>
                </a:uFill>
                <a:latin typeface="Calibri"/>
                <a:ea typeface="DejaVu Sans"/>
              </a:rPr>
              <a:t>’</a:t>
            </a:r>
            <a:r>
              <a:rPr b="0" lang="en-US" sz="2800" spc="-1" strike="noStrike">
                <a:solidFill>
                  <a:srgbClr val="000000"/>
                </a:solidFill>
                <a:uFill>
                  <a:solidFill>
                    <a:srgbClr val="ffffff"/>
                  </a:solidFill>
                </a:uFill>
                <a:latin typeface="Calibri"/>
                <a:ea typeface="DejaVu Sans"/>
              </a:rPr>
              <a:t> as shown in Figure.</a:t>
            </a:r>
            <a:endParaRPr b="0" lang="en-US" sz="1800" spc="-1" strike="noStrike">
              <a:solidFill>
                <a:srgbClr val="000000"/>
              </a:solidFill>
              <a:uFill>
                <a:solidFill>
                  <a:srgbClr val="ffffff"/>
                </a:solidFill>
              </a:uFill>
              <a:latin typeface="Arial"/>
            </a:endParaRPr>
          </a:p>
          <a:p>
            <a:pPr marL="228600" indent="-227160">
              <a:lnSpc>
                <a:spcPct val="10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Kernel modules can be broadly categorized as character, block or network modules.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ff0000"/>
                </a:solidFill>
                <a:uFill>
                  <a:solidFill>
                    <a:srgbClr val="ffffff"/>
                  </a:solidFill>
                </a:uFill>
                <a:latin typeface="Calibri Light"/>
                <a:ea typeface="DejaVu Sans"/>
              </a:rPr>
              <a:t>Attention Please </a:t>
            </a:r>
            <a:r>
              <a:rPr b="1" lang="en-US" sz="4400" spc="-1" strike="noStrike">
                <a:solidFill>
                  <a:srgbClr val="ff0000"/>
                </a:solidFill>
                <a:uFill>
                  <a:solidFill>
                    <a:srgbClr val="ffffff"/>
                  </a:solidFill>
                </a:uFill>
                <a:latin typeface="Wingdings"/>
                <a:ea typeface="DejaVu Sans"/>
              </a:rPr>
              <a:t></a:t>
            </a:r>
            <a:endParaRPr b="0" lang="en-US" sz="1800" spc="-1" strike="noStrike">
              <a:solidFill>
                <a:srgbClr val="000000"/>
              </a:solidFill>
              <a:uFill>
                <a:solidFill>
                  <a:srgbClr val="ffffff"/>
                </a:solidFill>
              </a:uFill>
              <a:latin typeface="Arial"/>
            </a:endParaRPr>
          </a:p>
        </p:txBody>
      </p:sp>
      <p:sp>
        <p:nvSpPr>
          <p:cNvPr id="13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ff0000"/>
              </a:buClr>
              <a:buFont typeface="Arial"/>
              <a:buChar char="•"/>
            </a:pPr>
            <a:r>
              <a:rPr b="0" lang="en-US" sz="2800" spc="-1" strike="noStrike">
                <a:solidFill>
                  <a:srgbClr val="ff0000"/>
                </a:solidFill>
                <a:uFill>
                  <a:solidFill>
                    <a:srgbClr val="ffffff"/>
                  </a:solidFill>
                </a:uFill>
                <a:latin typeface="Calibri"/>
                <a:ea typeface="DejaVu Sans"/>
              </a:rPr>
              <a:t>You must practice these workflow for proper understanding. Use </a:t>
            </a:r>
            <a:r>
              <a:rPr b="1" lang="en-US" sz="2800" spc="-1" strike="noStrike">
                <a:solidFill>
                  <a:srgbClr val="ff0000"/>
                </a:solidFill>
                <a:uFill>
                  <a:solidFill>
                    <a:srgbClr val="ffffff"/>
                  </a:solidFill>
                </a:uFill>
                <a:latin typeface="Calibri"/>
                <a:ea typeface="DejaVu Sans"/>
              </a:rPr>
              <a:t>files </a:t>
            </a:r>
            <a:r>
              <a:rPr b="0" lang="en-US" sz="2800" spc="-1" strike="noStrike">
                <a:solidFill>
                  <a:srgbClr val="ff0000"/>
                </a:solidFill>
                <a:uFill>
                  <a:solidFill>
                    <a:srgbClr val="ffffff"/>
                  </a:solidFill>
                </a:uFill>
                <a:latin typeface="Calibri"/>
                <a:ea typeface="DejaVu Sans"/>
              </a:rPr>
              <a:t>and </a:t>
            </a:r>
            <a:r>
              <a:rPr b="1" lang="en-US" sz="2800" spc="-1" strike="noStrike">
                <a:solidFill>
                  <a:srgbClr val="ff0000"/>
                </a:solidFill>
                <a:uFill>
                  <a:solidFill>
                    <a:srgbClr val="ffffff"/>
                  </a:solidFill>
                </a:uFill>
                <a:latin typeface="Calibri"/>
                <a:ea typeface="DejaVu Sans"/>
              </a:rPr>
              <a:t>videos.</a:t>
            </a:r>
            <a:endParaRPr b="0" lang="en-US" sz="1800" spc="-1" strike="noStrike">
              <a:solidFill>
                <a:srgbClr val="000000"/>
              </a:solidFill>
              <a:uFill>
                <a:solidFill>
                  <a:srgbClr val="ffffff"/>
                </a:solidFill>
              </a:uFill>
              <a:latin typeface="Arial"/>
            </a:endParaRPr>
          </a:p>
          <a:p>
            <a:pPr marL="228600" indent="-227160">
              <a:lnSpc>
                <a:spcPct val="90000"/>
              </a:lnSpc>
              <a:buClr>
                <a:srgbClr val="ff0000"/>
              </a:buClr>
              <a:buFont typeface="Arial"/>
              <a:buChar char="•"/>
            </a:pPr>
            <a:r>
              <a:rPr b="0" lang="en-US" sz="2800" spc="-1" strike="noStrike">
                <a:solidFill>
                  <a:srgbClr val="ff0000"/>
                </a:solidFill>
                <a:uFill>
                  <a:solidFill>
                    <a:srgbClr val="ffffff"/>
                  </a:solidFill>
                </a:uFill>
                <a:latin typeface="Calibri"/>
                <a:ea typeface="DejaVu Sans"/>
              </a:rPr>
              <a:t> </a:t>
            </a:r>
            <a:r>
              <a:rPr b="0" lang="en-US" sz="2800" spc="-1" strike="noStrike">
                <a:solidFill>
                  <a:srgbClr val="ff0000"/>
                </a:solidFill>
                <a:uFill>
                  <a:solidFill>
                    <a:srgbClr val="ffffff"/>
                  </a:solidFill>
                </a:uFill>
                <a:latin typeface="Calibri"/>
                <a:ea typeface="DejaVu Sans"/>
              </a:rPr>
              <a:t>Otherwise you can not give answers to your VIVA questions.</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Thank you . </a:t>
            </a:r>
            <a:r>
              <a:rPr b="0" lang="en-US" sz="2800" spc="-1" strike="noStrike">
                <a:solidFill>
                  <a:srgbClr val="000000"/>
                </a:solidFill>
                <a:uFill>
                  <a:solidFill>
                    <a:srgbClr val="ffffff"/>
                  </a:solidFill>
                </a:uFill>
                <a:latin typeface="Wingdings"/>
                <a:ea typeface="DejaVu Sans"/>
              </a:rPr>
              <a:t></a:t>
            </a:r>
            <a:endParaRPr b="0" lang="en-US" sz="18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pic>
        <p:nvPicPr>
          <p:cNvPr id="79" name="Picture 2" descr=""/>
          <p:cNvPicPr/>
          <p:nvPr/>
        </p:nvPicPr>
        <p:blipFill>
          <a:blip r:embed="rId1"/>
          <a:stretch/>
        </p:blipFill>
        <p:spPr>
          <a:xfrm>
            <a:off x="7118640" y="1369440"/>
            <a:ext cx="4644360" cy="4758840"/>
          </a:xfrm>
          <a:prstGeom prst="rect">
            <a:avLst/>
          </a:prstGeom>
          <a:ln>
            <a:noFill/>
          </a:ln>
        </p:spPr>
      </p:pic>
      <p:pic>
        <p:nvPicPr>
          <p:cNvPr id="80" name="Picture 4" descr=""/>
          <p:cNvPicPr/>
          <p:nvPr/>
        </p:nvPicPr>
        <p:blipFill>
          <a:blip r:embed="rId2"/>
          <a:stretch/>
        </p:blipFill>
        <p:spPr>
          <a:xfrm>
            <a:off x="114480" y="2818800"/>
            <a:ext cx="6827040" cy="27878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r>
              <a:rPr b="1" lang="en-US" sz="2800" spc="-1" strike="noStrike">
                <a:solidFill>
                  <a:srgbClr val="000000"/>
                </a:solidFill>
                <a:uFill>
                  <a:solidFill>
                    <a:srgbClr val="ffffff"/>
                  </a:solidFill>
                </a:uFill>
                <a:latin typeface="Calibri"/>
                <a:ea typeface="DejaVu Sans"/>
              </a:rPr>
              <a:t>Kernel module management commands:</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insmod &lt;module-name&gt;:</a:t>
            </a:r>
            <a:r>
              <a:rPr b="0" lang="en-US" sz="2800" spc="-1" strike="noStrike">
                <a:solidFill>
                  <a:srgbClr val="000000"/>
                </a:solidFill>
                <a:uFill>
                  <a:solidFill>
                    <a:srgbClr val="ffffff"/>
                  </a:solidFill>
                </a:uFill>
                <a:latin typeface="Calibri"/>
                <a:ea typeface="DejaVu Sans"/>
              </a:rPr>
              <a:t> This command is to insert the new module into the kernel</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lsmod</a:t>
            </a:r>
            <a:r>
              <a:rPr b="1"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This lists the modules that are currently loaded in the kernel</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modinfo &lt;module-name&gt;:</a:t>
            </a:r>
            <a:r>
              <a:rPr b="0" lang="en-US" sz="2800" spc="-1" strike="noStrike">
                <a:solidFill>
                  <a:srgbClr val="000000"/>
                </a:solidFill>
                <a:uFill>
                  <a:solidFill>
                    <a:srgbClr val="ffffff"/>
                  </a:solidFill>
                </a:uFill>
                <a:latin typeface="Calibri"/>
                <a:ea typeface="DejaVu Sans"/>
              </a:rPr>
              <a:t> This is to get complete information about the module</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rmmod &lt;module-name&gt;</a:t>
            </a:r>
            <a:r>
              <a:rPr b="1"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This command is to remove the module from the kernel</a:t>
            </a:r>
            <a:endParaRPr b="0" lang="en-US" sz="1800" spc="-1" strike="noStrike">
              <a:solidFill>
                <a:srgbClr val="000000"/>
              </a:solidFill>
              <a:uFill>
                <a:solidFill>
                  <a:srgbClr val="ffffff"/>
                </a:solidFill>
              </a:uFill>
              <a:latin typeface="Arial"/>
            </a:endParaRPr>
          </a:p>
          <a:p>
            <a:r>
              <a:rPr b="1" lang="en-US" sz="2800" spc="-1" strike="noStrike">
                <a:solidFill>
                  <a:srgbClr val="000000"/>
                </a:solidFill>
                <a:uFill>
                  <a:solidFill>
                    <a:srgbClr val="ffffff"/>
                  </a:solidFill>
                </a:uFill>
                <a:latin typeface="Calibri"/>
                <a:ea typeface="DejaVu Sans"/>
              </a:rPr>
              <a:t>modprobe &lt;module-name&gt;: </a:t>
            </a:r>
            <a:r>
              <a:rPr b="0" lang="en-US" sz="2800" spc="-1" strike="noStrike">
                <a:solidFill>
                  <a:srgbClr val="000000"/>
                </a:solidFill>
                <a:uFill>
                  <a:solidFill>
                    <a:srgbClr val="ffffff"/>
                  </a:solidFill>
                </a:uFill>
                <a:latin typeface="Calibri"/>
                <a:ea typeface="DejaVu Sans"/>
              </a:rPr>
              <a:t>This works the same as insmod but it uses ‘Module Stacking’ to load any module that is required to load the current module.</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modprobe r &lt;module&gt;:</a:t>
            </a:r>
            <a:r>
              <a:rPr b="0" lang="en-US" sz="2800" spc="-1" strike="noStrike">
                <a:solidFill>
                  <a:srgbClr val="000000"/>
                </a:solidFill>
                <a:uFill>
                  <a:solidFill>
                    <a:srgbClr val="ffffff"/>
                  </a:solidFill>
                </a:uFill>
                <a:latin typeface="Calibri"/>
                <a:ea typeface="DejaVu Sans"/>
              </a:rPr>
              <a:t> To remove the module from the kernel</a:t>
            </a:r>
            <a:endParaRPr b="0" lang="en-US" sz="1800" spc="-1" strike="noStrike">
              <a:solidFill>
                <a:srgbClr val="000000"/>
              </a:solidFill>
              <a:uFill>
                <a:solidFill>
                  <a:srgbClr val="ffffff"/>
                </a:solidFill>
              </a:uFill>
              <a:latin typeface="Arial"/>
            </a:endParaRPr>
          </a:p>
          <a:p>
            <a:r>
              <a:rPr b="1" i="1" lang="en-US" sz="2800" spc="-1" strike="noStrike">
                <a:solidFill>
                  <a:srgbClr val="000000"/>
                </a:solidFill>
                <a:uFill>
                  <a:solidFill>
                    <a:srgbClr val="ffffff"/>
                  </a:solidFill>
                </a:uFill>
                <a:latin typeface="Calibri"/>
                <a:ea typeface="DejaVu Sans"/>
              </a:rPr>
              <a:t>dmesg</a:t>
            </a:r>
            <a:r>
              <a:rPr b="1"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Shows the contents of the kernel ring buffer</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For an example of how to use module management commands, please refer to Figure in the next slide.</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pic>
        <p:nvPicPr>
          <p:cNvPr id="84" name="Picture 2" descr=""/>
          <p:cNvPicPr/>
          <p:nvPr/>
        </p:nvPicPr>
        <p:blipFill>
          <a:blip r:embed="rId1"/>
          <a:stretch/>
        </p:blipFill>
        <p:spPr>
          <a:xfrm>
            <a:off x="1584000" y="1881720"/>
            <a:ext cx="9022680" cy="4372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#include &lt;linux/init.h&gt;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#include &lt;linux/module.h&gt;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int hello_init(void){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printk(KERN_ALERT "TEST: Hello world\n");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return 0;</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void hello_exit(void){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printk(KERN_ALERT "TEST: Good bye\n");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module_init(hello_init);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module_exit(hello_exit);</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r>
              <a:rPr b="1" lang="en-US" sz="2800" spc="-1" strike="noStrike">
                <a:solidFill>
                  <a:srgbClr val="000000"/>
                </a:solidFill>
                <a:uFill>
                  <a:solidFill>
                    <a:srgbClr val="ffffff"/>
                  </a:solidFill>
                </a:uFill>
                <a:latin typeface="Calibri"/>
                <a:ea typeface="DejaVu Sans"/>
              </a:rPr>
              <a:t>hello_init(): </a:t>
            </a:r>
            <a:r>
              <a:rPr b="0" lang="en-US" sz="2800" spc="-1" strike="noStrike">
                <a:solidFill>
                  <a:srgbClr val="000000"/>
                </a:solidFill>
                <a:uFill>
                  <a:solidFill>
                    <a:srgbClr val="ffffff"/>
                  </a:solidFill>
                </a:uFill>
                <a:latin typeface="Calibri"/>
                <a:ea typeface="DejaVu Sans"/>
              </a:rPr>
              <a:t>This is called when the module is inserted into the kernel using </a:t>
            </a:r>
            <a:r>
              <a:rPr b="1" lang="en-US" sz="2800" spc="-1" strike="noStrike">
                <a:solidFill>
                  <a:srgbClr val="000000"/>
                </a:solidFill>
                <a:uFill>
                  <a:solidFill>
                    <a:srgbClr val="ffffff"/>
                  </a:solidFill>
                </a:uFill>
                <a:latin typeface="Calibri"/>
                <a:ea typeface="DejaVu Sans"/>
              </a:rPr>
              <a:t>insmod</a:t>
            </a:r>
            <a:r>
              <a:rPr b="0" lang="en-US" sz="2800" spc="-1" strike="noStrike">
                <a:solidFill>
                  <a:srgbClr val="000000"/>
                </a:solidFill>
                <a:uFill>
                  <a:solidFill>
                    <a:srgbClr val="ffffff"/>
                  </a:solidFill>
                </a:uFill>
                <a:latin typeface="Calibri"/>
                <a:ea typeface="DejaVu Sans"/>
              </a:rPr>
              <a:t>. This function gets invoked by the ‘</a:t>
            </a:r>
            <a:r>
              <a:rPr b="1" lang="en-US" sz="2800" spc="-1" strike="noStrike">
                <a:solidFill>
                  <a:srgbClr val="000000"/>
                </a:solidFill>
                <a:uFill>
                  <a:solidFill>
                    <a:srgbClr val="ffffff"/>
                  </a:solidFill>
                </a:uFill>
                <a:latin typeface="Calibri"/>
                <a:ea typeface="DejaVu Sans"/>
              </a:rPr>
              <a:t>module_init</a:t>
            </a:r>
            <a:r>
              <a:rPr b="0" lang="en-US" sz="2800" spc="-1" strike="noStrike">
                <a:solidFill>
                  <a:srgbClr val="000000"/>
                </a:solidFill>
                <a:uFill>
                  <a:solidFill>
                    <a:srgbClr val="ffffff"/>
                  </a:solidFill>
                </a:uFill>
                <a:latin typeface="Calibri"/>
                <a:ea typeface="DejaVu Sans"/>
              </a:rPr>
              <a:t>’ macro. The </a:t>
            </a:r>
            <a:r>
              <a:rPr b="1" lang="en-US" sz="2800" spc="-1" strike="noStrike">
                <a:solidFill>
                  <a:srgbClr val="000000"/>
                </a:solidFill>
                <a:uFill>
                  <a:solidFill>
                    <a:srgbClr val="ffffff"/>
                  </a:solidFill>
                </a:uFill>
                <a:latin typeface="Calibri"/>
                <a:ea typeface="DejaVu Sans"/>
              </a:rPr>
              <a:t>init</a:t>
            </a:r>
            <a:r>
              <a:rPr b="0" lang="en-US" sz="2800" spc="-1" strike="noStrike">
                <a:solidFill>
                  <a:srgbClr val="000000"/>
                </a:solidFill>
                <a:uFill>
                  <a:solidFill>
                    <a:srgbClr val="ffffff"/>
                  </a:solidFill>
                </a:uFill>
                <a:latin typeface="Calibri"/>
                <a:ea typeface="DejaVu Sans"/>
              </a:rPr>
              <a:t> function is responsible for registering the module with the kernel.</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000000"/>
                </a:solidFill>
                <a:uFill>
                  <a:solidFill>
                    <a:srgbClr val="ffffff"/>
                  </a:solidFill>
                </a:uFill>
                <a:latin typeface="Calibri"/>
                <a:ea typeface="DejaVu Sans"/>
              </a:rPr>
              <a:t>hello_exit(): </a:t>
            </a:r>
            <a:r>
              <a:rPr b="0" lang="en-US" sz="2800" spc="-1" strike="noStrike">
                <a:solidFill>
                  <a:srgbClr val="000000"/>
                </a:solidFill>
                <a:uFill>
                  <a:solidFill>
                    <a:srgbClr val="ffffff"/>
                  </a:solidFill>
                </a:uFill>
                <a:latin typeface="Calibri"/>
                <a:ea typeface="DejaVu Sans"/>
              </a:rPr>
              <a:t>This function is called when the module is removed from the kernel using </a:t>
            </a:r>
            <a:r>
              <a:rPr b="1" lang="en-US" sz="2800" spc="-1" strike="noStrike">
                <a:solidFill>
                  <a:srgbClr val="000000"/>
                </a:solidFill>
                <a:uFill>
                  <a:solidFill>
                    <a:srgbClr val="ffffff"/>
                  </a:solidFill>
                </a:uFill>
                <a:latin typeface="Calibri"/>
                <a:ea typeface="DejaVu Sans"/>
              </a:rPr>
              <a:t>rmmod</a:t>
            </a:r>
            <a:r>
              <a:rPr b="0" lang="en-US" sz="2800" spc="-1" strike="noStrike">
                <a:solidFill>
                  <a:srgbClr val="000000"/>
                </a:solidFill>
                <a:uFill>
                  <a:solidFill>
                    <a:srgbClr val="ffffff"/>
                  </a:solidFill>
                </a:uFill>
                <a:latin typeface="Calibri"/>
                <a:ea typeface="DejaVu Sans"/>
              </a:rPr>
              <a:t>. This function gets invoked by the ‘</a:t>
            </a:r>
            <a:r>
              <a:rPr b="1" lang="en-US" sz="2800" spc="-1" strike="noStrike">
                <a:solidFill>
                  <a:srgbClr val="000000"/>
                </a:solidFill>
                <a:uFill>
                  <a:solidFill>
                    <a:srgbClr val="ffffff"/>
                  </a:solidFill>
                </a:uFill>
                <a:latin typeface="Calibri"/>
                <a:ea typeface="DejaVu Sans"/>
              </a:rPr>
              <a:t>module_exit</a:t>
            </a:r>
            <a:r>
              <a:rPr b="0" lang="en-US" sz="2800" spc="-1" strike="noStrike">
                <a:solidFill>
                  <a:srgbClr val="000000"/>
                </a:solidFill>
                <a:uFill>
                  <a:solidFill>
                    <a:srgbClr val="ffffff"/>
                  </a:solidFill>
                </a:uFill>
                <a:latin typeface="Calibri"/>
                <a:ea typeface="DejaVu Sans"/>
              </a:rPr>
              <a:t>’ macro. This function removes and cleans up the inserted module. </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e75b6"/>
                </a:solidFill>
                <a:uFill>
                  <a:solidFill>
                    <a:srgbClr val="ffffff"/>
                  </a:solidFill>
                </a:uFill>
                <a:latin typeface="Calibri Light"/>
                <a:ea typeface="DejaVu Sans"/>
              </a:rPr>
              <a:t>KERNEL MODULE</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838080" y="1825560"/>
            <a:ext cx="10514160" cy="4349880"/>
          </a:xfrm>
          <a:prstGeom prst="rect">
            <a:avLst/>
          </a:prstGeom>
          <a:noFill/>
          <a:ln>
            <a:noFill/>
          </a:ln>
        </p:spPr>
        <p:style>
          <a:lnRef idx="0"/>
          <a:fillRef idx="0"/>
          <a:effectRef idx="0"/>
          <a:fontRef idx="minor"/>
        </p:style>
        <p:txBody>
          <a:bodyPr lIns="90000" rIns="90000" tIns="45000" bIns="45000"/>
          <a:p>
            <a:pPr marL="228600" indent="-22716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Macros </a:t>
            </a:r>
            <a:r>
              <a:rPr b="1" lang="en-US" sz="2800" spc="-1" strike="noStrike">
                <a:solidFill>
                  <a:srgbClr val="000000"/>
                </a:solidFill>
                <a:uFill>
                  <a:solidFill>
                    <a:srgbClr val="ffffff"/>
                  </a:solidFill>
                </a:uFill>
                <a:latin typeface="Calibri"/>
                <a:ea typeface="DejaVu Sans"/>
              </a:rPr>
              <a:t>module_init</a:t>
            </a:r>
            <a:r>
              <a:rPr b="0" lang="en-US" sz="2800" spc="-1" strike="noStrike">
                <a:solidFill>
                  <a:srgbClr val="000000"/>
                </a:solidFill>
                <a:uFill>
                  <a:solidFill>
                    <a:srgbClr val="ffffff"/>
                  </a:solidFill>
                </a:uFill>
                <a:latin typeface="Calibri"/>
                <a:ea typeface="DejaVu Sans"/>
              </a:rPr>
              <a:t> (</a:t>
            </a:r>
            <a:r>
              <a:rPr b="1" lang="en-US" sz="2800" spc="-1" strike="noStrike">
                <a:solidFill>
                  <a:srgbClr val="000000"/>
                </a:solidFill>
                <a:uFill>
                  <a:solidFill>
                    <a:srgbClr val="ffffff"/>
                  </a:solidFill>
                </a:uFill>
                <a:latin typeface="Calibri"/>
                <a:ea typeface="DejaVu Sans"/>
              </a:rPr>
              <a:t>hello_init</a:t>
            </a:r>
            <a:r>
              <a:rPr b="0" lang="en-US" sz="2800" spc="-1" strike="noStrike">
                <a:solidFill>
                  <a:srgbClr val="000000"/>
                </a:solidFill>
                <a:uFill>
                  <a:solidFill>
                    <a:srgbClr val="ffffff"/>
                  </a:solidFill>
                </a:uFill>
                <a:latin typeface="Calibri"/>
                <a:ea typeface="DejaVu Sans"/>
              </a:rPr>
              <a:t>) &amp; </a:t>
            </a:r>
            <a:r>
              <a:rPr b="1" lang="en-US" sz="2800" spc="-1" strike="noStrike">
                <a:solidFill>
                  <a:srgbClr val="000000"/>
                </a:solidFill>
                <a:uFill>
                  <a:solidFill>
                    <a:srgbClr val="ffffff"/>
                  </a:solidFill>
                </a:uFill>
                <a:latin typeface="Calibri"/>
                <a:ea typeface="DejaVu Sans"/>
              </a:rPr>
              <a:t>Module_init</a:t>
            </a:r>
            <a:r>
              <a:rPr b="0" lang="en-US" sz="2800" spc="-1" strike="noStrike">
                <a:solidFill>
                  <a:srgbClr val="000000"/>
                </a:solidFill>
                <a:uFill>
                  <a:solidFill>
                    <a:srgbClr val="ffffff"/>
                  </a:solidFill>
                </a:uFill>
                <a:latin typeface="Calibri"/>
                <a:ea typeface="DejaVu Sans"/>
              </a:rPr>
              <a:t> (</a:t>
            </a:r>
            <a:r>
              <a:rPr b="1" lang="en-US" sz="2800" spc="-1" strike="noStrike">
                <a:solidFill>
                  <a:srgbClr val="000000"/>
                </a:solidFill>
                <a:uFill>
                  <a:solidFill>
                    <a:srgbClr val="ffffff"/>
                  </a:solidFill>
                </a:uFill>
                <a:latin typeface="Calibri"/>
                <a:ea typeface="DejaVu Sans"/>
              </a:rPr>
              <a:t>hello_exit</a:t>
            </a:r>
            <a:r>
              <a:rPr b="0" lang="en-US" sz="2800" spc="-1" strike="noStrike">
                <a:solidFill>
                  <a:srgbClr val="000000"/>
                </a:solidFill>
                <a:uFill>
                  <a:solidFill>
                    <a:srgbClr val="ffffff"/>
                  </a:solidFill>
                </a:uFill>
                <a:latin typeface="Calibri"/>
                <a:ea typeface="DejaVu Sans"/>
              </a:rPr>
              <a:t>): Using these macros, programmers can give user defined names to the init and cleanup functions. These macros are defined in &lt;</a:t>
            </a:r>
            <a:r>
              <a:rPr b="1" lang="en-US" sz="2800" spc="-1" strike="noStrike">
                <a:solidFill>
                  <a:srgbClr val="000000"/>
                </a:solidFill>
                <a:uFill>
                  <a:solidFill>
                    <a:srgbClr val="ffffff"/>
                  </a:solidFill>
                </a:uFill>
                <a:latin typeface="Calibri"/>
                <a:ea typeface="DejaVu Sans"/>
              </a:rPr>
              <a:t>linux/init.h</a:t>
            </a:r>
            <a:r>
              <a:rPr b="0" lang="en-US" sz="2800" spc="-1" strike="noStrike">
                <a:solidFill>
                  <a:srgbClr val="000000"/>
                </a:solidFill>
                <a:uFill>
                  <a:solidFill>
                    <a:srgbClr val="ffffff"/>
                  </a:solidFill>
                </a:uFill>
                <a:latin typeface="Calibri"/>
                <a:ea typeface="DejaVu Sans"/>
              </a:rPr>
              <a:t>&gt;.</a:t>
            </a:r>
            <a:endParaRPr b="0" lang="en-US" sz="1800" spc="-1" strike="noStrike">
              <a:solidFill>
                <a:srgbClr val="000000"/>
              </a:solidFill>
              <a:uFill>
                <a:solidFill>
                  <a:srgbClr val="ffffff"/>
                </a:solidFill>
              </a:uFill>
              <a:latin typeface="Arial"/>
            </a:endParaRPr>
          </a:p>
          <a:p>
            <a:pPr marL="228600" indent="-227160">
              <a:lnSpc>
                <a:spcPct val="90000"/>
              </a:lnSpc>
              <a:buClr>
                <a:srgbClr val="000000"/>
              </a:buClr>
              <a:buFont typeface="Arial"/>
              <a:buChar char="•"/>
            </a:pPr>
            <a:r>
              <a:rPr b="1" lang="en-US" sz="2800" spc="-1" strike="noStrike">
                <a:solidFill>
                  <a:srgbClr val="000000"/>
                </a:solidFill>
                <a:uFill>
                  <a:solidFill>
                    <a:srgbClr val="ffffff"/>
                  </a:solidFill>
                </a:uFill>
                <a:latin typeface="Calibri"/>
                <a:ea typeface="DejaVu Sans"/>
              </a:rPr>
              <a:t>Printk</a:t>
            </a:r>
            <a:r>
              <a:rPr b="0" lang="en-US" sz="2800" spc="-1" strike="noStrike">
                <a:solidFill>
                  <a:srgbClr val="000000"/>
                </a:solidFill>
                <a:uFill>
                  <a:solidFill>
                    <a:srgbClr val="ffffff"/>
                  </a:solidFill>
                </a:uFill>
                <a:latin typeface="Calibri"/>
                <a:ea typeface="DejaVu Sans"/>
              </a:rPr>
              <a:t>: In kernel module programming, ‘</a:t>
            </a:r>
            <a:r>
              <a:rPr b="1" lang="en-US" sz="2800" spc="-1" strike="noStrike">
                <a:solidFill>
                  <a:srgbClr val="000000"/>
                </a:solidFill>
                <a:uFill>
                  <a:solidFill>
                    <a:srgbClr val="ffffff"/>
                  </a:solidFill>
                </a:uFill>
                <a:latin typeface="Calibri"/>
                <a:ea typeface="DejaVu Sans"/>
              </a:rPr>
              <a:t>printk</a:t>
            </a:r>
            <a:r>
              <a:rPr b="0" lang="en-US" sz="2800" spc="-1" strike="noStrike">
                <a:solidFill>
                  <a:srgbClr val="000000"/>
                </a:solidFill>
                <a:uFill>
                  <a:solidFill>
                    <a:srgbClr val="ffffff"/>
                  </a:solidFill>
                </a:uFill>
                <a:latin typeface="Calibri"/>
                <a:ea typeface="DejaVu Sans"/>
              </a:rPr>
              <a:t>’ is used to print kernel messages in to the kernel logs. </a:t>
            </a:r>
            <a:r>
              <a:rPr b="1" lang="en-US" sz="2800" spc="-1" strike="noStrike">
                <a:solidFill>
                  <a:srgbClr val="000000"/>
                </a:solidFill>
                <a:uFill>
                  <a:solidFill>
                    <a:srgbClr val="ffffff"/>
                  </a:solidFill>
                </a:uFill>
                <a:latin typeface="Calibri"/>
                <a:ea typeface="DejaVu Sans"/>
              </a:rPr>
              <a:t>Printk</a:t>
            </a:r>
            <a:r>
              <a:rPr b="0" lang="en-US" sz="2800" spc="-1" strike="noStrike">
                <a:solidFill>
                  <a:srgbClr val="000000"/>
                </a:solidFill>
                <a:uFill>
                  <a:solidFill>
                    <a:srgbClr val="ffffff"/>
                  </a:solidFill>
                </a:uFill>
                <a:latin typeface="Calibri"/>
                <a:ea typeface="DejaVu Sans"/>
              </a:rPr>
              <a:t> messages are linked to the priority associated with them. For all behavioural purposes, we use ‘</a:t>
            </a:r>
            <a:r>
              <a:rPr b="1" lang="en-US" sz="2800" spc="-1" strike="noStrike">
                <a:solidFill>
                  <a:srgbClr val="000000"/>
                </a:solidFill>
                <a:uFill>
                  <a:solidFill>
                    <a:srgbClr val="ffffff"/>
                  </a:solidFill>
                </a:uFill>
                <a:latin typeface="Calibri"/>
                <a:ea typeface="DejaVu Sans"/>
              </a:rPr>
              <a:t>printk</a:t>
            </a:r>
            <a:r>
              <a:rPr b="0" lang="en-US" sz="2800" spc="-1" strike="noStrike">
                <a:solidFill>
                  <a:srgbClr val="000000"/>
                </a:solidFill>
                <a:uFill>
                  <a:solidFill>
                    <a:srgbClr val="ffffff"/>
                  </a:solidFill>
                </a:uFill>
                <a:latin typeface="Calibri"/>
                <a:ea typeface="DejaVu Sans"/>
              </a:rPr>
              <a:t>’ in kernel module programming much as we use ‘</a:t>
            </a:r>
            <a:r>
              <a:rPr b="1" lang="en-US" sz="2800" spc="-1" strike="noStrike">
                <a:solidFill>
                  <a:srgbClr val="000000"/>
                </a:solidFill>
                <a:uFill>
                  <a:solidFill>
                    <a:srgbClr val="ffffff"/>
                  </a:solidFill>
                </a:uFill>
                <a:latin typeface="Calibri"/>
                <a:ea typeface="DejaVu Sans"/>
              </a:rPr>
              <a:t>printf</a:t>
            </a:r>
            <a:r>
              <a:rPr b="0" lang="en-US" sz="2800" spc="-1" strike="noStrike">
                <a:solidFill>
                  <a:srgbClr val="000000"/>
                </a:solidFill>
                <a:uFill>
                  <a:solidFill>
                    <a:srgbClr val="ffffff"/>
                  </a:solidFill>
                </a:uFill>
                <a:latin typeface="Calibri"/>
                <a:ea typeface="DejaVu Sans"/>
              </a:rPr>
              <a:t>’ in user level C programs.</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2362</TotalTime>
  <Application>LibreOffice/5.2.2.2$Linux_X86_64 LibreOffice_project/20m0$Build-2</Application>
  <Words>1368</Words>
  <Paragraphs>200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2015-01-04T05:48:47Z</dcterms:created>
  <dc:creator>Jakaria Rabbi</dc:creator>
  <dc:description/>
  <dc:language>en-US</dc:language>
  <cp:lastModifiedBy/>
  <dcterms:modified xsi:type="dcterms:W3CDTF">2017-10-22T05:13:19Z</dcterms:modified>
  <cp:revision>205</cp:revision>
  <dc:subject/>
  <dc:title>LAB 3: FTP, MAKE FILE, COPILATION STEPS OF A C PROGRAM  KERNEL MODULE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