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4" r:id="rId3"/>
    <p:sldId id="275" r:id="rId4"/>
    <p:sldId id="276" r:id="rId5"/>
    <p:sldId id="280" r:id="rId6"/>
    <p:sldId id="277" r:id="rId7"/>
    <p:sldId id="281" r:id="rId8"/>
    <p:sldId id="27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AC60-832F-4369-A69E-F82139D7E8F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394C-445E-40E9-81E4-1311B62E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6: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 &amp; MAKE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Dr. Kazi Md. Rokibul Alam &amp; JAKARIA</a:t>
            </a:r>
          </a:p>
        </p:txBody>
      </p:sp>
    </p:spTree>
    <p:extLst>
      <p:ext uri="{BB962C8B-B14F-4D97-AF65-F5344CB8AC3E}">
        <p14:creationId xmlns:p14="http://schemas.microsoft.com/office/powerpoint/2010/main" val="37021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Tool: </a:t>
            </a:r>
            <a:r>
              <a:rPr lang="en-US" b="1" dirty="0"/>
              <a:t>Syntax Overview</a:t>
            </a:r>
          </a:p>
          <a:p>
            <a:r>
              <a:rPr lang="en-US" b="1" dirty="0"/>
              <a:t>make </a:t>
            </a:r>
            <a:r>
              <a:rPr lang="en-US" dirty="0"/>
              <a:t> command syntax is:</a:t>
            </a:r>
          </a:p>
          <a:p>
            <a:r>
              <a:rPr lang="en-US" b="1" dirty="0"/>
              <a:t>make [options]  [target]</a:t>
            </a:r>
            <a:endParaRPr lang="en-US" dirty="0"/>
          </a:p>
          <a:p>
            <a:r>
              <a:rPr lang="en-US" dirty="0"/>
              <a:t>You can type </a:t>
            </a:r>
            <a:r>
              <a:rPr lang="en-US" b="1" dirty="0"/>
              <a:t>make --help </a:t>
            </a:r>
            <a:r>
              <a:rPr lang="en-US" dirty="0"/>
              <a:t>to see all options </a:t>
            </a:r>
            <a:r>
              <a:rPr lang="en-US" b="1" dirty="0"/>
              <a:t>make </a:t>
            </a:r>
            <a:r>
              <a:rPr lang="en-US" dirty="0"/>
              <a:t>command supports. In this tutorial an explanation of all those options are not in the scope. The main point is </a:t>
            </a:r>
            <a:r>
              <a:rPr lang="en-US" b="1" dirty="0"/>
              <a:t>makefile</a:t>
            </a:r>
            <a:r>
              <a:rPr lang="en-US" dirty="0"/>
              <a:t> structure and how it works. </a:t>
            </a:r>
            <a:r>
              <a:rPr lang="en-US" b="1" dirty="0"/>
              <a:t>target </a:t>
            </a:r>
            <a:r>
              <a:rPr lang="en-US" dirty="0"/>
              <a:t>is a tag (or name defined) present in </a:t>
            </a:r>
            <a:r>
              <a:rPr lang="en-US" b="1" dirty="0"/>
              <a:t>makefile.</a:t>
            </a:r>
            <a:endParaRPr lang="en-US" dirty="0"/>
          </a:p>
          <a:p>
            <a:r>
              <a:rPr lang="en-US" b="1" dirty="0"/>
              <a:t>make</a:t>
            </a:r>
            <a:r>
              <a:rPr lang="en-US" dirty="0"/>
              <a:t> requires a </a:t>
            </a:r>
            <a:r>
              <a:rPr lang="en-US" b="1" dirty="0"/>
              <a:t>makefile</a:t>
            </a:r>
            <a:r>
              <a:rPr lang="en-US" dirty="0"/>
              <a:t> that tells it how your application should be built. The </a:t>
            </a:r>
            <a:r>
              <a:rPr lang="en-US" b="1" dirty="0"/>
              <a:t>makefile</a:t>
            </a:r>
            <a:r>
              <a:rPr lang="en-US" dirty="0"/>
              <a:t> often resides in the same directory as other source files and it can have any name you want. For instance, if your </a:t>
            </a:r>
            <a:r>
              <a:rPr lang="en-US" b="1" dirty="0"/>
              <a:t>makefile</a:t>
            </a:r>
            <a:r>
              <a:rPr lang="en-US" dirty="0"/>
              <a:t> is called </a:t>
            </a:r>
            <a:r>
              <a:rPr lang="en-US" b="1" dirty="0"/>
              <a:t>run.mk</a:t>
            </a:r>
            <a:r>
              <a:rPr lang="en-US" dirty="0"/>
              <a:t> then to execute </a:t>
            </a:r>
            <a:r>
              <a:rPr lang="en-US" b="1" dirty="0"/>
              <a:t>make</a:t>
            </a:r>
            <a:r>
              <a:rPr lang="en-US" dirty="0"/>
              <a:t> command type: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make –f run.mk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-f</a:t>
            </a:r>
            <a:r>
              <a:rPr lang="en-US" dirty="0"/>
              <a:t> option tells </a:t>
            </a:r>
            <a:r>
              <a:rPr lang="en-US" b="1" dirty="0"/>
              <a:t>make</a:t>
            </a:r>
            <a:r>
              <a:rPr lang="en-US" dirty="0"/>
              <a:t> command the </a:t>
            </a:r>
            <a:r>
              <a:rPr lang="en-US" b="1" dirty="0"/>
              <a:t>makefile</a:t>
            </a:r>
            <a:r>
              <a:rPr lang="en-US" dirty="0"/>
              <a:t> name that should be processed.</a:t>
            </a:r>
          </a:p>
          <a:p>
            <a:r>
              <a:rPr lang="en-US" dirty="0"/>
              <a:t>There are also two special names that makes </a:t>
            </a:r>
            <a:r>
              <a:rPr lang="en-US" b="1" dirty="0"/>
              <a:t>-f</a:t>
            </a:r>
            <a:r>
              <a:rPr lang="en-US" dirty="0"/>
              <a:t> option not necessary:  </a:t>
            </a:r>
          </a:p>
          <a:p>
            <a:pPr marL="0" indent="0">
              <a:buNone/>
            </a:pPr>
            <a:r>
              <a:rPr lang="en-US" b="1" dirty="0"/>
              <a:t>    makefile </a:t>
            </a:r>
            <a:r>
              <a:rPr lang="en-US" dirty="0"/>
              <a:t>and </a:t>
            </a:r>
            <a:r>
              <a:rPr lang="en-US" b="1" dirty="0"/>
              <a:t>Makefile</a:t>
            </a:r>
            <a:r>
              <a:rPr lang="en-US" dirty="0"/>
              <a:t>. If you run </a:t>
            </a:r>
            <a:r>
              <a:rPr lang="en-US" b="1" dirty="0"/>
              <a:t>make </a:t>
            </a:r>
            <a:r>
              <a:rPr lang="en-US" dirty="0"/>
              <a:t>not passing a file name it will look  first for a file called  </a:t>
            </a:r>
            <a:r>
              <a:rPr lang="en-US" b="1" dirty="0"/>
              <a:t>makefile</a:t>
            </a:r>
            <a:r>
              <a:rPr lang="en-US" dirty="0"/>
              <a:t>. If that does not exist it will look for a file called  </a:t>
            </a:r>
            <a:r>
              <a:rPr lang="en-US" b="1" dirty="0"/>
              <a:t>Makefile</a:t>
            </a:r>
            <a:r>
              <a:rPr lang="en-US" dirty="0"/>
              <a:t>. If you have two files in your directory one called </a:t>
            </a:r>
            <a:r>
              <a:rPr lang="en-US" b="1" dirty="0"/>
              <a:t>makefile</a:t>
            </a:r>
            <a:r>
              <a:rPr lang="en-US" dirty="0"/>
              <a:t> and  other called </a:t>
            </a:r>
            <a:r>
              <a:rPr lang="en-US" b="1" dirty="0"/>
              <a:t>Makefile </a:t>
            </a:r>
            <a:r>
              <a:rPr lang="en-US" dirty="0"/>
              <a:t>and type: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r>
              <a:rPr lang="en-US" b="1" dirty="0"/>
              <a:t>make &lt;enter&gt;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make</a:t>
            </a:r>
            <a:r>
              <a:rPr lang="en-US" dirty="0"/>
              <a:t> command will process the file called </a:t>
            </a:r>
            <a:r>
              <a:rPr lang="en-US" b="1" dirty="0"/>
              <a:t>makefile.</a:t>
            </a:r>
            <a:r>
              <a:rPr lang="en-US" dirty="0"/>
              <a:t> In that case, you should use </a:t>
            </a:r>
            <a:r>
              <a:rPr lang="en-US" b="1" dirty="0"/>
              <a:t>-f </a:t>
            </a:r>
            <a:r>
              <a:rPr lang="en-US" dirty="0"/>
              <a:t>option if you want </a:t>
            </a:r>
            <a:r>
              <a:rPr lang="en-US" b="1" dirty="0"/>
              <a:t>make </a:t>
            </a:r>
            <a:r>
              <a:rPr lang="en-US" dirty="0"/>
              <a:t>command processes </a:t>
            </a:r>
            <a:r>
              <a:rPr lang="en-US" b="1" dirty="0"/>
              <a:t>Makefile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73" y="2690682"/>
            <a:ext cx="3798627" cy="3259741"/>
          </a:xfrm>
        </p:spPr>
      </p:pic>
      <p:sp>
        <p:nvSpPr>
          <p:cNvPr id="5" name="Rectangle 4"/>
          <p:cNvSpPr/>
          <p:nvPr/>
        </p:nvSpPr>
        <p:spPr>
          <a:xfrm>
            <a:off x="838200" y="1899780"/>
            <a:ext cx="73504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</a:rPr>
              <a:t>A make file consists of a set of </a:t>
            </a:r>
            <a:r>
              <a:rPr lang="en-US" sz="2000" b="1" dirty="0">
                <a:solidFill>
                  <a:srgbClr val="111111"/>
                </a:solidFill>
              </a:rPr>
              <a:t>targets</a:t>
            </a:r>
            <a:r>
              <a:rPr lang="en-US" sz="2000" dirty="0">
                <a:solidFill>
                  <a:srgbClr val="111111"/>
                </a:solidFill>
              </a:rPr>
              <a:t>, </a:t>
            </a:r>
            <a:r>
              <a:rPr lang="en-US" sz="2000" b="1" dirty="0">
                <a:solidFill>
                  <a:srgbClr val="111111"/>
                </a:solidFill>
              </a:rPr>
              <a:t>dependencies </a:t>
            </a:r>
            <a:r>
              <a:rPr lang="en-US" sz="2000" dirty="0">
                <a:solidFill>
                  <a:srgbClr val="111111"/>
                </a:solidFill>
              </a:rPr>
              <a:t>and </a:t>
            </a:r>
            <a:r>
              <a:rPr lang="en-US" sz="2000" b="1" dirty="0">
                <a:solidFill>
                  <a:srgbClr val="111111"/>
                </a:solidFill>
              </a:rPr>
              <a:t>rules</a:t>
            </a:r>
            <a:r>
              <a:rPr lang="en-US" sz="2000" dirty="0">
                <a:solidFill>
                  <a:srgbClr val="111111"/>
                </a:solidFill>
              </a:rPr>
              <a:t>. A </a:t>
            </a:r>
            <a:r>
              <a:rPr lang="en-US" sz="2000" b="1" dirty="0">
                <a:solidFill>
                  <a:srgbClr val="111111"/>
                </a:solidFill>
              </a:rPr>
              <a:t>target</a:t>
            </a:r>
            <a:r>
              <a:rPr lang="en-US" sz="2000" dirty="0">
                <a:solidFill>
                  <a:srgbClr val="111111"/>
                </a:solidFill>
              </a:rPr>
              <a:t> most of time is a file to be created/updated. </a:t>
            </a:r>
            <a:r>
              <a:rPr lang="en-US" sz="2000" b="1" dirty="0">
                <a:solidFill>
                  <a:srgbClr val="111111"/>
                </a:solidFill>
              </a:rPr>
              <a:t>target</a:t>
            </a:r>
            <a:r>
              <a:rPr lang="en-US" sz="2000" dirty="0">
                <a:solidFill>
                  <a:srgbClr val="111111"/>
                </a:solidFill>
              </a:rPr>
              <a:t> depends upon a set of source files or even others </a:t>
            </a:r>
            <a:r>
              <a:rPr lang="en-US" sz="2000" b="1" dirty="0">
                <a:solidFill>
                  <a:srgbClr val="111111"/>
                </a:solidFill>
              </a:rPr>
              <a:t>targets</a:t>
            </a:r>
            <a:r>
              <a:rPr lang="en-US" sz="2000" dirty="0">
                <a:solidFill>
                  <a:srgbClr val="111111"/>
                </a:solidFill>
              </a:rPr>
              <a:t> described in </a:t>
            </a:r>
            <a:r>
              <a:rPr lang="en-US" sz="2000" b="1" dirty="0">
                <a:solidFill>
                  <a:srgbClr val="111111"/>
                </a:solidFill>
              </a:rPr>
              <a:t>Dependency List</a:t>
            </a:r>
            <a:r>
              <a:rPr lang="en-US" sz="2000" dirty="0">
                <a:solidFill>
                  <a:srgbClr val="111111"/>
                </a:solidFill>
              </a:rPr>
              <a:t>. </a:t>
            </a:r>
            <a:r>
              <a:rPr lang="en-US" sz="2000" b="1" dirty="0">
                <a:solidFill>
                  <a:srgbClr val="111111"/>
                </a:solidFill>
              </a:rPr>
              <a:t>Rules</a:t>
            </a:r>
            <a:r>
              <a:rPr lang="en-US" sz="2000" dirty="0">
                <a:solidFill>
                  <a:srgbClr val="111111"/>
                </a:solidFill>
              </a:rPr>
              <a:t> are the necessary commands to create the </a:t>
            </a:r>
            <a:r>
              <a:rPr lang="en-US" sz="2000" b="1" dirty="0">
                <a:solidFill>
                  <a:srgbClr val="111111"/>
                </a:solidFill>
              </a:rPr>
              <a:t>target</a:t>
            </a:r>
            <a:r>
              <a:rPr lang="en-US" sz="2000" dirty="0">
                <a:solidFill>
                  <a:srgbClr val="111111"/>
                </a:solidFill>
              </a:rPr>
              <a:t> file by using </a:t>
            </a:r>
            <a:r>
              <a:rPr lang="en-US" sz="2000" b="1" dirty="0">
                <a:solidFill>
                  <a:srgbClr val="111111"/>
                </a:solidFill>
              </a:rPr>
              <a:t>Dependency List</a:t>
            </a:r>
            <a:r>
              <a:rPr lang="en-US" sz="2000" dirty="0">
                <a:solidFill>
                  <a:srgbClr val="111111"/>
                </a:solidFill>
              </a:rPr>
              <a:t>.</a:t>
            </a:r>
          </a:p>
          <a:p>
            <a:endParaRPr lang="en-US" sz="2000" dirty="0">
              <a:solidFill>
                <a:srgbClr val="111111"/>
              </a:solidFill>
            </a:endParaRPr>
          </a:p>
          <a:p>
            <a:r>
              <a:rPr lang="en-US" sz="2000" dirty="0">
                <a:solidFill>
                  <a:srgbClr val="111111"/>
                </a:solidFill>
              </a:rPr>
              <a:t>As you see in </a:t>
            </a:r>
            <a:r>
              <a:rPr lang="en-US" sz="2000" b="1" dirty="0">
                <a:solidFill>
                  <a:srgbClr val="111111"/>
                </a:solidFill>
              </a:rPr>
              <a:t>figure</a:t>
            </a:r>
            <a:r>
              <a:rPr lang="en-US" sz="2000" dirty="0">
                <a:solidFill>
                  <a:srgbClr val="111111"/>
                </a:solidFill>
              </a:rPr>
              <a:t> each command in the </a:t>
            </a:r>
            <a:r>
              <a:rPr lang="en-US" sz="2000" b="1" dirty="0">
                <a:solidFill>
                  <a:srgbClr val="111111"/>
                </a:solidFill>
              </a:rPr>
              <a:t>Rules</a:t>
            </a:r>
            <a:r>
              <a:rPr lang="en-US" sz="2000" dirty="0">
                <a:solidFill>
                  <a:srgbClr val="111111"/>
                </a:solidFill>
              </a:rPr>
              <a:t> part must be on lines that start with a </a:t>
            </a:r>
            <a:r>
              <a:rPr lang="en-US" sz="2000" b="1" dirty="0">
                <a:solidFill>
                  <a:srgbClr val="111111"/>
                </a:solidFill>
              </a:rPr>
              <a:t>TAB</a:t>
            </a:r>
            <a:r>
              <a:rPr lang="en-US" sz="2000" dirty="0">
                <a:solidFill>
                  <a:srgbClr val="111111"/>
                </a:solidFill>
              </a:rPr>
              <a:t> character. Space issue errors. Also, a space at end of the </a:t>
            </a:r>
            <a:r>
              <a:rPr lang="en-US" sz="2000" b="1" dirty="0">
                <a:solidFill>
                  <a:srgbClr val="111111"/>
                </a:solidFill>
              </a:rPr>
              <a:t>rule</a:t>
            </a:r>
            <a:r>
              <a:rPr lang="en-US" sz="2000" dirty="0">
                <a:solidFill>
                  <a:srgbClr val="111111"/>
                </a:solidFill>
              </a:rPr>
              <a:t> line may cause </a:t>
            </a:r>
            <a:r>
              <a:rPr lang="en-US" sz="2000" b="1" dirty="0">
                <a:solidFill>
                  <a:srgbClr val="111111"/>
                </a:solidFill>
              </a:rPr>
              <a:t>make </a:t>
            </a:r>
            <a:r>
              <a:rPr lang="en-US" sz="2000" dirty="0">
                <a:solidFill>
                  <a:srgbClr val="111111"/>
                </a:solidFill>
              </a:rPr>
              <a:t>issues an error message.</a:t>
            </a:r>
          </a:p>
          <a:p>
            <a:endParaRPr lang="en-US" sz="2000" dirty="0">
              <a:solidFill>
                <a:srgbClr val="111111"/>
              </a:solidFill>
            </a:endParaRPr>
          </a:p>
          <a:p>
            <a:r>
              <a:rPr lang="en-US" sz="2000" dirty="0">
                <a:solidFill>
                  <a:srgbClr val="111111"/>
                </a:solidFill>
              </a:rPr>
              <a:t>The </a:t>
            </a:r>
            <a:r>
              <a:rPr lang="en-US" sz="2000" b="1" dirty="0">
                <a:solidFill>
                  <a:srgbClr val="111111"/>
                </a:solidFill>
              </a:rPr>
              <a:t>makefile</a:t>
            </a:r>
            <a:r>
              <a:rPr lang="en-US" sz="2000" dirty="0">
                <a:solidFill>
                  <a:srgbClr val="111111"/>
                </a:solidFill>
              </a:rPr>
              <a:t> is read by </a:t>
            </a:r>
            <a:r>
              <a:rPr lang="en-US" sz="2000" b="1" dirty="0">
                <a:solidFill>
                  <a:srgbClr val="111111"/>
                </a:solidFill>
              </a:rPr>
              <a:t>make </a:t>
            </a:r>
            <a:r>
              <a:rPr lang="en-US" sz="2000" dirty="0">
                <a:solidFill>
                  <a:srgbClr val="111111"/>
                </a:solidFill>
              </a:rPr>
              <a:t>command which determines </a:t>
            </a:r>
            <a:r>
              <a:rPr lang="en-US" sz="2000" b="1" dirty="0">
                <a:solidFill>
                  <a:srgbClr val="111111"/>
                </a:solidFill>
              </a:rPr>
              <a:t>target</a:t>
            </a:r>
            <a:r>
              <a:rPr lang="en-US" sz="2000" dirty="0">
                <a:solidFill>
                  <a:srgbClr val="111111"/>
                </a:solidFill>
              </a:rPr>
              <a:t> </a:t>
            </a:r>
          </a:p>
          <a:p>
            <a:r>
              <a:rPr lang="en-US" sz="2000" dirty="0">
                <a:solidFill>
                  <a:srgbClr val="111111"/>
                </a:solidFill>
              </a:rPr>
              <a:t>files to be built by comparing the dates and times (timestamp) of source files in </a:t>
            </a:r>
            <a:r>
              <a:rPr lang="en-US" sz="2000" b="1" dirty="0">
                <a:solidFill>
                  <a:srgbClr val="111111"/>
                </a:solidFill>
              </a:rPr>
              <a:t>Dependency</a:t>
            </a:r>
            <a:r>
              <a:rPr lang="en-US" sz="2000" dirty="0">
                <a:solidFill>
                  <a:srgbClr val="111111"/>
                </a:solidFill>
              </a:rPr>
              <a:t> </a:t>
            </a:r>
            <a:r>
              <a:rPr lang="en-US" sz="2000" b="1" dirty="0">
                <a:solidFill>
                  <a:srgbClr val="111111"/>
                </a:solidFill>
              </a:rPr>
              <a:t>List</a:t>
            </a:r>
            <a:r>
              <a:rPr lang="en-US" sz="2000" dirty="0">
                <a:solidFill>
                  <a:srgbClr val="111111"/>
                </a:solidFill>
              </a:rPr>
              <a:t>.</a:t>
            </a:r>
            <a:r>
              <a:rPr lang="en-US" sz="2000" b="1" dirty="0">
                <a:solidFill>
                  <a:srgbClr val="111111"/>
                </a:solidFill>
              </a:rPr>
              <a:t> </a:t>
            </a:r>
            <a:r>
              <a:rPr lang="en-US" sz="2000" dirty="0">
                <a:solidFill>
                  <a:srgbClr val="111111"/>
                </a:solidFill>
              </a:rPr>
              <a:t>If any dependency has a changed timestamp since the last build </a:t>
            </a:r>
            <a:r>
              <a:rPr lang="en-US" sz="2000" b="1" dirty="0">
                <a:solidFill>
                  <a:srgbClr val="111111"/>
                </a:solidFill>
              </a:rPr>
              <a:t>make</a:t>
            </a:r>
            <a:r>
              <a:rPr lang="en-US" sz="2000" dirty="0">
                <a:solidFill>
                  <a:srgbClr val="111111"/>
                </a:solidFill>
              </a:rPr>
              <a:t> command will execute the rule associated with the </a:t>
            </a:r>
            <a:r>
              <a:rPr lang="en-US" sz="2000" b="1" dirty="0">
                <a:solidFill>
                  <a:srgbClr val="111111"/>
                </a:solidFill>
              </a:rPr>
              <a:t>target</a:t>
            </a:r>
            <a:r>
              <a:rPr lang="en-US" sz="2000" dirty="0">
                <a:solidFill>
                  <a:srgbClr val="111111"/>
                </a:solidFill>
              </a:rPr>
              <a:t>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4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sample</a:t>
            </a:r>
            <a:r>
              <a:rPr lang="en-US" dirty="0"/>
              <a:t> is a example of simple </a:t>
            </a:r>
            <a:r>
              <a:rPr lang="en-US" b="1" dirty="0"/>
              <a:t>makefile</a:t>
            </a:r>
            <a:r>
              <a:rPr lang="en-US" dirty="0"/>
              <a:t>, there is multiple </a:t>
            </a:r>
            <a:r>
              <a:rPr lang="en-US" b="1" dirty="0"/>
              <a:t>targets</a:t>
            </a:r>
            <a:r>
              <a:rPr lang="en-US" dirty="0"/>
              <a:t>. There are 2 </a:t>
            </a:r>
            <a:r>
              <a:rPr lang="en-US" b="1" dirty="0" err="1"/>
              <a:t>makefiles</a:t>
            </a:r>
            <a:r>
              <a:rPr lang="en-US" dirty="0"/>
              <a:t>: </a:t>
            </a:r>
            <a:r>
              <a:rPr lang="en-US" i="1" dirty="0" err="1"/>
              <a:t>mkfile.r</a:t>
            </a:r>
            <a:r>
              <a:rPr lang="en-US" dirty="0"/>
              <a:t> and </a:t>
            </a:r>
            <a:r>
              <a:rPr lang="en-US" i="1" dirty="0" err="1"/>
              <a:t>mkfile.w</a:t>
            </a:r>
            <a:r>
              <a:rPr lang="en-US" dirty="0"/>
              <a:t> to demonstrate the right and the wrong way to write a </a:t>
            </a:r>
            <a:r>
              <a:rPr lang="en-US" b="1" dirty="0"/>
              <a:t>makefile</a:t>
            </a:r>
            <a:r>
              <a:rPr lang="en-US" dirty="0"/>
              <a:t>.</a:t>
            </a:r>
          </a:p>
          <a:p>
            <a:r>
              <a:rPr lang="en-US" dirty="0"/>
              <a:t>As you notice, the final executable (</a:t>
            </a:r>
            <a:r>
              <a:rPr lang="en-US" b="1" dirty="0"/>
              <a:t>app target</a:t>
            </a:r>
            <a:r>
              <a:rPr lang="en-US" dirty="0"/>
              <a:t>) is formed by 3 object files: </a:t>
            </a:r>
            <a:r>
              <a:rPr lang="en-US" i="1" dirty="0" err="1"/>
              <a:t>main.o</a:t>
            </a:r>
            <a:r>
              <a:rPr lang="en-US" dirty="0"/>
              <a:t>, </a:t>
            </a:r>
            <a:r>
              <a:rPr lang="en-US" i="1" dirty="0" err="1"/>
              <a:t>mod_a.o</a:t>
            </a:r>
            <a:r>
              <a:rPr lang="en-US" dirty="0"/>
              <a:t> and </a:t>
            </a:r>
            <a:r>
              <a:rPr lang="en-US" i="1" dirty="0" err="1"/>
              <a:t>mod_b.o</a:t>
            </a:r>
            <a:r>
              <a:rPr lang="en-US" dirty="0"/>
              <a:t>. Each one is a </a:t>
            </a:r>
            <a:r>
              <a:rPr lang="en-US" b="1" dirty="0"/>
              <a:t>target</a:t>
            </a:r>
            <a:r>
              <a:rPr lang="en-US" dirty="0"/>
              <a:t> with its source files that represent its </a:t>
            </a:r>
            <a:r>
              <a:rPr lang="en-US" b="1" dirty="0"/>
              <a:t>dependency list</a:t>
            </a:r>
            <a:r>
              <a:rPr lang="en-US" dirty="0"/>
              <a:t>.</a:t>
            </a:r>
          </a:p>
          <a:p>
            <a:r>
              <a:rPr lang="en-US" b="1" dirty="0"/>
              <a:t>app target</a:t>
            </a:r>
            <a:r>
              <a:rPr lang="en-US" dirty="0"/>
              <a:t> is the main </a:t>
            </a:r>
            <a:r>
              <a:rPr lang="en-US" b="1" dirty="0"/>
              <a:t>target</a:t>
            </a:r>
            <a:r>
              <a:rPr lang="en-US" dirty="0"/>
              <a:t> or the </a:t>
            </a:r>
            <a:r>
              <a:rPr lang="en-US" b="1" dirty="0"/>
              <a:t>target </a:t>
            </a:r>
            <a:r>
              <a:rPr lang="en-US" dirty="0"/>
              <a:t>that will result the main executable file. Notice</a:t>
            </a:r>
            <a:r>
              <a:rPr lang="en-US" b="1" dirty="0"/>
              <a:t> app dependency list</a:t>
            </a:r>
            <a:r>
              <a:rPr lang="en-US" dirty="0"/>
              <a:t>. They are names of others </a:t>
            </a:r>
            <a:r>
              <a:rPr lang="en-US" b="1" dirty="0"/>
              <a:t>targets</a:t>
            </a:r>
            <a:r>
              <a:rPr lang="en-US" dirty="0"/>
              <a:t>.</a:t>
            </a:r>
          </a:p>
          <a:p>
            <a:r>
              <a:rPr lang="en-US" dirty="0"/>
              <a:t>Both </a:t>
            </a:r>
            <a:r>
              <a:rPr lang="en-US" b="1" dirty="0" err="1"/>
              <a:t>makefiles</a:t>
            </a:r>
            <a:r>
              <a:rPr lang="en-US" dirty="0"/>
              <a:t> are complete. The main difference is the order the </a:t>
            </a:r>
            <a:r>
              <a:rPr lang="en-US" b="1" dirty="0"/>
              <a:t>targets</a:t>
            </a:r>
            <a:r>
              <a:rPr lang="en-US" dirty="0"/>
              <a:t> are placed in the </a:t>
            </a:r>
            <a:r>
              <a:rPr lang="en-US" b="1" dirty="0"/>
              <a:t>makefile</a:t>
            </a:r>
            <a:r>
              <a:rPr lang="en-US" dirty="0"/>
              <a:t>.</a:t>
            </a:r>
          </a:p>
          <a:p>
            <a:r>
              <a:rPr lang="en-US" dirty="0"/>
              <a:t>So, we have:</a:t>
            </a:r>
          </a:p>
          <a:p>
            <a:pPr marL="0" indent="0">
              <a:buNone/>
            </a:pPr>
            <a:r>
              <a:rPr lang="en-US" i="1" dirty="0"/>
              <a:t>                                  </a:t>
            </a:r>
            <a:r>
              <a:rPr lang="en-US" i="1" dirty="0" err="1"/>
              <a:t>mkfile.r</a:t>
            </a:r>
            <a:r>
              <a:rPr lang="en-US" i="1" dirty="0"/>
              <a:t>  and </a:t>
            </a:r>
            <a:r>
              <a:rPr lang="en-US" i="1" dirty="0" err="1"/>
              <a:t>mkfile.w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mod_a.o</a:t>
            </a:r>
            <a:r>
              <a:rPr lang="en-US" dirty="0"/>
              <a:t> </a:t>
            </a:r>
            <a:r>
              <a:rPr lang="en-US" dirty="0" err="1"/>
              <a:t>mod_b.o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cc -o app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mod_a.o</a:t>
            </a:r>
            <a:r>
              <a:rPr lang="en-US" dirty="0"/>
              <a:t> </a:t>
            </a:r>
            <a:r>
              <a:rPr lang="en-US" dirty="0" err="1"/>
              <a:t>mod_b.o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main.o</a:t>
            </a:r>
            <a:r>
              <a:rPr lang="en-US" dirty="0"/>
              <a:t>: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inc_a.h</a:t>
            </a:r>
            <a:r>
              <a:rPr lang="en-US" dirty="0"/>
              <a:t> </a:t>
            </a:r>
            <a:r>
              <a:rPr lang="en-US" dirty="0" err="1"/>
              <a:t>inc_b.h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mod_a.o</a:t>
            </a:r>
            <a:r>
              <a:rPr lang="en-US" dirty="0"/>
              <a:t>: </a:t>
            </a:r>
            <a:r>
              <a:rPr lang="en-US" dirty="0" err="1"/>
              <a:t>mod_a.c</a:t>
            </a:r>
            <a:r>
              <a:rPr lang="en-US" dirty="0"/>
              <a:t> </a:t>
            </a:r>
            <a:r>
              <a:rPr lang="en-US" dirty="0" err="1"/>
              <a:t>inc_a.h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mod_a.c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mod_b.o</a:t>
            </a:r>
            <a:r>
              <a:rPr lang="en-US" dirty="0"/>
              <a:t>: </a:t>
            </a:r>
            <a:r>
              <a:rPr lang="en-US" dirty="0" err="1"/>
              <a:t>mod_b.c</a:t>
            </a:r>
            <a:r>
              <a:rPr lang="en-US" dirty="0"/>
              <a:t> </a:t>
            </a:r>
            <a:r>
              <a:rPr lang="en-US" dirty="0" err="1"/>
              <a:t>inc_b.h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mod_b.c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6837" y="3521122"/>
            <a:ext cx="249753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mkfile.r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932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main.o</a:t>
            </a:r>
            <a:r>
              <a:rPr lang="en-US" dirty="0"/>
              <a:t>: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inc_a.h</a:t>
            </a:r>
            <a:r>
              <a:rPr lang="en-US" dirty="0"/>
              <a:t> </a:t>
            </a:r>
            <a:r>
              <a:rPr lang="en-US" dirty="0" err="1"/>
              <a:t>inc_b.h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mod_a.o</a:t>
            </a:r>
            <a:r>
              <a:rPr lang="en-US" dirty="0"/>
              <a:t>: </a:t>
            </a:r>
            <a:r>
              <a:rPr lang="en-US" dirty="0" err="1"/>
              <a:t>mod_a.c</a:t>
            </a:r>
            <a:r>
              <a:rPr lang="en-US" dirty="0"/>
              <a:t> </a:t>
            </a:r>
            <a:r>
              <a:rPr lang="en-US" dirty="0" err="1"/>
              <a:t>inc_a.h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mod_a.c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mod_b.o</a:t>
            </a:r>
            <a:r>
              <a:rPr lang="en-US" dirty="0"/>
              <a:t>: </a:t>
            </a:r>
            <a:r>
              <a:rPr lang="en-US" dirty="0" err="1"/>
              <a:t>mod_b.c</a:t>
            </a:r>
            <a:r>
              <a:rPr lang="en-US" dirty="0"/>
              <a:t> </a:t>
            </a:r>
            <a:r>
              <a:rPr lang="en-US" dirty="0" err="1"/>
              <a:t>inc_b.h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cc -c </a:t>
            </a:r>
            <a:r>
              <a:rPr lang="en-US" dirty="0" err="1"/>
              <a:t>mod_b.c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mod_a.o</a:t>
            </a:r>
            <a:r>
              <a:rPr lang="en-US" dirty="0"/>
              <a:t> </a:t>
            </a:r>
            <a:r>
              <a:rPr lang="en-US" dirty="0" err="1"/>
              <a:t>mod_b.o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cc -o app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mod_a.o</a:t>
            </a:r>
            <a:r>
              <a:rPr lang="en-US" dirty="0"/>
              <a:t> </a:t>
            </a:r>
            <a:r>
              <a:rPr lang="en-US" dirty="0" err="1"/>
              <a:t>mod_b.o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6837" y="3521122"/>
            <a:ext cx="249753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mkfile.w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5"/>
            <a:ext cx="10515600" cy="4351338"/>
          </a:xfrm>
        </p:spPr>
        <p:txBody>
          <a:bodyPr/>
          <a:lstStyle/>
          <a:p>
            <a:r>
              <a:rPr lang="en-US" dirty="0"/>
              <a:t>Let us try the following sequence of commands: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://www.codeproject.com/KB/cpp/makefiles_linux/lnxmk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48" y="2319978"/>
            <a:ext cx="7096836" cy="45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1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make </a:t>
            </a:r>
            <a:r>
              <a:rPr lang="en-US" dirty="0"/>
              <a:t>command is invoked to process </a:t>
            </a:r>
            <a:r>
              <a:rPr lang="en-US" i="1" dirty="0" err="1"/>
              <a:t>mkfile.w</a:t>
            </a:r>
            <a:r>
              <a:rPr lang="en-US" dirty="0"/>
              <a:t> and you can see only the first rule is executed.</a:t>
            </a:r>
          </a:p>
          <a:p>
            <a:r>
              <a:rPr lang="en-US" dirty="0"/>
              <a:t>All object files resulted from previous builds were removed to force </a:t>
            </a:r>
            <a:r>
              <a:rPr lang="en-US" b="1" dirty="0"/>
              <a:t>make</a:t>
            </a:r>
            <a:r>
              <a:rPr lang="en-US" dirty="0"/>
              <a:t> command to perform a full build.</a:t>
            </a:r>
          </a:p>
          <a:p>
            <a:r>
              <a:rPr lang="en-US" b="1" dirty="0"/>
              <a:t>make </a:t>
            </a:r>
            <a:r>
              <a:rPr lang="en-US" dirty="0"/>
              <a:t>command is invoked to process </a:t>
            </a:r>
            <a:r>
              <a:rPr lang="en-US" i="1" dirty="0" err="1"/>
              <a:t>mkfile.r</a:t>
            </a:r>
            <a:r>
              <a:rPr lang="en-US" dirty="0"/>
              <a:t> and all modules are correctly created.</a:t>
            </a:r>
          </a:p>
          <a:p>
            <a:r>
              <a:rPr lang="en-US" b="1" dirty="0"/>
              <a:t>app</a:t>
            </a:r>
            <a:r>
              <a:rPr lang="en-US" dirty="0"/>
              <a:t> is executed.</a:t>
            </a:r>
          </a:p>
          <a:p>
            <a:r>
              <a:rPr lang="en-US" dirty="0"/>
              <a:t>All objects and </a:t>
            </a:r>
            <a:r>
              <a:rPr lang="en-US" dirty="0" err="1"/>
              <a:t>executables</a:t>
            </a:r>
            <a:r>
              <a:rPr lang="en-US" dirty="0"/>
              <a:t> were removed to force the </a:t>
            </a:r>
            <a:r>
              <a:rPr lang="en-US" b="1" dirty="0"/>
              <a:t>make</a:t>
            </a:r>
            <a:r>
              <a:rPr lang="en-US" dirty="0"/>
              <a:t> command to perform a full build.</a:t>
            </a:r>
          </a:p>
          <a:p>
            <a:r>
              <a:rPr lang="en-US" b="1" dirty="0"/>
              <a:t>make</a:t>
            </a:r>
            <a:r>
              <a:rPr lang="en-US" dirty="0"/>
              <a:t> command is invoked to process </a:t>
            </a:r>
            <a:r>
              <a:rPr lang="en-US" i="1" dirty="0" err="1"/>
              <a:t>mkfile.w</a:t>
            </a:r>
            <a:r>
              <a:rPr lang="en-US" dirty="0"/>
              <a:t> again. But this time </a:t>
            </a:r>
            <a:r>
              <a:rPr lang="en-US" b="1" dirty="0"/>
              <a:t>app target</a:t>
            </a:r>
            <a:r>
              <a:rPr lang="en-US" dirty="0"/>
              <a:t> is passed as an argument and all modules are correctly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2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what is wrong with </a:t>
            </a:r>
            <a:r>
              <a:rPr lang="en-US" i="1" dirty="0" err="1"/>
              <a:t>mkfile.w</a:t>
            </a:r>
            <a:r>
              <a:rPr lang="en-US" dirty="0"/>
              <a:t> ? Well, technically nothing when you inform the </a:t>
            </a:r>
            <a:r>
              <a:rPr lang="en-US" b="1" dirty="0"/>
              <a:t>main target</a:t>
            </a:r>
            <a:r>
              <a:rPr lang="en-US" dirty="0"/>
              <a:t> (</a:t>
            </a:r>
            <a:r>
              <a:rPr lang="en-US" b="1" dirty="0"/>
              <a:t>figure</a:t>
            </a:r>
            <a:r>
              <a:rPr lang="en-US" dirty="0"/>
              <a:t> - </a:t>
            </a:r>
            <a:r>
              <a:rPr lang="en-US" b="1" dirty="0"/>
              <a:t>item 6</a:t>
            </a:r>
            <a:r>
              <a:rPr lang="en-US" dirty="0"/>
              <a:t>). However, when you do not inform a </a:t>
            </a:r>
            <a:r>
              <a:rPr lang="en-US" b="1" dirty="0"/>
              <a:t>target</a:t>
            </a:r>
            <a:r>
              <a:rPr lang="en-US" dirty="0"/>
              <a:t> the </a:t>
            </a:r>
            <a:r>
              <a:rPr lang="en-US" b="1" dirty="0"/>
              <a:t>make</a:t>
            </a:r>
            <a:r>
              <a:rPr lang="en-US" dirty="0"/>
              <a:t> command reads </a:t>
            </a:r>
            <a:r>
              <a:rPr lang="en-US" b="1" dirty="0"/>
              <a:t>makefile</a:t>
            </a:r>
            <a:r>
              <a:rPr lang="en-US" dirty="0"/>
              <a:t> from the beginning to find the first </a:t>
            </a:r>
            <a:r>
              <a:rPr lang="en-US" b="1" dirty="0"/>
              <a:t>target</a:t>
            </a:r>
            <a:r>
              <a:rPr lang="en-US" dirty="0"/>
              <a:t> to process. In the </a:t>
            </a:r>
            <a:r>
              <a:rPr lang="en-US" i="1" dirty="0" err="1"/>
              <a:t>mkfile.w</a:t>
            </a:r>
            <a:r>
              <a:rPr lang="en-US" dirty="0"/>
              <a:t> case, that </a:t>
            </a:r>
            <a:r>
              <a:rPr lang="en-US" b="1" dirty="0"/>
              <a:t>target</a:t>
            </a:r>
            <a:r>
              <a:rPr lang="en-US" dirty="0"/>
              <a:t> is </a:t>
            </a:r>
            <a:r>
              <a:rPr lang="en-US" i="1" dirty="0" err="1"/>
              <a:t>main.o</a:t>
            </a:r>
            <a:r>
              <a:rPr lang="en-US" dirty="0"/>
              <a:t>. </a:t>
            </a:r>
            <a:r>
              <a:rPr lang="en-US" b="1" dirty="0" err="1"/>
              <a:t>main.o</a:t>
            </a:r>
            <a:r>
              <a:rPr lang="en-US" b="1" dirty="0"/>
              <a:t> target</a:t>
            </a:r>
            <a:r>
              <a:rPr lang="en-US" dirty="0"/>
              <a:t> only says to </a:t>
            </a:r>
            <a:r>
              <a:rPr lang="en-US" b="1" dirty="0"/>
              <a:t>make</a:t>
            </a:r>
            <a:r>
              <a:rPr lang="en-US" dirty="0"/>
              <a:t> to build </a:t>
            </a:r>
            <a:r>
              <a:rPr lang="en-US" i="1" dirty="0" err="1"/>
              <a:t>main.o</a:t>
            </a:r>
            <a:r>
              <a:rPr lang="en-US" dirty="0"/>
              <a:t> from </a:t>
            </a:r>
            <a:r>
              <a:rPr lang="en-US" i="1" dirty="0" err="1"/>
              <a:t>main.c</a:t>
            </a:r>
            <a:r>
              <a:rPr lang="en-US" i="1" dirty="0"/>
              <a:t>, </a:t>
            </a:r>
            <a:r>
              <a:rPr lang="en-US" i="1" dirty="0" err="1"/>
              <a:t>inc_a.h</a:t>
            </a:r>
            <a:r>
              <a:rPr lang="en-US" dirty="0"/>
              <a:t> and </a:t>
            </a:r>
            <a:r>
              <a:rPr lang="en-US" i="1" dirty="0" err="1"/>
              <a:t>inc_b.h</a:t>
            </a:r>
            <a:r>
              <a:rPr lang="en-US" i="1" dirty="0"/>
              <a:t> - </a:t>
            </a:r>
            <a:r>
              <a:rPr lang="en-US" dirty="0"/>
              <a:t>there is nothing more related to do. Make will not read the next </a:t>
            </a:r>
            <a:r>
              <a:rPr lang="en-US" b="1" dirty="0"/>
              <a:t>target</a:t>
            </a:r>
            <a:r>
              <a:rPr lang="en-US" dirty="0"/>
              <a:t>. </a:t>
            </a:r>
          </a:p>
          <a:p>
            <a:r>
              <a:rPr lang="en-US" b="1" dirty="0"/>
              <a:t>Note:</a:t>
            </a:r>
            <a:r>
              <a:rPr lang="en-US" dirty="0"/>
              <a:t> the </a:t>
            </a:r>
            <a:r>
              <a:rPr lang="en-US" b="1" dirty="0"/>
              <a:t>first target</a:t>
            </a:r>
            <a:r>
              <a:rPr lang="en-US" dirty="0"/>
              <a:t> read determines how make must interpret all other </a:t>
            </a:r>
            <a:r>
              <a:rPr lang="en-US" b="1" dirty="0"/>
              <a:t>targets</a:t>
            </a:r>
            <a:r>
              <a:rPr lang="en-US" dirty="0"/>
              <a:t> and which order it must follow during the building process. So, the </a:t>
            </a:r>
            <a:r>
              <a:rPr lang="en-US" b="1" dirty="0"/>
              <a:t>first target</a:t>
            </a:r>
            <a:r>
              <a:rPr lang="en-US" dirty="0"/>
              <a:t> should be the </a:t>
            </a:r>
            <a:r>
              <a:rPr lang="en-US" b="1" dirty="0"/>
              <a:t>main target</a:t>
            </a:r>
            <a:r>
              <a:rPr lang="en-US" dirty="0"/>
              <a:t> and it might relate to one or more secondary </a:t>
            </a:r>
            <a:r>
              <a:rPr lang="en-US" b="1" dirty="0"/>
              <a:t>targets</a:t>
            </a:r>
            <a:r>
              <a:rPr lang="en-US" dirty="0"/>
              <a:t> to perform the build.</a:t>
            </a:r>
          </a:p>
        </p:txBody>
      </p:sp>
    </p:spTree>
    <p:extLst>
      <p:ext uri="{BB962C8B-B14F-4D97-AF65-F5344CB8AC3E}">
        <p14:creationId xmlns:p14="http://schemas.microsoft.com/office/powerpoint/2010/main" val="117087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us see </a:t>
            </a:r>
            <a:r>
              <a:rPr lang="en-US" b="1" dirty="0"/>
              <a:t>app target</a:t>
            </a:r>
            <a:r>
              <a:rPr lang="en-US" dirty="0"/>
              <a:t>. It is placed in different lines in both </a:t>
            </a:r>
            <a:r>
              <a:rPr lang="en-US" b="1" dirty="0" err="1"/>
              <a:t>makefiles</a:t>
            </a:r>
            <a:r>
              <a:rPr lang="en-US" dirty="0"/>
              <a:t> but they have identical syntax in both. So, item</a:t>
            </a:r>
            <a:r>
              <a:rPr lang="en-US" b="1" dirty="0"/>
              <a:t> 3 </a:t>
            </a:r>
            <a:r>
              <a:rPr lang="en-US" dirty="0"/>
              <a:t>and </a:t>
            </a:r>
            <a:r>
              <a:rPr lang="en-US" b="1" dirty="0"/>
              <a:t>item 6</a:t>
            </a:r>
            <a:r>
              <a:rPr lang="en-US" dirty="0"/>
              <a:t> of </a:t>
            </a:r>
            <a:r>
              <a:rPr lang="en-US" b="1" dirty="0"/>
              <a:t>figure</a:t>
            </a:r>
            <a:r>
              <a:rPr lang="en-US" dirty="0"/>
              <a:t> will produce the same result:</a:t>
            </a:r>
          </a:p>
          <a:p>
            <a:r>
              <a:rPr lang="en-US" b="1" dirty="0"/>
              <a:t>app target</a:t>
            </a:r>
            <a:r>
              <a:rPr lang="en-US" dirty="0"/>
              <a:t> says to </a:t>
            </a:r>
            <a:r>
              <a:rPr lang="en-US" b="1" dirty="0"/>
              <a:t>make </a:t>
            </a:r>
            <a:r>
              <a:rPr lang="en-US" dirty="0"/>
              <a:t>command it has 3 dependency to process first: </a:t>
            </a:r>
            <a:r>
              <a:rPr lang="en-US" i="1" dirty="0" err="1"/>
              <a:t>main.o</a:t>
            </a:r>
            <a:r>
              <a:rPr lang="en-US" dirty="0"/>
              <a:t>, </a:t>
            </a:r>
            <a:r>
              <a:rPr lang="en-US" i="1" dirty="0" err="1"/>
              <a:t>mod_a.o</a:t>
            </a:r>
            <a:r>
              <a:rPr lang="en-US" dirty="0"/>
              <a:t> and </a:t>
            </a:r>
            <a:r>
              <a:rPr lang="en-US" i="1" dirty="0" err="1"/>
              <a:t>mob_b.o</a:t>
            </a:r>
            <a:r>
              <a:rPr lang="en-US" i="1" dirty="0"/>
              <a:t> </a:t>
            </a:r>
            <a:r>
              <a:rPr lang="en-US" dirty="0"/>
              <a:t>before building the final executable (</a:t>
            </a:r>
            <a:r>
              <a:rPr lang="en-US" b="1" dirty="0"/>
              <a:t>app</a:t>
            </a:r>
            <a:r>
              <a:rPr lang="en-US" dirty="0"/>
              <a:t>).</a:t>
            </a:r>
          </a:p>
          <a:p>
            <a:r>
              <a:rPr lang="en-US" dirty="0"/>
              <a:t>Then, </a:t>
            </a:r>
            <a:r>
              <a:rPr lang="en-US" b="1" dirty="0"/>
              <a:t>make </a:t>
            </a:r>
            <a:r>
              <a:rPr lang="en-US" dirty="0"/>
              <a:t>starts finding for a </a:t>
            </a:r>
            <a:r>
              <a:rPr lang="en-US" i="1" dirty="0" err="1"/>
              <a:t>main.o</a:t>
            </a:r>
            <a:r>
              <a:rPr lang="en-US" dirty="0"/>
              <a:t> target and process it.</a:t>
            </a:r>
          </a:p>
          <a:p>
            <a:r>
              <a:rPr lang="en-US" dirty="0"/>
              <a:t>After, it finds and processes </a:t>
            </a:r>
            <a:r>
              <a:rPr lang="en-US" i="1" dirty="0" err="1"/>
              <a:t>mod_a.o</a:t>
            </a:r>
            <a:r>
              <a:rPr lang="en-US" dirty="0"/>
              <a:t>.</a:t>
            </a:r>
          </a:p>
          <a:p>
            <a:r>
              <a:rPr lang="en-US" dirty="0"/>
              <a:t>And finally, </a:t>
            </a:r>
            <a:r>
              <a:rPr lang="en-US" i="1" dirty="0" err="1"/>
              <a:t>mod_b.o</a:t>
            </a:r>
            <a:r>
              <a:rPr lang="en-US" dirty="0"/>
              <a:t> is processed.</a:t>
            </a:r>
          </a:p>
          <a:p>
            <a:r>
              <a:rPr lang="en-US" dirty="0"/>
              <a:t>When all those 3 </a:t>
            </a:r>
            <a:r>
              <a:rPr lang="en-US" b="1" dirty="0"/>
              <a:t>targets </a:t>
            </a:r>
            <a:r>
              <a:rPr lang="en-US" dirty="0"/>
              <a:t>are built, </a:t>
            </a:r>
            <a:r>
              <a:rPr lang="en-US" b="1" dirty="0"/>
              <a:t>app target rule</a:t>
            </a:r>
            <a:r>
              <a:rPr lang="en-US" dirty="0"/>
              <a:t> is processed and </a:t>
            </a:r>
            <a:r>
              <a:rPr lang="en-US" b="1" dirty="0"/>
              <a:t>app </a:t>
            </a:r>
            <a:r>
              <a:rPr lang="en-US" dirty="0"/>
              <a:t>executable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7021" y="1965278"/>
            <a:ext cx="2838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("hello, world!\n");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/* </a:t>
            </a:r>
            <a:r>
              <a:rPr lang="en-US" dirty="0" err="1"/>
              <a:t>helloworld.c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0935" y="1704336"/>
            <a:ext cx="72350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To compile and run the C program </a:t>
            </a:r>
            <a:r>
              <a:rPr lang="en-US" sz="2500" b="1" dirty="0" err="1"/>
              <a:t>helloworld.c</a:t>
            </a:r>
            <a:r>
              <a:rPr lang="en-US" sz="2500" dirty="0"/>
              <a:t>, all C statements must be translated individually into a sequence of instructions that a machine can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These instructions are then packaged in a form called executable object program. There are other programs which perform this task to get the program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On a UNIX/Linux system, the translation from source code to object code (executable) is performed by a compiler driver. Here we will compile C program by </a:t>
            </a:r>
            <a:r>
              <a:rPr lang="en-US" sz="2500" dirty="0" err="1"/>
              <a:t>gcc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42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Sometimes a </a:t>
            </a:r>
            <a:r>
              <a:rPr lang="en-US" sz="2600" b="1" dirty="0"/>
              <a:t>target</a:t>
            </a:r>
            <a:r>
              <a:rPr lang="en-US" sz="2600" dirty="0"/>
              <a:t> does not mean a </a:t>
            </a:r>
            <a:r>
              <a:rPr lang="en-US" sz="2600" b="1" dirty="0"/>
              <a:t>file</a:t>
            </a:r>
            <a:r>
              <a:rPr lang="en-US" sz="2600" dirty="0"/>
              <a:t> but it might represent an action to be performed. When a </a:t>
            </a:r>
            <a:r>
              <a:rPr lang="en-US" sz="2600" b="1" dirty="0"/>
              <a:t>target </a:t>
            </a:r>
            <a:r>
              <a:rPr lang="en-US" sz="2600" dirty="0"/>
              <a:t> is not related to a file it is called </a:t>
            </a:r>
            <a:r>
              <a:rPr lang="en-US" sz="2600" b="1" dirty="0"/>
              <a:t>phony target.</a:t>
            </a:r>
            <a:endParaRPr lang="en-US" sz="2600" dirty="0"/>
          </a:p>
          <a:p>
            <a:r>
              <a:rPr lang="en-US" sz="2600" dirty="0"/>
              <a:t>For instance: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/>
              <a:t>                   </a:t>
            </a:r>
            <a:r>
              <a:rPr lang="en-US" sz="26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getobj</a:t>
            </a:r>
            <a:r>
              <a:rPr lang="en-US" sz="2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mv </a:t>
            </a:r>
            <a:r>
              <a:rPr lang="en-US" sz="26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obj</a:t>
            </a:r>
            <a:r>
              <a:rPr lang="en-US" sz="2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/*.o . 2&gt;/</a:t>
            </a:r>
            <a:r>
              <a:rPr lang="en-US" sz="26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dev</a:t>
            </a:r>
            <a:r>
              <a:rPr lang="en-US" sz="2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/null</a:t>
            </a:r>
            <a:r>
              <a:rPr lang="en-US" sz="2600" dirty="0"/>
              <a:t> </a:t>
            </a:r>
          </a:p>
          <a:p>
            <a:r>
              <a:rPr lang="en-US" sz="2600" b="1" dirty="0" err="1"/>
              <a:t>getobj</a:t>
            </a:r>
            <a:r>
              <a:rPr lang="en-US" sz="2600" dirty="0"/>
              <a:t> </a:t>
            </a:r>
            <a:r>
              <a:rPr lang="en-US" sz="2600" b="1" dirty="0"/>
              <a:t>target</a:t>
            </a:r>
            <a:r>
              <a:rPr lang="en-US" sz="2600" dirty="0"/>
              <a:t> move all files with </a:t>
            </a:r>
            <a:r>
              <a:rPr lang="en-US" sz="2600" b="1" dirty="0"/>
              <a:t>.o</a:t>
            </a:r>
            <a:r>
              <a:rPr lang="en-US" sz="2600" dirty="0"/>
              <a:t> extension from </a:t>
            </a:r>
            <a:r>
              <a:rPr lang="en-US" sz="2600" i="1" dirty="0" err="1"/>
              <a:t>obj</a:t>
            </a:r>
            <a:r>
              <a:rPr lang="en-US" sz="2600" dirty="0"/>
              <a:t> directory to current directory -- not a big deal. However, you should be asking yourself: "What if there is no file in </a:t>
            </a:r>
            <a:r>
              <a:rPr lang="en-US" sz="2600" b="1" dirty="0" err="1"/>
              <a:t>obj</a:t>
            </a:r>
            <a:r>
              <a:rPr lang="en-US" sz="2600" dirty="0"/>
              <a:t> ?" That is a good question. In that case, the </a:t>
            </a:r>
            <a:r>
              <a:rPr lang="en-US" sz="2600" b="1" dirty="0"/>
              <a:t>mv </a:t>
            </a:r>
            <a:r>
              <a:rPr lang="en-US" sz="2600" dirty="0"/>
              <a:t>command would return an error that would be passed to the </a:t>
            </a:r>
            <a:r>
              <a:rPr lang="en-US" sz="2600" b="1" dirty="0"/>
              <a:t>make</a:t>
            </a:r>
            <a:r>
              <a:rPr lang="en-US" sz="2600" dirty="0"/>
              <a:t> command.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Note: make</a:t>
            </a:r>
            <a:r>
              <a:rPr lang="en-US" dirty="0"/>
              <a:t> command default behavior is to abort the processing when an error is detected while executing commands in </a:t>
            </a:r>
            <a:r>
              <a:rPr lang="en-US" b="1" dirty="0"/>
              <a:t>rules.</a:t>
            </a:r>
            <a:endParaRPr lang="en-US" dirty="0"/>
          </a:p>
          <a:p>
            <a:r>
              <a:rPr lang="en-US" dirty="0"/>
              <a:t>Of course, there will be situations that the </a:t>
            </a:r>
            <a:r>
              <a:rPr lang="en-US" i="1" dirty="0" err="1"/>
              <a:t>obj</a:t>
            </a:r>
            <a:r>
              <a:rPr lang="en-US" i="1" dirty="0"/>
              <a:t> </a:t>
            </a:r>
            <a:r>
              <a:rPr lang="en-US" dirty="0"/>
              <a:t>directory will be empty. How will you avoid the </a:t>
            </a:r>
            <a:r>
              <a:rPr lang="en-US" b="1" dirty="0"/>
              <a:t>make</a:t>
            </a:r>
            <a:r>
              <a:rPr lang="en-US" dirty="0"/>
              <a:t> command from aborting when an error happens?</a:t>
            </a:r>
          </a:p>
          <a:p>
            <a:r>
              <a:rPr lang="en-US" dirty="0"/>
              <a:t>You can use a special character </a:t>
            </a:r>
            <a:r>
              <a:rPr lang="en-US" b="1" dirty="0"/>
              <a:t>-</a:t>
            </a:r>
            <a:r>
              <a:rPr lang="en-US" dirty="0"/>
              <a:t> (minus) preceding the </a:t>
            </a:r>
            <a:r>
              <a:rPr lang="en-US" b="1" dirty="0"/>
              <a:t>mv</a:t>
            </a:r>
            <a:r>
              <a:rPr lang="en-US" dirty="0"/>
              <a:t> command. Thus: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getobj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-mv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obj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/*.o . 2&gt;/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dev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/null</a:t>
            </a:r>
            <a:r>
              <a:rPr lang="en-US" sz="3600" dirty="0"/>
              <a:t> </a:t>
            </a:r>
            <a:endParaRPr 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7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special </a:t>
            </a:r>
            <a:r>
              <a:rPr lang="en-US" b="1" dirty="0"/>
              <a:t>phony target</a:t>
            </a:r>
            <a:r>
              <a:rPr lang="en-US" dirty="0"/>
              <a:t> called </a:t>
            </a:r>
            <a:r>
              <a:rPr lang="en-US" b="1" dirty="0"/>
              <a:t>all </a:t>
            </a:r>
            <a:r>
              <a:rPr lang="en-US" dirty="0"/>
              <a:t>where you can group several </a:t>
            </a:r>
            <a:r>
              <a:rPr lang="en-US" b="1" dirty="0"/>
              <a:t>main targets</a:t>
            </a:r>
            <a:r>
              <a:rPr lang="en-US" dirty="0"/>
              <a:t> and </a:t>
            </a:r>
            <a:r>
              <a:rPr lang="en-US" b="1" dirty="0"/>
              <a:t>phony targets</a:t>
            </a:r>
            <a:r>
              <a:rPr lang="en-US" dirty="0"/>
              <a:t>. </a:t>
            </a:r>
            <a:r>
              <a:rPr lang="en-US" b="1" dirty="0"/>
              <a:t>All phony target </a:t>
            </a:r>
            <a:r>
              <a:rPr lang="en-US" dirty="0"/>
              <a:t> is often used to lead </a:t>
            </a:r>
            <a:r>
              <a:rPr lang="en-US" b="1" dirty="0"/>
              <a:t>make</a:t>
            </a:r>
            <a:r>
              <a:rPr lang="en-US" dirty="0"/>
              <a:t> command while reading </a:t>
            </a:r>
            <a:r>
              <a:rPr lang="en-US" b="1" dirty="0"/>
              <a:t>makefile</a:t>
            </a:r>
            <a:r>
              <a:rPr lang="en-US" dirty="0"/>
              <a:t>. </a:t>
            </a:r>
          </a:p>
          <a:p>
            <a:r>
              <a:rPr lang="en-US" dirty="0"/>
              <a:t>For instance: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all: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getobj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app install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putobj</a:t>
            </a:r>
            <a:r>
              <a:rPr lang="en-US" sz="3600" dirty="0"/>
              <a:t> </a:t>
            </a:r>
            <a:endParaRPr 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make </a:t>
            </a:r>
            <a:r>
              <a:rPr lang="en-US" dirty="0"/>
              <a:t>command will execute the </a:t>
            </a:r>
            <a:r>
              <a:rPr lang="en-US" b="1" dirty="0"/>
              <a:t>targets</a:t>
            </a:r>
            <a:r>
              <a:rPr lang="en-US" dirty="0"/>
              <a:t> in sequence: </a:t>
            </a:r>
            <a:r>
              <a:rPr lang="en-US" b="1" dirty="0" err="1"/>
              <a:t>getobj</a:t>
            </a:r>
            <a:r>
              <a:rPr lang="en-US" b="1" dirty="0"/>
              <a:t>, app, install </a:t>
            </a:r>
            <a:r>
              <a:rPr lang="en-US" dirty="0"/>
              <a:t>and</a:t>
            </a:r>
            <a:r>
              <a:rPr lang="en-US" b="1" dirty="0"/>
              <a:t> </a:t>
            </a:r>
            <a:r>
              <a:rPr lang="en-US" b="1" dirty="0" err="1"/>
              <a:t>putobj</a:t>
            </a:r>
            <a:r>
              <a:rPr lang="en-US" dirty="0"/>
              <a:t>. </a:t>
            </a:r>
          </a:p>
          <a:p>
            <a:r>
              <a:rPr lang="en-US" dirty="0"/>
              <a:t>Another interesting feature, </a:t>
            </a:r>
            <a:r>
              <a:rPr lang="en-US" b="1" dirty="0"/>
              <a:t>make</a:t>
            </a:r>
            <a:r>
              <a:rPr lang="en-US" dirty="0"/>
              <a:t> command supports is the concept of </a:t>
            </a:r>
            <a:r>
              <a:rPr lang="en-US" b="1" dirty="0"/>
              <a:t>MACRO</a:t>
            </a:r>
            <a:r>
              <a:rPr lang="en-US" dirty="0"/>
              <a:t> in </a:t>
            </a:r>
            <a:r>
              <a:rPr lang="en-US" b="1" dirty="0" err="1"/>
              <a:t>makefiles</a:t>
            </a:r>
            <a:r>
              <a:rPr lang="en-US" dirty="0"/>
              <a:t>. We can define a MACRO by writing:</a:t>
            </a:r>
          </a:p>
          <a:p>
            <a:pPr marL="0" lv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MACRONAME=value</a:t>
            </a:r>
            <a:r>
              <a:rPr lang="en-US" sz="3600" dirty="0"/>
              <a:t> </a:t>
            </a:r>
            <a:endParaRPr lang="en-US" sz="5400" dirty="0">
              <a:latin typeface="Arial" panose="020B0604020202020204" pitchFamily="34" charset="0"/>
            </a:endParaRPr>
          </a:p>
          <a:p>
            <a:r>
              <a:rPr lang="en-US" dirty="0"/>
              <a:t>And access the value of MACRONAME by writing either $(MACRONAME) or ${MACRONAME}.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instance: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EXECPATH=./bin</a:t>
            </a:r>
          </a:p>
          <a:p>
            <a:pPr marL="0" indent="0">
              <a:buNone/>
            </a:pPr>
            <a:r>
              <a:rPr lang="en-US" dirty="0"/>
              <a:t>INCPATH=./include</a:t>
            </a:r>
          </a:p>
          <a:p>
            <a:pPr marL="0" indent="0">
              <a:buNone/>
            </a:pPr>
            <a:r>
              <a:rPr lang="en-US" dirty="0"/>
              <a:t>OBJPATH=./</a:t>
            </a:r>
            <a:r>
              <a:rPr lang="en-US" dirty="0" err="1"/>
              <a:t>obj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CC=cc</a:t>
            </a:r>
          </a:p>
          <a:p>
            <a:pPr marL="0" indent="0">
              <a:buNone/>
            </a:pPr>
            <a:r>
              <a:rPr lang="en-US" dirty="0"/>
              <a:t>CFLAGS=-g -</a:t>
            </a:r>
            <a:r>
              <a:rPr lang="en-US"/>
              <a:t>Wall -I$(</a:t>
            </a:r>
            <a:r>
              <a:rPr lang="en-US" dirty="0"/>
              <a:t>INCPATH)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executing, </a:t>
            </a:r>
            <a:r>
              <a:rPr lang="en-US" b="1" dirty="0"/>
              <a:t>make</a:t>
            </a:r>
            <a:r>
              <a:rPr lang="en-US" dirty="0"/>
              <a:t> replaces $(MACRONAME) with the appropriated definition. Now we know what </a:t>
            </a:r>
            <a:r>
              <a:rPr lang="en-US" b="1" dirty="0"/>
              <a:t>phony targets</a:t>
            </a:r>
            <a:r>
              <a:rPr lang="en-US" dirty="0"/>
              <a:t> and </a:t>
            </a:r>
            <a:r>
              <a:rPr lang="en-US" b="1" dirty="0"/>
              <a:t>macros</a:t>
            </a:r>
            <a:r>
              <a:rPr lang="en-US" dirty="0"/>
              <a:t> are.</a:t>
            </a:r>
          </a:p>
        </p:txBody>
      </p:sp>
    </p:spTree>
    <p:extLst>
      <p:ext uri="{BB962C8B-B14F-4D97-AF65-F5344CB8AC3E}">
        <p14:creationId xmlns:p14="http://schemas.microsoft.com/office/powerpoint/2010/main" val="313693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Attention Please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You must practice these workflow using given </a:t>
            </a:r>
            <a:r>
              <a:rPr lang="en-US" b="1" dirty="0">
                <a:solidFill>
                  <a:srgbClr val="FF0000"/>
                </a:solidFill>
              </a:rPr>
              <a:t>files</a:t>
            </a:r>
            <a:r>
              <a:rPr lang="en-US" dirty="0">
                <a:solidFill>
                  <a:srgbClr val="FF0000"/>
                </a:solidFill>
              </a:rPr>
              <a:t> for proper understanding.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Otherwise you can not answer correctly to your VIVA questions which will be held </a:t>
            </a:r>
            <a:r>
              <a:rPr lang="en-US" smtClean="0">
                <a:solidFill>
                  <a:srgbClr val="FF0000"/>
                </a:solidFill>
              </a:rPr>
              <a:t>in future LAB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Thank you 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4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(provided that </a:t>
            </a:r>
            <a:r>
              <a:rPr lang="en-US" b="1" dirty="0" err="1"/>
              <a:t>gcc</a:t>
            </a:r>
            <a:r>
              <a:rPr lang="en-US" dirty="0"/>
              <a:t> is installed on your Linux box) compiles C program </a:t>
            </a:r>
            <a:r>
              <a:rPr lang="en-US" b="1" dirty="0" err="1"/>
              <a:t>helloworld.c</a:t>
            </a:r>
            <a:r>
              <a:rPr lang="en-US" dirty="0"/>
              <a:t> and creates an executable file called </a:t>
            </a:r>
            <a:r>
              <a:rPr lang="en-US" b="1" dirty="0" err="1"/>
              <a:t>helloworld</a:t>
            </a:r>
            <a:r>
              <a:rPr lang="en-US" dirty="0"/>
              <a:t>. Don't forget to set appropriate permissions to </a:t>
            </a:r>
            <a:r>
              <a:rPr lang="en-US" b="1" dirty="0" err="1"/>
              <a:t>helloworld.c</a:t>
            </a:r>
            <a:r>
              <a:rPr lang="en-US" dirty="0"/>
              <a:t>, so that you won't get execute permission errors.</a:t>
            </a:r>
          </a:p>
          <a:p>
            <a:r>
              <a:rPr lang="en-US" b="1" dirty="0"/>
              <a:t>[root@host ~]#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helloworld.c</a:t>
            </a:r>
            <a:r>
              <a:rPr lang="en-US" b="1" dirty="0"/>
              <a:t> -o </a:t>
            </a:r>
            <a:r>
              <a:rPr lang="en-US" b="1" dirty="0" err="1"/>
              <a:t>helloworld</a:t>
            </a:r>
            <a:endParaRPr lang="en-US" b="1" dirty="0"/>
          </a:p>
          <a:p>
            <a:r>
              <a:rPr lang="en-US" dirty="0"/>
              <a:t>While compiling </a:t>
            </a:r>
            <a:r>
              <a:rPr lang="en-US" b="1" dirty="0" err="1"/>
              <a:t>helloworld.c</a:t>
            </a:r>
            <a:r>
              <a:rPr lang="en-US" dirty="0"/>
              <a:t> the </a:t>
            </a:r>
            <a:r>
              <a:rPr lang="en-US" dirty="0" err="1"/>
              <a:t>gcc</a:t>
            </a:r>
            <a:r>
              <a:rPr lang="en-US" dirty="0"/>
              <a:t> compiler reads the source file </a:t>
            </a:r>
            <a:r>
              <a:rPr lang="en-US" b="1" dirty="0" err="1"/>
              <a:t>helloworld.c</a:t>
            </a:r>
            <a:r>
              <a:rPr lang="en-US" dirty="0"/>
              <a:t> and translates it into an executable </a:t>
            </a:r>
            <a:r>
              <a:rPr lang="en-US" b="1" dirty="0" err="1"/>
              <a:t>helloworld</a:t>
            </a:r>
            <a:r>
              <a:rPr lang="en-US" dirty="0"/>
              <a:t>. The compilation is performed in four sequential phases by the compilation system (a collection of four programs - </a:t>
            </a:r>
            <a:r>
              <a:rPr lang="en-US" b="1" dirty="0"/>
              <a:t>preprocessor, compiler, assembler, and linker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5637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Now, let's perform all four steps one by one and understand independently.</a:t>
            </a:r>
          </a:p>
          <a:p>
            <a:r>
              <a:rPr lang="en-US" sz="2400" b="1" dirty="0"/>
              <a:t>1. Preprocessing</a:t>
            </a:r>
          </a:p>
          <a:p>
            <a:r>
              <a:rPr lang="en-US" sz="2400" dirty="0"/>
              <a:t>During compilation of a C program the compilation is started off with preprocessing the directives (e.g., #include and #define). </a:t>
            </a:r>
          </a:p>
          <a:p>
            <a:r>
              <a:rPr lang="en-US" sz="2400" dirty="0"/>
              <a:t>The preprocessor (</a:t>
            </a:r>
            <a:r>
              <a:rPr lang="en-US" sz="2400" dirty="0" err="1"/>
              <a:t>cpp</a:t>
            </a:r>
            <a:r>
              <a:rPr lang="en-US" sz="2400" dirty="0"/>
              <a:t> -- c preprocessor) is a separate program in reality, but it is invoked automatically by the compiler. For example, the #</a:t>
            </a:r>
            <a:r>
              <a:rPr lang="en-US" sz="2400" b="1" dirty="0"/>
              <a:t>include</a:t>
            </a:r>
            <a:r>
              <a:rPr lang="en-US" sz="2400" dirty="0"/>
              <a:t> &lt;</a:t>
            </a:r>
            <a:r>
              <a:rPr lang="en-US" sz="2400" b="1" dirty="0" err="1"/>
              <a:t>stdio.h</a:t>
            </a:r>
            <a:r>
              <a:rPr lang="en-US" sz="2400" dirty="0"/>
              <a:t>&gt; command in line 1 of </a:t>
            </a:r>
            <a:r>
              <a:rPr lang="en-US" sz="2400" b="1" dirty="0" err="1"/>
              <a:t>helloworld.c</a:t>
            </a:r>
            <a:r>
              <a:rPr lang="en-US" sz="2400" dirty="0"/>
              <a:t> tells the preprocessor to read the contents of the system header file </a:t>
            </a:r>
            <a:r>
              <a:rPr lang="en-US" sz="2400" b="1" dirty="0" err="1"/>
              <a:t>stdio.h</a:t>
            </a:r>
            <a:r>
              <a:rPr lang="en-US" sz="2400" dirty="0"/>
              <a:t> and insert it directly into the program text. The result is another file typically with the </a:t>
            </a:r>
            <a:r>
              <a:rPr lang="en-US" sz="2400" b="1" dirty="0"/>
              <a:t>.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suffix. In practice, the preprocessed file is not saved to disk unless the </a:t>
            </a:r>
            <a:r>
              <a:rPr lang="en-US" sz="2400" b="1" dirty="0"/>
              <a:t>-save-temps </a:t>
            </a:r>
            <a:r>
              <a:rPr lang="en-US" sz="2400" dirty="0"/>
              <a:t>option is used.</a:t>
            </a:r>
          </a:p>
        </p:txBody>
      </p:sp>
    </p:spTree>
    <p:extLst>
      <p:ext uri="{BB962C8B-B14F-4D97-AF65-F5344CB8AC3E}">
        <p14:creationId xmlns:p14="http://schemas.microsoft.com/office/powerpoint/2010/main" val="23922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the first stage of compilation process where preprocessor directives (macros and header files are most common) are expanded. To perform this step </a:t>
            </a:r>
            <a:r>
              <a:rPr lang="en-US" sz="2400" dirty="0" err="1"/>
              <a:t>gcc</a:t>
            </a:r>
            <a:r>
              <a:rPr lang="en-US" sz="2400" dirty="0"/>
              <a:t> executes the following command internally.</a:t>
            </a:r>
          </a:p>
          <a:p>
            <a:r>
              <a:rPr lang="en-US" sz="2400" b="1" dirty="0"/>
              <a:t>[root@host ~]# </a:t>
            </a:r>
            <a:r>
              <a:rPr lang="en-US" sz="2400" b="1" dirty="0" err="1"/>
              <a:t>cpp</a:t>
            </a:r>
            <a:r>
              <a:rPr lang="en-US" sz="2400" b="1" dirty="0"/>
              <a:t> </a:t>
            </a:r>
            <a:r>
              <a:rPr lang="en-US" sz="2400" b="1" dirty="0" err="1"/>
              <a:t>helloworld.c</a:t>
            </a:r>
            <a:r>
              <a:rPr lang="en-US" sz="2400" b="1" dirty="0"/>
              <a:t> &gt; </a:t>
            </a:r>
            <a:r>
              <a:rPr lang="en-US" sz="2400" b="1" dirty="0" err="1"/>
              <a:t>helloworld.i</a:t>
            </a:r>
            <a:r>
              <a:rPr lang="en-US" sz="2400" b="1" dirty="0"/>
              <a:t>               (or)</a:t>
            </a:r>
          </a:p>
          <a:p>
            <a:r>
              <a:rPr lang="en-US" sz="2400" b="1" dirty="0"/>
              <a:t> [root@host ~]# </a:t>
            </a:r>
            <a:r>
              <a:rPr lang="en-US" sz="2400" b="1" dirty="0" err="1"/>
              <a:t>gcc</a:t>
            </a:r>
            <a:r>
              <a:rPr lang="en-US" sz="2400" b="1" dirty="0"/>
              <a:t> -E </a:t>
            </a:r>
            <a:r>
              <a:rPr lang="en-US" sz="2400" b="1" dirty="0" err="1"/>
              <a:t>helloworld.c</a:t>
            </a:r>
            <a:r>
              <a:rPr lang="en-US" sz="2400" b="1" dirty="0"/>
              <a:t> –o </a:t>
            </a:r>
            <a:r>
              <a:rPr lang="en-US" sz="2400" b="1" dirty="0" err="1"/>
              <a:t>helloworld.i</a:t>
            </a:r>
            <a:endParaRPr lang="en-US" sz="2400" b="1" dirty="0"/>
          </a:p>
          <a:p>
            <a:r>
              <a:rPr lang="en-US" sz="2400" dirty="0"/>
              <a:t>The result is a file </a:t>
            </a:r>
            <a:r>
              <a:rPr lang="en-US" sz="2400" b="1" dirty="0" err="1"/>
              <a:t>helloworld.i</a:t>
            </a:r>
            <a:r>
              <a:rPr lang="en-US" sz="2400" dirty="0"/>
              <a:t> that contains the source code with all macros expanded. If you execute the above command in isolation then the file </a:t>
            </a:r>
            <a:r>
              <a:rPr lang="en-US" sz="2400" b="1" dirty="0" err="1"/>
              <a:t>helloworld.i</a:t>
            </a:r>
            <a:r>
              <a:rPr lang="en-US" sz="2400" dirty="0"/>
              <a:t> will be saved to disk and you can see its content by vi or any other editor you have on your Linux box.</a:t>
            </a:r>
          </a:p>
        </p:txBody>
      </p:sp>
    </p:spTree>
    <p:extLst>
      <p:ext uri="{BB962C8B-B14F-4D97-AF65-F5344CB8AC3E}">
        <p14:creationId xmlns:p14="http://schemas.microsoft.com/office/powerpoint/2010/main" val="426883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 Compilation</a:t>
            </a:r>
          </a:p>
          <a:p>
            <a:r>
              <a:rPr lang="en-US" sz="2400" dirty="0"/>
              <a:t>In this phase compilation proper takes place. The compiler (cc) translates </a:t>
            </a:r>
            <a:r>
              <a:rPr lang="en-US" sz="2400" b="1" dirty="0" err="1"/>
              <a:t>helloworld.i</a:t>
            </a:r>
            <a:r>
              <a:rPr lang="en-US" sz="2400" dirty="0"/>
              <a:t> into </a:t>
            </a:r>
            <a:r>
              <a:rPr lang="en-US" sz="2400" b="1" dirty="0" err="1"/>
              <a:t>helloworld.s</a:t>
            </a:r>
            <a:r>
              <a:rPr lang="en-US" sz="2400" dirty="0"/>
              <a:t>. File </a:t>
            </a:r>
            <a:r>
              <a:rPr lang="en-US" sz="2400" b="1" dirty="0" err="1"/>
              <a:t>helloworld.s</a:t>
            </a:r>
            <a:r>
              <a:rPr lang="en-US" sz="2400" dirty="0"/>
              <a:t> contains assembly code.</a:t>
            </a:r>
          </a:p>
          <a:p>
            <a:r>
              <a:rPr lang="en-US" sz="2400" dirty="0"/>
              <a:t> You can explicitly tell </a:t>
            </a:r>
            <a:r>
              <a:rPr lang="en-US" sz="2400" dirty="0" err="1"/>
              <a:t>gcc</a:t>
            </a:r>
            <a:r>
              <a:rPr lang="en-US" sz="2400" dirty="0"/>
              <a:t> to translate </a:t>
            </a:r>
            <a:r>
              <a:rPr lang="en-US" sz="2400" b="1" dirty="0" err="1"/>
              <a:t>helloworld.i</a:t>
            </a:r>
            <a:r>
              <a:rPr lang="en-US" sz="2400" dirty="0"/>
              <a:t> to </a:t>
            </a:r>
            <a:r>
              <a:rPr lang="en-US" sz="2400" b="1" dirty="0" err="1"/>
              <a:t>helloworld.s</a:t>
            </a:r>
            <a:r>
              <a:rPr lang="en-US" sz="2400" dirty="0"/>
              <a:t> by executing the following command.</a:t>
            </a:r>
          </a:p>
          <a:p>
            <a:r>
              <a:rPr lang="en-US" sz="2400" b="1" dirty="0"/>
              <a:t>[root@host ~]# </a:t>
            </a:r>
            <a:r>
              <a:rPr lang="en-US" sz="2400" b="1" dirty="0" err="1"/>
              <a:t>gcc</a:t>
            </a:r>
            <a:r>
              <a:rPr lang="en-US" sz="2400" b="1" dirty="0"/>
              <a:t> -S </a:t>
            </a:r>
            <a:r>
              <a:rPr lang="en-US" sz="2400" b="1" dirty="0" err="1"/>
              <a:t>helloworld.i</a:t>
            </a:r>
            <a:r>
              <a:rPr lang="en-US" sz="2400" b="1" dirty="0"/>
              <a:t> –o </a:t>
            </a:r>
            <a:r>
              <a:rPr lang="en-US" sz="2400" b="1" dirty="0" err="1"/>
              <a:t>helloworld.s</a:t>
            </a:r>
            <a:endParaRPr lang="en-US" sz="2400" b="1" dirty="0"/>
          </a:p>
          <a:p>
            <a:r>
              <a:rPr lang="en-US" sz="2400" dirty="0"/>
              <a:t>The command line option </a:t>
            </a:r>
            <a:r>
              <a:rPr lang="en-US" sz="2400" b="1" dirty="0"/>
              <a:t>-S </a:t>
            </a:r>
            <a:r>
              <a:rPr lang="en-US" sz="2400" dirty="0"/>
              <a:t>tells the compiler to convert the preprocessed code to assembly language without creating an object file. After having created </a:t>
            </a:r>
            <a:r>
              <a:rPr lang="en-US" sz="2400" b="1" dirty="0" err="1"/>
              <a:t>helloworld.s</a:t>
            </a:r>
            <a:r>
              <a:rPr lang="en-US" sz="2400" dirty="0"/>
              <a:t> you can see the content of this file. </a:t>
            </a:r>
          </a:p>
        </p:txBody>
      </p:sp>
    </p:spTree>
    <p:extLst>
      <p:ext uri="{BB962C8B-B14F-4D97-AF65-F5344CB8AC3E}">
        <p14:creationId xmlns:p14="http://schemas.microsoft.com/office/powerpoint/2010/main" val="40996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3. Assembly</a:t>
            </a:r>
          </a:p>
          <a:p>
            <a:r>
              <a:rPr lang="en-US" sz="2400" dirty="0"/>
              <a:t>Here, the assembler (as) translates </a:t>
            </a:r>
            <a:r>
              <a:rPr lang="en-US" sz="2400" b="1" dirty="0" err="1"/>
              <a:t>helloworld.s</a:t>
            </a:r>
            <a:r>
              <a:rPr lang="en-US" sz="2400" dirty="0"/>
              <a:t> into machine language instructions, and generates an object file </a:t>
            </a:r>
            <a:r>
              <a:rPr lang="en-US" sz="2400" b="1" dirty="0" err="1"/>
              <a:t>helloworld.o</a:t>
            </a:r>
            <a:r>
              <a:rPr lang="en-US" sz="2400" dirty="0"/>
              <a:t>. You can invoke the assembler at your own by executing the following command.</a:t>
            </a:r>
          </a:p>
          <a:p>
            <a:r>
              <a:rPr lang="en-US" sz="2400" b="1" dirty="0"/>
              <a:t>[root@host ~]# as </a:t>
            </a:r>
            <a:r>
              <a:rPr lang="en-US" sz="2400" b="1" dirty="0" err="1"/>
              <a:t>helloworld.s</a:t>
            </a:r>
            <a:r>
              <a:rPr lang="en-US" sz="2400" b="1" dirty="0"/>
              <a:t> -o </a:t>
            </a:r>
            <a:r>
              <a:rPr lang="en-US" sz="2400" b="1" dirty="0" err="1"/>
              <a:t>helloworld.o</a:t>
            </a:r>
            <a:endParaRPr lang="en-US" sz="2400" b="1" dirty="0"/>
          </a:p>
          <a:p>
            <a:r>
              <a:rPr lang="en-US" sz="2400" dirty="0"/>
              <a:t>The above command will generate </a:t>
            </a:r>
            <a:r>
              <a:rPr lang="en-US" sz="2400" b="1" dirty="0" err="1"/>
              <a:t>helloworld.o</a:t>
            </a:r>
            <a:r>
              <a:rPr lang="en-US" sz="2400" dirty="0"/>
              <a:t> as it is specified with </a:t>
            </a:r>
            <a:r>
              <a:rPr lang="en-US" sz="2400" b="1" dirty="0"/>
              <a:t>-o</a:t>
            </a:r>
            <a:r>
              <a:rPr lang="en-US" sz="2400" dirty="0"/>
              <a:t> option. And, the resulting file contains the machine instructions for the classic "Hello World!" program, with an undefined reference to </a:t>
            </a:r>
            <a:r>
              <a:rPr lang="en-US" sz="2400" dirty="0" err="1"/>
              <a:t>printf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0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COMPILATION STEPS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4. Linking</a:t>
            </a:r>
            <a:endParaRPr lang="en-US" sz="2400" dirty="0"/>
          </a:p>
          <a:p>
            <a:r>
              <a:rPr lang="en-US" sz="2400" dirty="0"/>
              <a:t>This is the final stage in compilation of "Hello World!" program. This phase links object files to produce final executable file. An executable file requires many external resources (system functions, C run-time libraries etc.).</a:t>
            </a:r>
          </a:p>
          <a:p>
            <a:r>
              <a:rPr lang="en-US" sz="2400" dirty="0"/>
              <a:t> Regarding our "Hello World!" program you have noticed that it calls the </a:t>
            </a:r>
            <a:r>
              <a:rPr lang="en-US" sz="2400" dirty="0" err="1"/>
              <a:t>printf</a:t>
            </a:r>
            <a:r>
              <a:rPr lang="en-US" sz="2400" dirty="0"/>
              <a:t> function to print the 'Hello World!' message on console. This function is contained in a separate pre compiled object file </a:t>
            </a:r>
            <a:r>
              <a:rPr lang="en-US" sz="2400" b="1" dirty="0" err="1"/>
              <a:t>printf.o</a:t>
            </a:r>
            <a:r>
              <a:rPr lang="en-US" sz="2400" dirty="0"/>
              <a:t>, which must somehow be merged with our </a:t>
            </a:r>
            <a:r>
              <a:rPr lang="en-US" sz="2400" b="1" dirty="0" err="1"/>
              <a:t>helloworld.o</a:t>
            </a:r>
            <a:r>
              <a:rPr lang="en-US" sz="2400" dirty="0"/>
              <a:t> file. </a:t>
            </a:r>
          </a:p>
          <a:p>
            <a:r>
              <a:rPr lang="en-US" sz="2400" dirty="0"/>
              <a:t>The linker (</a:t>
            </a:r>
            <a:r>
              <a:rPr lang="en-US" sz="2400" dirty="0" err="1"/>
              <a:t>ld</a:t>
            </a:r>
            <a:r>
              <a:rPr lang="en-US" sz="2400" dirty="0"/>
              <a:t>) performs this task for you. Eventually, the resulting file </a:t>
            </a:r>
            <a:r>
              <a:rPr lang="en-US" sz="2400" b="1" dirty="0" err="1"/>
              <a:t>helloworld</a:t>
            </a:r>
            <a:r>
              <a:rPr lang="en-US" sz="2400" dirty="0"/>
              <a:t> is produced, which is an executable. This is now ready to be loaded into memory and executed by the system.</a:t>
            </a:r>
          </a:p>
          <a:p>
            <a:r>
              <a:rPr lang="en-US" sz="2400" b="1" dirty="0"/>
              <a:t>[root@host ~]# </a:t>
            </a:r>
            <a:r>
              <a:rPr lang="en-US" sz="2400" b="1" dirty="0" err="1"/>
              <a:t>gcc</a:t>
            </a:r>
            <a:r>
              <a:rPr lang="en-US" sz="2400" b="1" dirty="0"/>
              <a:t> </a:t>
            </a:r>
            <a:r>
              <a:rPr lang="en-US" sz="2400" b="1" dirty="0" err="1"/>
              <a:t>helloworld.o</a:t>
            </a:r>
            <a:r>
              <a:rPr lang="en-US" sz="2400" b="1" dirty="0"/>
              <a:t> -o </a:t>
            </a:r>
            <a:r>
              <a:rPr lang="en-US" sz="2400" b="1" dirty="0" err="1"/>
              <a:t>helloworld</a:t>
            </a:r>
            <a:endParaRPr lang="en-US" sz="2400" b="1" dirty="0"/>
          </a:p>
          <a:p>
            <a:r>
              <a:rPr lang="en-US" sz="2400" b="1" dirty="0"/>
              <a:t>[root@host ~]# </a:t>
            </a:r>
            <a:r>
              <a:rPr lang="en-US" sz="2400" b="1" dirty="0" err="1"/>
              <a:t>gcc</a:t>
            </a:r>
            <a:r>
              <a:rPr lang="en-US" sz="2400" b="1" dirty="0"/>
              <a:t> helloworld1.o helloworld2.o -o </a:t>
            </a:r>
            <a:r>
              <a:rPr lang="en-US" sz="2400" b="1" dirty="0" err="1"/>
              <a:t>helloworld</a:t>
            </a:r>
            <a:r>
              <a:rPr lang="en-US" sz="2400" b="1" dirty="0"/>
              <a:t> </a:t>
            </a:r>
            <a:r>
              <a:rPr lang="en-US" sz="2400" dirty="0"/>
              <a:t>[for multiple object file]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20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C/C++ applications with a couple of modules are easy to manage. Developers can recompile them easily by calling the compiler directly, passing source files as arguments. That is a simple approach. However, when a project gets too complex with many source files it becomes necessary to have a tool that allows the developer to manage the project.</a:t>
            </a:r>
          </a:p>
          <a:p>
            <a:r>
              <a:rPr lang="en-US" dirty="0"/>
              <a:t>The tool we are talking about is the </a:t>
            </a:r>
            <a:r>
              <a:rPr lang="en-US" b="1" dirty="0"/>
              <a:t>make</a:t>
            </a:r>
            <a:r>
              <a:rPr lang="en-US" dirty="0"/>
              <a:t> command. The </a:t>
            </a:r>
            <a:r>
              <a:rPr lang="en-US" b="1" dirty="0"/>
              <a:t>make</a:t>
            </a:r>
            <a:r>
              <a:rPr lang="en-US" dirty="0"/>
              <a:t> command is used not only to help a developer compile applications, it can be used whenever you want to produce output files from several input files.</a:t>
            </a:r>
          </a:p>
          <a:p>
            <a:r>
              <a:rPr lang="en-US" dirty="0"/>
              <a:t>This tutorial focuses on C applications and how to use the </a:t>
            </a:r>
            <a:r>
              <a:rPr lang="en-US" b="1" dirty="0"/>
              <a:t>make </a:t>
            </a:r>
            <a:r>
              <a:rPr lang="en-US" dirty="0"/>
              <a:t>command and </a:t>
            </a:r>
            <a:r>
              <a:rPr lang="en-US" b="1" dirty="0"/>
              <a:t>makefile</a:t>
            </a:r>
            <a:r>
              <a:rPr lang="en-US" dirty="0"/>
              <a:t> to build them. There is a </a:t>
            </a:r>
            <a:r>
              <a:rPr lang="en-US" b="1" dirty="0"/>
              <a:t>sample</a:t>
            </a:r>
            <a:r>
              <a:rPr lang="en-US" dirty="0"/>
              <a:t> folder under </a:t>
            </a:r>
            <a:r>
              <a:rPr lang="en-US" b="1" dirty="0" err="1"/>
              <a:t>make_samples</a:t>
            </a:r>
            <a:r>
              <a:rPr lang="en-US" b="1" dirty="0"/>
              <a:t>.</a:t>
            </a:r>
            <a:r>
              <a:rPr lang="en-US" dirty="0"/>
              <a:t> The most important files in the samples are the </a:t>
            </a:r>
            <a:r>
              <a:rPr lang="en-US" b="1" dirty="0" err="1"/>
              <a:t>makefiles</a:t>
            </a:r>
            <a:r>
              <a:rPr lang="en-US" dirty="0"/>
              <a:t> not the C source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1066</Words>
  <Application>Microsoft Office PowerPoint</Application>
  <PresentationFormat>Custom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LAB 6: COMPILATION STEPS OF A C PROGRAM &amp; MAKE FILE</vt:lpstr>
      <vt:lpstr>COMPILATION STEPS OF A C PROGRAM</vt:lpstr>
      <vt:lpstr>COMPILATION STEPS OF A C PROGRAM</vt:lpstr>
      <vt:lpstr>COMPILATION STEPS OF A C PROGRAM</vt:lpstr>
      <vt:lpstr>COMPILATION STEPS OF A C PROGRAM</vt:lpstr>
      <vt:lpstr>COMPILATION STEPS OF A C PROGRAM</vt:lpstr>
      <vt:lpstr>COMPILATION STEPS OF A C PROGRAM</vt:lpstr>
      <vt:lpstr>COMPILATION STEPS OF A C PROGRAM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MAKE FILE</vt:lpstr>
      <vt:lpstr>Attention Please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FTP, MAKE FILE, COPILATION STEPS OF A C PROGRAM  KERNEL MODULE</dc:title>
  <dc:creator>Jakaria Rabbi</dc:creator>
  <cp:lastModifiedBy>dell</cp:lastModifiedBy>
  <cp:revision>212</cp:revision>
  <dcterms:created xsi:type="dcterms:W3CDTF">2015-01-04T05:48:47Z</dcterms:created>
  <dcterms:modified xsi:type="dcterms:W3CDTF">2017-10-15T04:59:05Z</dcterms:modified>
</cp:coreProperties>
</file>