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58" r:id="rId4"/>
    <p:sldId id="259" r:id="rId5"/>
    <p:sldId id="281" r:id="rId6"/>
    <p:sldId id="282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60" r:id="rId19"/>
    <p:sldId id="261" r:id="rId20"/>
    <p:sldId id="263" r:id="rId21"/>
    <p:sldId id="264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2079626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K. M. </a:t>
            </a:r>
            <a:r>
              <a:rPr lang="en-US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Azharul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</a:p>
          <a:p>
            <a:pPr algn="ctr"/>
            <a:r>
              <a:rPr lang="en-US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Mehnuma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Omar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-152400"/>
            <a:ext cx="753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3110</a:t>
            </a:r>
            <a:b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Systems Lab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without an DBMS...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 data sets (say 50GB)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Simultaneous access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Need locks:  we know them from OS, but now data on disk; and is there any fun to re-implement them 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4877-FA28-428E-B67A-001A2739C591}" type="slidenum">
              <a:rPr lang="en-US"/>
              <a:pPr/>
              <a:t>10</a:t>
            </a:fld>
            <a:endParaRPr lang="en-US"/>
          </a:p>
        </p:txBody>
      </p:sp>
      <p:sp>
        <p:nvSpPr>
          <p:cNvPr id="50180" name="AutoShape 1028"/>
          <p:cNvSpPr>
            <a:spLocks noChangeArrowheads="1"/>
          </p:cNvSpPr>
          <p:nvPr/>
        </p:nvSpPr>
        <p:spPr bwMode="auto">
          <a:xfrm>
            <a:off x="3505200" y="2057400"/>
            <a:ext cx="3567113" cy="127793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Find&amp;update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Find&amp;update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/>
              <a:t>Write “courses.txt”</a:t>
            </a:r>
          </a:p>
        </p:txBody>
      </p:sp>
      <p:sp>
        <p:nvSpPr>
          <p:cNvPr id="50181" name="AutoShape 1029"/>
          <p:cNvSpPr>
            <a:spLocks noChangeArrowheads="1"/>
          </p:cNvSpPr>
          <p:nvPr/>
        </p:nvSpPr>
        <p:spPr bwMode="auto">
          <a:xfrm>
            <a:off x="6629400" y="2209800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CRASH !</a:t>
            </a:r>
          </a:p>
        </p:txBody>
      </p:sp>
    </p:spTree>
    <p:extLst>
      <p:ext uri="{BB962C8B-B14F-4D97-AF65-F5344CB8AC3E}">
        <p14:creationId xmlns:p14="http://schemas.microsoft.com/office/powerpoint/2010/main" val="22871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Enters a DMBS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651F-ED50-4858-8D2C-27D4779CF70C}" type="slidenum">
              <a:rPr lang="en-US"/>
              <a:pPr/>
              <a:t>11</a:t>
            </a:fld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09600" y="2438400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1144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838200" y="26670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838200" y="35814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838200" y="45720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1000" y="6019800"/>
            <a:ext cx="1857375" cy="619125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Data files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743200" y="5207000"/>
            <a:ext cx="2957513" cy="1651000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Database server</a:t>
            </a:r>
            <a:br>
              <a:rPr lang="en-US"/>
            </a:br>
            <a:r>
              <a:rPr lang="en-US"/>
              <a:t>(someone else’s</a:t>
            </a:r>
            <a:br>
              <a:rPr lang="en-US"/>
            </a:br>
            <a:r>
              <a:rPr lang="en-US"/>
              <a:t>C program)</a:t>
            </a:r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6553200" y="5943600"/>
            <a:ext cx="2393950" cy="619125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Applications</a:t>
            </a:r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3581400" y="2209800"/>
            <a:ext cx="4267200" cy="3429000"/>
            <a:chOff x="2256" y="1392"/>
            <a:chExt cx="2688" cy="2160"/>
          </a:xfrm>
        </p:grpSpPr>
        <p:pic>
          <p:nvPicPr>
            <p:cNvPr id="5121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2259" y="2462"/>
              <a:ext cx="134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dirty="0"/>
                <a:t>connection</a:t>
              </a:r>
            </a:p>
            <a:p>
              <a:pPr>
                <a:buFontTx/>
                <a:buNone/>
              </a:pPr>
              <a:r>
                <a:rPr lang="en-US" dirty="0"/>
                <a:t>(ODBC, JDBC)</a:t>
              </a:r>
            </a:p>
          </p:txBody>
        </p:sp>
      </p:grp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26773" y="1391135"/>
            <a:ext cx="409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“Two tier database system”</a:t>
            </a:r>
          </a:p>
        </p:txBody>
      </p:sp>
    </p:spTree>
    <p:extLst>
      <p:ext uri="{BB962C8B-B14F-4D97-AF65-F5344CB8AC3E}">
        <p14:creationId xmlns:p14="http://schemas.microsoft.com/office/powerpoint/2010/main" val="36701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of a DBMS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78800" cy="4457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70C0"/>
                </a:solidFill>
              </a:rPr>
              <a:t>The programmer sees SQL, which has two components: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Definition Language - DDL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Manipulation Language - DML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 language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Behind the scenes the DBMS has: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Query optimizer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Query engine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Storage management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Transaction Management (concurrency, recovery)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F83-0E89-4A43-A5BA-1774F46DEBA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Programmer Sees the DBMS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DDL to </a:t>
            </a:r>
            <a:r>
              <a:rPr lang="en-US" i="1" dirty="0"/>
              <a:t>create tables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/>
              <a:t>with DML to </a:t>
            </a:r>
            <a:r>
              <a:rPr lang="en-US" i="1" dirty="0"/>
              <a:t>populate tables: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7482-5D10-49F7-B5A8-6E953897A24B}" type="slidenum">
              <a:rPr lang="en-US"/>
              <a:pPr/>
              <a:t>13</a:t>
            </a:fld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90600" y="2209800"/>
            <a:ext cx="584517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CREATE TABLE Students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Name CHAR(30)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SSN CHAR(9) PRIMARY KEY NOT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Category CHAR(20)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)   . . .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83733" y="4292501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INSERT INTO Students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VALUES(‘Charles’, ‘123456789’, ‘undergraduate’)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.  .  .  .</a:t>
            </a:r>
          </a:p>
        </p:txBody>
      </p:sp>
    </p:spTree>
    <p:extLst>
      <p:ext uri="{BB962C8B-B14F-4D97-AF65-F5344CB8AC3E}">
        <p14:creationId xmlns:p14="http://schemas.microsoft.com/office/powerpoint/2010/main" val="16055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032"/>
            <a:ext cx="7772400" cy="860425"/>
          </a:xfrm>
        </p:spPr>
        <p:txBody>
          <a:bodyPr/>
          <a:lstStyle/>
          <a:p>
            <a:r>
              <a:rPr lang="en-US" dirty="0"/>
              <a:t>How the Programmer Sees the DBMS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686300"/>
          </a:xfrm>
        </p:spPr>
        <p:txBody>
          <a:bodyPr/>
          <a:lstStyle/>
          <a:p>
            <a:r>
              <a:rPr lang="en-US" sz="2800" dirty="0"/>
              <a:t>Tables: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dirty="0" smtClean="0"/>
          </a:p>
          <a:p>
            <a:r>
              <a:rPr lang="en-US" sz="2800" dirty="0" smtClean="0"/>
              <a:t>Still </a:t>
            </a:r>
            <a:r>
              <a:rPr lang="en-US" sz="2800" dirty="0"/>
              <a:t>implemented as files, but behind the scenes can be quite complex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5CC-9F96-4F0C-9559-13FF75EAEBE2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11300" y="5157788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Chart" r:id="rId3" imgW="6105403" imgH="923942" progId="MSGraph.Chart.8">
                  <p:embed followColorScheme="full"/>
                </p:oleObj>
              </mc:Choice>
              <mc:Fallback>
                <p:oleObj name="Chart" r:id="rId3" imgW="6105403" imgH="9239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157788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14400" y="2397125"/>
          <a:ext cx="3944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Document" r:id="rId5" imgW="5632560" imgH="2057400" progId="Word.Document.8">
                  <p:embed/>
                </p:oleObj>
              </mc:Choice>
              <mc:Fallback>
                <p:oleObj name="Document" r:id="rId5" imgW="5632560" imgH="205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97125"/>
                        <a:ext cx="39449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033963" y="2397125"/>
          <a:ext cx="281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Document" r:id="rId7" imgW="3897720" imgH="2239920" progId="Word.Document.8">
                  <p:embed/>
                </p:oleObj>
              </mc:Choice>
              <mc:Fallback>
                <p:oleObj name="Document" r:id="rId7" imgW="3897720" imgH="223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397125"/>
                        <a:ext cx="28146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822325" y="1981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Students: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7125" y="1981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Takes: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41687"/>
              </p:ext>
            </p:extLst>
          </p:nvPr>
        </p:nvGraphicFramePr>
        <p:xfrm>
          <a:off x="914400" y="3882736"/>
          <a:ext cx="4960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9" imgW="7345800" imgH="2143080" progId="Word.Document.8">
                  <p:embed/>
                </p:oleObj>
              </mc:Choice>
              <mc:Fallback>
                <p:oleObj name="Document" r:id="rId9" imgW="7345800" imgH="214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2736"/>
                        <a:ext cx="496093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914400" y="3540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Courses: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195387" y="5839546"/>
            <a:ext cx="66532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“</a:t>
            </a:r>
            <a:r>
              <a:rPr lang="en-US" sz="2800" i="1" dirty="0"/>
              <a:t>data independence</a:t>
            </a:r>
            <a:r>
              <a:rPr lang="en-US" sz="2800" dirty="0"/>
              <a:t>” = separate </a:t>
            </a:r>
            <a:r>
              <a:rPr lang="en-US" sz="2800" i="1" dirty="0"/>
              <a:t>logical</a:t>
            </a:r>
            <a:r>
              <a:rPr lang="en-US" sz="2800" dirty="0"/>
              <a:t> view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i="1" dirty="0"/>
              <a:t>physical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467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transaction</a:t>
            </a:r>
            <a:r>
              <a:rPr lang="en-US" sz="2800" dirty="0"/>
              <a:t> = sequence of statements that either all succeed, or all fail</a:t>
            </a:r>
          </a:p>
          <a:p>
            <a:r>
              <a:rPr lang="en-US" sz="2800" dirty="0"/>
              <a:t>Transactions have the ACID properties: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A = atomicity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C = consistency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I = independence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D = durability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7535-8E0D-4C58-80F9-11C1809E7F6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Find all courses that “Mary” takes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</a:t>
            </a:r>
            <a:r>
              <a:rPr lang="en-US" dirty="0"/>
              <a:t>happens behind the scene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Query processor figures out how to answer the query efficiently.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915-5FE1-4160-9B46-9FC8AB522ADC}" type="slidenum">
              <a:rPr lang="en-US"/>
              <a:pPr/>
              <a:t>16</a:t>
            </a:fld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66800" y="2362994"/>
            <a:ext cx="6631750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SELECT  C.name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b="1" dirty="0"/>
              <a:t>    </a:t>
            </a:r>
            <a:r>
              <a:rPr lang="en-US" sz="2800" dirty="0"/>
              <a:t>Students S, Takes T, Courses C</a:t>
            </a:r>
            <a:br>
              <a:rPr lang="en-US" sz="2800" dirty="0"/>
            </a:br>
            <a:r>
              <a:rPr lang="en-US" sz="2800" dirty="0"/>
              <a:t>WHERE  S.name=“Mary” and </a:t>
            </a:r>
            <a:br>
              <a:rPr lang="en-US" sz="2800" dirty="0"/>
            </a:br>
            <a:r>
              <a:rPr lang="en-US" sz="2800" dirty="0"/>
              <a:t>                </a:t>
            </a:r>
            <a:r>
              <a:rPr lang="en-US" sz="2800" dirty="0" err="1"/>
              <a:t>S.ssn</a:t>
            </a:r>
            <a:r>
              <a:rPr lang="en-US" sz="2800" dirty="0"/>
              <a:t> = </a:t>
            </a:r>
            <a:r>
              <a:rPr lang="en-US" sz="2800" dirty="0" err="1"/>
              <a:t>T.ssn</a:t>
            </a:r>
            <a:r>
              <a:rPr lang="en-US" sz="2800" dirty="0"/>
              <a:t> and </a:t>
            </a:r>
            <a:r>
              <a:rPr lang="en-US" sz="2800" dirty="0" err="1"/>
              <a:t>T.cid</a:t>
            </a:r>
            <a:r>
              <a:rPr lang="en-US" sz="2800" dirty="0"/>
              <a:t> = </a:t>
            </a:r>
            <a:r>
              <a:rPr lang="en-US" sz="2800" dirty="0" err="1"/>
              <a:t>C.cid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6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/>
              <a:t>Queries, behind the scene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E45A-53F0-4182-877A-E2DAC225665A}" type="slidenum">
              <a:rPr lang="en-US"/>
              <a:pPr/>
              <a:t>17</a:t>
            </a:fld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343400" y="1524000"/>
            <a:ext cx="463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Book Antiqua" panose="02040602050305030304" pitchFamily="18" charset="0"/>
              </a:rPr>
              <a:t>Imperative query execution plan:</a:t>
            </a:r>
            <a:endParaRPr lang="en-US" b="1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352166" y="2376870"/>
            <a:ext cx="4066819" cy="1200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SELECT  C.name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FROM</a:t>
            </a:r>
            <a:r>
              <a:rPr lang="en-US" b="1" dirty="0"/>
              <a:t> </a:t>
            </a:r>
            <a:r>
              <a:rPr lang="en-US" dirty="0"/>
              <a:t>Students S, Takes T, Courses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WHERE S.name=“Mary”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   </a:t>
            </a:r>
            <a:r>
              <a:rPr lang="en-US" dirty="0" err="1" smtClean="0"/>
              <a:t>S.sid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T.sid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T.cid</a:t>
            </a:r>
            <a:r>
              <a:rPr lang="en-US" dirty="0"/>
              <a:t> = </a:t>
            </a:r>
            <a:r>
              <a:rPr lang="en-US" dirty="0" err="1"/>
              <a:t>C.cid</a:t>
            </a:r>
            <a:endParaRPr lang="en-US" dirty="0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>
                <a:solidFill>
                  <a:schemeClr val="accent2"/>
                </a:solidFill>
              </a:rPr>
              <a:t>Declarative SQL query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V="1">
            <a:off x="4953000" y="47244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5486400" y="41148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5867400" y="685800"/>
            <a:ext cx="1219200" cy="2209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 flipV="1">
            <a:off x="3581400" y="2209800"/>
            <a:ext cx="22860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 flipH="1">
            <a:off x="1981200" y="2209800"/>
            <a:ext cx="1600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H="1">
            <a:off x="685800" y="2209800"/>
            <a:ext cx="1295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2362200" y="2362200"/>
            <a:ext cx="3733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 flipH="1">
            <a:off x="6019800" y="24384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707" name="Group 83"/>
          <p:cNvGrpSpPr>
            <a:grpSpLocks/>
          </p:cNvGrpSpPr>
          <p:nvPr/>
        </p:nvGrpSpPr>
        <p:grpSpPr bwMode="auto">
          <a:xfrm>
            <a:off x="4419600" y="1981200"/>
            <a:ext cx="4343400" cy="3397250"/>
            <a:chOff x="2875" y="1337"/>
            <a:chExt cx="2736" cy="2140"/>
          </a:xfrm>
        </p:grpSpPr>
        <p:sp>
          <p:nvSpPr>
            <p:cNvPr id="26640" name="Freeform 16"/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875" y="3250"/>
              <a:ext cx="70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Students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4000" y="3240"/>
              <a:ext cx="50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Takes</a:t>
              </a:r>
            </a:p>
          </p:txBody>
        </p: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3504" y="2400"/>
              <a:ext cx="503" cy="324"/>
              <a:chOff x="3488" y="2651"/>
              <a:chExt cx="503" cy="324"/>
            </a:xfrm>
          </p:grpSpPr>
          <p:sp>
            <p:nvSpPr>
              <p:cNvPr id="26633" name="Freeform 9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65" name="Group 41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36" name="Freeform 12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26675" name="Group 51"/>
            <p:cNvGrpSpPr>
              <a:grpSpLocks/>
            </p:cNvGrpSpPr>
            <p:nvPr/>
          </p:nvGrpSpPr>
          <p:grpSpPr bwMode="auto">
            <a:xfrm>
              <a:off x="4464" y="1344"/>
              <a:ext cx="530" cy="245"/>
              <a:chOff x="3501" y="1383"/>
              <a:chExt cx="530" cy="245"/>
            </a:xfrm>
          </p:grpSpPr>
          <p:sp>
            <p:nvSpPr>
              <p:cNvPr id="26630" name="Freeform 6"/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" name="Freeform 7"/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Freeform 8"/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3561" y="1436"/>
                <a:ext cx="47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460" y="1971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440" y="1337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3072" y="2832"/>
              <a:ext cx="925" cy="240"/>
              <a:chOff x="3120" y="3024"/>
              <a:chExt cx="925" cy="240"/>
            </a:xfrm>
          </p:grpSpPr>
          <p:grpSp>
            <p:nvGrpSpPr>
              <p:cNvPr id="26661" name="Group 37"/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26662" name="Freeform 38"/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3" name="Freeform 39"/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64" name="Rectangle 40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87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name=“Mary” 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4320" y="1968"/>
              <a:ext cx="503" cy="324"/>
              <a:chOff x="3488" y="2651"/>
              <a:chExt cx="503" cy="324"/>
            </a:xfrm>
          </p:grpSpPr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73" name="Freeform 49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4" name="Rectangle 50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cid=cid</a:t>
                  </a:r>
                </a:p>
              </p:txBody>
            </p:sp>
          </p:grpSp>
        </p:grp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944" y="3216"/>
              <a:ext cx="66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365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638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Text Box 86"/>
          <p:cNvSpPr txBox="1">
            <a:spLocks noChangeArrowheads="1"/>
          </p:cNvSpPr>
          <p:nvPr/>
        </p:nvSpPr>
        <p:spPr bwMode="auto">
          <a:xfrm>
            <a:off x="669925" y="6061075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The </a:t>
            </a:r>
            <a:r>
              <a:rPr lang="en-US" b="1"/>
              <a:t>optimizer </a:t>
            </a:r>
            <a:r>
              <a:rPr lang="en-US"/>
              <a:t>chooses the best execution plan for a query</a:t>
            </a:r>
          </a:p>
        </p:txBody>
      </p:sp>
    </p:spTree>
    <p:extLst>
      <p:ext uri="{BB962C8B-B14F-4D97-AF65-F5344CB8AC3E}">
        <p14:creationId xmlns:p14="http://schemas.microsoft.com/office/powerpoint/2010/main" val="23164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is abstract concept. So what implements database??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752600"/>
            <a:ext cx="411175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It’s Database Management Systems (DBMS)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database management system (DBMS) is a computer software application that interacts with the user, other applications, and the database itself to capture and analyze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447800"/>
            <a:ext cx="4422648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popular DBMS available till now??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362200" cy="3550920"/>
          </a:xfrm>
        </p:spPr>
        <p:txBody>
          <a:bodyPr/>
          <a:lstStyle/>
          <a:p>
            <a:r>
              <a:rPr lang="en-US" dirty="0" smtClean="0"/>
              <a:t>DB2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Sybase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990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05400"/>
            <a:ext cx="1676400" cy="145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462933">
            <a:off x="3733799" y="1981201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5778" y="5257800"/>
            <a:ext cx="20982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24100" y="1143000"/>
            <a:ext cx="4038600" cy="46047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2700" y="1764766"/>
            <a:ext cx="3733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Raw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416156"/>
            <a:ext cx="5867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Every Institute or APP uses DATA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763" y="3375602"/>
            <a:ext cx="3733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Facebook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4587" y="3419110"/>
            <a:ext cx="3733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KUET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0" y="3412288"/>
            <a:ext cx="3733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Bangladesh Bank</a:t>
            </a:r>
            <a:endParaRPr lang="en-US" sz="2800" b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52650" y="2932888"/>
            <a:ext cx="571500" cy="4427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24574" y="2853927"/>
            <a:ext cx="657226" cy="5216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4267200" y="2832875"/>
            <a:ext cx="14287" cy="5862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4094982"/>
            <a:ext cx="10953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users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9187" y="4094982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err="1" smtClean="0">
                <a:solidFill>
                  <a:prstClr val="black"/>
                </a:solidFill>
              </a:rPr>
              <a:t>user_friends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2319" y="4099940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err="1" smtClean="0">
                <a:solidFill>
                  <a:prstClr val="black"/>
                </a:solidFill>
              </a:rPr>
              <a:t>user_posts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1619" y="4099940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 err="1" smtClean="0">
                <a:solidFill>
                  <a:prstClr val="black"/>
                </a:solidFill>
              </a:rPr>
              <a:t>user_likes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5070" y="3773029"/>
            <a:ext cx="440531" cy="37359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90671" y="3756844"/>
            <a:ext cx="347663" cy="3048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20538" y="3756844"/>
            <a:ext cx="1094187" cy="4236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08071" y="3561187"/>
            <a:ext cx="2666410" cy="6322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0200" y="5029200"/>
            <a:ext cx="5867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they store DATA????</a:t>
            </a:r>
            <a:endParaRPr 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3226" y="5029200"/>
            <a:ext cx="1764074" cy="166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Content Placeholder 3"/>
          <p:cNvSpPr txBox="1">
            <a:spLocks/>
          </p:cNvSpPr>
          <p:nvPr/>
        </p:nvSpPr>
        <p:spPr>
          <a:xfrm>
            <a:off x="2324100" y="5863223"/>
            <a:ext cx="4038600" cy="460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85304" y="6063210"/>
            <a:ext cx="1547813" cy="13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which one is our Choice??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smtClean="0"/>
              <a:t>It </a:t>
            </a:r>
            <a:r>
              <a:rPr lang="en-US" dirty="0" smtClean="0"/>
              <a:t>is none other than the one and only   </a:t>
            </a:r>
            <a:r>
              <a:rPr lang="en-US" dirty="0" err="1" smtClean="0"/>
              <a:t>Mr</a:t>
            </a:r>
            <a:r>
              <a:rPr lang="en-US" dirty="0" err="1" smtClean="0">
                <a:solidFill>
                  <a:srgbClr val="7030A0"/>
                </a:solidFill>
              </a:rPr>
              <a:t>.Oracle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Oracle is someone legendary who foresee the future.</a:t>
            </a:r>
            <a:endParaRPr lang="en-US" dirty="0"/>
          </a:p>
        </p:txBody>
      </p:sp>
      <p:pic>
        <p:nvPicPr>
          <p:cNvPr id="1026" name="Picture 2" descr="E:\Lecture\DataBase\Orac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00500"/>
            <a:ext cx="762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 Why Oracle???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57800" cy="33223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world’s top 10 banks run Oracle applications</a:t>
            </a:r>
          </a:p>
          <a:p>
            <a:r>
              <a:rPr lang="en-US" sz="2000" dirty="0" smtClean="0"/>
              <a:t>Efficient recovery from human errors .</a:t>
            </a:r>
          </a:p>
          <a:p>
            <a:r>
              <a:rPr lang="en-US" sz="2000" dirty="0" smtClean="0"/>
              <a:t> Faster database recovery</a:t>
            </a:r>
          </a:p>
          <a:p>
            <a:r>
              <a:rPr lang="en-US" sz="2000" dirty="0" smtClean="0"/>
              <a:t>Atomicity</a:t>
            </a:r>
          </a:p>
          <a:p>
            <a:r>
              <a:rPr lang="en-US" sz="2000" dirty="0" smtClean="0"/>
              <a:t>Consistency </a:t>
            </a:r>
          </a:p>
          <a:p>
            <a:r>
              <a:rPr lang="en-US" sz="2000" dirty="0" smtClean="0"/>
              <a:t>Isolation</a:t>
            </a:r>
          </a:p>
          <a:p>
            <a:r>
              <a:rPr lang="en-US" sz="2000" dirty="0" smtClean="0"/>
              <a:t>Durability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62000"/>
            <a:ext cx="3352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2971800" cy="2712720"/>
          </a:xfrm>
        </p:spPr>
        <p:txBody>
          <a:bodyPr>
            <a:norm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Schema </a:t>
            </a:r>
          </a:p>
          <a:p>
            <a:r>
              <a:rPr lang="en-US" dirty="0" smtClean="0"/>
              <a:t>DBA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Row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6600" y="2438400"/>
            <a:ext cx="2819400" cy="2819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Start with the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User Creation</a:t>
            </a:r>
          </a:p>
          <a:p>
            <a:r>
              <a:rPr lang="en-US" dirty="0" smtClean="0"/>
              <a:t>Granting privileges</a:t>
            </a:r>
          </a:p>
          <a:p>
            <a:r>
              <a:rPr lang="en-US" dirty="0" smtClean="0"/>
              <a:t>Creating table</a:t>
            </a:r>
          </a:p>
          <a:p>
            <a:r>
              <a:rPr lang="en-US" dirty="0" smtClean="0"/>
              <a:t>Inserting </a:t>
            </a:r>
            <a:r>
              <a:rPr lang="en-US" smtClean="0"/>
              <a:t>data into table</a:t>
            </a:r>
            <a:endParaRPr lang="en-US" dirty="0" smtClean="0"/>
          </a:p>
          <a:p>
            <a:r>
              <a:rPr lang="en-US" dirty="0" smtClean="0"/>
              <a:t>View Table descriptions</a:t>
            </a:r>
          </a:p>
          <a:p>
            <a:r>
              <a:rPr lang="en-US" dirty="0" smtClean="0"/>
              <a:t>View table data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977"/>
            <a:ext cx="78867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34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What name suggest…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+ Base= Database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 means raw information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Base means holding place/storage area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Database is a store house of raw </a:t>
            </a:r>
            <a:r>
              <a:rPr lang="en-US" sz="2800" dirty="0" smtClean="0"/>
              <a:t>information 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371600"/>
            <a:ext cx="228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why database to study?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2026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Manage </a:t>
            </a:r>
            <a:r>
              <a:rPr lang="en-US" sz="2800" dirty="0" smtClean="0"/>
              <a:t>your information in a organized and secure </a:t>
            </a:r>
            <a:r>
              <a:rPr lang="en-US" sz="2800" dirty="0" smtClean="0"/>
              <a:t>way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764" y="13716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723900"/>
            <a:ext cx="15240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Spatial 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143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3845" y="4533900"/>
            <a:ext cx="1524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b="1" dirty="0" smtClean="0"/>
              <a:t>XML </a:t>
            </a:r>
            <a:endParaRPr lang="en-US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79227" y="4648200"/>
            <a:ext cx="2123209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b="1" dirty="0" smtClean="0"/>
              <a:t>Relational  </a:t>
            </a:r>
            <a:endParaRPr lang="en-US" sz="36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47163" y="685800"/>
            <a:ext cx="2376055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b="1" dirty="0" smtClean="0"/>
              <a:t>Object Relational </a:t>
            </a:r>
            <a:endParaRPr lang="en-US" sz="3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81200" y="1295400"/>
            <a:ext cx="609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52600" y="4648200"/>
            <a:ext cx="810491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20690" y="1447800"/>
            <a:ext cx="519546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67549" y="4374573"/>
            <a:ext cx="49356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Structured</a:t>
            </a:r>
          </a:p>
          <a:p>
            <a:pPr lvl="2"/>
            <a:r>
              <a:rPr lang="en-US" sz="2600" b="1" i="1" dirty="0" smtClean="0"/>
              <a:t>Relational data</a:t>
            </a:r>
          </a:p>
          <a:p>
            <a:r>
              <a:rPr lang="en-US" sz="3200" dirty="0" smtClean="0"/>
              <a:t>Unstructured</a:t>
            </a:r>
          </a:p>
          <a:p>
            <a:pPr lvl="2"/>
            <a:r>
              <a:rPr lang="en-US" sz="2800" b="1" i="1" dirty="0" smtClean="0"/>
              <a:t>Satellite images</a:t>
            </a:r>
            <a:endParaRPr lang="en-US" sz="2600" i="1" dirty="0" smtClean="0"/>
          </a:p>
          <a:p>
            <a:r>
              <a:rPr lang="en-US" sz="3200" dirty="0" smtClean="0"/>
              <a:t>Semi structured   </a:t>
            </a:r>
          </a:p>
          <a:p>
            <a:pPr lvl="2"/>
            <a:r>
              <a:rPr lang="en-US" sz="2600" b="1" i="1" dirty="0" smtClean="0"/>
              <a:t>XML and JSON documents,  NoSQL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of a Traditional Database Application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7239000" cy="441646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800" dirty="0"/>
              <a:t>Suppose we are building a system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/>
              <a:t>to store the information about: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students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courses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professors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who takes what, who teaches what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839-2040-4224-9E83-C08CF104C06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do it without a DBMS 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Sure we can!  Start by storing the data in files: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students.txt      courses.txt          </a:t>
            </a:r>
            <a:r>
              <a:rPr lang="en-US" dirty="0" smtClean="0"/>
              <a:t>professors.txt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Now write C or Java programs to implement specific tasks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C4EE-DEB0-4769-80CD-794DA3A173F5}" type="slidenum">
              <a:rPr lang="en-US"/>
              <a:pPr/>
              <a:t>8</a:t>
            </a:fld>
            <a:endParaRPr 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85800" y="22098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880906" y="2172269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257800" y="22098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Doing it without a DBMS...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Enroll “Mary Johnson” in “CSE444”:</a:t>
            </a:r>
          </a:p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5469-EACD-4F24-BABE-D5178EE4F1C6}" type="slidenum">
              <a:rPr lang="en-US"/>
              <a:pPr/>
              <a:t>9</a:t>
            </a:fld>
            <a:endParaRPr 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219200" y="3124200"/>
            <a:ext cx="7086600" cy="298062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err="1"/>
              <a:t>Find&amp;update</a:t>
            </a:r>
            <a:r>
              <a:rPr lang="en-US" sz="2800" dirty="0"/>
              <a:t>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err="1"/>
              <a:t>Find&amp;update</a:t>
            </a:r>
            <a:r>
              <a:rPr lang="en-US" sz="2800" dirty="0"/>
              <a:t>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Write “courses.txt”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22325" y="2632075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Write a C program to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7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723</Words>
  <Application>Microsoft Office PowerPoint</Application>
  <PresentationFormat>On-screen Show (4:3)</PresentationFormat>
  <Paragraphs>207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Times New Roman</vt:lpstr>
      <vt:lpstr>Wingdings 2</vt:lpstr>
      <vt:lpstr>Office Theme</vt:lpstr>
      <vt:lpstr>Chart</vt:lpstr>
      <vt:lpstr>Document</vt:lpstr>
      <vt:lpstr>PowerPoint Presentation</vt:lpstr>
      <vt:lpstr>PowerPoint Presentation</vt:lpstr>
      <vt:lpstr>What is DataBase???</vt:lpstr>
      <vt:lpstr>So why database to study?</vt:lpstr>
      <vt:lpstr>PowerPoint Presentation</vt:lpstr>
      <vt:lpstr>Types of DATA</vt:lpstr>
      <vt:lpstr>Example of a Traditional Database Application</vt:lpstr>
      <vt:lpstr>Can we do it without a DBMS ?</vt:lpstr>
      <vt:lpstr>Doing it without a DBMS...</vt:lpstr>
      <vt:lpstr>Problems without an DBMS...</vt:lpstr>
      <vt:lpstr>Enters a DMBS</vt:lpstr>
      <vt:lpstr>Functionality of a DBMS</vt:lpstr>
      <vt:lpstr>How the Programmer Sees the DBMS</vt:lpstr>
      <vt:lpstr>How the Programmer Sees the DBMS</vt:lpstr>
      <vt:lpstr>Transactions</vt:lpstr>
      <vt:lpstr>Queries</vt:lpstr>
      <vt:lpstr>Queries, behind the scene</vt:lpstr>
      <vt:lpstr>Database is abstract concept. So what implements database??</vt:lpstr>
      <vt:lpstr>What are the popular DBMS available till now??</vt:lpstr>
      <vt:lpstr>So which one is our Choice??</vt:lpstr>
      <vt:lpstr> so Why Oracle???</vt:lpstr>
      <vt:lpstr>Some Terminologies</vt:lpstr>
      <vt:lpstr>Let us Start with the Oracle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 </dc:title>
  <dc:creator>Extraxtor</dc:creator>
  <cp:lastModifiedBy>HP</cp:lastModifiedBy>
  <cp:revision>72</cp:revision>
  <dcterms:created xsi:type="dcterms:W3CDTF">2006-08-16T00:00:00Z</dcterms:created>
  <dcterms:modified xsi:type="dcterms:W3CDTF">2017-02-19T17:58:37Z</dcterms:modified>
</cp:coreProperties>
</file>