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ma Tshomo" initials="KT" lastIdx="1" clrIdx="0">
    <p:extLst>
      <p:ext uri="{19B8F6BF-5375-455C-9EA6-DF929625EA0E}">
        <p15:presenceInfo xmlns:p15="http://schemas.microsoft.com/office/powerpoint/2012/main" userId="901b1edeb9ba7f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2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09T19:10:09.266" idx="1">
    <p:pos x="7680" y="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5E91-9B3B-45A1-ABDE-16E564FD85D1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43C-1792-461C-ADC8-731618655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4B43C-1792-461C-ADC8-731618655E3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4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604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31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630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790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2189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224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192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0710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1655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1330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7466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D0D8DE0-F88A-44F4-8443-9DEB66671F3B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69DD928-CAD2-4456-A67B-47095772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ML/tab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ML/Nestingtabl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7DB5-CA13-FA88-9872-2B1D1398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68400"/>
            <a:ext cx="9785131" cy="2743839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HTML:CREATING TABLE</a:t>
            </a:r>
            <a:endParaRPr lang="en-IN" sz="8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55AB4-E8DC-0A3F-3FA4-C55FDAAE3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5020" y="5109854"/>
            <a:ext cx="4228815" cy="138816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Karma Deejay Tshomo</a:t>
            </a:r>
          </a:p>
          <a:p>
            <a:pPr algn="l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No. : 05220171</a:t>
            </a:r>
          </a:p>
          <a:p>
            <a:pPr algn="l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Module: SYS207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461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EC4C-3EFC-48BA-FEC6-FDFB4B5B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60" y="396240"/>
            <a:ext cx="4810760" cy="135636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740B-CFAB-675F-ED71-7897263B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tables allow web developers to arrange data into rows and columns.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table in HTML consists of table cells inside rows and columns.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59E95-7B31-BA7E-4D6F-CD754386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2" t="41111" r="1167" b="23555"/>
          <a:stretch/>
        </p:blipFill>
        <p:spPr>
          <a:xfrm>
            <a:off x="2783840" y="3203323"/>
            <a:ext cx="5857240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5A0D-1AAF-DB58-E204-98060444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620" y="457200"/>
            <a:ext cx="3286760" cy="135636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3CD2-E948-7FB5-71A7-087B79AB6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65960"/>
            <a:ext cx="9535160" cy="4089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table cell is defined by a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&lt;td&gt;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&lt;/td&gt;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tag.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stands for table data.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between 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&lt;td&gt; 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&lt;/td&gt; 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 content of the table cell.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03C26-87B3-CB9B-1EBD-BF3EAB4FAA4A}"/>
              </a:ext>
            </a:extLst>
          </p:cNvPr>
          <p:cNvSpPr/>
          <p:nvPr/>
        </p:nvSpPr>
        <p:spPr>
          <a:xfrm>
            <a:off x="3677920" y="3769360"/>
            <a:ext cx="327152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9FB8F-C140-77FE-08A7-6689C536E506}"/>
              </a:ext>
            </a:extLst>
          </p:cNvPr>
          <p:cNvSpPr txBox="1"/>
          <p:nvPr/>
        </p:nvSpPr>
        <p:spPr>
          <a:xfrm>
            <a:off x="3909060" y="4010660"/>
            <a:ext cx="3637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 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karma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/td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Tandin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/td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Kinley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/td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/tr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/table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06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56C0-D6C7-74A8-4B95-FD540274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240" y="477520"/>
            <a:ext cx="4312920" cy="135636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0A1B-F45E-CC07-AA42-4F954BD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table row starts with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&lt;tr&gt;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ends with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&lt;/tr&gt;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tag.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stands for table row.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FE17F-B202-D93D-E74B-8AA494B73A7C}"/>
              </a:ext>
            </a:extLst>
          </p:cNvPr>
          <p:cNvSpPr/>
          <p:nvPr/>
        </p:nvSpPr>
        <p:spPr>
          <a:xfrm>
            <a:off x="8392160" y="1479282"/>
            <a:ext cx="3271520" cy="4901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4AC86-9C0A-16CD-756E-D2DEB028A185}"/>
              </a:ext>
            </a:extLst>
          </p:cNvPr>
          <p:cNvSpPr txBox="1"/>
          <p:nvPr/>
        </p:nvSpPr>
        <p:spPr>
          <a:xfrm>
            <a:off x="8467035" y="1580917"/>
            <a:ext cx="3637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&lt;tr&gt;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&lt;th&gt;Name&lt;/th&gt;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&lt;th&gt;Std_No.&lt;/th&gt;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&lt;th&gt;Department&lt;/th&gt;</a:t>
            </a:r>
          </a:p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&lt;/tr&gt;</a:t>
            </a:r>
            <a:br>
              <a:rPr lang="en-I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&lt;tr&gt;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&lt;td&gt;Karma&lt;/td&gt;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&lt;td&gt;05220171&lt;/td&gt;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&lt;td&gt;DCSN&lt;/td&gt;</a:t>
            </a:r>
          </a:p>
          <a:p>
            <a:r>
              <a:rPr lang="en-I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&lt;/tr&gt;</a:t>
            </a:r>
          </a:p>
          <a:p>
            <a:r>
              <a:rPr lang="en-I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&lt;tr&gt;</a:t>
            </a:r>
          </a:p>
          <a:p>
            <a:r>
              <a:rPr lang="en-I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&lt;td&gt;Tandin&lt;/td&gt;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&lt;td&gt;05220098&lt;/td&gt;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&lt;td&gt;DCS&lt;/td&gt;</a:t>
            </a:r>
          </a:p>
          <a:p>
            <a:r>
              <a:rPr lang="en-I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&lt;/tr&gt;</a:t>
            </a:r>
            <a:br>
              <a:rPr lang="en-I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&lt;/table&gt;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0674348-AE08-E37C-48BD-9EB9647B320F}"/>
              </a:ext>
            </a:extLst>
          </p:cNvPr>
          <p:cNvSpPr/>
          <p:nvPr/>
        </p:nvSpPr>
        <p:spPr>
          <a:xfrm>
            <a:off x="6206545" y="4418366"/>
            <a:ext cx="2042160" cy="939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E932EA-CF04-43EE-A9C2-6B7F089D1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0" t="41111" r="1167" b="23555"/>
          <a:stretch/>
        </p:blipFill>
        <p:spPr>
          <a:xfrm>
            <a:off x="1079390" y="3382010"/>
            <a:ext cx="5016610" cy="20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0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208F-A12E-F7A7-0FE4-D3D28FD5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853440"/>
            <a:ext cx="5572760" cy="95504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Headers</a:t>
            </a:r>
            <a:br>
              <a:rPr lang="en-IN" sz="5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5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A77C-4C51-9D6B-5C7D-09277DCC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640840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headers cells can be used if we want our table to be in header cell therefore in those cases use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&lt;th&gt;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 instead of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&lt;td&gt;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tag.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stands for table header.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default, the text in 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&lt;th&gt;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 are bold and centered.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206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738A3-EC71-860B-EA5A-B51F4B06C966}"/>
              </a:ext>
            </a:extLst>
          </p:cNvPr>
          <p:cNvSpPr/>
          <p:nvPr/>
        </p:nvSpPr>
        <p:spPr>
          <a:xfrm>
            <a:off x="7933635" y="875030"/>
            <a:ext cx="3535680" cy="5107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1A28-1B45-9999-E724-E2980953C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909320"/>
            <a:ext cx="9872871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first row be table header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0E0B5-3E11-913F-A34A-3EE8CF83E88A}"/>
              </a:ext>
            </a:extLst>
          </p:cNvPr>
          <p:cNvSpPr txBox="1"/>
          <p:nvPr/>
        </p:nvSpPr>
        <p:spPr>
          <a:xfrm>
            <a:off x="8173720" y="1112311"/>
            <a:ext cx="284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&lt;table&gt;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&lt;tr&gt;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 </a:t>
            </a: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&lt;th&gt;Person 1&lt;/th&gt;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&lt;th&gt;Person 2&lt;/th&gt;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&lt;th&gt;Person 3&lt;/th&gt;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&lt;/tr&gt;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&lt;tr&gt;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 </a:t>
            </a:r>
            <a:r>
              <a:rPr lang="en-US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&lt;td&gt;Emil&lt;/td&gt;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&lt;td&gt;Tobias&lt;/td&gt;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&lt;td&gt;Linus&lt;/td&gt;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&lt;/tr&gt;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&lt;tr&gt;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</a:t>
            </a:r>
            <a:r>
              <a:rPr lang="en-US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&lt;td&gt;16&lt;/td&gt;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&lt;td&gt;14&lt;/td&gt;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&lt;td&gt;10&lt;/td&gt;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&lt;/tr&gt;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&lt;/table&gt;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F84A7D79-FC1E-A01A-A4AC-E62F6DA846AD}"/>
              </a:ext>
            </a:extLst>
          </p:cNvPr>
          <p:cNvSpPr/>
          <p:nvPr/>
        </p:nvSpPr>
        <p:spPr>
          <a:xfrm>
            <a:off x="6339842" y="3451859"/>
            <a:ext cx="1330960" cy="1371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D3B2E-D4F3-7963-8630-D53C30AC6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3" t="40630" r="1162" b="35370"/>
          <a:stretch/>
        </p:blipFill>
        <p:spPr>
          <a:xfrm>
            <a:off x="853990" y="2678430"/>
            <a:ext cx="5365809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369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3D715D-EBC6-56A4-057E-DC061DC56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333000"/>
              </p:ext>
            </p:extLst>
          </p:nvPr>
        </p:nvGraphicFramePr>
        <p:xfrm>
          <a:off x="1959541" y="1308100"/>
          <a:ext cx="8371002" cy="38023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85501">
                  <a:extLst>
                    <a:ext uri="{9D8B030D-6E8A-4147-A177-3AD203B41FA5}">
                      <a16:colId xmlns:a16="http://schemas.microsoft.com/office/drawing/2014/main" val="3942403455"/>
                    </a:ext>
                  </a:extLst>
                </a:gridCol>
                <a:gridCol w="4185501">
                  <a:extLst>
                    <a:ext uri="{9D8B030D-6E8A-4147-A177-3AD203B41FA5}">
                      <a16:colId xmlns:a16="http://schemas.microsoft.com/office/drawing/2014/main" val="2562777464"/>
                    </a:ext>
                  </a:extLst>
                </a:gridCol>
              </a:tblGrid>
              <a:tr h="6882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Tag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01588"/>
                  </a:ext>
                </a:extLst>
              </a:tr>
              <a:tr h="547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u="non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&lt;table&gt;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Defines a table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39515557"/>
                  </a:ext>
                </a:extLst>
              </a:tr>
              <a:tr h="11905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u="non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&lt;th&gt;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Defines a header cell in a table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54104413"/>
                  </a:ext>
                </a:extLst>
              </a:tr>
              <a:tr h="6882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u="non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&lt;tr&gt;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Defines a row in a table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82244133"/>
                  </a:ext>
                </a:extLst>
              </a:tr>
              <a:tr h="6882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u="non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&lt;td&gt;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Defines a cell in a table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48594038"/>
                  </a:ext>
                </a:extLst>
              </a:tr>
            </a:tbl>
          </a:graphicData>
        </a:graphic>
      </p:graphicFrame>
      <p:sp>
        <p:nvSpPr>
          <p:cNvPr id="5" name="Arrow: Right 4">
            <a:hlinkClick r:id="rId2" action="ppaction://hlinkfile"/>
            <a:extLst>
              <a:ext uri="{FF2B5EF4-FFF2-40B4-BE49-F238E27FC236}">
                <a16:creationId xmlns:a16="http://schemas.microsoft.com/office/drawing/2014/main" id="{CD714A15-F8BE-F57A-C4F6-609F82E7235A}"/>
              </a:ext>
            </a:extLst>
          </p:cNvPr>
          <p:cNvSpPr/>
          <p:nvPr/>
        </p:nvSpPr>
        <p:spPr>
          <a:xfrm>
            <a:off x="8545286" y="5627914"/>
            <a:ext cx="827314" cy="413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27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2A7C-0E2B-2BB3-C05D-FF7991EA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345077"/>
            <a:ext cx="5780314" cy="135636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Nested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238E-08DC-366D-8288-D54D091C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nested table in HTML means creating a table on a webpage inside another table on the same web page.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inner table always has to be placed between the &lt;td&gt; .......... &lt;/td&gt; of the outer table.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665D429-901C-FB7C-3558-4884696E7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64" r="52497" b="64150"/>
          <a:stretch/>
        </p:blipFill>
        <p:spPr>
          <a:xfrm>
            <a:off x="1665587" y="3875314"/>
            <a:ext cx="9154740" cy="2220686"/>
          </a:xfrm>
          <a:prstGeom prst="rect">
            <a:avLst/>
          </a:prstGeom>
        </p:spPr>
      </p:pic>
      <p:sp>
        <p:nvSpPr>
          <p:cNvPr id="5" name="Arrow: Right 4">
            <a:hlinkClick r:id="rId4" action="ppaction://hlinkfile"/>
            <a:extLst>
              <a:ext uri="{FF2B5EF4-FFF2-40B4-BE49-F238E27FC236}">
                <a16:creationId xmlns:a16="http://schemas.microsoft.com/office/drawing/2014/main" id="{71803037-207F-8970-18F5-9DC1F8268E5C}"/>
              </a:ext>
            </a:extLst>
          </p:cNvPr>
          <p:cNvSpPr/>
          <p:nvPr/>
        </p:nvSpPr>
        <p:spPr>
          <a:xfrm>
            <a:off x="9666514" y="5998030"/>
            <a:ext cx="642257" cy="4539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2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F465C57F-D3E7-6065-0372-825D81C99CFB}"/>
              </a:ext>
            </a:extLst>
          </p:cNvPr>
          <p:cNvSpPr/>
          <p:nvPr/>
        </p:nvSpPr>
        <p:spPr>
          <a:xfrm>
            <a:off x="2645229" y="1273629"/>
            <a:ext cx="5856514" cy="2960914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C85F04-4896-7161-A2AA-185FB523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957" y="2198915"/>
            <a:ext cx="5170714" cy="1371600"/>
          </a:xfr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Left"/>
            <a:lightRig rig="glow" dir="t">
              <a:rot lat="0" lon="0" rev="4800000"/>
            </a:lightRig>
          </a:scene3d>
          <a:sp3d prstMaterial="matte">
            <a:bevelT w="127000" h="63500" prst="relaxedInset"/>
          </a:sp3d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6600" b="1" spc="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4D60ABD1-A070-D3A4-0ABA-D33C8E3405EF}"/>
              </a:ext>
            </a:extLst>
          </p:cNvPr>
          <p:cNvSpPr/>
          <p:nvPr/>
        </p:nvSpPr>
        <p:spPr>
          <a:xfrm>
            <a:off x="8365671" y="4528457"/>
            <a:ext cx="1126672" cy="97971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615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190</TotalTime>
  <Words>535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HTML:CREATING TABLE</vt:lpstr>
      <vt:lpstr>Introduction</vt:lpstr>
      <vt:lpstr>Table Cells</vt:lpstr>
      <vt:lpstr>Table Rows</vt:lpstr>
      <vt:lpstr>Table Headers </vt:lpstr>
      <vt:lpstr>PowerPoint Presentation</vt:lpstr>
      <vt:lpstr>PowerPoint Presentation</vt:lpstr>
      <vt:lpstr>HTML Nested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HTML:CREATEING TABLE</dc:title>
  <dc:creator>Karma Tshomo</dc:creator>
  <cp:lastModifiedBy>D2CSN</cp:lastModifiedBy>
  <cp:revision>15</cp:revision>
  <dcterms:created xsi:type="dcterms:W3CDTF">2023-09-09T11:18:49Z</dcterms:created>
  <dcterms:modified xsi:type="dcterms:W3CDTF">2023-09-11T05:16:00Z</dcterms:modified>
</cp:coreProperties>
</file>