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68" r:id="rId5"/>
    <p:sldId id="264" r:id="rId6"/>
    <p:sldId id="266" r:id="rId7"/>
    <p:sldId id="265" r:id="rId8"/>
    <p:sldId id="269" r:id="rId9"/>
    <p:sldId id="261" r:id="rId10"/>
    <p:sldId id="271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A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6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B948B-60F8-F843-A237-0070858B7880}" type="datetimeFigureOut">
              <a:rPr lang="en-US" smtClean="0"/>
              <a:t>10/9/18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9F771-E3A2-5F4D-ADBB-01160F954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47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9F771-E3A2-5F4D-ADBB-01160F9542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14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10/9/18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811347"/>
            <a:ext cx="6400800" cy="939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Vermin Vibes 2"/>
              </a:rPr>
              <a:t>BLOCKCHAIN PROTECTED.</a:t>
            </a:r>
          </a:p>
          <a:p>
            <a:endParaRPr lang="en-US" sz="2400" dirty="0">
              <a:latin typeface="Vermin Vibes 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16744" y="417112"/>
            <a:ext cx="39105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600" b="1" dirty="0">
                <a:latin typeface="Vermin Vibes 2" panose="02000500000000000000" pitchFamily="2" charset="0"/>
              </a:rPr>
              <a:t>B</a:t>
            </a:r>
            <a:r>
              <a:rPr lang="en-US" sz="4800" b="1" dirty="0">
                <a:latin typeface="Vermin Vibes 2" panose="02000500000000000000" pitchFamily="2" charset="0"/>
              </a:rPr>
              <a:t>ike</a:t>
            </a:r>
            <a:r>
              <a:rPr lang="en-US" sz="5600" b="1" dirty="0">
                <a:latin typeface="Vermin Vibes 2" panose="02000500000000000000" pitchFamily="2" charset="0"/>
              </a:rPr>
              <a:t>D</a:t>
            </a:r>
            <a:r>
              <a:rPr lang="en-US" sz="4800" b="1" dirty="0">
                <a:latin typeface="Vermin Vibes 2" panose="02000500000000000000" pitchFamily="2" charset="0"/>
              </a:rPr>
              <a:t>eed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EE28063-91C2-4C83-8465-9352D9DA93F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622" y="1607906"/>
            <a:ext cx="3966754" cy="396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695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Vermin Vibes 2"/>
              </a:rPr>
              <a:t>The Geek Stuff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BikeDeed is a Decentralized R</a:t>
            </a:r>
            <a:r>
              <a:rPr lang="en-US" dirty="0" smtClean="0"/>
              <a:t>egistration and Tracking Application </a:t>
            </a:r>
            <a:r>
              <a:rPr lang="en-US" dirty="0"/>
              <a:t>running as a </a:t>
            </a:r>
            <a:r>
              <a:rPr lang="en-US" dirty="0" smtClean="0"/>
              <a:t>Smart </a:t>
            </a:r>
            <a:r>
              <a:rPr lang="en-US" dirty="0"/>
              <a:t>C</a:t>
            </a:r>
            <a:r>
              <a:rPr lang="en-US" dirty="0" smtClean="0"/>
              <a:t>ontract </a:t>
            </a:r>
            <a:r>
              <a:rPr lang="en-US" dirty="0"/>
              <a:t>on the Ethereum Blockchain.  Technologies include:</a:t>
            </a:r>
          </a:p>
          <a:p>
            <a:endParaRPr lang="en-US" dirty="0" smtClean="0"/>
          </a:p>
          <a:p>
            <a:r>
              <a:rPr lang="en-US" dirty="0" smtClean="0"/>
              <a:t>Inter</a:t>
            </a:r>
            <a:r>
              <a:rPr lang="en-US" dirty="0"/>
              <a:t>-Planetary File </a:t>
            </a:r>
            <a:r>
              <a:rPr lang="en-US" dirty="0" smtClean="0"/>
              <a:t>System</a:t>
            </a:r>
            <a:endParaRPr lang="en-US" dirty="0"/>
          </a:p>
          <a:p>
            <a:r>
              <a:rPr lang="en-US" dirty="0" smtClean="0"/>
              <a:t>ERC721 </a:t>
            </a:r>
            <a:r>
              <a:rPr lang="en-US" dirty="0"/>
              <a:t>non-fungible </a:t>
            </a:r>
            <a:r>
              <a:rPr lang="en-US" dirty="0" smtClean="0"/>
              <a:t>tokens</a:t>
            </a:r>
            <a:endParaRPr lang="en-US" dirty="0"/>
          </a:p>
          <a:p>
            <a:r>
              <a:rPr lang="en-US" dirty="0"/>
              <a:t>Web3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smtClean="0"/>
              <a:t>Minimal </a:t>
            </a:r>
            <a:r>
              <a:rPr lang="en-US" dirty="0"/>
              <a:t>Viable Product is up and running on the </a:t>
            </a:r>
            <a:r>
              <a:rPr lang="en-US" dirty="0" err="1"/>
              <a:t>Ethereum</a:t>
            </a:r>
            <a:r>
              <a:rPr lang="en-US" dirty="0"/>
              <a:t> </a:t>
            </a:r>
            <a:r>
              <a:rPr lang="en-US" dirty="0" err="1"/>
              <a:t>M</a:t>
            </a:r>
            <a:r>
              <a:rPr lang="en-US" dirty="0" err="1" smtClean="0"/>
              <a:t>ainnet</a:t>
            </a:r>
            <a:r>
              <a:rPr lang="en-US" dirty="0" smtClean="0"/>
              <a:t> </a:t>
            </a:r>
            <a:r>
              <a:rPr lang="en-US" dirty="0"/>
              <a:t>now.  Go to https://</a:t>
            </a:r>
            <a:r>
              <a:rPr lang="en-US" dirty="0" smtClean="0"/>
              <a:t>bikedeed.io/app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C24787B-3860-4821-B65F-1B57A65A7EB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716" y="1600200"/>
            <a:ext cx="4234543" cy="423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532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 smtClean="0">
                <a:latin typeface="Vermin Vibes 2"/>
              </a:rPr>
              <a:t>MORE INFO</a:t>
            </a:r>
            <a:endParaRPr lang="en-US" u="sng" dirty="0">
              <a:latin typeface="Vermin Vibes 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7960" y="2410181"/>
            <a:ext cx="6116517" cy="256272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info@bikedeed.io</a:t>
            </a:r>
          </a:p>
          <a:p>
            <a:pPr marL="0" indent="0">
              <a:buNone/>
            </a:pPr>
            <a:r>
              <a:rPr lang="en-US" dirty="0" smtClean="0"/>
              <a:t>https://bikedeed.io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755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Vermin Vibes 2"/>
                <a:cs typeface="Vermin Vibes 2"/>
              </a:rPr>
              <a:t>THE NUMBERS</a:t>
            </a:r>
            <a:endParaRPr lang="en-US" u="sng" dirty="0">
              <a:latin typeface="Vermin Vibes 2"/>
              <a:cs typeface="Vermin Vibes 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Two Billion  </a:t>
            </a:r>
            <a:r>
              <a:rPr lang="en-US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2,000,000,000</a:t>
            </a:r>
          </a:p>
          <a:p>
            <a:pPr marL="0" indent="0">
              <a:buNone/>
            </a:pPr>
            <a:r>
              <a:rPr lang="en-US" sz="2000" dirty="0"/>
              <a:t> Number of bicycles in use around the world.</a:t>
            </a:r>
          </a:p>
          <a:p>
            <a:r>
              <a:rPr lang="en-US" b="1" dirty="0">
                <a:solidFill>
                  <a:srgbClr val="FFFF00"/>
                </a:solidFill>
              </a:rPr>
              <a:t>One Hundred Million  </a:t>
            </a:r>
            <a:r>
              <a:rPr lang="en-US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100,000,000</a:t>
            </a:r>
          </a:p>
          <a:p>
            <a:pPr marL="0" indent="0">
              <a:buNone/>
            </a:pPr>
            <a:r>
              <a:rPr lang="en-US" sz="2000" dirty="0"/>
              <a:t> The number of new bicycles </a:t>
            </a:r>
            <a:r>
              <a:rPr lang="en-US" sz="2000" dirty="0" smtClean="0"/>
              <a:t>manufactured, shipped, sold and maintained worldwide </a:t>
            </a:r>
            <a:r>
              <a:rPr lang="en-US" sz="2000" dirty="0"/>
              <a:t>each year.  </a:t>
            </a:r>
          </a:p>
          <a:p>
            <a:r>
              <a:rPr lang="en-US" b="1" dirty="0">
                <a:solidFill>
                  <a:srgbClr val="FFFF00"/>
                </a:solidFill>
              </a:rPr>
              <a:t>One and a Half Million  </a:t>
            </a:r>
            <a:r>
              <a:rPr lang="en-US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1,500,000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Estimated </a:t>
            </a:r>
            <a:r>
              <a:rPr lang="en-US" sz="2000" dirty="0"/>
              <a:t>n</a:t>
            </a:r>
            <a:r>
              <a:rPr lang="en-US" sz="2000" dirty="0" smtClean="0"/>
              <a:t>umber </a:t>
            </a:r>
            <a:r>
              <a:rPr lang="en-US" sz="2000" dirty="0"/>
              <a:t>of bicycles stolen each year in the U.S.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Five Percent  </a:t>
            </a:r>
            <a:r>
              <a:rPr lang="en-US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5%</a:t>
            </a:r>
            <a:endParaRPr lang="en-US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Percentage </a:t>
            </a:r>
            <a:r>
              <a:rPr lang="en-US" sz="2000" dirty="0"/>
              <a:t>of </a:t>
            </a:r>
            <a:r>
              <a:rPr lang="en-US" sz="2000" dirty="0" smtClean="0"/>
              <a:t>stolen bicycles returned to owners.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150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Vermin Vibes 2"/>
                <a:cs typeface="Vermin Vibes 2"/>
              </a:rPr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lvl="1" indent="0">
              <a:buNone/>
            </a:pPr>
            <a:endParaRPr lang="en-US" sz="3200" dirty="0"/>
          </a:p>
          <a:p>
            <a:pPr marL="400050" lvl="1" indent="0">
              <a:buNone/>
            </a:pPr>
            <a:r>
              <a:rPr lang="en-US" sz="3200" dirty="0" smtClean="0"/>
              <a:t>There is virtually no authoritative source </a:t>
            </a:r>
            <a:r>
              <a:rPr lang="en-US" sz="3200" dirty="0" smtClean="0"/>
              <a:t>of information </a:t>
            </a:r>
            <a:r>
              <a:rPr lang="en-US" sz="3200" dirty="0" smtClean="0"/>
              <a:t>about individual bikes that are bought, sold, stolen, recovered, or maintained, anywhere in the world.</a:t>
            </a:r>
          </a:p>
          <a:p>
            <a:pPr marL="400050" lvl="1" indent="0">
              <a:buNone/>
            </a:pPr>
            <a:endParaRPr lang="en-US" sz="3200" dirty="0"/>
          </a:p>
          <a:p>
            <a:pPr marL="400050" lvl="1" indent="0">
              <a:buNone/>
            </a:pPr>
            <a:endParaRPr lang="en-US" sz="3200" dirty="0" smtClean="0"/>
          </a:p>
          <a:p>
            <a:pPr marL="400050" lvl="1" indent="0">
              <a:buNone/>
            </a:pPr>
            <a:r>
              <a:rPr lang="en-US" sz="3200" dirty="0" smtClean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3502717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Vermin Vibes 2"/>
                <a:cs typeface="Vermin Vibes 2"/>
              </a:rPr>
              <a:t>THE SOLUTION</a:t>
            </a:r>
            <a:endParaRPr lang="en-US" u="sng" dirty="0">
              <a:latin typeface="Vermin Vibes 2"/>
              <a:cs typeface="Vermin Vibes 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00050" lvl="1" indent="0">
              <a:buNone/>
            </a:pPr>
            <a:endParaRPr lang="en-US" sz="3200" dirty="0" smtClean="0">
              <a:solidFill>
                <a:srgbClr val="FFFFFF"/>
              </a:solidFill>
            </a:endParaRPr>
          </a:p>
          <a:p>
            <a:pPr marL="400050" lvl="1" indent="0">
              <a:buNone/>
            </a:pPr>
            <a:r>
              <a:rPr lang="en-US" sz="3200" dirty="0" smtClean="0">
                <a:solidFill>
                  <a:srgbClr val="FFFFFF"/>
                </a:solidFill>
              </a:rPr>
              <a:t>A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smtClean="0">
                <a:solidFill>
                  <a:srgbClr val="FFFF00"/>
                </a:solidFill>
              </a:rPr>
              <a:t>Universal, Public, Borderless </a:t>
            </a:r>
            <a:r>
              <a:rPr lang="en-US" sz="3200" dirty="0" smtClean="0">
                <a:solidFill>
                  <a:srgbClr val="FFFFFF"/>
                </a:solidFill>
              </a:rPr>
              <a:t>Ecosystem </a:t>
            </a:r>
            <a:r>
              <a:rPr lang="en-US" sz="3200" dirty="0" smtClean="0">
                <a:solidFill>
                  <a:srgbClr val="FFFFFF"/>
                </a:solidFill>
              </a:rPr>
              <a:t>for </a:t>
            </a:r>
            <a:r>
              <a:rPr lang="en-US" sz="3200" dirty="0" smtClean="0">
                <a:solidFill>
                  <a:srgbClr val="FFFFFF"/>
                </a:solidFill>
              </a:rPr>
              <a:t>Bike </a:t>
            </a:r>
            <a:r>
              <a:rPr lang="en-US" sz="3200" dirty="0" smtClean="0">
                <a:solidFill>
                  <a:srgbClr val="FFFFFF"/>
                </a:solidFill>
              </a:rPr>
              <a:t>information</a:t>
            </a:r>
            <a:r>
              <a:rPr lang="en-US" sz="3200" dirty="0" smtClean="0">
                <a:solidFill>
                  <a:srgbClr val="FFFFFF"/>
                </a:solidFill>
              </a:rPr>
              <a:t>.  </a:t>
            </a:r>
          </a:p>
          <a:p>
            <a:pPr marL="400050" lvl="1" indent="0">
              <a:buNone/>
            </a:pPr>
            <a:endParaRPr lang="en-US" sz="3200" dirty="0">
              <a:solidFill>
                <a:srgbClr val="FFFFFF"/>
              </a:solidFill>
            </a:endParaRPr>
          </a:p>
          <a:p>
            <a:pPr marL="400050" lvl="1" indent="0" algn="ctr">
              <a:buNone/>
            </a:pPr>
            <a:r>
              <a:rPr lang="en-US" sz="3200" dirty="0">
                <a:solidFill>
                  <a:srgbClr val="FFFFFF"/>
                </a:solidFill>
              </a:rPr>
              <a:t>A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FF"/>
                </a:solidFill>
              </a:rPr>
              <a:t>CarFax</a:t>
            </a:r>
            <a:r>
              <a:rPr lang="en-US" sz="3200" dirty="0" smtClean="0">
                <a:solidFill>
                  <a:srgbClr val="FFFFFF"/>
                </a:solidFill>
              </a:rPr>
              <a:t> for Bikes, </a:t>
            </a:r>
            <a:r>
              <a:rPr lang="en-US" sz="3200" dirty="0" smtClean="0">
                <a:solidFill>
                  <a:srgbClr val="FFFF00"/>
                </a:solidFill>
              </a:rPr>
              <a:t>only better.</a:t>
            </a:r>
            <a:endParaRPr lang="en-US" sz="3200" dirty="0"/>
          </a:p>
          <a:p>
            <a:pPr marL="400050" lvl="1" indent="0">
              <a:buNone/>
            </a:pPr>
            <a:endParaRPr lang="en-US" sz="3200" dirty="0"/>
          </a:p>
          <a:p>
            <a:pPr marL="400050" lvl="1" indent="0" algn="ctr">
              <a:buNone/>
            </a:pPr>
            <a:r>
              <a:rPr lang="en-US" sz="3200" dirty="0" smtClean="0"/>
              <a:t>                </a:t>
            </a:r>
            <a:endParaRPr lang="en-US" sz="3200" dirty="0"/>
          </a:p>
          <a:p>
            <a:pPr marL="400050" lvl="1" indent="0" algn="ctr">
              <a:buNone/>
            </a:pPr>
            <a:r>
              <a:rPr lang="en-US" sz="3200" dirty="0"/>
              <a:t>                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14489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ikeDeed-Inforgraphi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5785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18702"/>
            <a:ext cx="8229600" cy="850900"/>
          </a:xfrm>
        </p:spPr>
        <p:txBody>
          <a:bodyPr>
            <a:normAutofit/>
          </a:bodyPr>
          <a:lstStyle/>
          <a:p>
            <a:r>
              <a:rPr lang="en-US" sz="2800" u="sng" dirty="0" smtClean="0">
                <a:latin typeface="Vermin Vibes 2"/>
                <a:cs typeface="Vermin Vibes 2"/>
              </a:rPr>
              <a:t>THE BIKEDEED ECOSYTEM</a:t>
            </a:r>
            <a:endParaRPr lang="en-US" sz="2800" u="sng" dirty="0">
              <a:latin typeface="Vermin Vibes 2"/>
              <a:cs typeface="Vermin Vibes 2"/>
            </a:endParaRPr>
          </a:p>
        </p:txBody>
      </p:sp>
    </p:spTree>
    <p:extLst>
      <p:ext uri="{BB962C8B-B14F-4D97-AF65-F5344CB8AC3E}">
        <p14:creationId xmlns:p14="http://schemas.microsoft.com/office/powerpoint/2010/main" val="2630355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Vermin Vibes 2"/>
                <a:cs typeface="Vermin Vibes 2"/>
              </a:rPr>
              <a:t>BUSINESS MODEL</a:t>
            </a:r>
            <a:endParaRPr lang="en-US" u="sng" dirty="0">
              <a:latin typeface="Vermin Vibes 2"/>
              <a:cs typeface="Vermin Vibes 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A Buck a Bike  </a:t>
            </a:r>
            <a:r>
              <a:rPr lang="en-US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Flat fee for OE Manufacturers.  </a:t>
            </a:r>
            <a:endParaRPr lang="en-US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      Potential revenue of 200 Million </a:t>
            </a:r>
            <a:r>
              <a:rPr lang="en-US" sz="2400" dirty="0"/>
              <a:t>D</a:t>
            </a:r>
            <a:r>
              <a:rPr lang="en-US" sz="2400" dirty="0" smtClean="0"/>
              <a:t>ollars per year.</a:t>
            </a:r>
          </a:p>
          <a:p>
            <a:r>
              <a:rPr lang="en-US" b="1" dirty="0">
                <a:solidFill>
                  <a:srgbClr val="FFFF00"/>
                </a:solidFill>
              </a:rPr>
              <a:t>Sales Channels </a:t>
            </a:r>
            <a:r>
              <a:rPr lang="en-US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</a:t>
            </a:r>
            <a:r>
              <a:rPr lang="en-US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ross-sales of Bikes and Components.</a:t>
            </a:r>
            <a:endParaRPr lang="en-US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/>
              <a:t>      </a:t>
            </a:r>
            <a:r>
              <a:rPr lang="en-US" sz="2400" dirty="0" smtClean="0"/>
              <a:t>Bike Product sales are projected </a:t>
            </a:r>
            <a:r>
              <a:rPr lang="en-US" sz="2400" dirty="0"/>
              <a:t>to be </a:t>
            </a:r>
            <a:r>
              <a:rPr lang="en-US" sz="2400" dirty="0" smtClean="0"/>
              <a:t>a 62 </a:t>
            </a:r>
            <a:r>
              <a:rPr lang="en-US" sz="2400" dirty="0"/>
              <a:t>Billion Dollar Industry by 2024</a:t>
            </a:r>
            <a:r>
              <a:rPr lang="en-US" sz="2400" dirty="0" smtClean="0"/>
              <a:t>.</a:t>
            </a:r>
            <a:endParaRPr lang="en-US" sz="2400" b="1" dirty="0" smtClean="0">
              <a:solidFill>
                <a:srgbClr val="00B0F0"/>
              </a:solidFill>
            </a:endParaRPr>
          </a:p>
          <a:p>
            <a:r>
              <a:rPr lang="en-US" b="1" dirty="0" smtClean="0">
                <a:solidFill>
                  <a:srgbClr val="FFFF00"/>
                </a:solidFill>
              </a:rPr>
              <a:t>Big Data  </a:t>
            </a:r>
            <a:r>
              <a:rPr lang="en-US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Value Added Reseller.  </a:t>
            </a:r>
            <a:endParaRPr lang="en-US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Unique niche </a:t>
            </a:r>
            <a:r>
              <a:rPr lang="en-US" sz="2400" dirty="0"/>
              <a:t>in the value chain </a:t>
            </a:r>
            <a:r>
              <a:rPr lang="en-US" sz="2400" dirty="0" smtClean="0"/>
              <a:t>for </a:t>
            </a:r>
            <a:r>
              <a:rPr lang="en-US" sz="2400" dirty="0"/>
              <a:t>maximum sales </a:t>
            </a:r>
            <a:r>
              <a:rPr lang="en-US" sz="2400" dirty="0" smtClean="0"/>
              <a:t>opportunities.</a:t>
            </a:r>
            <a:endParaRPr lang="en-US" dirty="0"/>
          </a:p>
          <a:p>
            <a:r>
              <a:rPr lang="en-US" b="1" dirty="0" smtClean="0">
                <a:solidFill>
                  <a:srgbClr val="FFFF00"/>
                </a:solidFill>
              </a:rPr>
              <a:t>Insurance Referral Partnerships  </a:t>
            </a:r>
            <a:r>
              <a:rPr lang="en-US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Renter’s, Home Owner’s, (and Bicycle?) Insurance.</a:t>
            </a:r>
          </a:p>
          <a:p>
            <a:pPr marL="0" indent="0">
              <a:buNone/>
            </a:pPr>
            <a:r>
              <a:rPr lang="en-US" sz="2400" dirty="0" smtClean="0"/>
              <a:t>     Up to 10 </a:t>
            </a:r>
            <a:r>
              <a:rPr lang="mr-IN" sz="2400" dirty="0" smtClean="0"/>
              <a:t>–</a:t>
            </a:r>
            <a:r>
              <a:rPr lang="en-US" sz="2400" dirty="0" smtClean="0"/>
              <a:t> 15% profit off premium of insurance cross-sales.  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Crypto Wallet Referral </a:t>
            </a:r>
            <a:r>
              <a:rPr lang="en-US" b="1" dirty="0">
                <a:solidFill>
                  <a:srgbClr val="FFFF00"/>
                </a:solidFill>
              </a:rPr>
              <a:t>Partnerships  </a:t>
            </a:r>
            <a:r>
              <a:rPr lang="en-US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Trust, Cipher, etc.</a:t>
            </a:r>
            <a:endParaRPr lang="en-US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      Token based crypto compensation for steering users to partner wallets.  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38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>
                <a:latin typeface="Vermin Vibes 2"/>
              </a:rPr>
              <a:t>COMPETITIVE LANDSCAPE</a:t>
            </a:r>
            <a:endParaRPr lang="en-US" u="sng" dirty="0">
              <a:latin typeface="Vermin Vibes 2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1706570"/>
              </p:ext>
            </p:extLst>
          </p:nvPr>
        </p:nvGraphicFramePr>
        <p:xfrm>
          <a:off x="457200" y="1652588"/>
          <a:ext cx="8229600" cy="468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Bike</a:t>
                      </a:r>
                      <a:r>
                        <a:rPr lang="en-US" baseline="0" dirty="0" smtClean="0"/>
                        <a:t> 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Bike Guard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National Bike Registry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BikeDeed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Theft/Recovery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Proof of Ownership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Transfer of Ownership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Maintenance</a:t>
                      </a:r>
                      <a:r>
                        <a:rPr lang="en-US" baseline="0" dirty="0" smtClean="0"/>
                        <a:t> Records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Supply</a:t>
                      </a:r>
                      <a:r>
                        <a:rPr lang="en-US" baseline="0" dirty="0" smtClean="0"/>
                        <a:t> Chain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Proof of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Internationally</a:t>
                      </a:r>
                      <a:r>
                        <a:rPr lang="en-US" baseline="0" dirty="0" smtClean="0"/>
                        <a:t> Focused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Decentralized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2759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580"/>
            <a:ext cx="8229600" cy="1036636"/>
          </a:xfrm>
        </p:spPr>
        <p:txBody>
          <a:bodyPr/>
          <a:lstStyle/>
          <a:p>
            <a:r>
              <a:rPr lang="en-US" u="sng" dirty="0" smtClean="0">
                <a:latin typeface="Vermin Vibes 2"/>
              </a:rPr>
              <a:t>THE TEAM</a:t>
            </a:r>
            <a:endParaRPr lang="en-US" u="sng" dirty="0">
              <a:latin typeface="Vermin Vibes 2"/>
            </a:endParaRPr>
          </a:p>
        </p:txBody>
      </p:sp>
      <p:pic>
        <p:nvPicPr>
          <p:cNvPr id="12" name="Content Placeholder 11" descr="Screen Shot 2018-10-08 at 6.06.30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0" b="823"/>
          <a:stretch/>
        </p:blipFill>
        <p:spPr>
          <a:xfrm>
            <a:off x="457200" y="1166216"/>
            <a:ext cx="8229600" cy="5390511"/>
          </a:xfrm>
        </p:spPr>
      </p:pic>
    </p:spTree>
    <p:extLst>
      <p:ext uri="{BB962C8B-B14F-4D97-AF65-F5344CB8AC3E}">
        <p14:creationId xmlns:p14="http://schemas.microsoft.com/office/powerpoint/2010/main" val="786593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 smtClean="0">
                <a:latin typeface="Vermin Vibes 2"/>
              </a:rPr>
              <a:t>CORE PRODUCT</a:t>
            </a:r>
            <a:endParaRPr lang="en-US" u="sng" dirty="0">
              <a:latin typeface="Vermin Vibes 2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93" y="1600200"/>
            <a:ext cx="2549838" cy="4525963"/>
          </a:xfrm>
        </p:spPr>
      </p:pic>
      <p:sp>
        <p:nvSpPr>
          <p:cNvPr id="9" name="TextBox 8"/>
          <p:cNvSpPr txBox="1"/>
          <p:nvPr/>
        </p:nvSpPr>
        <p:spPr>
          <a:xfrm>
            <a:off x="3758951" y="1636865"/>
            <a:ext cx="5029039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Theft and Recovery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Proof </a:t>
            </a:r>
            <a:r>
              <a:rPr lang="en-US" sz="2400" dirty="0"/>
              <a:t>of </a:t>
            </a:r>
            <a:r>
              <a:rPr lang="en-US" sz="2400" dirty="0" smtClean="0"/>
              <a:t>Ownership.</a:t>
            </a: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Transfer of </a:t>
            </a:r>
            <a:r>
              <a:rPr lang="en-US" sz="2400" dirty="0"/>
              <a:t>Ownership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Maintenance Tracking.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Supply Chain Tracking.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 Bike Record Searching.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 Bike </a:t>
            </a:r>
            <a:r>
              <a:rPr lang="en-US" sz="2400" dirty="0" smtClean="0"/>
              <a:t>Valuation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Smart Locks.</a:t>
            </a:r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QR Codes/NFC Devices.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832770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14022</TotalTime>
  <Words>419</Words>
  <Application>Microsoft Macintosh PowerPoint</Application>
  <PresentationFormat>On-screen Show (4:3)</PresentationFormat>
  <Paragraphs>107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 Black </vt:lpstr>
      <vt:lpstr>PowerPoint Presentation</vt:lpstr>
      <vt:lpstr>THE NUMBERS</vt:lpstr>
      <vt:lpstr>The Problem</vt:lpstr>
      <vt:lpstr>THE SOLUTION</vt:lpstr>
      <vt:lpstr>THE BIKEDEED ECOSYTEM</vt:lpstr>
      <vt:lpstr>BUSINESS MODEL</vt:lpstr>
      <vt:lpstr>COMPETITIVE LANDSCAPE</vt:lpstr>
      <vt:lpstr>THE TEAM</vt:lpstr>
      <vt:lpstr>CORE PRODUCT</vt:lpstr>
      <vt:lpstr>The Geek Stuff</vt:lpstr>
      <vt:lpstr>MORE INFO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BikeDeed</dc:title>
  <dc:creator>Default User Nam</dc:creator>
  <cp:lastModifiedBy>Default User Nam</cp:lastModifiedBy>
  <cp:revision>96</cp:revision>
  <cp:lastPrinted>2018-10-02T18:59:05Z</cp:lastPrinted>
  <dcterms:created xsi:type="dcterms:W3CDTF">2018-08-19T00:09:53Z</dcterms:created>
  <dcterms:modified xsi:type="dcterms:W3CDTF">2018-10-09T18:16:39Z</dcterms:modified>
</cp:coreProperties>
</file>