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92878"/>
            <a:ext cx="1676384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6492876"/>
            <a:ext cx="264320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辩论基础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564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三、赛制</a:t>
            </a:r>
            <a:r>
              <a:rPr lang="en-US" altLang="zh-CN" dirty="0"/>
              <a:t>——</a:t>
            </a:r>
            <a:r>
              <a:rPr lang="zh-CN" altLang="en-US" dirty="0"/>
              <a:t>规则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基本规则</a:t>
            </a:r>
            <a:r>
              <a:rPr lang="zh-CN" altLang="en-US" dirty="0" smtClean="0">
                <a:latin typeface="方正舒体" pitchFamily="2" charset="-122"/>
                <a:ea typeface="方正舒体" pitchFamily="2" charset="-122"/>
                <a:sym typeface="+mn-ea"/>
              </a:rPr>
              <a:t>：</a:t>
            </a:r>
            <a:endParaRPr lang="en-US" altLang="zh-CN" dirty="0" smtClean="0">
              <a:latin typeface="方正舒体" pitchFamily="2" charset="-122"/>
              <a:ea typeface="方正舒体" pitchFamily="2" charset="-122"/>
              <a:sym typeface="+mn-ea"/>
            </a:endParaRPr>
          </a:p>
          <a:p>
            <a:r>
              <a:rPr lang="en-US" altLang="zh-CN" dirty="0" smtClean="0">
                <a:latin typeface="方正舒体" pitchFamily="2" charset="-122"/>
                <a:ea typeface="方正舒体" pitchFamily="2" charset="-122"/>
                <a:sym typeface="+mn-ea"/>
              </a:rPr>
              <a:t>1</a:t>
            </a:r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、不准人身攻击，都是文明人</a:t>
            </a:r>
          </a:p>
          <a:p>
            <a:r>
              <a:rPr lang="en-US" altLang="zh-CN" dirty="0">
                <a:latin typeface="方正舒体" pitchFamily="2" charset="-122"/>
                <a:ea typeface="方正舒体" pitchFamily="2" charset="-122"/>
                <a:sym typeface="+mn-ea"/>
              </a:rPr>
              <a:t>2</a:t>
            </a:r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、和谐点别嗷嗷，一起心平气和地胡说八道</a:t>
            </a:r>
          </a:p>
          <a:p>
            <a:r>
              <a:rPr lang="en-US" altLang="zh-CN" dirty="0">
                <a:latin typeface="方正舒体" pitchFamily="2" charset="-122"/>
                <a:ea typeface="方正舒体" pitchFamily="2" charset="-122"/>
                <a:sym typeface="+mn-ea"/>
              </a:rPr>
              <a:t>3</a:t>
            </a:r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、时间到，立刻说谢谢然后坐下，不然评委记你上死亡小本本</a:t>
            </a:r>
          </a:p>
          <a:p>
            <a:r>
              <a:rPr lang="en-US" altLang="zh-CN" dirty="0">
                <a:latin typeface="方正舒体" pitchFamily="2" charset="-122"/>
                <a:ea typeface="方正舒体" pitchFamily="2" charset="-122"/>
                <a:sym typeface="+mn-ea"/>
              </a:rPr>
              <a:t>4</a:t>
            </a:r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、桌子上只有纸笔，你是来打辩论的，不是来玩手机的</a:t>
            </a:r>
          </a:p>
          <a:p>
            <a:r>
              <a:rPr lang="en-US" altLang="zh-CN" dirty="0">
                <a:latin typeface="方正舒体" pitchFamily="2" charset="-122"/>
                <a:ea typeface="方正舒体" pitchFamily="2" charset="-122"/>
                <a:sym typeface="+mn-ea"/>
              </a:rPr>
              <a:t>5</a:t>
            </a:r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、严肃点，不许笑</a:t>
            </a:r>
          </a:p>
          <a:p>
            <a:r>
              <a:rPr lang="en-US" altLang="zh-CN" dirty="0">
                <a:latin typeface="方正舒体" pitchFamily="2" charset="-122"/>
                <a:ea typeface="方正舒体" pitchFamily="2" charset="-122"/>
                <a:sym typeface="+mn-ea"/>
              </a:rPr>
              <a:t>6</a:t>
            </a:r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、团队配合很重要，只能用纸条写字交流，不能语言沟通</a:t>
            </a:r>
          </a:p>
          <a:p>
            <a:endParaRPr lang="zh-CN" altLang="en-US" dirty="0">
              <a:latin typeface="方正舒体" pitchFamily="2" charset="-122"/>
              <a:ea typeface="方正舒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699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三、赛制</a:t>
            </a:r>
            <a:r>
              <a:rPr lang="en-US" altLang="zh-CN" dirty="0"/>
              <a:t>——</a:t>
            </a:r>
            <a:r>
              <a:rPr lang="zh-CN" altLang="en-US" dirty="0"/>
              <a:t>规则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仪态规则：</a:t>
            </a:r>
          </a:p>
          <a:p>
            <a:r>
              <a:rPr lang="en-US" altLang="zh-CN" dirty="0">
                <a:latin typeface="方正舒体" pitchFamily="2" charset="-122"/>
                <a:ea typeface="方正舒体" pitchFamily="2" charset="-122"/>
                <a:sym typeface="+mn-ea"/>
              </a:rPr>
              <a:t>1</a:t>
            </a:r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、一般要正装，就算不用，也别穿着人字拖破洞裤啊，这是一个严肃的比赛</a:t>
            </a:r>
          </a:p>
          <a:p>
            <a:r>
              <a:rPr lang="en-US" altLang="zh-CN" dirty="0">
                <a:latin typeface="方正舒体" pitchFamily="2" charset="-122"/>
                <a:ea typeface="方正舒体" pitchFamily="2" charset="-122"/>
                <a:sym typeface="+mn-ea"/>
              </a:rPr>
              <a:t>2</a:t>
            </a:r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、礼貌，不该你说话，不要打断对手，不然我不保证对方火了比完赛打你</a:t>
            </a:r>
          </a:p>
          <a:p>
            <a:r>
              <a:rPr lang="en-US" altLang="zh-CN" dirty="0">
                <a:latin typeface="方正舒体" pitchFamily="2" charset="-122"/>
                <a:ea typeface="方正舒体" pitchFamily="2" charset="-122"/>
                <a:sym typeface="+mn-ea"/>
              </a:rPr>
              <a:t>3</a:t>
            </a:r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、保持微笑，不会微笑，总会奸笑吧，都不会？那就傻笑！</a:t>
            </a:r>
          </a:p>
          <a:p>
            <a:r>
              <a:rPr lang="en-US" altLang="zh-CN" dirty="0">
                <a:latin typeface="方正舒体" pitchFamily="2" charset="-122"/>
                <a:ea typeface="方正舒体" pitchFamily="2" charset="-122"/>
                <a:sym typeface="+mn-ea"/>
              </a:rPr>
              <a:t>4</a:t>
            </a:r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、用手卡，别拿本子，这是辩论不是朗诵</a:t>
            </a:r>
          </a:p>
          <a:p>
            <a:r>
              <a:rPr lang="en-US" altLang="zh-CN" dirty="0">
                <a:latin typeface="方正舒体" pitchFamily="2" charset="-122"/>
                <a:ea typeface="方正舒体" pitchFamily="2" charset="-122"/>
                <a:sym typeface="+mn-ea"/>
              </a:rPr>
              <a:t>5</a:t>
            </a:r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、咳咳，用普通话，不要用潮汕话和客家话，评委不会翻译</a:t>
            </a: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如果你很酷，可以试试英语，不过我不保证不被扣分</a:t>
            </a:r>
          </a:p>
          <a:p>
            <a:r>
              <a:rPr lang="en-US" altLang="zh-CN" dirty="0">
                <a:latin typeface="方正舒体" pitchFamily="2" charset="-122"/>
                <a:ea typeface="方正舒体" pitchFamily="2" charset="-122"/>
                <a:sym typeface="+mn-ea"/>
              </a:rPr>
              <a:t>6</a:t>
            </a:r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、赛后握个手，多个女朋友</a:t>
            </a:r>
            <a:endParaRPr lang="zh-CN" altLang="en-US" dirty="0">
              <a:latin typeface="方正舒体" pitchFamily="2" charset="-122"/>
              <a:ea typeface="方正舒体" pitchFamily="2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284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三、赛制</a:t>
            </a:r>
            <a:r>
              <a:rPr lang="en-US" altLang="zh-CN" dirty="0"/>
              <a:t>——</a:t>
            </a:r>
            <a:r>
              <a:rPr lang="zh-CN" altLang="en-US" dirty="0"/>
              <a:t>规则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赛制规则：</a:t>
            </a:r>
          </a:p>
          <a:p>
            <a:r>
              <a:rPr lang="en-US" altLang="zh-CN" dirty="0">
                <a:latin typeface="方正舒体" pitchFamily="2" charset="-122"/>
                <a:ea typeface="方正舒体" pitchFamily="2" charset="-122"/>
                <a:sym typeface="+mn-ea"/>
              </a:rPr>
              <a:t>1</a:t>
            </a:r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、一辩尽量脱稿，很帅！四辩禁止脱稿，作弊！</a:t>
            </a:r>
          </a:p>
          <a:p>
            <a:r>
              <a:rPr lang="en-US" altLang="zh-CN" dirty="0">
                <a:latin typeface="方正舒体" pitchFamily="2" charset="-122"/>
                <a:ea typeface="方正舒体" pitchFamily="2" charset="-122"/>
                <a:sym typeface="+mn-ea"/>
              </a:rPr>
              <a:t>2</a:t>
            </a:r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、例证真实，不虚构；例证有普遍性，禁止个例</a:t>
            </a: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（别说你妈妈说过</a:t>
            </a:r>
            <a:r>
              <a:rPr lang="en-US" altLang="zh-CN" dirty="0">
                <a:latin typeface="方正舒体" pitchFamily="2" charset="-122"/>
                <a:ea typeface="方正舒体" pitchFamily="2" charset="-122"/>
                <a:sym typeface="+mn-ea"/>
              </a:rPr>
              <a:t>XXX</a:t>
            </a:r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，我才不认识你妈妈）</a:t>
            </a:r>
          </a:p>
          <a:p>
            <a:r>
              <a:rPr lang="en-US" altLang="zh-CN" dirty="0">
                <a:latin typeface="方正舒体" pitchFamily="2" charset="-122"/>
                <a:ea typeface="方正舒体" pitchFamily="2" charset="-122"/>
                <a:sym typeface="+mn-ea"/>
              </a:rPr>
              <a:t>3</a:t>
            </a:r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、攻辩（质询）环节，问的人只能问不能阐述，答得人只能答不能反问。</a:t>
            </a: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（十分重要，犯错了对方可以直接揪你犯规）</a:t>
            </a:r>
          </a:p>
          <a:p>
            <a:r>
              <a:rPr lang="en-US" altLang="zh-CN" dirty="0">
                <a:latin typeface="方正舒体" pitchFamily="2" charset="-122"/>
                <a:ea typeface="方正舒体" pitchFamily="2" charset="-122"/>
                <a:sym typeface="+mn-ea"/>
              </a:rPr>
              <a:t>4</a:t>
            </a:r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、自由辩正反方交替，不能一方连续站（即使对方没回答）。同时每次站起来先回答对方问题，再抛一个问题，一定要抛问题，一定要抛问题，一定要抛问题！</a:t>
            </a:r>
          </a:p>
          <a:p>
            <a:endParaRPr lang="zh-CN" altLang="en-US" dirty="0">
              <a:latin typeface="方正舒体" pitchFamily="2" charset="-122"/>
              <a:ea typeface="方正舒体" pitchFamily="2" charset="-122"/>
              <a:sym typeface="+mn-ea"/>
            </a:endParaRPr>
          </a:p>
          <a:p>
            <a:endParaRPr lang="zh-CN" altLang="en-US" dirty="0">
              <a:latin typeface="方正舒体" pitchFamily="2" charset="-122"/>
              <a:ea typeface="方正舒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246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三、赛制</a:t>
            </a:r>
            <a:r>
              <a:rPr lang="en-US" altLang="zh-CN" dirty="0"/>
              <a:t>——</a:t>
            </a:r>
            <a:r>
              <a:rPr lang="zh-CN" altLang="zh-CN" dirty="0"/>
              <a:t>各辩位工作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zh-CN" dirty="0">
                <a:latin typeface="方正舒体" pitchFamily="2" charset="-122"/>
                <a:ea typeface="方正舒体" pitchFamily="2" charset="-122"/>
                <a:sym typeface="+mn-ea"/>
              </a:rPr>
              <a:t>一辩：破题（解释题目中的一到两个关键词，给出有利定义，比如万恶之源的万）</a:t>
            </a:r>
          </a:p>
          <a:p>
            <a:r>
              <a:rPr lang="zh-CN" altLang="zh-CN" dirty="0">
                <a:latin typeface="方正舒体" pitchFamily="2" charset="-122"/>
                <a:ea typeface="方正舒体" pitchFamily="2" charset="-122"/>
                <a:sym typeface="+mn-ea"/>
              </a:rPr>
              <a:t>立论（三段论、队友辅助，论据充足）</a:t>
            </a:r>
            <a:r>
              <a:rPr lang="en-US" altLang="zh-CN" dirty="0">
                <a:latin typeface="方正舒体" pitchFamily="2" charset="-122"/>
                <a:ea typeface="方正舒体" pitchFamily="2" charset="-122"/>
                <a:sym typeface="+mn-ea"/>
              </a:rPr>
              <a:t>——</a:t>
            </a:r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立论与驳论</a:t>
            </a: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攻辩小结（短，精，狠）</a:t>
            </a: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转战场</a:t>
            </a:r>
          </a:p>
          <a:p>
            <a:endParaRPr lang="zh-CN" altLang="en-US" dirty="0">
              <a:latin typeface="方正舒体" pitchFamily="2" charset="-122"/>
              <a:ea typeface="方正舒体" pitchFamily="2" charset="-122"/>
              <a:sym typeface="+mn-ea"/>
            </a:endParaRP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二、三辩：质询（升华性与驳论性分配，</a:t>
            </a:r>
            <a:r>
              <a:rPr lang="zh-CN" altLang="en-US" u="sng" dirty="0">
                <a:latin typeface="方正舒体" pitchFamily="2" charset="-122"/>
                <a:ea typeface="方正舒体" pitchFamily="2" charset="-122"/>
                <a:sym typeface="+mn-ea"/>
              </a:rPr>
              <a:t>二辩巧设伏笔</a:t>
            </a:r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，短问长答）</a:t>
            </a: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【寻求概念共识、设置逻辑陷阱】</a:t>
            </a:r>
          </a:p>
          <a:p>
            <a:endParaRPr lang="zh-CN" altLang="en-US" dirty="0">
              <a:latin typeface="方正舒体" pitchFamily="2" charset="-122"/>
              <a:ea typeface="方正舒体" pitchFamily="2" charset="-122"/>
              <a:sym typeface="+mn-ea"/>
            </a:endParaRP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四辩：总结陈词（常态总结与革新总结）</a:t>
            </a:r>
          </a:p>
          <a:p>
            <a:endParaRPr lang="zh-CN" altLang="en-US" dirty="0">
              <a:latin typeface="方正舒体" pitchFamily="2" charset="-122"/>
              <a:ea typeface="方正舒体" pitchFamily="2" charset="-122"/>
              <a:sym typeface="+mn-ea"/>
            </a:endParaRP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自由辩：长问短答（用的都是自己的时间，给对方麻烦，而不给对方把柄）</a:t>
            </a:r>
          </a:p>
          <a:p>
            <a:endParaRPr lang="zh-CN" altLang="zh-CN" dirty="0">
              <a:latin typeface="方正舒体" pitchFamily="2" charset="-122"/>
              <a:ea typeface="方正舒体" pitchFamily="2" charset="-122"/>
              <a:sym typeface="+mn-ea"/>
            </a:endParaRPr>
          </a:p>
          <a:p>
            <a:endParaRPr lang="zh-CN" altLang="en-US" dirty="0">
              <a:latin typeface="方正舒体" pitchFamily="2" charset="-122"/>
              <a:ea typeface="方正舒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733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三、干货</a:t>
            </a:r>
            <a:r>
              <a:rPr lang="en-US" altLang="zh-CN" dirty="0"/>
              <a:t>1——</a:t>
            </a:r>
            <a:r>
              <a:rPr lang="zh-CN" altLang="zh-CN" dirty="0"/>
              <a:t>辩论里要避免的逻辑错误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sz="4200" dirty="0">
                <a:latin typeface="方正舒体" pitchFamily="2" charset="-122"/>
                <a:ea typeface="方正舒体" pitchFamily="2" charset="-122"/>
                <a:sym typeface="+mn-ea"/>
              </a:rPr>
              <a:t>1</a:t>
            </a:r>
            <a:r>
              <a:rPr lang="zh-CN" altLang="en-US" sz="4200" dirty="0">
                <a:latin typeface="方正舒体" pitchFamily="2" charset="-122"/>
                <a:ea typeface="方正舒体" pitchFamily="2" charset="-122"/>
                <a:sym typeface="+mn-ea"/>
              </a:rPr>
              <a:t>、以偏概全：用不占大多数的观点或例子，甚至个例作为论据，进行不充分论证的逻辑错误。</a:t>
            </a:r>
          </a:p>
          <a:p>
            <a:pPr marL="0" indent="0">
              <a:buNone/>
            </a:pPr>
            <a:r>
              <a:rPr lang="zh-CN" altLang="en-US" sz="4200" dirty="0">
                <a:latin typeface="方正舒体" pitchFamily="2" charset="-122"/>
                <a:ea typeface="方正舒体" pitchFamily="2" charset="-122"/>
                <a:sym typeface="+mn-ea"/>
              </a:rPr>
              <a:t>（李嘉诚只上过小学就能当首富，所以上学没用？）（</a:t>
            </a:r>
            <a:r>
              <a:rPr lang="en-US" altLang="zh-CN" sz="4200" dirty="0">
                <a:latin typeface="方正舒体" pitchFamily="2" charset="-122"/>
                <a:ea typeface="方正舒体" pitchFamily="2" charset="-122"/>
                <a:sym typeface="+mn-ea"/>
              </a:rPr>
              <a:t>3%</a:t>
            </a:r>
            <a:r>
              <a:rPr lang="zh-CN" altLang="en-US" sz="4200" dirty="0">
                <a:latin typeface="方正舒体" pitchFamily="2" charset="-122"/>
                <a:ea typeface="方正舒体" pitchFamily="2" charset="-122"/>
                <a:sym typeface="+mn-ea"/>
              </a:rPr>
              <a:t>的人打游戏反倒能成功，所以应该打游戏？）</a:t>
            </a:r>
          </a:p>
          <a:p>
            <a:endParaRPr lang="en-US" altLang="zh-CN" sz="4200" dirty="0">
              <a:latin typeface="方正舒体" pitchFamily="2" charset="-122"/>
              <a:ea typeface="方正舒体" pitchFamily="2" charset="-122"/>
              <a:sym typeface="+mn-ea"/>
            </a:endParaRPr>
          </a:p>
          <a:p>
            <a:r>
              <a:rPr lang="en-US" altLang="zh-CN" sz="4200" dirty="0">
                <a:latin typeface="方正舒体" pitchFamily="2" charset="-122"/>
                <a:ea typeface="方正舒体" pitchFamily="2" charset="-122"/>
                <a:sym typeface="+mn-ea"/>
              </a:rPr>
              <a:t>2</a:t>
            </a:r>
            <a:r>
              <a:rPr lang="zh-CN" altLang="en-US" sz="4200" dirty="0">
                <a:latin typeface="方正舒体" pitchFamily="2" charset="-122"/>
                <a:ea typeface="方正舒体" pitchFamily="2" charset="-122"/>
                <a:sym typeface="+mn-ea"/>
              </a:rPr>
              <a:t>、偷换概念：将辩题中的某一个词偷偷置换成另一个词的意思，或直接篡改某个词的概念为其他概念。</a:t>
            </a:r>
          </a:p>
          <a:p>
            <a:r>
              <a:rPr lang="zh-CN" altLang="en-US" sz="4200" dirty="0">
                <a:latin typeface="方正舒体" pitchFamily="2" charset="-122"/>
                <a:ea typeface="方正舒体" pitchFamily="2" charset="-122"/>
                <a:sym typeface="+mn-ea"/>
              </a:rPr>
              <a:t>（责任与负责任）</a:t>
            </a:r>
          </a:p>
          <a:p>
            <a:endParaRPr lang="zh-CN" altLang="en-US" sz="4200" dirty="0">
              <a:latin typeface="方正舒体" pitchFamily="2" charset="-122"/>
              <a:ea typeface="方正舒体" pitchFamily="2" charset="-122"/>
              <a:sym typeface="+mn-ea"/>
            </a:endParaRPr>
          </a:p>
          <a:p>
            <a:r>
              <a:rPr lang="en-US" altLang="zh-CN" sz="4200" dirty="0">
                <a:latin typeface="方正舒体" pitchFamily="2" charset="-122"/>
                <a:ea typeface="方正舒体" pitchFamily="2" charset="-122"/>
                <a:sym typeface="+mn-ea"/>
              </a:rPr>
              <a:t>3</a:t>
            </a:r>
            <a:r>
              <a:rPr lang="zh-CN" altLang="en-US" sz="4200" dirty="0">
                <a:latin typeface="方正舒体" pitchFamily="2" charset="-122"/>
                <a:ea typeface="方正舒体" pitchFamily="2" charset="-122"/>
                <a:sym typeface="+mn-ea"/>
              </a:rPr>
              <a:t>、诉诸传统：用传统或过去的事例作为论据进行论证，由于传统观念并不一定具有现时性，所以用传统问题论证现代辩题，显然是不合格的论据。</a:t>
            </a:r>
          </a:p>
          <a:p>
            <a:r>
              <a:rPr lang="zh-CN" altLang="en-US" sz="4200" dirty="0">
                <a:latin typeface="方正舒体" pitchFamily="2" charset="-122"/>
                <a:ea typeface="方正舒体" pitchFamily="2" charset="-122"/>
                <a:sym typeface="+mn-ea"/>
              </a:rPr>
              <a:t>（李白没用过电脑，可以成为诗仙，所以不该用电脑？）</a:t>
            </a:r>
          </a:p>
          <a:p>
            <a:endParaRPr lang="zh-CN" altLang="en-US" sz="4200" dirty="0">
              <a:latin typeface="方正舒体" pitchFamily="2" charset="-122"/>
              <a:ea typeface="方正舒体" pitchFamily="2" charset="-122"/>
              <a:sym typeface="+mn-ea"/>
            </a:endParaRPr>
          </a:p>
          <a:p>
            <a:r>
              <a:rPr lang="en-US" altLang="zh-CN" sz="4200" dirty="0">
                <a:latin typeface="方正舒体" pitchFamily="2" charset="-122"/>
                <a:ea typeface="方正舒体" pitchFamily="2" charset="-122"/>
                <a:sym typeface="+mn-ea"/>
              </a:rPr>
              <a:t>4</a:t>
            </a:r>
            <a:r>
              <a:rPr lang="zh-CN" altLang="en-US" sz="4200" dirty="0">
                <a:latin typeface="方正舒体" pitchFamily="2" charset="-122"/>
                <a:ea typeface="方正舒体" pitchFamily="2" charset="-122"/>
                <a:sym typeface="+mn-ea"/>
              </a:rPr>
              <a:t>、强加因果：仅仅因为在一个事物形成的过程中，有另一个事件发生，就认定后者是前者形成的原因。</a:t>
            </a:r>
          </a:p>
          <a:p>
            <a:r>
              <a:rPr lang="zh-CN" altLang="en-US" sz="4200" dirty="0">
                <a:latin typeface="方正舒体" pitchFamily="2" charset="-122"/>
                <a:ea typeface="方正舒体" pitchFamily="2" charset="-122"/>
                <a:sym typeface="+mn-ea"/>
              </a:rPr>
              <a:t>（如大学生在吃胖的同时，你也在学习。仅仅因为此，就说因为大学生学习，所以会肥胖，就是对于肥胖与学习的强加因果。）</a:t>
            </a:r>
          </a:p>
          <a:p>
            <a:r>
              <a:rPr lang="zh-CN" altLang="en-US" sz="4200" dirty="0">
                <a:latin typeface="方正舒体" pitchFamily="2" charset="-122"/>
                <a:ea typeface="方正舒体" pitchFamily="2" charset="-122"/>
                <a:sym typeface="+mn-ea"/>
              </a:rPr>
              <a:t>强加因果的重点在于所谓的“原因”和“结果”没有直接关系。</a:t>
            </a:r>
          </a:p>
          <a:p>
            <a:endParaRPr lang="zh-CN" altLang="en-US" dirty="0">
              <a:latin typeface="方正舒体" pitchFamily="2" charset="-122"/>
              <a:ea typeface="方正舒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969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四、干货</a:t>
            </a:r>
            <a:r>
              <a:rPr lang="en-US" altLang="zh-CN" dirty="0"/>
              <a:t>1——</a:t>
            </a:r>
            <a:r>
              <a:rPr lang="zh-CN" altLang="zh-CN" dirty="0"/>
              <a:t>辩论里要避免的逻辑错误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latin typeface="方正舒体" pitchFamily="2" charset="-122"/>
                <a:ea typeface="方正舒体" pitchFamily="2" charset="-122"/>
                <a:sym typeface="+mn-ea"/>
              </a:rPr>
              <a:t>6</a:t>
            </a:r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、循环论证：</a:t>
            </a:r>
            <a:r>
              <a:rPr lang="en-US" altLang="zh-CN" dirty="0">
                <a:latin typeface="方正舒体" pitchFamily="2" charset="-122"/>
                <a:ea typeface="方正舒体" pitchFamily="2" charset="-122"/>
                <a:sym typeface="+mn-ea"/>
              </a:rPr>
              <a:t>A</a:t>
            </a:r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论证</a:t>
            </a:r>
            <a:r>
              <a:rPr lang="en-US" altLang="zh-CN" dirty="0">
                <a:latin typeface="方正舒体" pitchFamily="2" charset="-122"/>
                <a:ea typeface="方正舒体" pitchFamily="2" charset="-122"/>
                <a:sym typeface="+mn-ea"/>
              </a:rPr>
              <a:t>B</a:t>
            </a:r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，</a:t>
            </a:r>
            <a:r>
              <a:rPr lang="en-US" altLang="zh-CN" dirty="0">
                <a:latin typeface="方正舒体" pitchFamily="2" charset="-122"/>
                <a:ea typeface="方正舒体" pitchFamily="2" charset="-122"/>
                <a:sym typeface="+mn-ea"/>
              </a:rPr>
              <a:t>B</a:t>
            </a:r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论证</a:t>
            </a:r>
            <a:r>
              <a:rPr lang="en-US" altLang="zh-CN" dirty="0">
                <a:latin typeface="方正舒体" pitchFamily="2" charset="-122"/>
                <a:ea typeface="方正舒体" pitchFamily="2" charset="-122"/>
                <a:sym typeface="+mn-ea"/>
              </a:rPr>
              <a:t>A</a:t>
            </a:r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，但其实</a:t>
            </a:r>
            <a:r>
              <a:rPr lang="en-US" altLang="zh-CN" dirty="0">
                <a:latin typeface="方正舒体" pitchFamily="2" charset="-122"/>
                <a:ea typeface="方正舒体" pitchFamily="2" charset="-122"/>
                <a:sym typeface="+mn-ea"/>
              </a:rPr>
              <a:t>AB</a:t>
            </a:r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都是需要论据的，最后等于没论证</a:t>
            </a: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“为什么姚明长得高”的论据是“因为他打篮球”</a:t>
            </a: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又用“为什么姚明打篮球”论证“因为个子高”</a:t>
            </a:r>
          </a:p>
          <a:p>
            <a:endParaRPr lang="zh-CN" altLang="en-US" dirty="0">
              <a:latin typeface="方正舒体" pitchFamily="2" charset="-122"/>
              <a:ea typeface="方正舒体" pitchFamily="2" charset="-122"/>
              <a:sym typeface="+mn-ea"/>
            </a:endParaRPr>
          </a:p>
          <a:p>
            <a:r>
              <a:rPr lang="en-US" altLang="zh-CN" dirty="0">
                <a:latin typeface="方正舒体" pitchFamily="2" charset="-122"/>
                <a:ea typeface="方正舒体" pitchFamily="2" charset="-122"/>
                <a:sym typeface="+mn-ea"/>
              </a:rPr>
              <a:t>7</a:t>
            </a:r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、诡辩：用</a:t>
            </a:r>
            <a:r>
              <a:rPr lang="en-US" altLang="zh-CN" dirty="0">
                <a:latin typeface="方正舒体" pitchFamily="2" charset="-122"/>
                <a:ea typeface="方正舒体" pitchFamily="2" charset="-122"/>
                <a:sym typeface="+mn-ea"/>
              </a:rPr>
              <a:t>“</a:t>
            </a:r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扭曲的真理</a:t>
            </a:r>
            <a:r>
              <a:rPr lang="en-US" altLang="zh-CN" dirty="0">
                <a:latin typeface="方正舒体" pitchFamily="2" charset="-122"/>
                <a:ea typeface="方正舒体" pitchFamily="2" charset="-122"/>
                <a:sym typeface="+mn-ea"/>
              </a:rPr>
              <a:t>+</a:t>
            </a:r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真理</a:t>
            </a:r>
            <a:r>
              <a:rPr lang="en-US" altLang="zh-CN" dirty="0">
                <a:latin typeface="方正舒体" pitchFamily="2" charset="-122"/>
                <a:ea typeface="方正舒体" pitchFamily="2" charset="-122"/>
                <a:sym typeface="+mn-ea"/>
              </a:rPr>
              <a:t>”</a:t>
            </a:r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论证歪理</a:t>
            </a: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如何论证你的情敌不是人</a:t>
            </a: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真理一：人会使用劳动工具</a:t>
            </a: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真理二：只有人才能长大成人</a:t>
            </a:r>
            <a:endParaRPr lang="en-US" altLang="zh-CN" dirty="0">
              <a:latin typeface="方正舒体" pitchFamily="2" charset="-122"/>
              <a:ea typeface="方正舒体" pitchFamily="2" charset="-122"/>
              <a:sym typeface="+mn-ea"/>
            </a:endParaRPr>
          </a:p>
          <a:p>
            <a:endParaRPr lang="zh-CN" altLang="en-US" dirty="0">
              <a:latin typeface="方正舒体" pitchFamily="2" charset="-122"/>
              <a:ea typeface="方正舒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282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四、干货</a:t>
            </a:r>
            <a:r>
              <a:rPr lang="en-US" altLang="zh-CN" dirty="0"/>
              <a:t>3——</a:t>
            </a:r>
            <a:r>
              <a:rPr lang="zh-CN" altLang="en-US" dirty="0"/>
              <a:t>辩题类型的重点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latin typeface="方正舒体" pitchFamily="2" charset="-122"/>
                <a:ea typeface="方正舒体" pitchFamily="2" charset="-122"/>
                <a:sym typeface="+mn-ea"/>
              </a:rPr>
              <a:t>1</a:t>
            </a:r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、是非判断型辩题</a:t>
            </a: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举例：钱是/不是万恶之源、红颜是/不是祸水（</a:t>
            </a:r>
            <a:r>
              <a:rPr lang="en-US" altLang="zh-CN" dirty="0">
                <a:latin typeface="方正舒体" pitchFamily="2" charset="-122"/>
                <a:ea typeface="方正舒体" pitchFamily="2" charset="-122"/>
                <a:sym typeface="+mn-ea"/>
              </a:rPr>
              <a:t>A</a:t>
            </a:r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是不是</a:t>
            </a:r>
            <a:r>
              <a:rPr lang="en-US" altLang="zh-CN" dirty="0">
                <a:latin typeface="方正舒体" pitchFamily="2" charset="-122"/>
                <a:ea typeface="方正舒体" pitchFamily="2" charset="-122"/>
                <a:sym typeface="+mn-ea"/>
              </a:rPr>
              <a:t>B</a:t>
            </a:r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）</a:t>
            </a: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重点：找到</a:t>
            </a:r>
            <a:r>
              <a:rPr lang="en-US" altLang="zh-CN" dirty="0">
                <a:latin typeface="方正舒体" pitchFamily="2" charset="-122"/>
                <a:ea typeface="方正舒体" pitchFamily="2" charset="-122"/>
                <a:sym typeface="+mn-ea"/>
              </a:rPr>
              <a:t>B</a:t>
            </a:r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的</a:t>
            </a:r>
            <a:r>
              <a:rPr lang="zh-CN" altLang="en-US" u="sng" dirty="0">
                <a:latin typeface="方正舒体" pitchFamily="2" charset="-122"/>
                <a:ea typeface="方正舒体" pitchFamily="2" charset="-122"/>
                <a:sym typeface="+mn-ea"/>
              </a:rPr>
              <a:t>必须性内涵</a:t>
            </a:r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（特点），和</a:t>
            </a:r>
            <a:r>
              <a:rPr lang="en-US" altLang="zh-CN" dirty="0">
                <a:latin typeface="方正舒体" pitchFamily="2" charset="-122"/>
                <a:ea typeface="方正舒体" pitchFamily="2" charset="-122"/>
                <a:sym typeface="+mn-ea"/>
              </a:rPr>
              <a:t>A</a:t>
            </a:r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的</a:t>
            </a:r>
            <a:r>
              <a:rPr lang="zh-CN" altLang="en-US" u="sng" dirty="0">
                <a:latin typeface="方正舒体" pitchFamily="2" charset="-122"/>
                <a:ea typeface="方正舒体" pitchFamily="2" charset="-122"/>
                <a:sym typeface="+mn-ea"/>
              </a:rPr>
              <a:t>具备性内涵</a:t>
            </a:r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，论证相容相斥</a:t>
            </a:r>
          </a:p>
          <a:p>
            <a:endParaRPr lang="zh-CN" altLang="en-US" u="sng" dirty="0">
              <a:latin typeface="方正舒体" pitchFamily="2" charset="-122"/>
              <a:ea typeface="方正舒体" pitchFamily="2" charset="-122"/>
              <a:sym typeface="+mn-ea"/>
            </a:endParaRP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例证：红颜是/不是祸水</a:t>
            </a: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红颜：美丽、目光大多短浅、诱惑心智</a:t>
            </a: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祸水：破坏本来美好的东西、产生灾祸、由受祸者自己的错误决策产生</a:t>
            </a:r>
          </a:p>
          <a:p>
            <a:endParaRPr lang="zh-CN" altLang="en-US" dirty="0">
              <a:latin typeface="方正舒体" pitchFamily="2" charset="-122"/>
              <a:ea typeface="方正舒体" pitchFamily="2" charset="-122"/>
              <a:sym typeface="+mn-ea"/>
            </a:endParaRPr>
          </a:p>
          <a:p>
            <a:endParaRPr lang="zh-CN" altLang="en-US" dirty="0">
              <a:latin typeface="方正舒体" pitchFamily="2" charset="-122"/>
              <a:ea typeface="方正舒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162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四、干货</a:t>
            </a:r>
            <a:r>
              <a:rPr lang="en-US" altLang="zh-CN" dirty="0"/>
              <a:t>3——</a:t>
            </a:r>
            <a:r>
              <a:rPr lang="zh-CN" altLang="en-US" dirty="0"/>
              <a:t>辩题类型的重点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>
                <a:latin typeface="方正舒体" pitchFamily="2" charset="-122"/>
                <a:ea typeface="方正舒体" pitchFamily="2" charset="-122"/>
                <a:sym typeface="+mn-ea"/>
              </a:rPr>
              <a:t>2</a:t>
            </a:r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、能否判断型辩题</a:t>
            </a: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举例：逆境能</a:t>
            </a:r>
            <a:r>
              <a:rPr lang="en-US" altLang="zh-CN" dirty="0">
                <a:latin typeface="方正舒体" pitchFamily="2" charset="-122"/>
                <a:ea typeface="方正舒体" pitchFamily="2" charset="-122"/>
                <a:sym typeface="+mn-ea"/>
              </a:rPr>
              <a:t>/</a:t>
            </a:r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不能让人更好成长、全球化能</a:t>
            </a:r>
            <a:r>
              <a:rPr lang="en-US" altLang="zh-CN" dirty="0">
                <a:latin typeface="方正舒体" pitchFamily="2" charset="-122"/>
                <a:ea typeface="方正舒体" pitchFamily="2" charset="-122"/>
                <a:sym typeface="+mn-ea"/>
              </a:rPr>
              <a:t>/</a:t>
            </a:r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不能成就国家发展</a:t>
            </a: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重点：承认相容，论证足以不足以</a:t>
            </a:r>
            <a:endParaRPr lang="zh-CN" altLang="en-US" u="sng" dirty="0">
              <a:latin typeface="方正舒体" pitchFamily="2" charset="-122"/>
              <a:ea typeface="方正舒体" pitchFamily="2" charset="-122"/>
              <a:sym typeface="+mn-ea"/>
            </a:endParaRPr>
          </a:p>
          <a:p>
            <a:endParaRPr lang="zh-CN" altLang="en-US" u="sng" dirty="0">
              <a:latin typeface="方正舒体" pitchFamily="2" charset="-122"/>
              <a:ea typeface="方正舒体" pitchFamily="2" charset="-122"/>
              <a:sym typeface="+mn-ea"/>
            </a:endParaRPr>
          </a:p>
          <a:p>
            <a:r>
              <a:rPr lang="en-US" altLang="zh-CN" dirty="0">
                <a:latin typeface="方正舒体" pitchFamily="2" charset="-122"/>
                <a:ea typeface="方正舒体" pitchFamily="2" charset="-122"/>
                <a:sym typeface="+mn-ea"/>
              </a:rPr>
              <a:t>3</a:t>
            </a:r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、并列型辩题</a:t>
            </a: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举例：理性爱国，应以“公民认知</a:t>
            </a:r>
            <a:r>
              <a:rPr lang="en-US" altLang="zh-CN" dirty="0">
                <a:latin typeface="方正舒体" pitchFamily="2" charset="-122"/>
                <a:ea typeface="方正舒体" pitchFamily="2" charset="-122"/>
                <a:sym typeface="+mn-ea"/>
              </a:rPr>
              <a:t>/</a:t>
            </a:r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政府引导”为主</a:t>
            </a: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代沟的主要责任在“父母</a:t>
            </a:r>
            <a:r>
              <a:rPr lang="en-US" altLang="zh-CN" dirty="0">
                <a:latin typeface="方正舒体" pitchFamily="2" charset="-122"/>
                <a:ea typeface="方正舒体" pitchFamily="2" charset="-122"/>
                <a:sym typeface="+mn-ea"/>
              </a:rPr>
              <a:t>/</a:t>
            </a:r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子女”</a:t>
            </a: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重点：列举不变量的必备要求，论证两个变量谁的影响大、匹配度高。</a:t>
            </a: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一定要有包容心</a:t>
            </a:r>
          </a:p>
          <a:p>
            <a:endParaRPr lang="zh-CN" altLang="en-US" dirty="0">
              <a:latin typeface="方正舒体" pitchFamily="2" charset="-122"/>
              <a:ea typeface="方正舒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948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四、干货</a:t>
            </a:r>
            <a:r>
              <a:rPr lang="en-US" altLang="zh-CN" dirty="0"/>
              <a:t>3——</a:t>
            </a:r>
            <a:r>
              <a:rPr lang="zh-CN" altLang="en-US" dirty="0"/>
              <a:t>辩题类型的重点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方正舒体" pitchFamily="2" charset="-122"/>
                <a:ea typeface="方正舒体" pitchFamily="2" charset="-122"/>
                <a:sym typeface="+mn-ea"/>
              </a:rPr>
              <a:t>4</a:t>
            </a:r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、比较型辩题</a:t>
            </a:r>
            <a:r>
              <a:rPr lang="en-US" altLang="zh-CN" dirty="0">
                <a:latin typeface="方正舒体" pitchFamily="2" charset="-122"/>
                <a:ea typeface="方正舒体" pitchFamily="2" charset="-122"/>
                <a:sym typeface="+mn-ea"/>
              </a:rPr>
              <a:t>——</a:t>
            </a:r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最常见辩题</a:t>
            </a: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举例：外来文明对中国文明利大于弊</a:t>
            </a:r>
            <a:r>
              <a:rPr lang="en-US" altLang="zh-CN" dirty="0">
                <a:latin typeface="方正舒体" pitchFamily="2" charset="-122"/>
                <a:ea typeface="方正舒体" pitchFamily="2" charset="-122"/>
                <a:sym typeface="+mn-ea"/>
              </a:rPr>
              <a:t>/</a:t>
            </a:r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弊大于利</a:t>
            </a: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现代社会通才</a:t>
            </a:r>
            <a:r>
              <a:rPr lang="en-US" altLang="zh-CN" dirty="0">
                <a:latin typeface="方正舒体" pitchFamily="2" charset="-122"/>
                <a:ea typeface="方正舒体" pitchFamily="2" charset="-122"/>
                <a:sym typeface="+mn-ea"/>
              </a:rPr>
              <a:t>/</a:t>
            </a:r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专才更重要</a:t>
            </a: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重点：包容心，重点论证比较性，重在标准！</a:t>
            </a:r>
            <a:endParaRPr lang="zh-CN" altLang="en-US" u="sng" dirty="0">
              <a:latin typeface="方正舒体" pitchFamily="2" charset="-122"/>
              <a:ea typeface="方正舒体" pitchFamily="2" charset="-122"/>
              <a:sym typeface="+mn-ea"/>
            </a:endParaRPr>
          </a:p>
          <a:p>
            <a:endParaRPr lang="zh-CN" altLang="en-US" u="sng" dirty="0">
              <a:latin typeface="方正舒体" pitchFamily="2" charset="-122"/>
              <a:ea typeface="方正舒体" pitchFamily="2" charset="-122"/>
              <a:sym typeface="+mn-ea"/>
            </a:endParaRPr>
          </a:p>
          <a:p>
            <a:endParaRPr lang="zh-CN" altLang="en-US" dirty="0">
              <a:latin typeface="方正舒体" pitchFamily="2" charset="-122"/>
              <a:ea typeface="方正舒体" pitchFamily="2" charset="-122"/>
              <a:sym typeface="+mn-ea"/>
            </a:endParaRPr>
          </a:p>
          <a:p>
            <a:endParaRPr lang="zh-CN" altLang="en-US" dirty="0">
              <a:latin typeface="方正舒体" pitchFamily="2" charset="-122"/>
              <a:ea typeface="方正舒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75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四、干货</a:t>
            </a:r>
            <a:r>
              <a:rPr lang="en-US" altLang="zh-CN" dirty="0"/>
              <a:t>4——</a:t>
            </a:r>
            <a:r>
              <a:rPr lang="zh-CN" altLang="en-US" dirty="0"/>
              <a:t>两种逻辑思路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（1）归纳推理：适用于一般情况，特例极少。</a:t>
            </a: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举例：你帮一群狗洗澡，第一只身上有跳蚤，第二只也有，第三只还有。。。。第N只都有→因为我观察了N只狗，他们身上都有跳蚤→所以世界上所有狗都有跳蚤。（虽然感觉扯淡，但这也是日常我们最常用的逻辑，仔细想想你会认可的）</a:t>
            </a: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（2）演绎推理：适用于违背传统观念的想法。【伟大领袖如何激励行动】</a:t>
            </a: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     如果你的观念不是普遍被认可的，那么自然不能用需要大量基数证明的归纳推理。这时候我们就要用演绎推理。</a:t>
            </a: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     演绎推理一般要从人们普遍接受、不会引起争论的一般性结论说起（苹果、怀特兄弟、马丁路德金成功了，跟其他同行比一定有不同点）。</a:t>
            </a: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     接着通过对每个论点用开头的结论证实，最后一步步演绎出自己的最终结论即可（也就是说他不是标准的三段论，他需要章末点题）</a:t>
            </a:r>
          </a:p>
          <a:p>
            <a:endParaRPr lang="zh-CN" altLang="en-US" dirty="0">
              <a:latin typeface="方正舒体" pitchFamily="2" charset="-122"/>
              <a:ea typeface="方正舒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133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一、引入：辩论是什么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方正舒体" pitchFamily="2" charset="-122"/>
                <a:ea typeface="方正舒体" pitchFamily="2" charset="-122"/>
              </a:rPr>
              <a:t>口才竞赛？</a:t>
            </a: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</a:rPr>
              <a:t>吵架？</a:t>
            </a: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</a:rPr>
              <a:t>演讲对抗赛？</a:t>
            </a: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</a:rPr>
              <a:t>推理比赛？</a:t>
            </a: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</a:rPr>
              <a:t>找茬比赛？</a:t>
            </a:r>
          </a:p>
          <a:p>
            <a:endParaRPr lang="zh-CN" altLang="en-US" dirty="0">
              <a:latin typeface="方正舒体" pitchFamily="2" charset="-122"/>
              <a:ea typeface="方正舒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416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</a:t>
            </a:r>
            <a:r>
              <a:rPr lang="zh-CN" altLang="zh-CN" dirty="0"/>
              <a:t>论据的选择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数据＞事例论据（时事博认同）＞史实论据（时效性）＞道理论据（时效性和适用地区等）</a:t>
            </a:r>
          </a:p>
          <a:p>
            <a:endParaRPr lang="zh-CN" altLang="en-US" dirty="0">
              <a:latin typeface="方正舒体" pitchFamily="2" charset="-122"/>
              <a:ea typeface="方正舒体" pitchFamily="2" charset="-122"/>
              <a:sym typeface="+mn-ea"/>
            </a:endParaRP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禁用论据：个例论据、主观论据（我认为、我觉得，等你当了世界总统可以用）、个人事实论据</a:t>
            </a:r>
          </a:p>
          <a:p>
            <a:endParaRPr lang="en-US" altLang="zh-CN" dirty="0">
              <a:latin typeface="方正舒体" pitchFamily="2" charset="-122"/>
              <a:ea typeface="方正舒体" pitchFamily="2" charset="-122"/>
              <a:sym typeface="+mn-ea"/>
            </a:endParaRPr>
          </a:p>
          <a:p>
            <a:endParaRPr lang="en-US" altLang="zh-CN" dirty="0">
              <a:latin typeface="方正舒体" pitchFamily="2" charset="-122"/>
              <a:ea typeface="方正舒体" pitchFamily="2" charset="-122"/>
              <a:sym typeface="+mn-ea"/>
            </a:endParaRP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知网论文、统计局</a:t>
            </a:r>
            <a:endParaRPr lang="en-US" altLang="zh-CN" dirty="0">
              <a:latin typeface="方正舒体" pitchFamily="2" charset="-122"/>
              <a:ea typeface="方正舒体" pitchFamily="2" charset="-122"/>
              <a:sym typeface="+mn-ea"/>
            </a:endParaRPr>
          </a:p>
          <a:p>
            <a:endParaRPr lang="en-US" altLang="zh-CN" dirty="0">
              <a:latin typeface="方正舒体" pitchFamily="2" charset="-122"/>
              <a:ea typeface="方正舒体" pitchFamily="2" charset="-122"/>
              <a:sym typeface="+mn-ea"/>
            </a:endParaRPr>
          </a:p>
          <a:p>
            <a:r>
              <a:rPr lang="zh-CN" altLang="en-US" sz="4400" dirty="0">
                <a:solidFill>
                  <a:schemeClr val="accent2"/>
                </a:solidFill>
                <a:latin typeface="方正舒体" pitchFamily="2" charset="-122"/>
                <a:ea typeface="方正舒体" pitchFamily="2" charset="-122"/>
              </a:rPr>
              <a:t>定义</a:t>
            </a:r>
            <a:endParaRPr lang="en-US" altLang="zh-CN" sz="4400" dirty="0">
              <a:solidFill>
                <a:schemeClr val="accent2"/>
              </a:solidFill>
              <a:latin typeface="方正舒体" pitchFamily="2" charset="-122"/>
              <a:ea typeface="方正舒体" pitchFamily="2" charset="-122"/>
            </a:endParaRP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</a:rPr>
              <a:t>诉诸权威 </a:t>
            </a:r>
            <a:r>
              <a:rPr lang="en-US" altLang="zh-CN" dirty="0">
                <a:latin typeface="方正舒体" pitchFamily="2" charset="-122"/>
                <a:ea typeface="方正舒体" pitchFamily="2" charset="-122"/>
              </a:rPr>
              <a:t>{</a:t>
            </a:r>
            <a:r>
              <a:rPr lang="zh-CN" altLang="en-US" dirty="0">
                <a:latin typeface="方正舒体" pitchFamily="2" charset="-122"/>
                <a:ea typeface="方正舒体" pitchFamily="2" charset="-122"/>
              </a:rPr>
              <a:t>知网论文，现代汉语词典，维基百科，辞海，甚至百度百科</a:t>
            </a:r>
            <a:r>
              <a:rPr lang="en-US" altLang="zh-CN" dirty="0">
                <a:latin typeface="方正舒体" pitchFamily="2" charset="-122"/>
                <a:ea typeface="方正舒体" pitchFamily="2" charset="-122"/>
              </a:rPr>
              <a:t>}</a:t>
            </a:r>
          </a:p>
          <a:p>
            <a:endParaRPr lang="zh-CN" altLang="en-US" dirty="0">
              <a:latin typeface="方正舒体" pitchFamily="2" charset="-122"/>
              <a:ea typeface="方正舒体" pitchFamily="2" charset="-122"/>
              <a:sym typeface="+mn-ea"/>
            </a:endParaRPr>
          </a:p>
          <a:p>
            <a:endParaRPr lang="zh-CN" altLang="en-US" dirty="0">
              <a:latin typeface="方正舒体" pitchFamily="2" charset="-122"/>
              <a:ea typeface="方正舒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50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>
            <a:normAutofit fontScale="55000" lnSpcReduction="20000"/>
          </a:bodyPr>
          <a:lstStyle/>
          <a:p>
            <a:endParaRPr lang="en-US" altLang="zh-CN" dirty="0">
              <a:latin typeface="方正舒体" pitchFamily="2" charset="-122"/>
              <a:ea typeface="方正舒体" pitchFamily="2" charset="-122"/>
            </a:endParaRPr>
          </a:p>
          <a:p>
            <a:r>
              <a:rPr lang="zh-CN" altLang="en-US" sz="5400" dirty="0">
                <a:latin typeface="方正舒体" pitchFamily="2" charset="-122"/>
                <a:ea typeface="方正舒体" pitchFamily="2" charset="-122"/>
              </a:rPr>
              <a:t>一辩</a:t>
            </a:r>
            <a:endParaRPr lang="en-US" altLang="zh-CN" sz="5400" dirty="0">
              <a:latin typeface="方正舒体" pitchFamily="2" charset="-122"/>
              <a:ea typeface="方正舒体" pitchFamily="2" charset="-122"/>
            </a:endParaRPr>
          </a:p>
          <a:p>
            <a:endParaRPr lang="en-US" altLang="zh-CN" sz="5400" dirty="0">
              <a:latin typeface="方正舒体" pitchFamily="2" charset="-122"/>
              <a:ea typeface="方正舒体" pitchFamily="2" charset="-122"/>
            </a:endParaRP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</a:rPr>
              <a:t>在讲一辩的任务之前要明确，</a:t>
            </a:r>
            <a:r>
              <a:rPr lang="zh-CN" altLang="en-US" dirty="0">
                <a:solidFill>
                  <a:srgbClr val="FFFF00"/>
                </a:solidFill>
                <a:latin typeface="方正舒体" pitchFamily="2" charset="-122"/>
                <a:ea typeface="方正舒体" pitchFamily="2" charset="-122"/>
              </a:rPr>
              <a:t>一套论的定义、判准、论点不是一辩一个人的事。一套完整的论，是整个队伍的事。</a:t>
            </a:r>
          </a:p>
          <a:p>
            <a:endParaRPr lang="zh-CN" altLang="en-US" dirty="0">
              <a:solidFill>
                <a:srgbClr val="FF0000"/>
              </a:solidFill>
              <a:latin typeface="方正舒体" pitchFamily="2" charset="-122"/>
              <a:ea typeface="方正舒体" pitchFamily="2" charset="-122"/>
            </a:endParaRP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</a:rPr>
              <a:t>    一辩真正的任务，是划定己方的优势区、规避己方的劣势区，以及在自由辩攻防时及时转战场。</a:t>
            </a:r>
          </a:p>
          <a:p>
            <a:endParaRPr lang="zh-CN" altLang="en-US" dirty="0">
              <a:latin typeface="方正舒体" pitchFamily="2" charset="-122"/>
              <a:ea typeface="方正舒体" pitchFamily="2" charset="-122"/>
            </a:endParaRP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</a:rPr>
              <a:t>    划定优势与规避劣势，简而言之就是划范围，主要靠的就是立论的过程。</a:t>
            </a:r>
          </a:p>
          <a:p>
            <a:endParaRPr lang="zh-CN" altLang="en-US" dirty="0">
              <a:latin typeface="方正舒体" pitchFamily="2" charset="-122"/>
              <a:ea typeface="方正舒体" pitchFamily="2" charset="-122"/>
            </a:endParaRP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</a:rPr>
              <a:t>    观点是整个队伍的观点，但如何让观点成为实用的、场下的人听得下去的、场下的人听得懂的论，这就是一辩的事了。</a:t>
            </a:r>
          </a:p>
          <a:p>
            <a:endParaRPr lang="zh-CN" altLang="en-US" dirty="0">
              <a:latin typeface="方正舒体" pitchFamily="2" charset="-122"/>
              <a:ea typeface="方正舒体" pitchFamily="2" charset="-122"/>
            </a:endParaRP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</a:rPr>
              <a:t>    转战场所需要的，就是一辩并非主要攻防位置的身份，能够脱离战场去思考其中的内涵，并且</a:t>
            </a:r>
            <a:r>
              <a:rPr lang="zh-CN" altLang="en-US" dirty="0">
                <a:solidFill>
                  <a:srgbClr val="FFFF00"/>
                </a:solidFill>
                <a:latin typeface="方正舒体" pitchFamily="2" charset="-122"/>
                <a:ea typeface="方正舒体" pitchFamily="2" charset="-122"/>
              </a:rPr>
              <a:t>一辩作为立论的人也是最理解己方论的。（一辩一定要吃透自己的论）</a:t>
            </a:r>
          </a:p>
          <a:p>
            <a:endParaRPr lang="zh-CN" altLang="en-US" dirty="0">
              <a:latin typeface="方正舒体" pitchFamily="2" charset="-122"/>
              <a:ea typeface="方正舒体" pitchFamily="2" charset="-122"/>
            </a:endParaRP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</a:rPr>
              <a:t>    有时候二、三辩容易恋战，确定一个交锋点讨论到极限了，如何转到下一个交锋点，这也是一辩的责任。（即转战场）</a:t>
            </a:r>
          </a:p>
          <a:p>
            <a:endParaRPr lang="zh-CN" altLang="en-US" dirty="0">
              <a:latin typeface="方正舒体" pitchFamily="2" charset="-122"/>
              <a:ea typeface="方正舒体" pitchFamily="2" charset="-122"/>
            </a:endParaRPr>
          </a:p>
          <a:p>
            <a:endParaRPr lang="zh-CN" altLang="en-US" dirty="0">
              <a:latin typeface="方正舒体" pitchFamily="2" charset="-122"/>
              <a:ea typeface="方正舒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460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sz="6000" dirty="0">
                <a:latin typeface="方正舒体" pitchFamily="2" charset="-122"/>
                <a:ea typeface="方正舒体" pitchFamily="2" charset="-122"/>
              </a:rPr>
              <a:t>二辩</a:t>
            </a:r>
            <a:endParaRPr lang="en-US" altLang="zh-CN" sz="6000" dirty="0">
              <a:latin typeface="方正舒体" pitchFamily="2" charset="-122"/>
              <a:ea typeface="方正舒体" pitchFamily="2" charset="-122"/>
            </a:endParaRPr>
          </a:p>
          <a:p>
            <a:endParaRPr lang="en-US" altLang="zh-CN" dirty="0">
              <a:latin typeface="方正舒体" pitchFamily="2" charset="-122"/>
              <a:ea typeface="方正舒体" pitchFamily="2" charset="-122"/>
            </a:endParaRP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</a:rPr>
              <a:t>二辩的作用在不同赛制下不太一样，因此我讲的会是二辩作为首质时的任务。</a:t>
            </a:r>
          </a:p>
          <a:p>
            <a:endParaRPr lang="zh-CN" altLang="en-US" dirty="0">
              <a:latin typeface="方正舒体" pitchFamily="2" charset="-122"/>
              <a:ea typeface="方正舒体" pitchFamily="2" charset="-122"/>
            </a:endParaRP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</a:rPr>
              <a:t>    首质的首要任务是“探路”，其次是“拆论”。</a:t>
            </a:r>
          </a:p>
          <a:p>
            <a:endParaRPr lang="zh-CN" altLang="en-US" dirty="0">
              <a:latin typeface="方正舒体" pitchFamily="2" charset="-122"/>
              <a:ea typeface="方正舒体" pitchFamily="2" charset="-122"/>
            </a:endParaRP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</a:rPr>
              <a:t>    探路就是标明双方的交锋点，辩论双方一定在定义、判准、价值上存在冲突的地方，但哪部分需要讨论，哪部分对方想要讨论，探明这些是首质的基本任务。</a:t>
            </a:r>
          </a:p>
          <a:p>
            <a:endParaRPr lang="zh-CN" altLang="en-US" dirty="0">
              <a:latin typeface="方正舒体" pitchFamily="2" charset="-122"/>
              <a:ea typeface="方正舒体" pitchFamily="2" charset="-122"/>
            </a:endParaRP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</a:rPr>
              <a:t>    争这些主要是对二辩的反应力、逻辑战的能力有要求。</a:t>
            </a:r>
          </a:p>
          <a:p>
            <a:endParaRPr lang="zh-CN" altLang="en-US" dirty="0">
              <a:latin typeface="方正舒体" pitchFamily="2" charset="-122"/>
              <a:ea typeface="方正舒体" pitchFamily="2" charset="-122"/>
            </a:endParaRP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</a:rPr>
              <a:t>    在明确了交锋点之后，如何拆对面的论是所有攻辩手必学的任务。</a:t>
            </a:r>
          </a:p>
          <a:p>
            <a:endParaRPr lang="zh-CN" altLang="en-US" dirty="0">
              <a:latin typeface="方正舒体" pitchFamily="2" charset="-122"/>
              <a:ea typeface="方正舒体" pitchFamily="2" charset="-122"/>
            </a:endParaRP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</a:rPr>
              <a:t>    二辩的任务属于承上启下，上接一辩立论，下接三辩拆论。至于二辩的拆论是抓住漏洞强拆还是多个点逐个进攻，这就是各自队伍的战术分配了。</a:t>
            </a:r>
          </a:p>
          <a:p>
            <a:endParaRPr lang="zh-CN" altLang="en-US" dirty="0">
              <a:latin typeface="方正舒体" pitchFamily="2" charset="-122"/>
              <a:ea typeface="方正舒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36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4800" dirty="0">
                <a:latin typeface="方正舒体" pitchFamily="2" charset="-122"/>
                <a:ea typeface="方正舒体" pitchFamily="2" charset="-122"/>
              </a:rPr>
              <a:t>三辩</a:t>
            </a:r>
            <a:endParaRPr lang="en-US" altLang="zh-CN" sz="4800" dirty="0">
              <a:latin typeface="方正舒体" pitchFamily="2" charset="-122"/>
              <a:ea typeface="方正舒体" pitchFamily="2" charset="-122"/>
            </a:endParaRPr>
          </a:p>
          <a:p>
            <a:endParaRPr lang="en-US" altLang="zh-CN" dirty="0">
              <a:latin typeface="方正舒体" pitchFamily="2" charset="-122"/>
              <a:ea typeface="方正舒体" pitchFamily="2" charset="-122"/>
            </a:endParaRP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</a:rPr>
              <a:t>三辩作为末质位，任务有拆论以及小结战场两个。</a:t>
            </a:r>
          </a:p>
          <a:p>
            <a:endParaRPr lang="zh-CN" altLang="en-US" dirty="0">
              <a:latin typeface="方正舒体" pitchFamily="2" charset="-122"/>
              <a:ea typeface="方正舒体" pitchFamily="2" charset="-122"/>
            </a:endParaRP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</a:rPr>
              <a:t>    三辩的拆论与二辩稍有不同，二辩更多的是找到薄弱点便于进攻，三辩的拆论则是以拆掉对方的论为目的。</a:t>
            </a:r>
          </a:p>
          <a:p>
            <a:endParaRPr lang="zh-CN" altLang="en-US" dirty="0">
              <a:latin typeface="方正舒体" pitchFamily="2" charset="-122"/>
              <a:ea typeface="方正舒体" pitchFamily="2" charset="-122"/>
            </a:endParaRP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</a:rPr>
              <a:t>    不管是从“根基”拆起，还是从论点拆起，主要的是如何分配时间，以最有效率的方式拆掉对面。</a:t>
            </a:r>
          </a:p>
          <a:p>
            <a:endParaRPr lang="zh-CN" altLang="en-US" dirty="0">
              <a:latin typeface="方正舒体" pitchFamily="2" charset="-122"/>
              <a:ea typeface="方正舒体" pitchFamily="2" charset="-122"/>
            </a:endParaRP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</a:rPr>
              <a:t>    小结战场指的不是攻辩小结（不排除有的赛制由攻辩手担任），而是指宣告得分。</a:t>
            </a:r>
          </a:p>
          <a:p>
            <a:endParaRPr lang="zh-CN" altLang="en-US" dirty="0">
              <a:latin typeface="方正舒体" pitchFamily="2" charset="-122"/>
              <a:ea typeface="方正舒体" pitchFamily="2" charset="-122"/>
            </a:endParaRP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</a:rPr>
              <a:t>    交锋双方或许打的很激烈，但与场上相互能理解的双方不同，场下的人很多时候并不明白在争的是什么用，常人听得懂的话宣告自己在这个交锋点得分也是三辩的任务。</a:t>
            </a:r>
          </a:p>
          <a:p>
            <a:endParaRPr lang="zh-CN" altLang="en-US" dirty="0">
              <a:latin typeface="方正舒体" pitchFamily="2" charset="-122"/>
              <a:ea typeface="方正舒体" pitchFamily="2" charset="-122"/>
            </a:endParaRPr>
          </a:p>
          <a:p>
            <a:endParaRPr lang="zh-CN" altLang="en-US" dirty="0">
              <a:latin typeface="方正舒体" pitchFamily="2" charset="-122"/>
              <a:ea typeface="方正舒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713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sz="6000" dirty="0">
                <a:latin typeface="方正舒体" pitchFamily="2" charset="-122"/>
                <a:ea typeface="方正舒体" pitchFamily="2" charset="-122"/>
              </a:rPr>
              <a:t>四辩</a:t>
            </a:r>
            <a:endParaRPr lang="en-US" altLang="zh-CN" sz="6000" dirty="0">
              <a:latin typeface="方正舒体" pitchFamily="2" charset="-122"/>
              <a:ea typeface="方正舒体" pitchFamily="2" charset="-122"/>
            </a:endParaRPr>
          </a:p>
          <a:p>
            <a:endParaRPr lang="en-US" altLang="zh-CN" dirty="0">
              <a:latin typeface="方正舒体" pitchFamily="2" charset="-122"/>
              <a:ea typeface="方正舒体" pitchFamily="2" charset="-122"/>
            </a:endParaRP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</a:rPr>
              <a:t>四辩作为全场最后一个发言的人，某些时候可以起到逆转局势的作用，主要任务为梳理战场与价值升华。</a:t>
            </a:r>
          </a:p>
          <a:p>
            <a:endParaRPr lang="zh-CN" altLang="en-US" dirty="0">
              <a:latin typeface="方正舒体" pitchFamily="2" charset="-122"/>
              <a:ea typeface="方正舒体" pitchFamily="2" charset="-122"/>
            </a:endParaRP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</a:rPr>
              <a:t>    梳理战场需要先明确自己要梳理什么。自己这一方攻下了哪些战场、击破了对方哪些论点、在哪些观点上达成了共识……</a:t>
            </a:r>
          </a:p>
          <a:p>
            <a:endParaRPr lang="zh-CN" altLang="en-US" dirty="0">
              <a:latin typeface="方正舒体" pitchFamily="2" charset="-122"/>
              <a:ea typeface="方正舒体" pitchFamily="2" charset="-122"/>
            </a:endParaRP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</a:rPr>
              <a:t>    与小结战场的目的类似，梳理战场的目的也是让场下的人理解场上发生了什么。但不同的是，总结时需要把这些优势点梳理成便于理解的完整内容。</a:t>
            </a:r>
          </a:p>
          <a:p>
            <a:endParaRPr lang="zh-CN" altLang="en-US" dirty="0">
              <a:latin typeface="方正舒体" pitchFamily="2" charset="-122"/>
              <a:ea typeface="方正舒体" pitchFamily="2" charset="-122"/>
            </a:endParaRP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</a:rPr>
              <a:t>    价值升华是为了让己方论证的内容更深层次的部分再推一步。</a:t>
            </a:r>
          </a:p>
          <a:p>
            <a:endParaRPr lang="zh-CN" altLang="en-US" dirty="0">
              <a:latin typeface="方正舒体" pitchFamily="2" charset="-122"/>
              <a:ea typeface="方正舒体" pitchFamily="2" charset="-122"/>
            </a:endParaRP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</a:rPr>
              <a:t>    所谓看山不是山，明明看到的只是由土石组成的结构，但在人心中山却又可以产生壮阔之情，这种再往后推的一步就是价值升华。</a:t>
            </a:r>
          </a:p>
          <a:p>
            <a:endParaRPr lang="zh-CN" altLang="en-US" dirty="0">
              <a:latin typeface="方正舒体" pitchFamily="2" charset="-122"/>
              <a:ea typeface="方正舒体" pitchFamily="2" charset="-122"/>
            </a:endParaRP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</a:rPr>
              <a:t>    价值升华更多靠的是经验，以及知识储备，因此对四辩而言积累是最重要的。</a:t>
            </a:r>
          </a:p>
          <a:p>
            <a:endParaRPr lang="zh-CN" altLang="en-US" dirty="0">
              <a:latin typeface="方正舒体" pitchFamily="2" charset="-122"/>
              <a:ea typeface="方正舒体" pitchFamily="2" charset="-122"/>
            </a:endParaRPr>
          </a:p>
          <a:p>
            <a:endParaRPr lang="zh-CN" altLang="en-US" dirty="0">
              <a:latin typeface="方正舒体" pitchFamily="2" charset="-122"/>
              <a:ea typeface="方正舒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269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zh-CN" altLang="en-US" dirty="0">
                <a:latin typeface="方正舒体" pitchFamily="2" charset="-122"/>
                <a:ea typeface="方正舒体" pitchFamily="2" charset="-122"/>
              </a:rPr>
              <a:t>总的来说也就是四个字</a:t>
            </a:r>
            <a:r>
              <a:rPr lang="zh-CN" altLang="en-US" dirty="0">
                <a:solidFill>
                  <a:srgbClr val="FFFF00"/>
                </a:solidFill>
                <a:latin typeface="方正舒体" pitchFamily="2" charset="-122"/>
                <a:ea typeface="方正舒体" pitchFamily="2" charset="-122"/>
              </a:rPr>
              <a:t>判、定、立、驳</a:t>
            </a:r>
            <a:endParaRPr lang="en-US" altLang="zh-CN" dirty="0">
              <a:solidFill>
                <a:srgbClr val="FFFF00"/>
              </a:solidFill>
              <a:latin typeface="方正舒体" pitchFamily="2" charset="-122"/>
              <a:ea typeface="方正舒体" pitchFamily="2" charset="-122"/>
            </a:endParaRPr>
          </a:p>
          <a:p>
            <a:r>
              <a:rPr lang="zh-CN" altLang="en-US" dirty="0">
                <a:solidFill>
                  <a:srgbClr val="FFFF00"/>
                </a:solidFill>
                <a:latin typeface="方正舒体" pitchFamily="2" charset="-122"/>
                <a:ea typeface="方正舒体" pitchFamily="2" charset="-122"/>
              </a:rPr>
              <a:t>真正理解这四个字的含义并且做到，那么你一定会做得很好</a:t>
            </a:r>
            <a:endParaRPr lang="en-US" altLang="zh-CN" dirty="0">
              <a:solidFill>
                <a:srgbClr val="FFFF00"/>
              </a:solidFill>
              <a:latin typeface="方正舒体" pitchFamily="2" charset="-122"/>
              <a:ea typeface="方正舒体" pitchFamily="2" charset="-122"/>
            </a:endParaRP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</a:rPr>
              <a:t>最后，我们的眼光需要放的远一些，眼界要大一些</a:t>
            </a:r>
            <a:endParaRPr lang="en-US" altLang="zh-CN" dirty="0">
              <a:latin typeface="方正舒体" pitchFamily="2" charset="-122"/>
              <a:ea typeface="方正舒体" pitchFamily="2" charset="-122"/>
            </a:endParaRP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</a:rPr>
              <a:t>以上！</a:t>
            </a:r>
          </a:p>
          <a:p>
            <a:endParaRPr lang="zh-CN" altLang="en-US" dirty="0">
              <a:latin typeface="方正舒体" pitchFamily="2" charset="-122"/>
              <a:ea typeface="方正舒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698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7864" y="3140968"/>
            <a:ext cx="7776000" cy="1143000"/>
          </a:xfrm>
        </p:spPr>
        <p:txBody>
          <a:bodyPr>
            <a:normAutofit fontScale="90000"/>
          </a:bodyPr>
          <a:lstStyle/>
          <a:p>
            <a:r>
              <a:rPr lang="zh-CN" altLang="en-US" sz="8900" b="1" dirty="0">
                <a:ln/>
                <a:solidFill>
                  <a:srgbClr val="92D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谢谢！</a:t>
            </a:r>
            <a:r>
              <a:rPr lang="zh-CN" altLang="en-US" b="1" dirty="0">
                <a:ln/>
                <a:solidFill>
                  <a:srgbClr val="92D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zh-CN" altLang="en-US" b="1" dirty="0">
                <a:ln/>
                <a:solidFill>
                  <a:srgbClr val="92D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689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b="1" dirty="0">
                <a:latin typeface="方正舒体" pitchFamily="2" charset="-122"/>
                <a:ea typeface="方正舒体" pitchFamily="2" charset="-122"/>
              </a:rPr>
              <a:t>辩论赛是一种介于演讲与争论之间的语言形式，它要求辩手在做到心平气和的</a:t>
            </a:r>
            <a:r>
              <a:rPr lang="zh-CN" altLang="en-US" b="1" u="sng" dirty="0">
                <a:latin typeface="方正舒体" pitchFamily="2" charset="-122"/>
                <a:ea typeface="方正舒体" pitchFamily="2" charset="-122"/>
              </a:rPr>
              <a:t>阐述个人观点</a:t>
            </a:r>
            <a:r>
              <a:rPr lang="zh-CN" altLang="en-US" b="1" dirty="0">
                <a:latin typeface="方正舒体" pitchFamily="2" charset="-122"/>
                <a:ea typeface="方正舒体" pitchFamily="2" charset="-122"/>
              </a:rPr>
              <a:t>的同时，还能够灵敏反应，</a:t>
            </a:r>
            <a:r>
              <a:rPr lang="zh-CN" altLang="en-US" b="1" u="sng" dirty="0">
                <a:latin typeface="方正舒体" pitchFamily="2" charset="-122"/>
                <a:ea typeface="方正舒体" pitchFamily="2" charset="-122"/>
              </a:rPr>
              <a:t>找出对方观点的不足与漏洞</a:t>
            </a:r>
            <a:r>
              <a:rPr lang="zh-CN" altLang="en-US" b="1" dirty="0">
                <a:latin typeface="方正舒体" pitchFamily="2" charset="-122"/>
                <a:ea typeface="方正舒体" pitchFamily="2" charset="-122"/>
              </a:rPr>
              <a:t>。</a:t>
            </a:r>
          </a:p>
          <a:p>
            <a:endParaRPr lang="zh-CN" altLang="en-US" b="1" dirty="0">
              <a:latin typeface="方正舒体" pitchFamily="2" charset="-122"/>
              <a:ea typeface="方正舒体" pitchFamily="2" charset="-122"/>
            </a:endParaRPr>
          </a:p>
          <a:p>
            <a:r>
              <a:rPr lang="zh-CN" altLang="en-US" b="1" dirty="0">
                <a:latin typeface="方正舒体" pitchFamily="2" charset="-122"/>
                <a:ea typeface="方正舒体" pitchFamily="2" charset="-122"/>
              </a:rPr>
              <a:t>打辩论不是为了战胜对方，也不是为了说服对方，而是为了能够在辩论赛的过程中了解思考问题的正确思路、以及阐述问题的正确结构，从而让自己的逻辑更严密，在与人交流中有更强的说服力（即使是在欺骗他人也能更为真实）</a:t>
            </a:r>
            <a:endParaRPr lang="zh-CN" altLang="en-US" b="1" dirty="0"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4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答案：一种逻辑性语言竞赛</a:t>
            </a:r>
          </a:p>
        </p:txBody>
      </p:sp>
    </p:spTree>
    <p:extLst>
      <p:ext uri="{BB962C8B-B14F-4D97-AF65-F5344CB8AC3E}">
        <p14:creationId xmlns:p14="http://schemas.microsoft.com/office/powerpoint/2010/main" val="70629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二、辩论赛的特征</a:t>
            </a:r>
            <a:r>
              <a:rPr lang="en-US" altLang="zh-CN" dirty="0"/>
              <a:t>1——</a:t>
            </a:r>
            <a:r>
              <a:rPr lang="zh-CN" altLang="en-US" dirty="0"/>
              <a:t>缜密思维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b="1" dirty="0">
                <a:latin typeface="方正舒体" pitchFamily="2" charset="-122"/>
                <a:ea typeface="方正舒体" pitchFamily="2" charset="-122"/>
              </a:rPr>
              <a:t>辩论赛是一种思维竞赛，无论何种辩论赛制，都具有阐释者和质询者的划分。</a:t>
            </a:r>
          </a:p>
          <a:p>
            <a:endParaRPr lang="zh-CN" altLang="en-US" b="1" dirty="0">
              <a:latin typeface="方正舒体" pitchFamily="2" charset="-122"/>
              <a:ea typeface="方正舒体" pitchFamily="2" charset="-122"/>
            </a:endParaRPr>
          </a:p>
          <a:p>
            <a:r>
              <a:rPr lang="zh-CN" altLang="en-US" b="1" dirty="0">
                <a:latin typeface="方正舒体" pitchFamily="2" charset="-122"/>
                <a:ea typeface="方正舒体" pitchFamily="2" charset="-122"/>
              </a:rPr>
              <a:t>阐释者需要负责划清辩题范围、辨析辩题概念、阐明己方观点及定立己方立场，而质询者则要负责在短时间内归纳观点漏洞、寻找引例错误、纠正辩论犯规等。</a:t>
            </a:r>
          </a:p>
          <a:p>
            <a:endParaRPr lang="zh-CN" altLang="en-US" b="1" dirty="0">
              <a:latin typeface="方正舒体" pitchFamily="2" charset="-122"/>
              <a:ea typeface="方正舒体" pitchFamily="2" charset="-122"/>
            </a:endParaRPr>
          </a:p>
          <a:p>
            <a:r>
              <a:rPr lang="zh-CN" altLang="en-US" b="1" dirty="0">
                <a:latin typeface="方正舒体" pitchFamily="2" charset="-122"/>
                <a:ea typeface="方正舒体" pitchFamily="2" charset="-122"/>
              </a:rPr>
              <a:t>由于存在着两种身份间的博弈，要求辩手的思维必须达到十分缜密的高度，能够机敏反思，抓住每一个论点的小细节，且语言必须精炼而针对，不能模棱两可。要时刻保持思维的清晰度，看透问题的本质。</a:t>
            </a:r>
          </a:p>
          <a:p>
            <a:endParaRPr lang="zh-CN" altLang="en-US" b="1" dirty="0">
              <a:latin typeface="方正舒体" pitchFamily="2" charset="-122"/>
              <a:ea typeface="方正舒体" pitchFamily="2" charset="-122"/>
            </a:endParaRPr>
          </a:p>
          <a:p>
            <a:r>
              <a:rPr lang="zh-CN" altLang="en-US" b="1" dirty="0">
                <a:latin typeface="方正舒体" pitchFamily="2" charset="-122"/>
                <a:ea typeface="方正舒体" pitchFamily="2" charset="-122"/>
              </a:rPr>
              <a:t>举例：2001年国际大专辩论赛中的“钱乃万恶之源”的万字之争</a:t>
            </a:r>
          </a:p>
          <a:p>
            <a:r>
              <a:rPr lang="zh-CN" altLang="en-US" b="1" dirty="0">
                <a:latin typeface="方正舒体" pitchFamily="2" charset="-122"/>
                <a:ea typeface="方正舒体" pitchFamily="2" charset="-122"/>
              </a:rPr>
              <a:t>上一届校赛“逆境使人成长”的逆境之争</a:t>
            </a:r>
          </a:p>
          <a:p>
            <a:endParaRPr lang="zh-CN" altLang="en-US" b="1" dirty="0">
              <a:latin typeface="方正舒体" pitchFamily="2" charset="-122"/>
              <a:ea typeface="方正舒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793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二、辩论赛的特征</a:t>
            </a:r>
            <a:r>
              <a:rPr lang="en-US" altLang="zh-CN" sz="3200" dirty="0"/>
              <a:t>2——</a:t>
            </a:r>
            <a:r>
              <a:rPr lang="zh-CN" altLang="en-US" sz="3200" dirty="0"/>
              <a:t>灵敏反应与筹备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>
                <a:latin typeface="方正舒体" pitchFamily="2" charset="-122"/>
                <a:ea typeface="方正舒体" pitchFamily="2" charset="-122"/>
              </a:rPr>
              <a:t>辩论赛与日常生活中的争辩不同，出于其固有的模式，要求辩手在既定的时间内做出回答或者追问。</a:t>
            </a:r>
          </a:p>
          <a:p>
            <a:endParaRPr lang="zh-CN" altLang="en-US" dirty="0">
              <a:latin typeface="方正舒体" pitchFamily="2" charset="-122"/>
              <a:ea typeface="方正舒体" pitchFamily="2" charset="-122"/>
            </a:endParaRP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</a:rPr>
              <a:t>因此，辩论中的每一分一秒，都是辩手手中最为珍贵的资源。辩手必须在对方提问的同时进行思考，而不能等待问题结束后再去反应。</a:t>
            </a:r>
          </a:p>
          <a:p>
            <a:endParaRPr lang="zh-CN" altLang="en-US" dirty="0">
              <a:latin typeface="方正舒体" pitchFamily="2" charset="-122"/>
              <a:ea typeface="方正舒体" pitchFamily="2" charset="-122"/>
            </a:endParaRP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</a:rPr>
              <a:t>这就要求辩手在辩论前对于辩题有着大量准备（筹备资料、预测对手问题）并在辩论赛场上快速对对手的言辞进行分析处理，找出其中的不足。这对于辩手的反应能力是有着极大挑战的。</a:t>
            </a:r>
          </a:p>
          <a:p>
            <a:endParaRPr lang="zh-CN" altLang="en-US" dirty="0">
              <a:latin typeface="方正舒体" pitchFamily="2" charset="-122"/>
              <a:ea typeface="方正舒体" pitchFamily="2" charset="-122"/>
            </a:endParaRP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</a:rPr>
              <a:t>举例：</a:t>
            </a:r>
            <a:r>
              <a:rPr lang="en-US" altLang="zh-CN" dirty="0">
                <a:latin typeface="方正舒体" pitchFamily="2" charset="-122"/>
                <a:ea typeface="方正舒体" pitchFamily="2" charset="-122"/>
              </a:rPr>
              <a:t>“</a:t>
            </a:r>
            <a:r>
              <a:rPr lang="zh-CN" altLang="en-US" dirty="0">
                <a:latin typeface="方正舒体" pitchFamily="2" charset="-122"/>
                <a:ea typeface="方正舒体" pitchFamily="2" charset="-122"/>
              </a:rPr>
              <a:t>男追女容易</a:t>
            </a:r>
            <a:r>
              <a:rPr lang="en-US" altLang="zh-CN" dirty="0">
                <a:latin typeface="方正舒体" pitchFamily="2" charset="-122"/>
                <a:ea typeface="方正舒体" pitchFamily="2" charset="-122"/>
              </a:rPr>
              <a:t>”</a:t>
            </a:r>
            <a:r>
              <a:rPr lang="zh-CN" altLang="en-US" dirty="0">
                <a:latin typeface="方正舒体" pitchFamily="2" charset="-122"/>
                <a:ea typeface="方正舒体" pitchFamily="2" charset="-122"/>
              </a:rPr>
              <a:t>还是</a:t>
            </a:r>
            <a:r>
              <a:rPr lang="en-US" altLang="zh-CN" dirty="0">
                <a:latin typeface="方正舒体" pitchFamily="2" charset="-122"/>
                <a:ea typeface="方正舒体" pitchFamily="2" charset="-122"/>
              </a:rPr>
              <a:t>“</a:t>
            </a:r>
            <a:r>
              <a:rPr lang="zh-CN" altLang="en-US" dirty="0">
                <a:latin typeface="方正舒体" pitchFamily="2" charset="-122"/>
                <a:ea typeface="方正舒体" pitchFamily="2" charset="-122"/>
              </a:rPr>
              <a:t>女追男容易</a:t>
            </a:r>
            <a:r>
              <a:rPr lang="en-US" altLang="zh-CN" dirty="0">
                <a:latin typeface="方正舒体" pitchFamily="2" charset="-122"/>
                <a:ea typeface="方正舒体" pitchFamily="2" charset="-122"/>
              </a:rPr>
              <a:t>”</a:t>
            </a:r>
            <a:r>
              <a:rPr lang="zh-CN" altLang="en-US" dirty="0">
                <a:latin typeface="方正舒体" pitchFamily="2" charset="-122"/>
                <a:ea typeface="方正舒体" pitchFamily="2" charset="-122"/>
              </a:rPr>
              <a:t>之争</a:t>
            </a:r>
            <a:endParaRPr lang="zh-CN" altLang="en-US" dirty="0">
              <a:latin typeface="方正舒体" pitchFamily="2" charset="-122"/>
              <a:ea typeface="方正舒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427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二、辩论赛的特征</a:t>
            </a:r>
            <a:r>
              <a:rPr lang="en-US" altLang="zh-CN" dirty="0"/>
              <a:t>3——</a:t>
            </a:r>
            <a:r>
              <a:rPr lang="zh-CN" altLang="en-US" dirty="0"/>
              <a:t>语言精准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>
                <a:latin typeface="方正舒体" pitchFamily="2" charset="-122"/>
                <a:ea typeface="方正舒体" pitchFamily="2" charset="-122"/>
              </a:rPr>
              <a:t>辩论赛作为一种语言竞赛，对于辩手语言风格的要求也是极高的。其中主要包括三个方面：语言的精炼度、用词的准确度和语调的把控度。</a:t>
            </a:r>
          </a:p>
          <a:p>
            <a:endParaRPr lang="zh-CN" altLang="en-US" dirty="0">
              <a:latin typeface="方正舒体" pitchFamily="2" charset="-122"/>
              <a:ea typeface="方正舒体" pitchFamily="2" charset="-122"/>
            </a:endParaRP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</a:rPr>
              <a:t>精炼度就是缩句，因为辩论赛有时间限制，一定要通过缩句简化语言，这个不多说。</a:t>
            </a:r>
          </a:p>
          <a:p>
            <a:endParaRPr lang="zh-CN" altLang="en-US" dirty="0">
              <a:latin typeface="方正舒体" pitchFamily="2" charset="-122"/>
              <a:ea typeface="方正舒体" pitchFamily="2" charset="-122"/>
            </a:endParaRP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</a:rPr>
              <a:t>语调把控这个就是抑扬顿挫的朗诵和背书式的平白读稿之间的区别，也很容易理解。</a:t>
            </a:r>
          </a:p>
          <a:p>
            <a:endParaRPr lang="zh-CN" altLang="en-US" dirty="0">
              <a:latin typeface="方正舒体" pitchFamily="2" charset="-122"/>
              <a:ea typeface="方正舒体" pitchFamily="2" charset="-122"/>
            </a:endParaRP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</a:rPr>
              <a:t>这一点我想详述的是用词准确，用词准确对于辩论来说是非常重要的一件事。因为你说的每一句话，都可能成为未来对方质询你的呈堂证供</a:t>
            </a:r>
            <a:r>
              <a:rPr lang="en-US" altLang="zh-CN" dirty="0">
                <a:latin typeface="方正舒体" pitchFamily="2" charset="-122"/>
                <a:ea typeface="方正舒体" pitchFamily="2" charset="-122"/>
              </a:rPr>
              <a:t>...</a:t>
            </a:r>
            <a:r>
              <a:rPr lang="zh-CN" altLang="en-US" dirty="0">
                <a:latin typeface="方正舒体" pitchFamily="2" charset="-122"/>
                <a:ea typeface="方正舒体" pitchFamily="2" charset="-122"/>
              </a:rPr>
              <a:t>所以要把握好每一个词，每一句话，不能给对方抓话柄。</a:t>
            </a:r>
          </a:p>
          <a:p>
            <a:endParaRPr lang="zh-CN" altLang="en-US" dirty="0">
              <a:latin typeface="方正舒体" pitchFamily="2" charset="-122"/>
              <a:ea typeface="方正舒体" pitchFamily="2" charset="-122"/>
            </a:endParaRP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</a:rPr>
              <a:t>举例：“网络教学是否能取代传统教学”的短板之争</a:t>
            </a:r>
          </a:p>
          <a:p>
            <a:endParaRPr lang="zh-CN" altLang="en-US" dirty="0">
              <a:latin typeface="方正舒体" pitchFamily="2" charset="-122"/>
              <a:ea typeface="方正舒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920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三、赛制</a:t>
            </a:r>
            <a:r>
              <a:rPr lang="en-US" altLang="zh-CN" dirty="0"/>
              <a:t>——</a:t>
            </a:r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剩下的特点跳过，我们看一下赛制</a:t>
            </a:r>
          </a:p>
          <a:p>
            <a:endParaRPr lang="zh-CN" altLang="en-US" dirty="0">
              <a:latin typeface="方正舒体" pitchFamily="2" charset="-122"/>
              <a:ea typeface="方正舒体" pitchFamily="2" charset="-122"/>
              <a:sym typeface="+mn-ea"/>
            </a:endParaRP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我们学校院校级辩论赛，沿用的一直是</a:t>
            </a:r>
            <a:r>
              <a:rPr lang="en-US" altLang="zh-CN" dirty="0">
                <a:latin typeface="方正舒体" pitchFamily="2" charset="-122"/>
                <a:ea typeface="方正舒体" pitchFamily="2" charset="-122"/>
                <a:sym typeface="+mn-ea"/>
              </a:rPr>
              <a:t>“</a:t>
            </a:r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国际大专辩论赛制</a:t>
            </a:r>
            <a:r>
              <a:rPr lang="en-US" altLang="zh-CN" dirty="0">
                <a:latin typeface="方正舒体" pitchFamily="2" charset="-122"/>
                <a:ea typeface="方正舒体" pitchFamily="2" charset="-122"/>
                <a:sym typeface="+mn-ea"/>
              </a:rPr>
              <a:t>”</a:t>
            </a:r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，这也是最受国际欢迎的赛制之一。说白了就是</a:t>
            </a:r>
            <a:r>
              <a:rPr lang="en-US" altLang="zh-CN" dirty="0">
                <a:latin typeface="方正舒体" pitchFamily="2" charset="-122"/>
                <a:ea typeface="方正舒体" pitchFamily="2" charset="-122"/>
                <a:sym typeface="+mn-ea"/>
              </a:rPr>
              <a:t>4V4</a:t>
            </a:r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有质询赛制。下面为大家讲一下赛制大致流程和四个辩位的职责。</a:t>
            </a:r>
          </a:p>
          <a:p>
            <a:endParaRPr lang="zh-CN" altLang="en-US" dirty="0">
              <a:latin typeface="方正舒体" pitchFamily="2" charset="-122"/>
              <a:ea typeface="方正舒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659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三、赛制</a:t>
            </a:r>
            <a:r>
              <a:rPr lang="en-US" altLang="zh-CN" dirty="0"/>
              <a:t>——</a:t>
            </a:r>
            <a:r>
              <a:rPr lang="zh-CN" altLang="en-US" dirty="0"/>
              <a:t>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介绍：双方自我介绍</a:t>
            </a: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立论：正方一辩阐释立论（</a:t>
            </a:r>
            <a:r>
              <a:rPr lang="en-US" altLang="zh-CN" dirty="0">
                <a:latin typeface="方正舒体" pitchFamily="2" charset="-122"/>
                <a:ea typeface="方正舒体" pitchFamily="2" charset="-122"/>
                <a:sym typeface="+mn-ea"/>
              </a:rPr>
              <a:t>2.5</a:t>
            </a:r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分钟）</a:t>
            </a:r>
            <a:r>
              <a:rPr lang="en-US" altLang="zh-CN" dirty="0">
                <a:latin typeface="方正舒体" pitchFamily="2" charset="-122"/>
                <a:ea typeface="方正舒体" pitchFamily="2" charset="-122"/>
                <a:sym typeface="+mn-ea"/>
              </a:rPr>
              <a:t>→</a:t>
            </a:r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反方一辩阐释立论（</a:t>
            </a:r>
            <a:r>
              <a:rPr lang="en-US" altLang="zh-CN" dirty="0">
                <a:latin typeface="方正舒体" pitchFamily="2" charset="-122"/>
                <a:ea typeface="方正舒体" pitchFamily="2" charset="-122"/>
                <a:sym typeface="+mn-ea"/>
              </a:rPr>
              <a:t>2.5</a:t>
            </a:r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分钟）</a:t>
            </a:r>
          </a:p>
          <a:p>
            <a:endParaRPr lang="zh-CN" altLang="en-US" dirty="0">
              <a:latin typeface="方正舒体" pitchFamily="2" charset="-122"/>
              <a:ea typeface="方正舒体" pitchFamily="2" charset="-122"/>
              <a:sym typeface="+mn-ea"/>
            </a:endParaRP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质询</a:t>
            </a:r>
            <a:r>
              <a:rPr lang="en-US" altLang="zh-CN" dirty="0">
                <a:latin typeface="方正舒体" pitchFamily="2" charset="-122"/>
                <a:ea typeface="方正舒体" pitchFamily="2" charset="-122"/>
                <a:sym typeface="+mn-ea"/>
              </a:rPr>
              <a:t>1</a:t>
            </a:r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：正方二辩质询反方二辩或三辩（</a:t>
            </a:r>
            <a:r>
              <a:rPr lang="en-US" altLang="zh-CN" dirty="0">
                <a:latin typeface="方正舒体" pitchFamily="2" charset="-122"/>
                <a:ea typeface="方正舒体" pitchFamily="2" charset="-122"/>
                <a:sym typeface="+mn-ea"/>
              </a:rPr>
              <a:t>2</a:t>
            </a:r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分钟）</a:t>
            </a:r>
            <a:r>
              <a:rPr lang="en-US" altLang="zh-CN" dirty="0">
                <a:latin typeface="方正舒体" pitchFamily="2" charset="-122"/>
                <a:ea typeface="方正舒体" pitchFamily="2" charset="-122"/>
                <a:sym typeface="+mn-ea"/>
              </a:rPr>
              <a:t>→</a:t>
            </a:r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反方二辩质询正方二辩或三辩（</a:t>
            </a:r>
            <a:r>
              <a:rPr lang="en-US" altLang="zh-CN" dirty="0">
                <a:latin typeface="方正舒体" pitchFamily="2" charset="-122"/>
                <a:ea typeface="方正舒体" pitchFamily="2" charset="-122"/>
                <a:sym typeface="+mn-ea"/>
              </a:rPr>
              <a:t>2</a:t>
            </a:r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分钟）</a:t>
            </a: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质询</a:t>
            </a:r>
            <a:r>
              <a:rPr lang="en-US" altLang="zh-CN" dirty="0">
                <a:latin typeface="方正舒体" pitchFamily="2" charset="-122"/>
                <a:ea typeface="方正舒体" pitchFamily="2" charset="-122"/>
                <a:sym typeface="+mn-ea"/>
              </a:rPr>
              <a:t>2</a:t>
            </a:r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：正方三辩质询反方二辩或三辩（</a:t>
            </a:r>
            <a:r>
              <a:rPr lang="en-US" altLang="zh-CN" dirty="0">
                <a:latin typeface="方正舒体" pitchFamily="2" charset="-122"/>
                <a:ea typeface="方正舒体" pitchFamily="2" charset="-122"/>
                <a:sym typeface="+mn-ea"/>
              </a:rPr>
              <a:t>2</a:t>
            </a:r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分钟）</a:t>
            </a:r>
            <a:r>
              <a:rPr lang="en-US" altLang="zh-CN" dirty="0">
                <a:latin typeface="方正舒体" pitchFamily="2" charset="-122"/>
                <a:ea typeface="方正舒体" pitchFamily="2" charset="-122"/>
                <a:sym typeface="+mn-ea"/>
              </a:rPr>
              <a:t>→</a:t>
            </a:r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反方三辩质询正方二辩或三辩（</a:t>
            </a:r>
            <a:r>
              <a:rPr lang="en-US" altLang="zh-CN" dirty="0">
                <a:latin typeface="方正舒体" pitchFamily="2" charset="-122"/>
                <a:ea typeface="方正舒体" pitchFamily="2" charset="-122"/>
                <a:sym typeface="+mn-ea"/>
              </a:rPr>
              <a:t>2</a:t>
            </a:r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分钟）</a:t>
            </a:r>
          </a:p>
          <a:p>
            <a:endParaRPr lang="zh-CN" altLang="en-US" dirty="0">
              <a:latin typeface="方正舒体" pitchFamily="2" charset="-122"/>
              <a:ea typeface="方正舒体" pitchFamily="2" charset="-122"/>
              <a:sym typeface="+mn-ea"/>
            </a:endParaRP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小结：正方一辩攻辩小结（</a:t>
            </a:r>
            <a:r>
              <a:rPr lang="en-US" altLang="zh-CN" dirty="0">
                <a:latin typeface="方正舒体" pitchFamily="2" charset="-122"/>
                <a:ea typeface="方正舒体" pitchFamily="2" charset="-122"/>
                <a:sym typeface="+mn-ea"/>
              </a:rPr>
              <a:t>1.5</a:t>
            </a:r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分钟）</a:t>
            </a:r>
            <a:r>
              <a:rPr lang="en-US" altLang="zh-CN" dirty="0">
                <a:latin typeface="方正舒体" pitchFamily="2" charset="-122"/>
                <a:ea typeface="方正舒体" pitchFamily="2" charset="-122"/>
                <a:sym typeface="+mn-ea"/>
              </a:rPr>
              <a:t>→</a:t>
            </a:r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反方一辩攻辩小结（</a:t>
            </a:r>
            <a:r>
              <a:rPr lang="en-US" altLang="zh-CN" dirty="0">
                <a:latin typeface="方正舒体" pitchFamily="2" charset="-122"/>
                <a:ea typeface="方正舒体" pitchFamily="2" charset="-122"/>
                <a:sym typeface="+mn-ea"/>
              </a:rPr>
              <a:t>1.5</a:t>
            </a:r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分钟）</a:t>
            </a:r>
          </a:p>
          <a:p>
            <a:endParaRPr lang="zh-CN" altLang="en-US" dirty="0">
              <a:latin typeface="方正舒体" pitchFamily="2" charset="-122"/>
              <a:ea typeface="方正舒体" pitchFamily="2" charset="-122"/>
              <a:sym typeface="+mn-ea"/>
            </a:endParaRP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自由辩：自由辩论（正方先手，轮流发言，每方</a:t>
            </a:r>
            <a:r>
              <a:rPr lang="en-US" altLang="zh-CN" dirty="0">
                <a:latin typeface="方正舒体" pitchFamily="2" charset="-122"/>
                <a:ea typeface="方正舒体" pitchFamily="2" charset="-122"/>
                <a:sym typeface="+mn-ea"/>
              </a:rPr>
              <a:t>5</a:t>
            </a:r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分钟）</a:t>
            </a: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总结：反方四辩总结陈词（</a:t>
            </a:r>
            <a:r>
              <a:rPr lang="en-US" altLang="zh-CN" dirty="0">
                <a:latin typeface="方正舒体" pitchFamily="2" charset="-122"/>
                <a:ea typeface="方正舒体" pitchFamily="2" charset="-122"/>
                <a:sym typeface="+mn-ea"/>
              </a:rPr>
              <a:t>2.5</a:t>
            </a:r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分钟）</a:t>
            </a:r>
            <a:r>
              <a:rPr lang="en-US" altLang="zh-CN" dirty="0">
                <a:latin typeface="方正舒体" pitchFamily="2" charset="-122"/>
                <a:ea typeface="方正舒体" pitchFamily="2" charset="-122"/>
                <a:sym typeface="+mn-ea"/>
              </a:rPr>
              <a:t>→</a:t>
            </a:r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正方四辩总结陈词（</a:t>
            </a:r>
            <a:r>
              <a:rPr lang="en-US" altLang="zh-CN" dirty="0">
                <a:latin typeface="方正舒体" pitchFamily="2" charset="-122"/>
                <a:ea typeface="方正舒体" pitchFamily="2" charset="-122"/>
                <a:sym typeface="+mn-ea"/>
              </a:rPr>
              <a:t>2.5</a:t>
            </a:r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分钟）</a:t>
            </a:r>
          </a:p>
          <a:p>
            <a:endParaRPr lang="zh-CN" altLang="en-US" dirty="0">
              <a:latin typeface="方正舒体" pitchFamily="2" charset="-122"/>
              <a:ea typeface="方正舒体" pitchFamily="2" charset="-122"/>
              <a:sym typeface="+mn-ea"/>
            </a:endParaRP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时间可能略有不同，但大致流程是这样的，有问题团学的老板欢迎指正</a:t>
            </a:r>
          </a:p>
          <a:p>
            <a:endParaRPr lang="zh-CN" altLang="en-US" dirty="0">
              <a:latin typeface="方正舒体" pitchFamily="2" charset="-122"/>
              <a:ea typeface="方正舒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958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三、赛制</a:t>
            </a:r>
            <a:r>
              <a:rPr lang="en-US" altLang="zh-CN" dirty="0"/>
              <a:t>——</a:t>
            </a:r>
            <a:r>
              <a:rPr lang="zh-CN" altLang="en-US" dirty="0"/>
              <a:t>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介绍：自我介绍，努力装逼</a:t>
            </a: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立论：</a:t>
            </a:r>
            <a:r>
              <a:rPr lang="zh-CN" altLang="zh-CN" dirty="0">
                <a:latin typeface="方正舒体" pitchFamily="2" charset="-122"/>
                <a:ea typeface="方正舒体" pitchFamily="2" charset="-122"/>
                <a:sym typeface="+mn-ea"/>
              </a:rPr>
              <a:t>阐述论点，三段论，附带论据</a:t>
            </a:r>
          </a:p>
          <a:p>
            <a:endParaRPr lang="zh-CN" altLang="en-US" dirty="0">
              <a:latin typeface="方正舒体" pitchFamily="2" charset="-122"/>
              <a:ea typeface="方正舒体" pitchFamily="2" charset="-122"/>
              <a:sym typeface="+mn-ea"/>
            </a:endParaRP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质询：老师</a:t>
            </a:r>
            <a:r>
              <a:rPr lang="zh-CN" altLang="zh-CN" dirty="0">
                <a:latin typeface="方正舒体" pitchFamily="2" charset="-122"/>
                <a:ea typeface="方正舒体" pitchFamily="2" charset="-122"/>
                <a:sym typeface="+mn-ea"/>
              </a:rPr>
              <a:t>点你起来回答问题，没让你坐不许坐</a:t>
            </a:r>
          </a:p>
          <a:p>
            <a:endParaRPr lang="zh-CN" altLang="en-US" dirty="0">
              <a:latin typeface="方正舒体" pitchFamily="2" charset="-122"/>
              <a:ea typeface="方正舒体" pitchFamily="2" charset="-122"/>
              <a:sym typeface="+mn-ea"/>
            </a:endParaRP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小结：</a:t>
            </a:r>
            <a:r>
              <a:rPr lang="zh-CN" altLang="zh-CN" dirty="0">
                <a:latin typeface="方正舒体" pitchFamily="2" charset="-122"/>
                <a:ea typeface="方正舒体" pitchFamily="2" charset="-122"/>
                <a:sym typeface="+mn-ea"/>
              </a:rPr>
              <a:t>怼你的漏洞，扬我的正义（时间不太够）</a:t>
            </a:r>
          </a:p>
          <a:p>
            <a:endParaRPr lang="zh-CN" altLang="en-US" dirty="0">
              <a:latin typeface="方正舒体" pitchFamily="2" charset="-122"/>
              <a:ea typeface="方正舒体" pitchFamily="2" charset="-122"/>
              <a:sym typeface="+mn-ea"/>
            </a:endParaRP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自由辩：一问一答，快速攻守</a:t>
            </a:r>
          </a:p>
          <a:p>
            <a:r>
              <a:rPr lang="zh-CN" altLang="en-US" dirty="0">
                <a:latin typeface="方正舒体" pitchFamily="2" charset="-122"/>
                <a:ea typeface="方正舒体" pitchFamily="2" charset="-122"/>
                <a:sym typeface="+mn-ea"/>
              </a:rPr>
              <a:t>总结：这次有很多时间</a:t>
            </a:r>
            <a:r>
              <a:rPr lang="zh-CN" altLang="zh-CN" dirty="0">
                <a:latin typeface="方正舒体" pitchFamily="2" charset="-122"/>
                <a:ea typeface="方正舒体" pitchFamily="2" charset="-122"/>
                <a:sym typeface="+mn-ea"/>
              </a:rPr>
              <a:t>怼你的漏洞，扬我的正义</a:t>
            </a:r>
            <a:endParaRPr lang="zh-CN" altLang="en-US" dirty="0">
              <a:latin typeface="方正舒体" pitchFamily="2" charset="-122"/>
              <a:ea typeface="方正舒体" pitchFamily="2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959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15</TotalTime>
  <Words>3162</Words>
  <Application>Microsoft Office PowerPoint</Application>
  <PresentationFormat>全屏显示(4:3)</PresentationFormat>
  <Paragraphs>221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凤舞九天</vt:lpstr>
      <vt:lpstr>辩论基础</vt:lpstr>
      <vt:lpstr>一、引入：辩论是什么</vt:lpstr>
      <vt:lpstr>答案：一种逻辑性语言竞赛</vt:lpstr>
      <vt:lpstr>二、辩论赛的特征1——缜密思维</vt:lpstr>
      <vt:lpstr>二、辩论赛的特征2——灵敏反应与筹备</vt:lpstr>
      <vt:lpstr>二、辩论赛的特征3——语言精准</vt:lpstr>
      <vt:lpstr>三、赛制——概述</vt:lpstr>
      <vt:lpstr>三、赛制——流程</vt:lpstr>
      <vt:lpstr>三、赛制——工作</vt:lpstr>
      <vt:lpstr>三、赛制——规则1</vt:lpstr>
      <vt:lpstr>三、赛制——规则2</vt:lpstr>
      <vt:lpstr>三、赛制——规则3</vt:lpstr>
      <vt:lpstr>三、赛制——各辩位工作</vt:lpstr>
      <vt:lpstr>三、干货1——辩论里要避免的逻辑错误</vt:lpstr>
      <vt:lpstr>四、干货1——辩论里要避免的逻辑错误</vt:lpstr>
      <vt:lpstr>四、干货3——辩题类型的重点</vt:lpstr>
      <vt:lpstr>四、干货3——辩题类型的重点</vt:lpstr>
      <vt:lpstr>四、干货3——辩题类型的重点</vt:lpstr>
      <vt:lpstr>四、干货4——两种逻辑思路</vt:lpstr>
      <vt:lpstr>五、论据的选择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谢谢！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sziit</dc:creator>
  <cp:lastModifiedBy>sziit</cp:lastModifiedBy>
  <cp:revision>3</cp:revision>
  <dcterms:created xsi:type="dcterms:W3CDTF">2018-10-24T02:11:16Z</dcterms:created>
  <dcterms:modified xsi:type="dcterms:W3CDTF">2018-10-24T02:28:24Z</dcterms:modified>
</cp:coreProperties>
</file>