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67" r:id="rId4"/>
    <p:sldId id="370" r:id="rId5"/>
    <p:sldId id="266" r:id="rId6"/>
    <p:sldId id="371" r:id="rId7"/>
    <p:sldId id="379" r:id="rId8"/>
    <p:sldId id="380" r:id="rId9"/>
    <p:sldId id="381" r:id="rId10"/>
    <p:sldId id="372" r:id="rId11"/>
    <p:sldId id="378" r:id="rId12"/>
    <p:sldId id="374" r:id="rId13"/>
    <p:sldId id="376" r:id="rId14"/>
    <p:sldId id="294" r:id="rId15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800015"/>
    <a:srgbClr val="CC4400"/>
    <a:srgbClr val="BCBEC5"/>
    <a:srgbClr val="F16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6764" autoAdjust="0"/>
  </p:normalViewPr>
  <p:slideViewPr>
    <p:cSldViewPr>
      <p:cViewPr varScale="1">
        <p:scale>
          <a:sx n="132" d="100"/>
          <a:sy n="132" d="100"/>
        </p:scale>
        <p:origin x="132" y="120"/>
      </p:cViewPr>
      <p:guideLst>
        <p:guide orient="horz" pos="159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BB32ABB-E0CF-48FD-9FDF-918A1E836E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A64E96-A236-445B-B78B-28CAB587026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BFF56E96-8C83-41F5-BAD5-44C57951F8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34F3F6AD-7D2E-4143-AE5D-754B68101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F15FDB-F655-4D0F-B25C-AD769F1D1C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63AE97-7AF1-4E1E-BB0F-BD2864D42C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BF177124-F601-4FB4-B00F-7EC5B9B0B6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177124-F601-4FB4-B00F-7EC5B9B0B651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685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15241C-43D3-41D2-A713-F08664DE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DD0A5-1045-491E-A00D-11FB7765A9AD}" type="datetimeFigureOut">
              <a:rPr lang="zh-CN" altLang="en-US"/>
              <a:pPr>
                <a:defRPr/>
              </a:pPr>
              <a:t>2018/12/11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7DA9D8-B519-48E1-B2B5-0FA667AC3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FE697B-F3B8-4EB5-8F2E-6D30C732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9C5B4-45CC-4737-B95B-E0E7458C92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59723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5B62E2-185F-49F6-BEBD-5B37ACB3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2E2759-E4DE-4067-8A01-F911793A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34C98B-C6A7-4D8F-9008-FC3675C2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445374-5641-4032-ACDE-6977733C79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36963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6C3437-71BC-4AF3-A078-588F7DC2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7DFF08-3935-4BC1-AF1F-F67478612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69445B-885B-4A3F-86F8-2641792EC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2D5BD-65CC-4A96-A799-662C853C9F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253042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87BE93-EB78-4BD3-9CFD-29EB242D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33B16-1F15-4C88-8315-69140513BC9F}" type="datetimeFigureOut">
              <a:rPr lang="zh-CN" altLang="en-US"/>
              <a:pPr>
                <a:defRPr/>
              </a:pPr>
              <a:t>2018/12/11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A2DCE-6E19-4E47-AB15-471179628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51BC6F-7F1E-4B86-A289-116B4959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B8328-6850-45C8-8A06-2A7D0454C6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398827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3E79F5-713B-4343-9FBE-E8E4E1385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E193BB-AA6D-45DD-B06F-639428601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20CD4F-D2C9-4DB6-93A3-AB282ADE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F4E12-3156-4851-8BB0-19FDB3DCB6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50770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0BBDD1-2654-47B5-A0E8-73032F09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8C4208-EA98-492A-8A3D-6F5BC9FF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9999C1-D3CC-442E-985C-F268C7423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FD3A0-05D5-40C5-BD12-66AB56ADC6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050646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CFF905-7F96-4F2B-8407-B778D134D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A7CC13-3ED3-4940-BFA1-08C3BCA6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6C19C-7B23-4C1B-9B6E-A9341C4D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C29F0-A506-49A6-8915-146244343F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427461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D21333-EB70-451C-8209-BE625D44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B637A3-C244-4428-AA37-11C0EC23B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566FD1-096A-4E53-810C-AB1D8E52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4D509-484C-4A90-8A66-93F8D695A4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406888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0D009E-20A3-44DD-B0CC-BF33922E0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05C7BE-3516-4F7C-BB63-25F56945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149026-F470-4B06-97F1-DDA3DDEC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3A5D6-320A-4E86-B222-A11BF1F0B9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236665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5D1B82-2434-4313-A981-7D37344D7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B8DBB4-4D74-4A9C-ACE2-3B32EF29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B70102-2596-4CB5-8E35-D2421BCC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23118-9DC1-4647-A8A3-937AD7066D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773285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9A36E5-C4AD-464E-86FB-F2E7F720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8021AA-5A27-4A5E-9520-32CA850F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187B8C-F5D0-426F-A158-F0D304FFB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A7835-441D-46EF-8CB8-441394B11D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54320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6EBB7A-AA77-45E1-9C7F-2980CC62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BA035-9BC9-404D-9EDF-5D9762C5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6FA684-2F44-47C8-9EB8-FD7D11DB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720EA-78CC-40CC-8423-FA51D04CB1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583323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4D3365-238C-4C31-A5A1-37272FC6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0D4780-8DE0-4427-9A81-BE71F479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F67C4A-4A5A-44AB-A548-C1E16F001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0AFF9-2A8D-4D1A-804C-BA71BA30EE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349670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FF118-BEB3-44B7-A9E8-14E8BAE0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92385D-62ED-4EF1-B2E9-A5C01697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4CE92-725A-4CC5-BD56-9C8663BD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A19C3-39DE-413F-97D3-D9E72F8C65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720749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236321-A17E-4E80-87FE-C55A3F1C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1CCD3E-072F-4A86-81BC-2A288460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64180-5EEE-48D2-8649-5257DEBCD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CC80E-F0F1-47A3-A676-F7BD2A04D2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36742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34BA63-1B26-44B6-B03E-AEF3C1BE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4893AD-C99E-4A16-B008-071E0E65A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5A155C-C29E-45CD-B8E5-1A8CD387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60C90-FB7E-431D-9C70-69E9DDB045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3335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48E386-0945-40C9-9EE6-0959284B5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D7BF5F-3763-4755-BDFC-A7B3A5973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122ED4-F65B-4366-911E-A3A29C25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FCF1D-D9DB-47E9-A257-163EB4AEF2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37846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BC21EC-5993-4843-AF06-B9671E4DA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9767FF-6434-4FB5-B38B-57C44539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09058E-E20E-42DA-8D18-EA7AD716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DFC9C-EEDB-4B9C-995A-7648BA7B62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50915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6D5F28-99DB-4D07-ADFC-56B1C808D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16325D-EBCF-4EF2-AEE2-CA0C9CCA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17D4F5-F324-40D8-8486-BF7EC81D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7F053-CA25-431E-8DA3-F3380A402D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760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CC1677-FBA1-4592-8C7A-5CCCA52DC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C0BBD1-C9C4-4599-87A8-0F76A7774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E315D2-96FD-4D13-B9A0-7346366B4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CCC16-6D9E-4625-B4F6-7893F02436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847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8891C6-A479-4115-A7CB-74B63055A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0B4BBC-D254-45A4-8C6A-384BF06C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5E00B9-1234-445F-A29B-35BB4CB2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FD229-C5B6-45D9-B9FF-FA68926B2C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26639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FA1CB2-440A-4017-B268-FCB785CF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ECC014-3A7B-405D-A519-2F03C6C5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22B9EE-D995-42E6-8B4A-C2027B8B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87506-78ED-4FCD-9A15-9EB919C619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83153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345A3407-6E4F-4398-8193-CD97B82D18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3EB3D8EE-A009-416D-A43B-3969104E236E}"/>
              </a:ext>
            </a:extLst>
          </p:cNvPr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FE3CB8-069A-47CA-A9D2-21E8AF385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18A009E-CF17-4E59-8555-FCBB5863DC04}" type="datetimeFigureOut">
              <a:rPr lang="zh-CN" altLang="en-US"/>
              <a:pPr>
                <a:defRPr/>
              </a:pPr>
              <a:t>2018/12/11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C07F5A-A46A-4D33-BBC2-16D1AE66A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0F5E53-98F4-4CB1-8633-C5D154AE1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9951A34-BEE3-4597-BB4F-B4B0C00A4D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transition spd="slow">
    <p:push dir="u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107CEF76-38BB-4A96-8673-0E97C477F36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667C69FC-F79A-4F6A-A454-AF87564BDF13}"/>
              </a:ext>
            </a:extLst>
          </p:cNvPr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B86FDA-6E84-4EF9-8BDE-00930EB55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3228565-1603-49FB-A9B8-0BE09AD2A869}" type="datetimeFigureOut">
              <a:rPr lang="zh-CN" altLang="en-US"/>
              <a:pPr>
                <a:defRPr/>
              </a:pPr>
              <a:t>2018/12/11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14E897-AB03-459D-9752-4BCF47622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A11BA-2827-42D8-A645-EC177CE58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0E3958C-C7E1-4145-9CB0-988088DAC9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ransition spd="slow">
    <p:push dir="u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.com.cn/css3/css3_animation.asp" TargetMode="External"/><Relationship Id="rId5" Type="http://schemas.openxmlformats.org/officeDocument/2006/relationships/hyperlink" Target="http://www.runoob.com/css3/css3-animations.html" TargetMode="External"/><Relationship Id="rId4" Type="http://schemas.openxmlformats.org/officeDocument/2006/relationships/hyperlink" Target="https://developer.mozilla.org/zh-CN/docs/Web/CSS/CSS_Animations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.com.cn/cssref/pr_animation-timing-function.asp" TargetMode="External"/><Relationship Id="rId13" Type="http://schemas.openxmlformats.org/officeDocument/2006/relationships/hyperlink" Target="http://www.w3school.com.cn/cssref/pr_animation-fill-mode.asp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www.w3school.com.cn/cssref/pr_animation-duration.asp" TargetMode="External"/><Relationship Id="rId12" Type="http://schemas.openxmlformats.org/officeDocument/2006/relationships/hyperlink" Target="http://www.w3school.com.cn/cssref/pr_animation-play-state.as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.com.cn/cssref/pr_animation-name.asp" TargetMode="External"/><Relationship Id="rId11" Type="http://schemas.openxmlformats.org/officeDocument/2006/relationships/hyperlink" Target="http://www.w3school.com.cn/cssref/pr_animation-direction.asp" TargetMode="External"/><Relationship Id="rId5" Type="http://schemas.openxmlformats.org/officeDocument/2006/relationships/hyperlink" Target="http://www.w3school.com.cn/cssref/pr_animation.asp" TargetMode="External"/><Relationship Id="rId10" Type="http://schemas.openxmlformats.org/officeDocument/2006/relationships/hyperlink" Target="http://www.w3school.com.cn/cssref/pr_animation-iteration-count.asp" TargetMode="External"/><Relationship Id="rId4" Type="http://schemas.openxmlformats.org/officeDocument/2006/relationships/hyperlink" Target="http://www.w3school.com.cn/cssref/pr_keyframes.asp" TargetMode="External"/><Relationship Id="rId9" Type="http://schemas.openxmlformats.org/officeDocument/2006/relationships/hyperlink" Target="http://www.w3school.com.cn/cssref/pr_animation-delay.a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10" descr="图片1.jpg">
            <a:extLst>
              <a:ext uri="{FF2B5EF4-FFF2-40B4-BE49-F238E27FC236}">
                <a16:creationId xmlns:a16="http://schemas.microsoft.com/office/drawing/2014/main" id="{A764C811-C0C8-4AB4-81DF-0BC7F4AB7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0"/>
            <a:ext cx="91773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 descr="D:\OyWorking\JsWork\PersonWebSite\PersonWebSite\img\20110125121549336.png">
            <a:extLst>
              <a:ext uri="{FF2B5EF4-FFF2-40B4-BE49-F238E27FC236}">
                <a16:creationId xmlns:a16="http://schemas.microsoft.com/office/drawing/2014/main" id="{94A351C8-AD13-4560-9A75-B798E1A27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196850"/>
            <a:ext cx="892175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Box 5">
            <a:extLst>
              <a:ext uri="{FF2B5EF4-FFF2-40B4-BE49-F238E27FC236}">
                <a16:creationId xmlns:a16="http://schemas.microsoft.com/office/drawing/2014/main" id="{37765B75-FCFE-4BF9-AB2D-5B1CC8DE6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196850"/>
            <a:ext cx="5183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CSS3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新特性</a:t>
            </a:r>
            <a:endParaRPr lang="zh-CN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4581" name="TextBox 7">
            <a:extLst>
              <a:ext uri="{FF2B5EF4-FFF2-40B4-BE49-F238E27FC236}">
                <a16:creationId xmlns:a16="http://schemas.microsoft.com/office/drawing/2014/main" id="{C3137DD4-4631-4033-85EE-C57996A42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2378075"/>
            <a:ext cx="86042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400">
                <a:solidFill>
                  <a:srgbClr val="FFFF00"/>
                </a:solidFill>
                <a:latin typeface="Consolas" panose="020B0609020204030204" pitchFamily="49" charset="0"/>
              </a:rPr>
              <a:t>通过</a:t>
            </a:r>
            <a:r>
              <a:rPr lang="en-US" altLang="zh-CN" sz="4400">
                <a:solidFill>
                  <a:srgbClr val="FFFF00"/>
                </a:solidFill>
                <a:latin typeface="Consolas" panose="020B0609020204030204" pitchFamily="49" charset="0"/>
              </a:rPr>
              <a:t>CSS</a:t>
            </a:r>
            <a:r>
              <a:rPr lang="zh-CN" altLang="en-US" sz="4400">
                <a:solidFill>
                  <a:srgbClr val="FFFF00"/>
                </a:solidFill>
                <a:latin typeface="Consolas" panose="020B0609020204030204" pitchFamily="49" charset="0"/>
              </a:rPr>
              <a:t>实现动画效果</a:t>
            </a:r>
            <a:endParaRPr lang="zh-CN" altLang="zh-CN" sz="440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4582" name="图片 2">
            <a:extLst>
              <a:ext uri="{FF2B5EF4-FFF2-40B4-BE49-F238E27FC236}">
                <a16:creationId xmlns:a16="http://schemas.microsoft.com/office/drawing/2014/main" id="{D66BB968-EA70-4379-96F4-445B5435A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050" y="50800"/>
            <a:ext cx="1917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03CDC0E-0ABC-4149-8862-CB6EBE94DAEB}"/>
              </a:ext>
            </a:extLst>
          </p:cNvPr>
          <p:cNvCxnSpPr/>
          <p:nvPr/>
        </p:nvCxnSpPr>
        <p:spPr>
          <a:xfrm>
            <a:off x="428625" y="546100"/>
            <a:ext cx="6357938" cy="1588"/>
          </a:xfrm>
          <a:prstGeom prst="line">
            <a:avLst/>
          </a:prstGeom>
          <a:ln w="12700">
            <a:solidFill>
              <a:srgbClr val="CC00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E87C6ED-33AD-4E74-8D8D-171051BA4E0D}"/>
              </a:ext>
            </a:extLst>
          </p:cNvPr>
          <p:cNvCxnSpPr/>
          <p:nvPr/>
        </p:nvCxnSpPr>
        <p:spPr>
          <a:xfrm>
            <a:off x="7858125" y="546100"/>
            <a:ext cx="1285875" cy="1588"/>
          </a:xfrm>
          <a:prstGeom prst="line">
            <a:avLst/>
          </a:prstGeom>
          <a:ln w="12700">
            <a:solidFill>
              <a:srgbClr val="CC00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164A23A3-3934-49B2-9F6F-4454C629882E}"/>
              </a:ext>
            </a:extLst>
          </p:cNvPr>
          <p:cNvSpPr/>
          <p:nvPr/>
        </p:nvSpPr>
        <p:spPr>
          <a:xfrm>
            <a:off x="6786563" y="522288"/>
            <a:ext cx="46037" cy="46037"/>
          </a:xfrm>
          <a:prstGeom prst="ellipse">
            <a:avLst/>
          </a:prstGeom>
          <a:solidFill>
            <a:srgbClr val="80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746B4F2-82F2-41F8-8D92-CC696BCA4AEF}"/>
              </a:ext>
            </a:extLst>
          </p:cNvPr>
          <p:cNvSpPr/>
          <p:nvPr/>
        </p:nvSpPr>
        <p:spPr>
          <a:xfrm>
            <a:off x="7808913" y="525463"/>
            <a:ext cx="46037" cy="46037"/>
          </a:xfrm>
          <a:prstGeom prst="ellipse">
            <a:avLst/>
          </a:prstGeom>
          <a:solidFill>
            <a:srgbClr val="80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774" name="TextBox 7">
            <a:extLst>
              <a:ext uri="{FF2B5EF4-FFF2-40B4-BE49-F238E27FC236}">
                <a16:creationId xmlns:a16="http://schemas.microsoft.com/office/drawing/2014/main" id="{208B0DA0-BD40-4E3C-8511-C89A60CB7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207963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8000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效果演示</a:t>
            </a:r>
            <a:endParaRPr lang="zh-CN" altLang="zh-CN" sz="1800" dirty="0">
              <a:solidFill>
                <a:srgbClr val="8000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FD03E7B9-3B32-47D3-87FA-EA6FCBA4F5ED}"/>
              </a:ext>
            </a:extLst>
          </p:cNvPr>
          <p:cNvSpPr/>
          <p:nvPr/>
        </p:nvSpPr>
        <p:spPr>
          <a:xfrm>
            <a:off x="247650" y="174625"/>
            <a:ext cx="142875" cy="357188"/>
          </a:xfrm>
          <a:prstGeom prst="parallelogram">
            <a:avLst/>
          </a:prstGeom>
          <a:solidFill>
            <a:srgbClr val="CC4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026FE7D5-6D63-4E10-8E7C-EBB624B50697}"/>
              </a:ext>
            </a:extLst>
          </p:cNvPr>
          <p:cNvSpPr/>
          <p:nvPr/>
        </p:nvSpPr>
        <p:spPr>
          <a:xfrm>
            <a:off x="142875" y="174625"/>
            <a:ext cx="142875" cy="357188"/>
          </a:xfrm>
          <a:prstGeom prst="parallelogram">
            <a:avLst/>
          </a:prstGeom>
          <a:solidFill>
            <a:srgbClr val="80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85C3B1E-6A37-40D7-80A4-E948051B2D96}"/>
              </a:ext>
            </a:extLst>
          </p:cNvPr>
          <p:cNvSpPr/>
          <p:nvPr/>
        </p:nvSpPr>
        <p:spPr>
          <a:xfrm>
            <a:off x="0" y="4929188"/>
            <a:ext cx="9144000" cy="214312"/>
          </a:xfrm>
          <a:prstGeom prst="rect">
            <a:avLst/>
          </a:prstGeom>
          <a:solidFill>
            <a:srgbClr val="80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B9D571A-3D04-47FA-9C6F-D6F90664CC05}"/>
              </a:ext>
            </a:extLst>
          </p:cNvPr>
          <p:cNvSpPr/>
          <p:nvPr/>
        </p:nvSpPr>
        <p:spPr>
          <a:xfrm>
            <a:off x="0" y="4857750"/>
            <a:ext cx="9144000" cy="71438"/>
          </a:xfrm>
          <a:prstGeom prst="rect">
            <a:avLst/>
          </a:prstGeom>
          <a:solidFill>
            <a:srgbClr val="CC4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2779" name="Picture 5" descr="C:\Users\Administrator\Downloads\iconfont-designedit.png">
            <a:extLst>
              <a:ext uri="{FF2B5EF4-FFF2-40B4-BE49-F238E27FC236}">
                <a16:creationId xmlns:a16="http://schemas.microsoft.com/office/drawing/2014/main" id="{E2251D24-6429-4FB9-8B4B-E0091FA85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78581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0" name="图片 13">
            <a:extLst>
              <a:ext uri="{FF2B5EF4-FFF2-40B4-BE49-F238E27FC236}">
                <a16:creationId xmlns:a16="http://schemas.microsoft.com/office/drawing/2014/main" id="{F507F546-9D84-45FD-BD74-127A0FB9E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53975"/>
            <a:ext cx="23336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6FE5439-E164-446E-916B-177D63D5863E}"/>
              </a:ext>
            </a:extLst>
          </p:cNvPr>
          <p:cNvSpPr txBox="1"/>
          <p:nvPr/>
        </p:nvSpPr>
        <p:spPr>
          <a:xfrm>
            <a:off x="3779912" y="219445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我是动画元素</a:t>
            </a:r>
          </a:p>
        </p:txBody>
      </p:sp>
    </p:spTree>
    <p:extLst>
      <p:ext uri="{BB962C8B-B14F-4D97-AF65-F5344CB8AC3E}">
        <p14:creationId xmlns:p14="http://schemas.microsoft.com/office/powerpoint/2010/main" val="1031169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6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104 -0.23179 L 0.37431 -0.03519 L 0.37656 -0.2355 L -0.34253 -0.01235 L -0.34479 -0.22809 L 0.37014 -0.2355 L -0.33837 -0.00865 L 0.37222 -0.02747 L -0.34045 -0.22809 L 0.37431 -0.03118 L -0.34253 -0.00463 L 0.37222 -0.2355 L -0.34253 -0.22439 L -0.34045 -0.00463 L 0.37222 -0.23179 L 0.37222 -0.03519 L -0.34253 -0.22037 L -0.34253 -0.22037 " pathEditMode="relative" ptsTypes="AAAAAAAAAAAAAAAAAA">
                                      <p:cBhvr>
                                        <p:cTn id="8" dur="2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图片 10" descr="图片1.jpg">
            <a:extLst>
              <a:ext uri="{FF2B5EF4-FFF2-40B4-BE49-F238E27FC236}">
                <a16:creationId xmlns:a16="http://schemas.microsoft.com/office/drawing/2014/main" id="{A994FE67-2F70-4ADB-9D6B-8A9BAB188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0"/>
            <a:ext cx="91773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图片 25" descr="bar.png">
            <a:extLst>
              <a:ext uri="{FF2B5EF4-FFF2-40B4-BE49-F238E27FC236}">
                <a16:creationId xmlns:a16="http://schemas.microsoft.com/office/drawing/2014/main" id="{E3A1DD89-A89E-49A9-A0A7-AECF9F57257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3051175"/>
            <a:ext cx="45164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图片 24" descr="bar.png">
            <a:extLst>
              <a:ext uri="{FF2B5EF4-FFF2-40B4-BE49-F238E27FC236}">
                <a16:creationId xmlns:a16="http://schemas.microsoft.com/office/drawing/2014/main" id="{9C71FD2C-F329-4F05-9C46-C769DE96456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631950"/>
            <a:ext cx="45164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图片 20" descr="bar.png">
            <a:extLst>
              <a:ext uri="{FF2B5EF4-FFF2-40B4-BE49-F238E27FC236}">
                <a16:creationId xmlns:a16="http://schemas.microsoft.com/office/drawing/2014/main" id="{9E661B27-E1D1-4338-82AC-5F5E5248489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38" y="2355850"/>
            <a:ext cx="45529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TextBox 3">
            <a:extLst>
              <a:ext uri="{FF2B5EF4-FFF2-40B4-BE49-F238E27FC236}">
                <a16:creationId xmlns:a16="http://schemas.microsoft.com/office/drawing/2014/main" id="{02EB9477-53CA-48EC-AE08-3318BBB71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0795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授课内容</a:t>
            </a:r>
          </a:p>
        </p:txBody>
      </p:sp>
      <p:sp>
        <p:nvSpPr>
          <p:cNvPr id="31751" name="TextBox 11">
            <a:extLst>
              <a:ext uri="{FF2B5EF4-FFF2-40B4-BE49-F238E27FC236}">
                <a16:creationId xmlns:a16="http://schemas.microsoft.com/office/drawing/2014/main" id="{8EE4C623-61AA-4D55-84C7-DB8A4F07E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3738" y="1608138"/>
            <a:ext cx="471487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一、概念分析</a:t>
            </a:r>
            <a:endParaRPr lang="en-US" altLang="zh-CN" sz="2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52" name="TextBox 15">
            <a:extLst>
              <a:ext uri="{FF2B5EF4-FFF2-40B4-BE49-F238E27FC236}">
                <a16:creationId xmlns:a16="http://schemas.microsoft.com/office/drawing/2014/main" id="{AEE35132-57A5-43F3-8565-F7925E1F9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2368550"/>
            <a:ext cx="46164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二、效果演示</a:t>
            </a:r>
          </a:p>
        </p:txBody>
      </p:sp>
      <p:sp>
        <p:nvSpPr>
          <p:cNvPr id="31753" name="TextBox 13">
            <a:extLst>
              <a:ext uri="{FF2B5EF4-FFF2-40B4-BE49-F238E27FC236}">
                <a16:creationId xmlns:a16="http://schemas.microsoft.com/office/drawing/2014/main" id="{3D9AED7B-B738-4B49-92D9-8980ED48C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3054350"/>
            <a:ext cx="47529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16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zh-CN" altLang="en-US" sz="2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代码分析</a:t>
            </a:r>
          </a:p>
        </p:txBody>
      </p:sp>
      <p:pic>
        <p:nvPicPr>
          <p:cNvPr id="31754" name="图片 11">
            <a:extLst>
              <a:ext uri="{FF2B5EF4-FFF2-40B4-BE49-F238E27FC236}">
                <a16:creationId xmlns:a16="http://schemas.microsoft.com/office/drawing/2014/main" id="{DC8719E4-9E20-4F9D-9A75-F725CE5B06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050" y="50800"/>
            <a:ext cx="1917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03CDC0E-0ABC-4149-8862-CB6EBE94DAEB}"/>
              </a:ext>
            </a:extLst>
          </p:cNvPr>
          <p:cNvCxnSpPr/>
          <p:nvPr/>
        </p:nvCxnSpPr>
        <p:spPr>
          <a:xfrm>
            <a:off x="428625" y="546100"/>
            <a:ext cx="6357938" cy="1588"/>
          </a:xfrm>
          <a:prstGeom prst="line">
            <a:avLst/>
          </a:prstGeom>
          <a:ln w="12700">
            <a:solidFill>
              <a:srgbClr val="CC00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E87C6ED-33AD-4E74-8D8D-171051BA4E0D}"/>
              </a:ext>
            </a:extLst>
          </p:cNvPr>
          <p:cNvCxnSpPr/>
          <p:nvPr/>
        </p:nvCxnSpPr>
        <p:spPr>
          <a:xfrm>
            <a:off x="7858125" y="546100"/>
            <a:ext cx="1285875" cy="1588"/>
          </a:xfrm>
          <a:prstGeom prst="line">
            <a:avLst/>
          </a:prstGeom>
          <a:ln w="12700">
            <a:solidFill>
              <a:srgbClr val="CC00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164A23A3-3934-49B2-9F6F-4454C629882E}"/>
              </a:ext>
            </a:extLst>
          </p:cNvPr>
          <p:cNvSpPr/>
          <p:nvPr/>
        </p:nvSpPr>
        <p:spPr>
          <a:xfrm>
            <a:off x="6786563" y="522288"/>
            <a:ext cx="46037" cy="46037"/>
          </a:xfrm>
          <a:prstGeom prst="ellipse">
            <a:avLst/>
          </a:prstGeom>
          <a:solidFill>
            <a:srgbClr val="80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746B4F2-82F2-41F8-8D92-CC696BCA4AEF}"/>
              </a:ext>
            </a:extLst>
          </p:cNvPr>
          <p:cNvSpPr/>
          <p:nvPr/>
        </p:nvSpPr>
        <p:spPr>
          <a:xfrm>
            <a:off x="7808913" y="525463"/>
            <a:ext cx="46037" cy="46037"/>
          </a:xfrm>
          <a:prstGeom prst="ellipse">
            <a:avLst/>
          </a:prstGeom>
          <a:solidFill>
            <a:srgbClr val="80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774" name="TextBox 7">
            <a:extLst>
              <a:ext uri="{FF2B5EF4-FFF2-40B4-BE49-F238E27FC236}">
                <a16:creationId xmlns:a16="http://schemas.microsoft.com/office/drawing/2014/main" id="{208B0DA0-BD40-4E3C-8511-C89A60CB7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207963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8000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代码分析</a:t>
            </a:r>
            <a:endParaRPr lang="zh-CN" altLang="zh-CN" sz="1800">
              <a:solidFill>
                <a:srgbClr val="8000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FD03E7B9-3B32-47D3-87FA-EA6FCBA4F5ED}"/>
              </a:ext>
            </a:extLst>
          </p:cNvPr>
          <p:cNvSpPr/>
          <p:nvPr/>
        </p:nvSpPr>
        <p:spPr>
          <a:xfrm>
            <a:off x="247650" y="174625"/>
            <a:ext cx="142875" cy="357188"/>
          </a:xfrm>
          <a:prstGeom prst="parallelogram">
            <a:avLst/>
          </a:prstGeom>
          <a:solidFill>
            <a:srgbClr val="CC4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026FE7D5-6D63-4E10-8E7C-EBB624B50697}"/>
              </a:ext>
            </a:extLst>
          </p:cNvPr>
          <p:cNvSpPr/>
          <p:nvPr/>
        </p:nvSpPr>
        <p:spPr>
          <a:xfrm>
            <a:off x="142875" y="174625"/>
            <a:ext cx="142875" cy="357188"/>
          </a:xfrm>
          <a:prstGeom prst="parallelogram">
            <a:avLst/>
          </a:prstGeom>
          <a:solidFill>
            <a:srgbClr val="80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85C3B1E-6A37-40D7-80A4-E948051B2D96}"/>
              </a:ext>
            </a:extLst>
          </p:cNvPr>
          <p:cNvSpPr/>
          <p:nvPr/>
        </p:nvSpPr>
        <p:spPr>
          <a:xfrm>
            <a:off x="0" y="4929188"/>
            <a:ext cx="9144000" cy="214312"/>
          </a:xfrm>
          <a:prstGeom prst="rect">
            <a:avLst/>
          </a:prstGeom>
          <a:solidFill>
            <a:srgbClr val="80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B9D571A-3D04-47FA-9C6F-D6F90664CC05}"/>
              </a:ext>
            </a:extLst>
          </p:cNvPr>
          <p:cNvSpPr/>
          <p:nvPr/>
        </p:nvSpPr>
        <p:spPr>
          <a:xfrm>
            <a:off x="0" y="4857750"/>
            <a:ext cx="9144000" cy="71438"/>
          </a:xfrm>
          <a:prstGeom prst="rect">
            <a:avLst/>
          </a:prstGeom>
          <a:solidFill>
            <a:srgbClr val="CC4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2779" name="Picture 5" descr="C:\Users\Administrator\Downloads\iconfont-designedit.png">
            <a:extLst>
              <a:ext uri="{FF2B5EF4-FFF2-40B4-BE49-F238E27FC236}">
                <a16:creationId xmlns:a16="http://schemas.microsoft.com/office/drawing/2014/main" id="{E2251D24-6429-4FB9-8B4B-E0091FA85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78581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0" name="图片 13">
            <a:extLst>
              <a:ext uri="{FF2B5EF4-FFF2-40B4-BE49-F238E27FC236}">
                <a16:creationId xmlns:a16="http://schemas.microsoft.com/office/drawing/2014/main" id="{F507F546-9D84-45FD-BD74-127A0FB9E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53975"/>
            <a:ext cx="23336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FB1A9BC-EAC5-49DF-A3DE-672893E1C104}"/>
              </a:ext>
            </a:extLst>
          </p:cNvPr>
          <p:cNvSpPr txBox="1"/>
          <p:nvPr/>
        </p:nvSpPr>
        <p:spPr>
          <a:xfrm>
            <a:off x="1547664" y="652712"/>
            <a:ext cx="646412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div{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position:relative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 	animation-name: move;</a:t>
            </a:r>
          </a:p>
          <a:p>
            <a:r>
              <a:rPr lang="en-US" altLang="zh-CN" sz="1400" dirty="0"/>
              <a:t>	animation-duration:10s;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animation-iteration-count:infinite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	animation-direction: alternate;</a:t>
            </a:r>
          </a:p>
          <a:p>
            <a:r>
              <a:rPr lang="en-US" altLang="zh-CN" sz="1400" dirty="0"/>
              <a:t>}</a:t>
            </a:r>
          </a:p>
          <a:p>
            <a:r>
              <a:rPr lang="en-US" altLang="zh-CN" sz="1400" dirty="0"/>
              <a:t>@keyframes move{</a:t>
            </a:r>
          </a:p>
          <a:p>
            <a:r>
              <a:rPr lang="en-US" altLang="zh-CN" sz="1400" dirty="0"/>
              <a:t>    0%	{top:0px;		left:0%;	</a:t>
            </a:r>
            <a:r>
              <a:rPr lang="en-US" altLang="zh-CN" sz="1400" dirty="0" err="1"/>
              <a:t>color:red</a:t>
            </a:r>
            <a:r>
              <a:rPr lang="en-US" altLang="zh-CN" sz="1400" dirty="0"/>
              <a:t>;}</a:t>
            </a:r>
          </a:p>
          <a:p>
            <a:r>
              <a:rPr lang="en-US" altLang="zh-CN" sz="1400" dirty="0"/>
              <a:t>    12.5%	{top:150px;		left:80%;	</a:t>
            </a:r>
            <a:r>
              <a:rPr lang="en-US" altLang="zh-CN" sz="1400" dirty="0" err="1"/>
              <a:t>color:green</a:t>
            </a:r>
            <a:r>
              <a:rPr lang="en-US" altLang="zh-CN" sz="1400" dirty="0"/>
              <a:t>;}</a:t>
            </a:r>
          </a:p>
          <a:p>
            <a:r>
              <a:rPr lang="en-US" altLang="zh-CN" sz="1400" dirty="0"/>
              <a:t>    25%	{top:0px;		left:80%;	</a:t>
            </a:r>
            <a:r>
              <a:rPr lang="en-US" altLang="zh-CN" sz="1400" dirty="0" err="1"/>
              <a:t>color:blue</a:t>
            </a:r>
            <a:r>
              <a:rPr lang="en-US" altLang="zh-CN" sz="1400" dirty="0"/>
              <a:t>;}</a:t>
            </a:r>
          </a:p>
          <a:p>
            <a:r>
              <a:rPr lang="en-US" altLang="zh-CN" sz="1400" dirty="0"/>
              <a:t>    37.5%	{top:150px;		left:0%;	</a:t>
            </a:r>
            <a:r>
              <a:rPr lang="en-US" altLang="zh-CN" sz="1400" dirty="0" err="1"/>
              <a:t>color:red</a:t>
            </a:r>
            <a:r>
              <a:rPr lang="en-US" altLang="zh-CN" sz="1400" dirty="0"/>
              <a:t>;}</a:t>
            </a:r>
          </a:p>
          <a:p>
            <a:r>
              <a:rPr lang="en-US" altLang="zh-CN" sz="1400" dirty="0"/>
              <a:t>    50%	{top:0px;		left:0%;	</a:t>
            </a:r>
            <a:r>
              <a:rPr lang="en-US" altLang="zh-CN" sz="1400" dirty="0" err="1"/>
              <a:t>color:green</a:t>
            </a:r>
            <a:r>
              <a:rPr lang="en-US" altLang="zh-CN" sz="1400" dirty="0"/>
              <a:t>;}</a:t>
            </a:r>
          </a:p>
          <a:p>
            <a:r>
              <a:rPr lang="en-US" altLang="zh-CN" sz="1400" dirty="0"/>
              <a:t>    62.5%	{top:0px;		left:80%;	</a:t>
            </a:r>
            <a:r>
              <a:rPr lang="en-US" altLang="zh-CN" sz="1400" dirty="0" err="1"/>
              <a:t>color:blue</a:t>
            </a:r>
            <a:r>
              <a:rPr lang="en-US" altLang="zh-CN" sz="1400" dirty="0"/>
              <a:t>;}</a:t>
            </a:r>
          </a:p>
          <a:p>
            <a:r>
              <a:rPr lang="en-US" altLang="zh-CN" sz="1400" dirty="0"/>
              <a:t>    75%	{top:150px;		left:0%;	</a:t>
            </a:r>
            <a:r>
              <a:rPr lang="en-US" altLang="zh-CN" sz="1400" dirty="0" err="1"/>
              <a:t>color:red</a:t>
            </a:r>
            <a:r>
              <a:rPr lang="en-US" altLang="zh-CN" sz="1400" dirty="0"/>
              <a:t>;}</a:t>
            </a:r>
          </a:p>
          <a:p>
            <a:r>
              <a:rPr lang="en-US" altLang="zh-CN" sz="1400" dirty="0"/>
              <a:t>    87.5%	{top:150px;		left:80%;	</a:t>
            </a:r>
            <a:r>
              <a:rPr lang="en-US" altLang="zh-CN" sz="1400" dirty="0" err="1"/>
              <a:t>color:green</a:t>
            </a:r>
            <a:r>
              <a:rPr lang="en-US" altLang="zh-CN" sz="1400" dirty="0"/>
              <a:t>;}</a:t>
            </a:r>
          </a:p>
          <a:p>
            <a:r>
              <a:rPr lang="en-US" altLang="zh-CN" sz="1400" dirty="0"/>
              <a:t>    100%	{top:0px;		left:0%;	</a:t>
            </a:r>
            <a:r>
              <a:rPr lang="en-US" altLang="zh-CN" sz="1400" dirty="0" err="1"/>
              <a:t>color:blue</a:t>
            </a:r>
            <a:r>
              <a:rPr lang="en-US" altLang="zh-CN" sz="1400" dirty="0"/>
              <a:t>;}</a:t>
            </a:r>
          </a:p>
          <a:p>
            <a:r>
              <a:rPr lang="en-US" altLang="zh-CN" sz="1400" dirty="0"/>
              <a:t>}</a:t>
            </a:r>
          </a:p>
          <a:p>
            <a:endParaRPr lang="zh-CN" altLang="en-US" sz="1400" dirty="0"/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图片 10" descr="图片1.jpg">
            <a:extLst>
              <a:ext uri="{FF2B5EF4-FFF2-40B4-BE49-F238E27FC236}">
                <a16:creationId xmlns:a16="http://schemas.microsoft.com/office/drawing/2014/main" id="{269FDD4A-5A6F-4B17-9433-019C70ADB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0"/>
            <a:ext cx="91773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extBox 16">
            <a:extLst>
              <a:ext uri="{FF2B5EF4-FFF2-40B4-BE49-F238E27FC236}">
                <a16:creationId xmlns:a16="http://schemas.microsoft.com/office/drawing/2014/main" id="{4B5FBE5B-9FBB-49EF-A248-6AD1C7C2D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1075" y="2224088"/>
            <a:ext cx="26463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2A4C41"/>
              </a:buClr>
              <a:buFont typeface="Arial" panose="020B0604020202020204" pitchFamily="34" charset="0"/>
              <a:buNone/>
            </a:pPr>
            <a:r>
              <a:rPr lang="zh-CN" altLang="en-US" sz="4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下次课见</a:t>
            </a:r>
          </a:p>
        </p:txBody>
      </p:sp>
      <p:pic>
        <p:nvPicPr>
          <p:cNvPr id="33796" name="图片 3">
            <a:extLst>
              <a:ext uri="{FF2B5EF4-FFF2-40B4-BE49-F238E27FC236}">
                <a16:creationId xmlns:a16="http://schemas.microsoft.com/office/drawing/2014/main" id="{F12EE701-277A-4B81-AC79-97224961C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23825"/>
            <a:ext cx="15621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10" descr="图片1.jpg">
            <a:extLst>
              <a:ext uri="{FF2B5EF4-FFF2-40B4-BE49-F238E27FC236}">
                <a16:creationId xmlns:a16="http://schemas.microsoft.com/office/drawing/2014/main" id="{1EBE8D9E-82ED-4A23-8153-D6C78494A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0"/>
            <a:ext cx="91773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图片 25" descr="bar.png">
            <a:extLst>
              <a:ext uri="{FF2B5EF4-FFF2-40B4-BE49-F238E27FC236}">
                <a16:creationId xmlns:a16="http://schemas.microsoft.com/office/drawing/2014/main" id="{847C2B7F-4945-4C00-BFCC-3191F18E120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3051175"/>
            <a:ext cx="45164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图片 24" descr="bar.png">
            <a:extLst>
              <a:ext uri="{FF2B5EF4-FFF2-40B4-BE49-F238E27FC236}">
                <a16:creationId xmlns:a16="http://schemas.microsoft.com/office/drawing/2014/main" id="{86A404B3-A14D-4E67-B44C-A4C70B36D01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631950"/>
            <a:ext cx="45164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图片 20" descr="bar.png">
            <a:extLst>
              <a:ext uri="{FF2B5EF4-FFF2-40B4-BE49-F238E27FC236}">
                <a16:creationId xmlns:a16="http://schemas.microsoft.com/office/drawing/2014/main" id="{6B5FBFA5-DAA8-4410-9283-1BF712B4267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38" y="2355850"/>
            <a:ext cx="45529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Box 3">
            <a:extLst>
              <a:ext uri="{FF2B5EF4-FFF2-40B4-BE49-F238E27FC236}">
                <a16:creationId xmlns:a16="http://schemas.microsoft.com/office/drawing/2014/main" id="{2188419B-67CE-4123-9820-599FCA9F7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0795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授课内容</a:t>
            </a:r>
          </a:p>
        </p:txBody>
      </p:sp>
      <p:sp>
        <p:nvSpPr>
          <p:cNvPr id="25607" name="TextBox 11">
            <a:extLst>
              <a:ext uri="{FF2B5EF4-FFF2-40B4-BE49-F238E27FC236}">
                <a16:creationId xmlns:a16="http://schemas.microsoft.com/office/drawing/2014/main" id="{8E9100DF-D2B6-411B-8B92-F7E7B2B16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3738" y="1608138"/>
            <a:ext cx="471487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一、概念分析</a:t>
            </a:r>
            <a:endParaRPr lang="en-US" altLang="zh-CN" sz="220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8" name="TextBox 15">
            <a:extLst>
              <a:ext uri="{FF2B5EF4-FFF2-40B4-BE49-F238E27FC236}">
                <a16:creationId xmlns:a16="http://schemas.microsoft.com/office/drawing/2014/main" id="{8AFF82BE-63CC-4996-B145-22C354980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2368550"/>
            <a:ext cx="46164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二、效果演示</a:t>
            </a:r>
          </a:p>
        </p:txBody>
      </p:sp>
      <p:sp>
        <p:nvSpPr>
          <p:cNvPr id="25609" name="TextBox 13">
            <a:extLst>
              <a:ext uri="{FF2B5EF4-FFF2-40B4-BE49-F238E27FC236}">
                <a16:creationId xmlns:a16="http://schemas.microsoft.com/office/drawing/2014/main" id="{3D4630BB-9354-4C15-9C19-2BB585004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3054350"/>
            <a:ext cx="47529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zh-CN" altLang="en-US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代码分析</a:t>
            </a:r>
          </a:p>
        </p:txBody>
      </p:sp>
      <p:pic>
        <p:nvPicPr>
          <p:cNvPr id="25610" name="图片 11">
            <a:extLst>
              <a:ext uri="{FF2B5EF4-FFF2-40B4-BE49-F238E27FC236}">
                <a16:creationId xmlns:a16="http://schemas.microsoft.com/office/drawing/2014/main" id="{76390B8C-CA88-41B5-A345-AA3E783B1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050" y="50800"/>
            <a:ext cx="1917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A2BD17D-0124-4EFB-8BE7-158B1A0EDDB7}"/>
              </a:ext>
            </a:extLst>
          </p:cNvPr>
          <p:cNvCxnSpPr/>
          <p:nvPr/>
        </p:nvCxnSpPr>
        <p:spPr>
          <a:xfrm>
            <a:off x="428625" y="546100"/>
            <a:ext cx="6357938" cy="1588"/>
          </a:xfrm>
          <a:prstGeom prst="line">
            <a:avLst/>
          </a:prstGeom>
          <a:ln w="12700">
            <a:solidFill>
              <a:srgbClr val="CC00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BE889C6-D00A-48D8-A678-EF463D4AAF87}"/>
              </a:ext>
            </a:extLst>
          </p:cNvPr>
          <p:cNvCxnSpPr/>
          <p:nvPr/>
        </p:nvCxnSpPr>
        <p:spPr>
          <a:xfrm>
            <a:off x="7858125" y="546100"/>
            <a:ext cx="1285875" cy="1588"/>
          </a:xfrm>
          <a:prstGeom prst="line">
            <a:avLst/>
          </a:prstGeom>
          <a:ln w="12700">
            <a:solidFill>
              <a:srgbClr val="CC00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B39795C5-5FE8-4179-8F7A-E804CA4D2B60}"/>
              </a:ext>
            </a:extLst>
          </p:cNvPr>
          <p:cNvSpPr/>
          <p:nvPr/>
        </p:nvSpPr>
        <p:spPr>
          <a:xfrm>
            <a:off x="6786563" y="522288"/>
            <a:ext cx="46037" cy="46037"/>
          </a:xfrm>
          <a:prstGeom prst="ellipse">
            <a:avLst/>
          </a:prstGeom>
          <a:solidFill>
            <a:srgbClr val="80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3447147-B211-46FB-9989-EBAB6462B9FE}"/>
              </a:ext>
            </a:extLst>
          </p:cNvPr>
          <p:cNvSpPr/>
          <p:nvPr/>
        </p:nvSpPr>
        <p:spPr>
          <a:xfrm>
            <a:off x="7808913" y="525463"/>
            <a:ext cx="46037" cy="46037"/>
          </a:xfrm>
          <a:prstGeom prst="ellipse">
            <a:avLst/>
          </a:prstGeom>
          <a:solidFill>
            <a:srgbClr val="80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630" name="TextBox 7">
            <a:extLst>
              <a:ext uri="{FF2B5EF4-FFF2-40B4-BE49-F238E27FC236}">
                <a16:creationId xmlns:a16="http://schemas.microsoft.com/office/drawing/2014/main" id="{D1229C53-CC81-4A0F-A217-96C8C4696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207963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8000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概念分析</a:t>
            </a:r>
            <a:endParaRPr lang="zh-CN" altLang="zh-CN" sz="1800">
              <a:solidFill>
                <a:srgbClr val="8000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321CC925-8C04-43D7-8E2A-ED567E5A76F0}"/>
              </a:ext>
            </a:extLst>
          </p:cNvPr>
          <p:cNvSpPr/>
          <p:nvPr/>
        </p:nvSpPr>
        <p:spPr>
          <a:xfrm>
            <a:off x="247650" y="174625"/>
            <a:ext cx="142875" cy="357188"/>
          </a:xfrm>
          <a:prstGeom prst="parallelogram">
            <a:avLst/>
          </a:prstGeom>
          <a:solidFill>
            <a:srgbClr val="CC4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AD23439F-A573-49F3-BFB9-02024DF99A5F}"/>
              </a:ext>
            </a:extLst>
          </p:cNvPr>
          <p:cNvSpPr/>
          <p:nvPr/>
        </p:nvSpPr>
        <p:spPr>
          <a:xfrm>
            <a:off x="142875" y="174625"/>
            <a:ext cx="142875" cy="357188"/>
          </a:xfrm>
          <a:prstGeom prst="parallelogram">
            <a:avLst/>
          </a:prstGeom>
          <a:solidFill>
            <a:srgbClr val="80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F1F8101-1B0D-41EC-AA39-9C1E84479D23}"/>
              </a:ext>
            </a:extLst>
          </p:cNvPr>
          <p:cNvSpPr/>
          <p:nvPr/>
        </p:nvSpPr>
        <p:spPr>
          <a:xfrm>
            <a:off x="0" y="4929188"/>
            <a:ext cx="9144000" cy="214312"/>
          </a:xfrm>
          <a:prstGeom prst="rect">
            <a:avLst/>
          </a:prstGeom>
          <a:solidFill>
            <a:srgbClr val="80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797C896-83A0-4740-B3C9-A9A0C9FEFF2B}"/>
              </a:ext>
            </a:extLst>
          </p:cNvPr>
          <p:cNvSpPr/>
          <p:nvPr/>
        </p:nvSpPr>
        <p:spPr>
          <a:xfrm>
            <a:off x="0" y="4857750"/>
            <a:ext cx="9144000" cy="71438"/>
          </a:xfrm>
          <a:prstGeom prst="rect">
            <a:avLst/>
          </a:prstGeom>
          <a:solidFill>
            <a:srgbClr val="CC4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635" name="矩形 14">
            <a:extLst>
              <a:ext uri="{FF2B5EF4-FFF2-40B4-BE49-F238E27FC236}">
                <a16:creationId xmlns:a16="http://schemas.microsoft.com/office/drawing/2014/main" id="{9EF3836D-7D12-4052-BC35-7AA8FE5F4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571500"/>
            <a:ext cx="2491388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8000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400" b="1" dirty="0">
                <a:solidFill>
                  <a:srgbClr val="8000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2400" b="1" dirty="0">
                <a:solidFill>
                  <a:srgbClr val="8000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</a:t>
            </a:r>
          </a:p>
        </p:txBody>
      </p:sp>
      <p:pic>
        <p:nvPicPr>
          <p:cNvPr id="26636" name="Picture 5" descr="C:\Users\Administrator\Downloads\iconfont-designedit.png">
            <a:extLst>
              <a:ext uri="{FF2B5EF4-FFF2-40B4-BE49-F238E27FC236}">
                <a16:creationId xmlns:a16="http://schemas.microsoft.com/office/drawing/2014/main" id="{60A5D20F-7119-4999-B07F-6671668FC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78581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7" name="文本占位符 2">
            <a:extLst>
              <a:ext uri="{FF2B5EF4-FFF2-40B4-BE49-F238E27FC236}">
                <a16:creationId xmlns:a16="http://schemas.microsoft.com/office/drawing/2014/main" id="{D8CB0368-AE83-43AE-8953-2A7C4537D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31888"/>
            <a:ext cx="4608513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b="1"/>
              <a:t>CSS Animations</a:t>
            </a:r>
            <a:r>
              <a:rPr lang="zh-CN" altLang="en-US" sz="2000"/>
              <a:t> 是</a:t>
            </a:r>
            <a:r>
              <a:rPr lang="en-US" altLang="zh-CN" sz="2000"/>
              <a:t>CSS</a:t>
            </a:r>
            <a:r>
              <a:rPr lang="zh-CN" altLang="en-US" sz="2000"/>
              <a:t>的一个模块，它定义了如何用关键帧来随时间推移对</a:t>
            </a:r>
            <a:r>
              <a:rPr lang="en-US" altLang="zh-CN" sz="2000"/>
              <a:t>CSS</a:t>
            </a:r>
            <a:r>
              <a:rPr lang="zh-CN" altLang="en-US" sz="2000"/>
              <a:t>属性的值进行动画处理。关键帧动画的行为可以通过指定它们的持续时间，它们的重复次数以及它们如何重复来控制。</a:t>
            </a:r>
            <a:endParaRPr lang="en-US" altLang="zh-CN" sz="200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26638" name="图片 2">
            <a:extLst>
              <a:ext uri="{FF2B5EF4-FFF2-40B4-BE49-F238E27FC236}">
                <a16:creationId xmlns:a16="http://schemas.microsoft.com/office/drawing/2014/main" id="{417A0561-7102-47A7-BD72-5FF5826A7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53975"/>
            <a:ext cx="23336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9" name="文本框 1">
            <a:extLst>
              <a:ext uri="{FF2B5EF4-FFF2-40B4-BE49-F238E27FC236}">
                <a16:creationId xmlns:a16="http://schemas.microsoft.com/office/drawing/2014/main" id="{48060AB4-66D7-4474-A2EB-512C9D96E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930275"/>
            <a:ext cx="2336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参考链接</a:t>
            </a:r>
            <a:r>
              <a:rPr lang="en-US" altLang="zh-CN" dirty="0"/>
              <a:t>:</a:t>
            </a:r>
          </a:p>
          <a:p>
            <a:r>
              <a:rPr lang="en-US" altLang="zh-CN" dirty="0">
                <a:hlinkClick r:id="rId4"/>
              </a:rPr>
              <a:t>CSS Animations | MDN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CSS3 </a:t>
            </a:r>
            <a:r>
              <a:rPr lang="zh-CN" altLang="en-US" dirty="0">
                <a:hlinkClick r:id="rId5"/>
              </a:rPr>
              <a:t>动画 </a:t>
            </a:r>
            <a:r>
              <a:rPr lang="en-US" altLang="zh-CN" dirty="0">
                <a:hlinkClick r:id="rId5"/>
              </a:rPr>
              <a:t>| </a:t>
            </a:r>
            <a:r>
              <a:rPr lang="zh-CN" altLang="en-US" dirty="0">
                <a:hlinkClick r:id="rId5"/>
              </a:rPr>
              <a:t>菜鸟教程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CSS3 </a:t>
            </a:r>
            <a:r>
              <a:rPr lang="zh-CN" altLang="en-US" dirty="0">
                <a:hlinkClick r:id="rId6"/>
              </a:rPr>
              <a:t>动画 </a:t>
            </a:r>
            <a:r>
              <a:rPr lang="en-US" altLang="zh-CN" dirty="0">
                <a:hlinkClick r:id="rId6"/>
              </a:rPr>
              <a:t>| W3school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94A08EE-6822-40B4-B1A3-E1952D802C5E}"/>
              </a:ext>
            </a:extLst>
          </p:cNvPr>
          <p:cNvCxnSpPr/>
          <p:nvPr/>
        </p:nvCxnSpPr>
        <p:spPr>
          <a:xfrm>
            <a:off x="428625" y="546100"/>
            <a:ext cx="6357938" cy="1588"/>
          </a:xfrm>
          <a:prstGeom prst="line">
            <a:avLst/>
          </a:prstGeom>
          <a:ln w="12700">
            <a:solidFill>
              <a:srgbClr val="CC00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9512F-1EFB-4B0A-90F6-9AED12AAE7E6}"/>
              </a:ext>
            </a:extLst>
          </p:cNvPr>
          <p:cNvCxnSpPr/>
          <p:nvPr/>
        </p:nvCxnSpPr>
        <p:spPr>
          <a:xfrm>
            <a:off x="7858125" y="546100"/>
            <a:ext cx="1285875" cy="1588"/>
          </a:xfrm>
          <a:prstGeom prst="line">
            <a:avLst/>
          </a:prstGeom>
          <a:ln w="12700">
            <a:solidFill>
              <a:srgbClr val="CC00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4CB4F10D-973F-4C68-BC74-7871424DFCD7}"/>
              </a:ext>
            </a:extLst>
          </p:cNvPr>
          <p:cNvSpPr/>
          <p:nvPr/>
        </p:nvSpPr>
        <p:spPr>
          <a:xfrm>
            <a:off x="6786563" y="522288"/>
            <a:ext cx="46037" cy="46037"/>
          </a:xfrm>
          <a:prstGeom prst="ellipse">
            <a:avLst/>
          </a:prstGeom>
          <a:solidFill>
            <a:srgbClr val="80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4E66DFF-4BEA-44E6-962D-CC953E9BEFEB}"/>
              </a:ext>
            </a:extLst>
          </p:cNvPr>
          <p:cNvSpPr/>
          <p:nvPr/>
        </p:nvSpPr>
        <p:spPr>
          <a:xfrm>
            <a:off x="7808913" y="525463"/>
            <a:ext cx="46037" cy="46037"/>
          </a:xfrm>
          <a:prstGeom prst="ellipse">
            <a:avLst/>
          </a:prstGeom>
          <a:solidFill>
            <a:srgbClr val="80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654" name="TextBox 7">
            <a:extLst>
              <a:ext uri="{FF2B5EF4-FFF2-40B4-BE49-F238E27FC236}">
                <a16:creationId xmlns:a16="http://schemas.microsoft.com/office/drawing/2014/main" id="{C2D00959-3E86-424E-9A48-70D37894D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207963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8000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概念分析</a:t>
            </a:r>
            <a:endParaRPr lang="zh-CN" altLang="zh-CN" sz="1800">
              <a:solidFill>
                <a:srgbClr val="8000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47318DE7-B3F8-4CF5-B8A0-E83606044C8F}"/>
              </a:ext>
            </a:extLst>
          </p:cNvPr>
          <p:cNvSpPr/>
          <p:nvPr/>
        </p:nvSpPr>
        <p:spPr>
          <a:xfrm>
            <a:off x="247650" y="174625"/>
            <a:ext cx="142875" cy="357188"/>
          </a:xfrm>
          <a:prstGeom prst="parallelogram">
            <a:avLst/>
          </a:prstGeom>
          <a:solidFill>
            <a:srgbClr val="CC4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180923D6-5310-4924-BDF4-32B506B8906E}"/>
              </a:ext>
            </a:extLst>
          </p:cNvPr>
          <p:cNvSpPr/>
          <p:nvPr/>
        </p:nvSpPr>
        <p:spPr>
          <a:xfrm>
            <a:off x="142875" y="174625"/>
            <a:ext cx="142875" cy="357188"/>
          </a:xfrm>
          <a:prstGeom prst="parallelogram">
            <a:avLst/>
          </a:prstGeom>
          <a:solidFill>
            <a:srgbClr val="80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96BEBB3-2761-4FAF-B46A-382908328896}"/>
              </a:ext>
            </a:extLst>
          </p:cNvPr>
          <p:cNvSpPr/>
          <p:nvPr/>
        </p:nvSpPr>
        <p:spPr>
          <a:xfrm>
            <a:off x="0" y="4929188"/>
            <a:ext cx="9144000" cy="214312"/>
          </a:xfrm>
          <a:prstGeom prst="rect">
            <a:avLst/>
          </a:prstGeom>
          <a:solidFill>
            <a:srgbClr val="80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B09B5BD-1966-4390-A7C4-D4D48902AA14}"/>
              </a:ext>
            </a:extLst>
          </p:cNvPr>
          <p:cNvSpPr/>
          <p:nvPr/>
        </p:nvSpPr>
        <p:spPr>
          <a:xfrm>
            <a:off x="0" y="4857750"/>
            <a:ext cx="9144000" cy="71438"/>
          </a:xfrm>
          <a:prstGeom prst="rect">
            <a:avLst/>
          </a:prstGeom>
          <a:solidFill>
            <a:srgbClr val="CC4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7659" name="Picture 5" descr="C:\Users\Administrator\Downloads\iconfont-designedit.png">
            <a:extLst>
              <a:ext uri="{FF2B5EF4-FFF2-40B4-BE49-F238E27FC236}">
                <a16:creationId xmlns:a16="http://schemas.microsoft.com/office/drawing/2014/main" id="{30886E1D-AE6D-4AE8-BAD2-9D0F3D73A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78581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0" name="图片 2">
            <a:extLst>
              <a:ext uri="{FF2B5EF4-FFF2-40B4-BE49-F238E27FC236}">
                <a16:creationId xmlns:a16="http://schemas.microsoft.com/office/drawing/2014/main" id="{905C87B1-8260-405F-91BD-7ED47E559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53975"/>
            <a:ext cx="23336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40E551D-F074-4F89-BD9F-D88AEDFEC238}"/>
              </a:ext>
            </a:extLst>
          </p:cNvPr>
          <p:cNvGraphicFramePr>
            <a:graphicFrameLocks noGrp="1"/>
          </p:cNvGraphicFramePr>
          <p:nvPr/>
        </p:nvGraphicFramePr>
        <p:xfrm>
          <a:off x="892175" y="1239838"/>
          <a:ext cx="5480050" cy="3394072"/>
        </p:xfrm>
        <a:graphic>
          <a:graphicData uri="http://schemas.openxmlformats.org/drawingml/2006/table">
            <a:tbl>
              <a:tblPr/>
              <a:tblGrid>
                <a:gridCol w="2740025">
                  <a:extLst>
                    <a:ext uri="{9D8B030D-6E8A-4147-A177-3AD203B41FA5}">
                      <a16:colId xmlns:a16="http://schemas.microsoft.com/office/drawing/2014/main" val="25893704"/>
                    </a:ext>
                  </a:extLst>
                </a:gridCol>
                <a:gridCol w="2740025">
                  <a:extLst>
                    <a:ext uri="{9D8B030D-6E8A-4147-A177-3AD203B41FA5}">
                      <a16:colId xmlns:a16="http://schemas.microsoft.com/office/drawing/2014/main" val="2472745508"/>
                    </a:ext>
                  </a:extLst>
                </a:gridCol>
              </a:tblGrid>
              <a:tr h="308552">
                <a:tc>
                  <a:txBody>
                    <a:bodyPr/>
                    <a:lstStyle/>
                    <a:p>
                      <a:r>
                        <a:rPr lang="zh-CN" altLang="en-US" sz="800">
                          <a:effectLst/>
                        </a:rPr>
                        <a:t>属性</a:t>
                      </a:r>
                    </a:p>
                  </a:txBody>
                  <a:tcPr marL="42426" marR="42426" marT="21213" marB="21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dirty="0"/>
                        <a:t>描述</a:t>
                      </a:r>
                    </a:p>
                  </a:txBody>
                  <a:tcPr marL="42426" marR="42426" marT="21213" marB="21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8455166"/>
                  </a:ext>
                </a:extLst>
              </a:tr>
              <a:tr h="308552">
                <a:tc>
                  <a:txBody>
                    <a:bodyPr/>
                    <a:lstStyle/>
                    <a:p>
                      <a:r>
                        <a:rPr lang="en-US" sz="800">
                          <a:hlinkClick r:id="rId4" tooltip="CSS3 @keyframes 规则"/>
                        </a:rPr>
                        <a:t>@keyframes</a:t>
                      </a:r>
                      <a:endParaRPr lang="en-US" sz="800"/>
                    </a:p>
                  </a:txBody>
                  <a:tcPr marL="42426" marR="42426" marT="21213" marB="21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/>
                        <a:t>规定动画。</a:t>
                      </a:r>
                    </a:p>
                  </a:txBody>
                  <a:tcPr marL="42426" marR="42426" marT="21213" marB="21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1587934"/>
                  </a:ext>
                </a:extLst>
              </a:tr>
              <a:tr h="308552">
                <a:tc>
                  <a:txBody>
                    <a:bodyPr/>
                    <a:lstStyle/>
                    <a:p>
                      <a:r>
                        <a:rPr lang="en-US" sz="800" dirty="0">
                          <a:hlinkClick r:id="rId5" tooltip="CSS3 animation 属性"/>
                        </a:rPr>
                        <a:t>animation</a:t>
                      </a:r>
                      <a:endParaRPr lang="en-US" sz="800" dirty="0"/>
                    </a:p>
                  </a:txBody>
                  <a:tcPr marL="42426" marR="42426" marT="21213" marB="21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dirty="0"/>
                        <a:t>所有动画属性的简写属性，除了 </a:t>
                      </a:r>
                      <a:r>
                        <a:rPr lang="en-US" sz="800" dirty="0"/>
                        <a:t>animation-play-state </a:t>
                      </a:r>
                      <a:r>
                        <a:rPr lang="zh-CN" altLang="en-US" sz="800" dirty="0"/>
                        <a:t>属性。</a:t>
                      </a:r>
                    </a:p>
                  </a:txBody>
                  <a:tcPr marL="42426" marR="42426" marT="21213" marB="21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7671360"/>
                  </a:ext>
                </a:extLst>
              </a:tr>
              <a:tr h="308552">
                <a:tc>
                  <a:txBody>
                    <a:bodyPr/>
                    <a:lstStyle/>
                    <a:p>
                      <a:r>
                        <a:rPr lang="en-US" sz="800">
                          <a:hlinkClick r:id="rId6" tooltip="CSS3 animation-name 属性"/>
                        </a:rPr>
                        <a:t>animation-name</a:t>
                      </a:r>
                      <a:endParaRPr lang="en-US" sz="800"/>
                    </a:p>
                  </a:txBody>
                  <a:tcPr marL="42426" marR="42426" marT="21213" marB="21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dirty="0"/>
                        <a:t>规定 </a:t>
                      </a:r>
                      <a:r>
                        <a:rPr lang="en-US" altLang="zh-CN" sz="800" dirty="0"/>
                        <a:t>@keyframes </a:t>
                      </a:r>
                      <a:r>
                        <a:rPr lang="zh-CN" altLang="en-US" sz="800" dirty="0"/>
                        <a:t>动画的名称。</a:t>
                      </a:r>
                    </a:p>
                  </a:txBody>
                  <a:tcPr marL="42426" marR="42426" marT="21213" marB="21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9846208"/>
                  </a:ext>
                </a:extLst>
              </a:tr>
              <a:tr h="308552">
                <a:tc>
                  <a:txBody>
                    <a:bodyPr/>
                    <a:lstStyle/>
                    <a:p>
                      <a:r>
                        <a:rPr lang="en-US" sz="800">
                          <a:hlinkClick r:id="rId7" tooltip="CSS3 animation-duration 属性"/>
                        </a:rPr>
                        <a:t>animation-duration</a:t>
                      </a:r>
                      <a:endParaRPr lang="en-US" sz="800"/>
                    </a:p>
                  </a:txBody>
                  <a:tcPr marL="42426" marR="42426" marT="21213" marB="21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dirty="0"/>
                        <a:t>规定动画完成一个周期所花费的秒或毫秒。默认是 </a:t>
                      </a:r>
                      <a:r>
                        <a:rPr lang="en-US" altLang="zh-CN" sz="800" dirty="0"/>
                        <a:t>0</a:t>
                      </a:r>
                      <a:r>
                        <a:rPr lang="zh-CN" altLang="en-US" sz="800" dirty="0"/>
                        <a:t>。</a:t>
                      </a:r>
                    </a:p>
                  </a:txBody>
                  <a:tcPr marL="42426" marR="42426" marT="21213" marB="21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634142"/>
                  </a:ext>
                </a:extLst>
              </a:tr>
              <a:tr h="308552">
                <a:tc>
                  <a:txBody>
                    <a:bodyPr/>
                    <a:lstStyle/>
                    <a:p>
                      <a:r>
                        <a:rPr lang="en-US" sz="800">
                          <a:hlinkClick r:id="rId8" tooltip="CSS3 animation-timing-function 属性"/>
                        </a:rPr>
                        <a:t>animation-timing-function</a:t>
                      </a:r>
                      <a:endParaRPr lang="en-US" sz="800"/>
                    </a:p>
                  </a:txBody>
                  <a:tcPr marL="42426" marR="42426" marT="21213" marB="21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/>
                        <a:t>规定动画的速度曲线。默认是 </a:t>
                      </a:r>
                      <a:r>
                        <a:rPr lang="en-US" altLang="zh-CN" sz="800"/>
                        <a:t>"ease"</a:t>
                      </a:r>
                      <a:r>
                        <a:rPr lang="zh-CN" altLang="en-US" sz="800"/>
                        <a:t>。</a:t>
                      </a:r>
                    </a:p>
                  </a:txBody>
                  <a:tcPr marL="42426" marR="42426" marT="21213" marB="21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0120843"/>
                  </a:ext>
                </a:extLst>
              </a:tr>
              <a:tr h="308552">
                <a:tc>
                  <a:txBody>
                    <a:bodyPr/>
                    <a:lstStyle/>
                    <a:p>
                      <a:r>
                        <a:rPr lang="en-US" sz="800">
                          <a:hlinkClick r:id="rId9" tooltip="CSS3 animation-delay 属性"/>
                        </a:rPr>
                        <a:t>animation-delay</a:t>
                      </a:r>
                      <a:endParaRPr lang="en-US" sz="800"/>
                    </a:p>
                  </a:txBody>
                  <a:tcPr marL="42426" marR="42426" marT="21213" marB="21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/>
                        <a:t>规定动画何时开始。默认是 </a:t>
                      </a:r>
                      <a:r>
                        <a:rPr lang="en-US" altLang="zh-CN" sz="800"/>
                        <a:t>0</a:t>
                      </a:r>
                      <a:r>
                        <a:rPr lang="zh-CN" altLang="en-US" sz="800"/>
                        <a:t>。</a:t>
                      </a:r>
                    </a:p>
                  </a:txBody>
                  <a:tcPr marL="42426" marR="42426" marT="21213" marB="21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0679586"/>
                  </a:ext>
                </a:extLst>
              </a:tr>
              <a:tr h="308552">
                <a:tc>
                  <a:txBody>
                    <a:bodyPr/>
                    <a:lstStyle/>
                    <a:p>
                      <a:r>
                        <a:rPr lang="en-US" sz="800">
                          <a:hlinkClick r:id="rId10" tooltip="CSS3 animation-iteration-count 属性"/>
                        </a:rPr>
                        <a:t>animation-iteration-count</a:t>
                      </a:r>
                      <a:endParaRPr lang="en-US" sz="800"/>
                    </a:p>
                  </a:txBody>
                  <a:tcPr marL="42426" marR="42426" marT="21213" marB="21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/>
                        <a:t>规定动画被播放的次数。默认是 </a:t>
                      </a:r>
                      <a:r>
                        <a:rPr lang="en-US" altLang="zh-CN" sz="800"/>
                        <a:t>1</a:t>
                      </a:r>
                      <a:r>
                        <a:rPr lang="zh-CN" altLang="en-US" sz="800"/>
                        <a:t>。</a:t>
                      </a:r>
                    </a:p>
                  </a:txBody>
                  <a:tcPr marL="42426" marR="42426" marT="21213" marB="21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2167958"/>
                  </a:ext>
                </a:extLst>
              </a:tr>
              <a:tr h="308552">
                <a:tc>
                  <a:txBody>
                    <a:bodyPr/>
                    <a:lstStyle/>
                    <a:p>
                      <a:r>
                        <a:rPr lang="en-US" sz="800">
                          <a:hlinkClick r:id="rId11" tooltip="CSS3 animation-direction 属性"/>
                        </a:rPr>
                        <a:t>animation-direction</a:t>
                      </a:r>
                      <a:endParaRPr lang="en-US" sz="800"/>
                    </a:p>
                  </a:txBody>
                  <a:tcPr marL="42426" marR="42426" marT="21213" marB="21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/>
                        <a:t>规定动画是否在下一周期逆向地播放。默认是 </a:t>
                      </a:r>
                      <a:r>
                        <a:rPr lang="en-US" altLang="zh-CN" sz="800"/>
                        <a:t>"normal"</a:t>
                      </a:r>
                      <a:r>
                        <a:rPr lang="zh-CN" altLang="en-US" sz="800"/>
                        <a:t>。</a:t>
                      </a:r>
                    </a:p>
                  </a:txBody>
                  <a:tcPr marL="42426" marR="42426" marT="21213" marB="21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1156853"/>
                  </a:ext>
                </a:extLst>
              </a:tr>
              <a:tr h="308552">
                <a:tc>
                  <a:txBody>
                    <a:bodyPr/>
                    <a:lstStyle/>
                    <a:p>
                      <a:r>
                        <a:rPr lang="en-US" sz="800">
                          <a:hlinkClick r:id="rId12" tooltip="CSS3 animation-play-state 属性"/>
                        </a:rPr>
                        <a:t>animation-play-state</a:t>
                      </a:r>
                      <a:endParaRPr lang="en-US" sz="800"/>
                    </a:p>
                  </a:txBody>
                  <a:tcPr marL="42426" marR="42426" marT="21213" marB="21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/>
                        <a:t>规定动画是否正在运行或暂停。默认是 </a:t>
                      </a:r>
                      <a:r>
                        <a:rPr lang="en-US" altLang="zh-CN" sz="800"/>
                        <a:t>"running"</a:t>
                      </a:r>
                      <a:r>
                        <a:rPr lang="zh-CN" altLang="en-US" sz="800"/>
                        <a:t>。</a:t>
                      </a:r>
                    </a:p>
                  </a:txBody>
                  <a:tcPr marL="42426" marR="42426" marT="21213" marB="21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6076048"/>
                  </a:ext>
                </a:extLst>
              </a:tr>
              <a:tr h="308552">
                <a:tc>
                  <a:txBody>
                    <a:bodyPr/>
                    <a:lstStyle/>
                    <a:p>
                      <a:r>
                        <a:rPr lang="en-US" sz="800">
                          <a:hlinkClick r:id="rId13" tooltip="CSS3 animation-fill-mode 属性"/>
                        </a:rPr>
                        <a:t>animation-fill-mode</a:t>
                      </a:r>
                      <a:endParaRPr lang="en-US" sz="800"/>
                    </a:p>
                  </a:txBody>
                  <a:tcPr marL="42426" marR="42426" marT="21213" marB="21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dirty="0"/>
                        <a:t>规定对象动画时间之外的状态。</a:t>
                      </a:r>
                    </a:p>
                  </a:txBody>
                  <a:tcPr marL="42426" marR="42426" marT="21213" marB="21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5696726"/>
                  </a:ext>
                </a:extLst>
              </a:tr>
            </a:tbl>
          </a:graphicData>
        </a:graphic>
      </p:graphicFrame>
      <p:sp>
        <p:nvSpPr>
          <p:cNvPr id="27699" name="矩形 14">
            <a:extLst>
              <a:ext uri="{FF2B5EF4-FFF2-40B4-BE49-F238E27FC236}">
                <a16:creationId xmlns:a16="http://schemas.microsoft.com/office/drawing/2014/main" id="{ACE52A50-D511-407E-959F-DE4C0B2A7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571500"/>
            <a:ext cx="2491388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8000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2400" b="1" dirty="0">
                <a:solidFill>
                  <a:srgbClr val="8000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动画的属性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CE8EC3B-CDB1-4B99-ABB4-572631C1DB90}"/>
              </a:ext>
            </a:extLst>
          </p:cNvPr>
          <p:cNvCxnSpPr/>
          <p:nvPr/>
        </p:nvCxnSpPr>
        <p:spPr>
          <a:xfrm>
            <a:off x="428625" y="546100"/>
            <a:ext cx="6357938" cy="1588"/>
          </a:xfrm>
          <a:prstGeom prst="line">
            <a:avLst/>
          </a:prstGeom>
          <a:ln w="12700">
            <a:solidFill>
              <a:srgbClr val="CC00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FEA440D-94D5-445A-A91E-4F8D52E57B4E}"/>
              </a:ext>
            </a:extLst>
          </p:cNvPr>
          <p:cNvCxnSpPr/>
          <p:nvPr/>
        </p:nvCxnSpPr>
        <p:spPr>
          <a:xfrm>
            <a:off x="7858125" y="546100"/>
            <a:ext cx="1285875" cy="1588"/>
          </a:xfrm>
          <a:prstGeom prst="line">
            <a:avLst/>
          </a:prstGeom>
          <a:ln w="12700">
            <a:solidFill>
              <a:srgbClr val="CC00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D4DFE1E5-1FBB-4C0B-847B-116F0954558D}"/>
              </a:ext>
            </a:extLst>
          </p:cNvPr>
          <p:cNvSpPr/>
          <p:nvPr/>
        </p:nvSpPr>
        <p:spPr>
          <a:xfrm>
            <a:off x="6786563" y="522288"/>
            <a:ext cx="46037" cy="46037"/>
          </a:xfrm>
          <a:prstGeom prst="ellipse">
            <a:avLst/>
          </a:prstGeom>
          <a:solidFill>
            <a:srgbClr val="80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C343D22-48DD-496E-84AC-48339690655B}"/>
              </a:ext>
            </a:extLst>
          </p:cNvPr>
          <p:cNvSpPr/>
          <p:nvPr/>
        </p:nvSpPr>
        <p:spPr>
          <a:xfrm>
            <a:off x="7808913" y="525463"/>
            <a:ext cx="46037" cy="46037"/>
          </a:xfrm>
          <a:prstGeom prst="ellipse">
            <a:avLst/>
          </a:prstGeom>
          <a:solidFill>
            <a:srgbClr val="80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678" name="TextBox 7">
            <a:extLst>
              <a:ext uri="{FF2B5EF4-FFF2-40B4-BE49-F238E27FC236}">
                <a16:creationId xmlns:a16="http://schemas.microsoft.com/office/drawing/2014/main" id="{253FF65D-A89E-4280-A8DB-75C73E100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207963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8000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概念分析</a:t>
            </a:r>
            <a:endParaRPr lang="zh-CN" altLang="zh-CN" sz="1800">
              <a:solidFill>
                <a:srgbClr val="8000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A3C9F9C9-97D1-4AD6-8935-D4144F44DE5C}"/>
              </a:ext>
            </a:extLst>
          </p:cNvPr>
          <p:cNvSpPr/>
          <p:nvPr/>
        </p:nvSpPr>
        <p:spPr>
          <a:xfrm>
            <a:off x="247650" y="174625"/>
            <a:ext cx="142875" cy="357188"/>
          </a:xfrm>
          <a:prstGeom prst="parallelogram">
            <a:avLst/>
          </a:prstGeom>
          <a:solidFill>
            <a:srgbClr val="CC4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C90F2E26-9ED4-44A6-ADB3-10968F521593}"/>
              </a:ext>
            </a:extLst>
          </p:cNvPr>
          <p:cNvSpPr/>
          <p:nvPr/>
        </p:nvSpPr>
        <p:spPr>
          <a:xfrm>
            <a:off x="142875" y="174625"/>
            <a:ext cx="142875" cy="357188"/>
          </a:xfrm>
          <a:prstGeom prst="parallelogram">
            <a:avLst/>
          </a:prstGeom>
          <a:solidFill>
            <a:srgbClr val="80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7BC109D-1527-42E7-BEF3-85F230130757}"/>
              </a:ext>
            </a:extLst>
          </p:cNvPr>
          <p:cNvSpPr/>
          <p:nvPr/>
        </p:nvSpPr>
        <p:spPr>
          <a:xfrm>
            <a:off x="0" y="4929188"/>
            <a:ext cx="9144000" cy="214312"/>
          </a:xfrm>
          <a:prstGeom prst="rect">
            <a:avLst/>
          </a:prstGeom>
          <a:solidFill>
            <a:srgbClr val="80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40D33E-FD63-45F8-A32A-A05FDA419CEC}"/>
              </a:ext>
            </a:extLst>
          </p:cNvPr>
          <p:cNvSpPr/>
          <p:nvPr/>
        </p:nvSpPr>
        <p:spPr>
          <a:xfrm>
            <a:off x="0" y="4857750"/>
            <a:ext cx="9144000" cy="71438"/>
          </a:xfrm>
          <a:prstGeom prst="rect">
            <a:avLst/>
          </a:prstGeom>
          <a:solidFill>
            <a:srgbClr val="CC4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8683" name="图片 2">
            <a:extLst>
              <a:ext uri="{FF2B5EF4-FFF2-40B4-BE49-F238E27FC236}">
                <a16:creationId xmlns:a16="http://schemas.microsoft.com/office/drawing/2014/main" id="{A9D7A363-359E-45FD-93F7-501B0E8A9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53975"/>
            <a:ext cx="23336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4" name="文本框 1">
            <a:extLst>
              <a:ext uri="{FF2B5EF4-FFF2-40B4-BE49-F238E27FC236}">
                <a16:creationId xmlns:a16="http://schemas.microsoft.com/office/drawing/2014/main" id="{D7375AEF-187A-4B25-B038-0064F3C8F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75" y="1149350"/>
            <a:ext cx="3983037" cy="23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@keyframes</a:t>
            </a:r>
            <a:r>
              <a:rPr lang="zh-CN" altLang="en-US" dirty="0"/>
              <a:t>规则是创建动画。 </a:t>
            </a:r>
            <a:r>
              <a:rPr lang="en-US" altLang="zh-CN" dirty="0"/>
              <a:t>@keyframes</a:t>
            </a:r>
            <a:r>
              <a:rPr lang="zh-CN" altLang="en-US" dirty="0"/>
              <a:t>规则内指定一个</a:t>
            </a:r>
            <a:r>
              <a:rPr lang="en-US" altLang="zh-CN" dirty="0"/>
              <a:t>CSS</a:t>
            </a:r>
            <a:r>
              <a:rPr lang="zh-CN" altLang="en-US" dirty="0"/>
              <a:t>样式和动画将逐步从目前的样式更改为新的样式。</a:t>
            </a:r>
            <a:endParaRPr lang="en-US" altLang="zh-CN" dirty="0"/>
          </a:p>
          <a:p>
            <a:r>
              <a:rPr lang="en-US" altLang="zh-CN" dirty="0"/>
              <a:t>@keyframes </a:t>
            </a:r>
            <a:r>
              <a:rPr lang="zh-CN" altLang="en-US" dirty="0"/>
              <a:t>规则通过在动画序列中定义关键帧（或</a:t>
            </a:r>
            <a:r>
              <a:rPr lang="en-US" altLang="zh-CN" dirty="0"/>
              <a:t>waypoints</a:t>
            </a:r>
            <a:r>
              <a:rPr lang="zh-CN" altLang="en-US" dirty="0"/>
              <a:t>）的样式来控制</a:t>
            </a:r>
            <a:r>
              <a:rPr lang="en-US" altLang="zh-CN" dirty="0"/>
              <a:t>CSS</a:t>
            </a:r>
            <a:r>
              <a:rPr lang="zh-CN" altLang="en-US" dirty="0"/>
              <a:t>动画序列中的中间步骤。这比转换更能控制动画序列的中间步骤。</a:t>
            </a:r>
          </a:p>
        </p:txBody>
      </p:sp>
      <p:pic>
        <p:nvPicPr>
          <p:cNvPr id="28685" name="Picture 5" descr="C:\Users\Administrator\Downloads\iconfont-designedit.png">
            <a:extLst>
              <a:ext uri="{FF2B5EF4-FFF2-40B4-BE49-F238E27FC236}">
                <a16:creationId xmlns:a16="http://schemas.microsoft.com/office/drawing/2014/main" id="{1F30EC65-211D-4EB1-BC21-EFF63BF5D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78581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6" name="矩形 14">
            <a:extLst>
              <a:ext uri="{FF2B5EF4-FFF2-40B4-BE49-F238E27FC236}">
                <a16:creationId xmlns:a16="http://schemas.microsoft.com/office/drawing/2014/main" id="{5F917999-065F-4C57-A580-9733D131F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2193" y="486605"/>
            <a:ext cx="2721258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8000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@keyframes</a:t>
            </a:r>
            <a:r>
              <a:rPr lang="zh-CN" altLang="en-US" sz="2400" b="1" dirty="0">
                <a:solidFill>
                  <a:srgbClr val="8000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</a:p>
        </p:txBody>
      </p:sp>
      <p:sp>
        <p:nvSpPr>
          <p:cNvPr id="28687" name="矩形 18">
            <a:extLst>
              <a:ext uri="{FF2B5EF4-FFF2-40B4-BE49-F238E27FC236}">
                <a16:creationId xmlns:a16="http://schemas.microsoft.com/office/drawing/2014/main" id="{48D58975-CF0A-42E4-809A-CD6A6BA29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663" y="568325"/>
            <a:ext cx="2879725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/>
              <a:t>p {</a:t>
            </a:r>
          </a:p>
          <a:p>
            <a:r>
              <a:rPr lang="en-US" altLang="zh-CN" sz="1600" dirty="0"/>
              <a:t>  animation-duration: 3s;</a:t>
            </a:r>
          </a:p>
          <a:p>
            <a:r>
              <a:rPr lang="en-US" altLang="zh-CN" sz="1600" dirty="0"/>
              <a:t>  animation-name: </a:t>
            </a:r>
            <a:r>
              <a:rPr lang="en-US" altLang="zh-CN" sz="1600" dirty="0" err="1"/>
              <a:t>slidein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/>
              <a:t>@keyframes </a:t>
            </a:r>
            <a:r>
              <a:rPr lang="en-US" altLang="zh-CN" sz="1600" dirty="0" err="1"/>
              <a:t>slidein</a:t>
            </a:r>
            <a:r>
              <a:rPr lang="en-US" altLang="zh-CN" sz="1600" dirty="0"/>
              <a:t> {</a:t>
            </a:r>
          </a:p>
          <a:p>
            <a:r>
              <a:rPr lang="en-US" altLang="zh-CN" sz="1600" dirty="0"/>
              <a:t>  from {</a:t>
            </a:r>
          </a:p>
          <a:p>
            <a:r>
              <a:rPr lang="en-US" altLang="zh-CN" sz="1600" dirty="0"/>
              <a:t>    margin-left: 100%;</a:t>
            </a:r>
          </a:p>
          <a:p>
            <a:r>
              <a:rPr lang="en-US" altLang="zh-CN" sz="1600" dirty="0"/>
              <a:t>    width: 300%; </a:t>
            </a:r>
          </a:p>
          <a:p>
            <a:r>
              <a:rPr lang="en-US" altLang="zh-CN" sz="1600" dirty="0"/>
              <a:t>  }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to {</a:t>
            </a:r>
          </a:p>
          <a:p>
            <a:r>
              <a:rPr lang="en-US" altLang="zh-CN" sz="1600" dirty="0"/>
              <a:t>    margin-left: 0%;</a:t>
            </a:r>
          </a:p>
          <a:p>
            <a:r>
              <a:rPr lang="en-US" altLang="zh-CN" sz="1600" dirty="0"/>
              <a:t>    width: 100%;</a:t>
            </a:r>
          </a:p>
          <a:p>
            <a:r>
              <a:rPr lang="en-US" altLang="zh-CN" sz="1600" dirty="0"/>
              <a:t>  }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94A08EE-6822-40B4-B1A3-E1952D802C5E}"/>
              </a:ext>
            </a:extLst>
          </p:cNvPr>
          <p:cNvCxnSpPr/>
          <p:nvPr/>
        </p:nvCxnSpPr>
        <p:spPr>
          <a:xfrm>
            <a:off x="428625" y="546100"/>
            <a:ext cx="6357938" cy="1588"/>
          </a:xfrm>
          <a:prstGeom prst="line">
            <a:avLst/>
          </a:prstGeom>
          <a:ln w="12700">
            <a:solidFill>
              <a:srgbClr val="CC00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9512F-1EFB-4B0A-90F6-9AED12AAE7E6}"/>
              </a:ext>
            </a:extLst>
          </p:cNvPr>
          <p:cNvCxnSpPr/>
          <p:nvPr/>
        </p:nvCxnSpPr>
        <p:spPr>
          <a:xfrm>
            <a:off x="7858125" y="546100"/>
            <a:ext cx="1285875" cy="1588"/>
          </a:xfrm>
          <a:prstGeom prst="line">
            <a:avLst/>
          </a:prstGeom>
          <a:ln w="12700">
            <a:solidFill>
              <a:srgbClr val="CC00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4CB4F10D-973F-4C68-BC74-7871424DFCD7}"/>
              </a:ext>
            </a:extLst>
          </p:cNvPr>
          <p:cNvSpPr/>
          <p:nvPr/>
        </p:nvSpPr>
        <p:spPr>
          <a:xfrm>
            <a:off x="6786563" y="522288"/>
            <a:ext cx="46037" cy="46037"/>
          </a:xfrm>
          <a:prstGeom prst="ellipse">
            <a:avLst/>
          </a:prstGeom>
          <a:solidFill>
            <a:srgbClr val="80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4E66DFF-4BEA-44E6-962D-CC953E9BEFEB}"/>
              </a:ext>
            </a:extLst>
          </p:cNvPr>
          <p:cNvSpPr/>
          <p:nvPr/>
        </p:nvSpPr>
        <p:spPr>
          <a:xfrm>
            <a:off x="7808913" y="525463"/>
            <a:ext cx="46037" cy="46037"/>
          </a:xfrm>
          <a:prstGeom prst="ellipse">
            <a:avLst/>
          </a:prstGeom>
          <a:solidFill>
            <a:srgbClr val="80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654" name="TextBox 7">
            <a:extLst>
              <a:ext uri="{FF2B5EF4-FFF2-40B4-BE49-F238E27FC236}">
                <a16:creationId xmlns:a16="http://schemas.microsoft.com/office/drawing/2014/main" id="{C2D00959-3E86-424E-9A48-70D37894D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207963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8000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概念分析</a:t>
            </a:r>
            <a:endParaRPr lang="zh-CN" altLang="zh-CN" sz="1800">
              <a:solidFill>
                <a:srgbClr val="8000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47318DE7-B3F8-4CF5-B8A0-E83606044C8F}"/>
              </a:ext>
            </a:extLst>
          </p:cNvPr>
          <p:cNvSpPr/>
          <p:nvPr/>
        </p:nvSpPr>
        <p:spPr>
          <a:xfrm>
            <a:off x="247650" y="174625"/>
            <a:ext cx="142875" cy="357188"/>
          </a:xfrm>
          <a:prstGeom prst="parallelogram">
            <a:avLst/>
          </a:prstGeom>
          <a:solidFill>
            <a:srgbClr val="CC4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180923D6-5310-4924-BDF4-32B506B8906E}"/>
              </a:ext>
            </a:extLst>
          </p:cNvPr>
          <p:cNvSpPr/>
          <p:nvPr/>
        </p:nvSpPr>
        <p:spPr>
          <a:xfrm>
            <a:off x="142875" y="174625"/>
            <a:ext cx="142875" cy="357188"/>
          </a:xfrm>
          <a:prstGeom prst="parallelogram">
            <a:avLst/>
          </a:prstGeom>
          <a:solidFill>
            <a:srgbClr val="80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96BEBB3-2761-4FAF-B46A-382908328896}"/>
              </a:ext>
            </a:extLst>
          </p:cNvPr>
          <p:cNvSpPr/>
          <p:nvPr/>
        </p:nvSpPr>
        <p:spPr>
          <a:xfrm>
            <a:off x="0" y="4929188"/>
            <a:ext cx="9144000" cy="214312"/>
          </a:xfrm>
          <a:prstGeom prst="rect">
            <a:avLst/>
          </a:prstGeom>
          <a:solidFill>
            <a:srgbClr val="80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B09B5BD-1966-4390-A7C4-D4D48902AA14}"/>
              </a:ext>
            </a:extLst>
          </p:cNvPr>
          <p:cNvSpPr/>
          <p:nvPr/>
        </p:nvSpPr>
        <p:spPr>
          <a:xfrm>
            <a:off x="0" y="4857750"/>
            <a:ext cx="9144000" cy="71438"/>
          </a:xfrm>
          <a:prstGeom prst="rect">
            <a:avLst/>
          </a:prstGeom>
          <a:solidFill>
            <a:srgbClr val="CC4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7659" name="Picture 5" descr="C:\Users\Administrator\Downloads\iconfont-designedit.png">
            <a:extLst>
              <a:ext uri="{FF2B5EF4-FFF2-40B4-BE49-F238E27FC236}">
                <a16:creationId xmlns:a16="http://schemas.microsoft.com/office/drawing/2014/main" id="{30886E1D-AE6D-4AE8-BAD2-9D0F3D73A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78581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0" name="图片 2">
            <a:extLst>
              <a:ext uri="{FF2B5EF4-FFF2-40B4-BE49-F238E27FC236}">
                <a16:creationId xmlns:a16="http://schemas.microsoft.com/office/drawing/2014/main" id="{905C87B1-8260-405F-91BD-7ED47E559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53975"/>
            <a:ext cx="23336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99" name="矩形 14">
            <a:extLst>
              <a:ext uri="{FF2B5EF4-FFF2-40B4-BE49-F238E27FC236}">
                <a16:creationId xmlns:a16="http://schemas.microsoft.com/office/drawing/2014/main" id="{ACE52A50-D511-407E-959F-DE4C0B2A7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571500"/>
            <a:ext cx="3927678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8000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animation-duration </a:t>
            </a:r>
            <a:r>
              <a:rPr lang="zh-CN" altLang="en-US" sz="2400" b="1" dirty="0">
                <a:solidFill>
                  <a:srgbClr val="8000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BAD36A0-8A47-4B66-A85F-4D5A666DE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5068"/>
              </p:ext>
            </p:extLst>
          </p:nvPr>
        </p:nvGraphicFramePr>
        <p:xfrm>
          <a:off x="886398" y="3061796"/>
          <a:ext cx="7234188" cy="1005840"/>
        </p:xfrm>
        <a:graphic>
          <a:graphicData uri="http://schemas.openxmlformats.org/drawingml/2006/table">
            <a:tbl>
              <a:tblPr/>
              <a:tblGrid>
                <a:gridCol w="3617094">
                  <a:extLst>
                    <a:ext uri="{9D8B030D-6E8A-4147-A177-3AD203B41FA5}">
                      <a16:colId xmlns:a16="http://schemas.microsoft.com/office/drawing/2014/main" val="703666612"/>
                    </a:ext>
                  </a:extLst>
                </a:gridCol>
                <a:gridCol w="3617094">
                  <a:extLst>
                    <a:ext uri="{9D8B030D-6E8A-4147-A177-3AD203B41FA5}">
                      <a16:colId xmlns:a16="http://schemas.microsoft.com/office/drawing/2014/main" val="2018153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994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i="1"/>
                        <a:t>time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规定完成动画所花费的时间。默认值是 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，意味着没有动画效果。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8723125"/>
                  </a:ext>
                </a:extLst>
              </a:tr>
            </a:tbl>
          </a:graphicData>
        </a:graphic>
      </p:graphicFrame>
      <p:sp>
        <p:nvSpPr>
          <p:cNvPr id="13" name="Rectangle 1">
            <a:extLst>
              <a:ext uri="{FF2B5EF4-FFF2-40B4-BE49-F238E27FC236}">
                <a16:creationId xmlns:a16="http://schemas.microsoft.com/office/drawing/2014/main" id="{E1465956-6470-4114-B1EB-8126880D2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75" y="1198974"/>
            <a:ext cx="723418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定义和用法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animation-duration 属性定义动画完成一个周期所需要的时间，以秒或毫秒计。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语法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宋体" panose="02010600030101010101" pitchFamily="2" charset="-122"/>
              </a:rPr>
              <a:t>animation-duration: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宋体" panose="02010600030101010101" pitchFamily="2" charset="-122"/>
              </a:rPr>
              <a:t>time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宋体" panose="02010600030101010101" pitchFamily="2" charset="-122"/>
              </a:rPr>
              <a:t>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22178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94A08EE-6822-40B4-B1A3-E1952D802C5E}"/>
              </a:ext>
            </a:extLst>
          </p:cNvPr>
          <p:cNvCxnSpPr/>
          <p:nvPr/>
        </p:nvCxnSpPr>
        <p:spPr>
          <a:xfrm>
            <a:off x="428625" y="546100"/>
            <a:ext cx="6357938" cy="1588"/>
          </a:xfrm>
          <a:prstGeom prst="line">
            <a:avLst/>
          </a:prstGeom>
          <a:ln w="12700">
            <a:solidFill>
              <a:srgbClr val="CC00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9512F-1EFB-4B0A-90F6-9AED12AAE7E6}"/>
              </a:ext>
            </a:extLst>
          </p:cNvPr>
          <p:cNvCxnSpPr/>
          <p:nvPr/>
        </p:nvCxnSpPr>
        <p:spPr>
          <a:xfrm>
            <a:off x="7858125" y="546100"/>
            <a:ext cx="1285875" cy="1588"/>
          </a:xfrm>
          <a:prstGeom prst="line">
            <a:avLst/>
          </a:prstGeom>
          <a:ln w="12700">
            <a:solidFill>
              <a:srgbClr val="CC00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4CB4F10D-973F-4C68-BC74-7871424DFCD7}"/>
              </a:ext>
            </a:extLst>
          </p:cNvPr>
          <p:cNvSpPr/>
          <p:nvPr/>
        </p:nvSpPr>
        <p:spPr>
          <a:xfrm>
            <a:off x="6786563" y="522288"/>
            <a:ext cx="46037" cy="46037"/>
          </a:xfrm>
          <a:prstGeom prst="ellipse">
            <a:avLst/>
          </a:prstGeom>
          <a:solidFill>
            <a:srgbClr val="80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4E66DFF-4BEA-44E6-962D-CC953E9BEFEB}"/>
              </a:ext>
            </a:extLst>
          </p:cNvPr>
          <p:cNvSpPr/>
          <p:nvPr/>
        </p:nvSpPr>
        <p:spPr>
          <a:xfrm>
            <a:off x="7808913" y="525463"/>
            <a:ext cx="46037" cy="46037"/>
          </a:xfrm>
          <a:prstGeom prst="ellipse">
            <a:avLst/>
          </a:prstGeom>
          <a:solidFill>
            <a:srgbClr val="80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654" name="TextBox 7">
            <a:extLst>
              <a:ext uri="{FF2B5EF4-FFF2-40B4-BE49-F238E27FC236}">
                <a16:creationId xmlns:a16="http://schemas.microsoft.com/office/drawing/2014/main" id="{C2D00959-3E86-424E-9A48-70D37894D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207963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8000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概念分析</a:t>
            </a:r>
            <a:endParaRPr lang="zh-CN" altLang="zh-CN" sz="1800">
              <a:solidFill>
                <a:srgbClr val="8000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47318DE7-B3F8-4CF5-B8A0-E83606044C8F}"/>
              </a:ext>
            </a:extLst>
          </p:cNvPr>
          <p:cNvSpPr/>
          <p:nvPr/>
        </p:nvSpPr>
        <p:spPr>
          <a:xfrm>
            <a:off x="247650" y="174625"/>
            <a:ext cx="142875" cy="357188"/>
          </a:xfrm>
          <a:prstGeom prst="parallelogram">
            <a:avLst/>
          </a:prstGeom>
          <a:solidFill>
            <a:srgbClr val="CC4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180923D6-5310-4924-BDF4-32B506B8906E}"/>
              </a:ext>
            </a:extLst>
          </p:cNvPr>
          <p:cNvSpPr/>
          <p:nvPr/>
        </p:nvSpPr>
        <p:spPr>
          <a:xfrm>
            <a:off x="142875" y="174625"/>
            <a:ext cx="142875" cy="357188"/>
          </a:xfrm>
          <a:prstGeom prst="parallelogram">
            <a:avLst/>
          </a:prstGeom>
          <a:solidFill>
            <a:srgbClr val="80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96BEBB3-2761-4FAF-B46A-382908328896}"/>
              </a:ext>
            </a:extLst>
          </p:cNvPr>
          <p:cNvSpPr/>
          <p:nvPr/>
        </p:nvSpPr>
        <p:spPr>
          <a:xfrm>
            <a:off x="0" y="4929188"/>
            <a:ext cx="9144000" cy="214312"/>
          </a:xfrm>
          <a:prstGeom prst="rect">
            <a:avLst/>
          </a:prstGeom>
          <a:solidFill>
            <a:srgbClr val="80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B09B5BD-1966-4390-A7C4-D4D48902AA14}"/>
              </a:ext>
            </a:extLst>
          </p:cNvPr>
          <p:cNvSpPr/>
          <p:nvPr/>
        </p:nvSpPr>
        <p:spPr>
          <a:xfrm>
            <a:off x="0" y="4857750"/>
            <a:ext cx="9144000" cy="71438"/>
          </a:xfrm>
          <a:prstGeom prst="rect">
            <a:avLst/>
          </a:prstGeom>
          <a:solidFill>
            <a:srgbClr val="CC4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7659" name="Picture 5" descr="C:\Users\Administrator\Downloads\iconfont-designedit.png">
            <a:extLst>
              <a:ext uri="{FF2B5EF4-FFF2-40B4-BE49-F238E27FC236}">
                <a16:creationId xmlns:a16="http://schemas.microsoft.com/office/drawing/2014/main" id="{30886E1D-AE6D-4AE8-BAD2-9D0F3D73A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78581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0" name="图片 2">
            <a:extLst>
              <a:ext uri="{FF2B5EF4-FFF2-40B4-BE49-F238E27FC236}">
                <a16:creationId xmlns:a16="http://schemas.microsoft.com/office/drawing/2014/main" id="{905C87B1-8260-405F-91BD-7ED47E559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53975"/>
            <a:ext cx="23336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99" name="矩形 14">
            <a:extLst>
              <a:ext uri="{FF2B5EF4-FFF2-40B4-BE49-F238E27FC236}">
                <a16:creationId xmlns:a16="http://schemas.microsoft.com/office/drawing/2014/main" id="{ACE52A50-D511-407E-959F-DE4C0B2A7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571500"/>
            <a:ext cx="4942635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8000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animation-iteration-count </a:t>
            </a:r>
            <a:r>
              <a:rPr lang="zh-CN" altLang="en-US" sz="2400" b="1" dirty="0">
                <a:solidFill>
                  <a:srgbClr val="8000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568B4DD-751F-4687-A063-8859FBF0E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714405"/>
              </p:ext>
            </p:extLst>
          </p:nvPr>
        </p:nvGraphicFramePr>
        <p:xfrm>
          <a:off x="1066868" y="3201220"/>
          <a:ext cx="6768752" cy="1097280"/>
        </p:xfrm>
        <a:graphic>
          <a:graphicData uri="http://schemas.openxmlformats.org/drawingml/2006/table">
            <a:tbl>
              <a:tblPr/>
              <a:tblGrid>
                <a:gridCol w="3384376">
                  <a:extLst>
                    <a:ext uri="{9D8B030D-6E8A-4147-A177-3AD203B41FA5}">
                      <a16:colId xmlns:a16="http://schemas.microsoft.com/office/drawing/2014/main" val="796387972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9518200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578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i="1"/>
                        <a:t>n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定义动画播放次数的数值。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78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infinite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规定动画应该无限次播放。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537144"/>
                  </a:ext>
                </a:extLst>
              </a:tr>
            </a:tbl>
          </a:graphicData>
        </a:graphic>
      </p:graphicFrame>
      <p:sp>
        <p:nvSpPr>
          <p:cNvPr id="13" name="Rectangle 1">
            <a:extLst>
              <a:ext uri="{FF2B5EF4-FFF2-40B4-BE49-F238E27FC236}">
                <a16:creationId xmlns:a16="http://schemas.microsoft.com/office/drawing/2014/main" id="{97B81491-BB54-4536-874A-C89394030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53" y="1515153"/>
            <a:ext cx="619692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定义和用法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animation-iteration-count 属性定义动画的播放次数。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语法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宋体" panose="02010600030101010101" pitchFamily="2" charset="-122"/>
              </a:rPr>
              <a:t>animation-iteration-count: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宋体" panose="02010600030101010101" pitchFamily="2" charset="-122"/>
              </a:rPr>
              <a:t>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宋体" panose="02010600030101010101" pitchFamily="2" charset="-122"/>
              </a:rPr>
              <a:t>|infinite;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650300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94A08EE-6822-40B4-B1A3-E1952D802C5E}"/>
              </a:ext>
            </a:extLst>
          </p:cNvPr>
          <p:cNvCxnSpPr/>
          <p:nvPr/>
        </p:nvCxnSpPr>
        <p:spPr>
          <a:xfrm>
            <a:off x="428625" y="546100"/>
            <a:ext cx="6357938" cy="1588"/>
          </a:xfrm>
          <a:prstGeom prst="line">
            <a:avLst/>
          </a:prstGeom>
          <a:ln w="12700">
            <a:solidFill>
              <a:srgbClr val="CC00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9512F-1EFB-4B0A-90F6-9AED12AAE7E6}"/>
              </a:ext>
            </a:extLst>
          </p:cNvPr>
          <p:cNvCxnSpPr/>
          <p:nvPr/>
        </p:nvCxnSpPr>
        <p:spPr>
          <a:xfrm>
            <a:off x="7858125" y="546100"/>
            <a:ext cx="1285875" cy="1588"/>
          </a:xfrm>
          <a:prstGeom prst="line">
            <a:avLst/>
          </a:prstGeom>
          <a:ln w="12700">
            <a:solidFill>
              <a:srgbClr val="CC00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4CB4F10D-973F-4C68-BC74-7871424DFCD7}"/>
              </a:ext>
            </a:extLst>
          </p:cNvPr>
          <p:cNvSpPr/>
          <p:nvPr/>
        </p:nvSpPr>
        <p:spPr>
          <a:xfrm>
            <a:off x="6786563" y="522288"/>
            <a:ext cx="46037" cy="46037"/>
          </a:xfrm>
          <a:prstGeom prst="ellipse">
            <a:avLst/>
          </a:prstGeom>
          <a:solidFill>
            <a:srgbClr val="80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4E66DFF-4BEA-44E6-962D-CC953E9BEFEB}"/>
              </a:ext>
            </a:extLst>
          </p:cNvPr>
          <p:cNvSpPr/>
          <p:nvPr/>
        </p:nvSpPr>
        <p:spPr>
          <a:xfrm>
            <a:off x="7808913" y="525463"/>
            <a:ext cx="46037" cy="46037"/>
          </a:xfrm>
          <a:prstGeom prst="ellipse">
            <a:avLst/>
          </a:prstGeom>
          <a:solidFill>
            <a:srgbClr val="80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654" name="TextBox 7">
            <a:extLst>
              <a:ext uri="{FF2B5EF4-FFF2-40B4-BE49-F238E27FC236}">
                <a16:creationId xmlns:a16="http://schemas.microsoft.com/office/drawing/2014/main" id="{C2D00959-3E86-424E-9A48-70D37894D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207963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8000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概念分析</a:t>
            </a:r>
            <a:endParaRPr lang="zh-CN" altLang="zh-CN" sz="1800">
              <a:solidFill>
                <a:srgbClr val="8000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47318DE7-B3F8-4CF5-B8A0-E83606044C8F}"/>
              </a:ext>
            </a:extLst>
          </p:cNvPr>
          <p:cNvSpPr/>
          <p:nvPr/>
        </p:nvSpPr>
        <p:spPr>
          <a:xfrm>
            <a:off x="247650" y="174625"/>
            <a:ext cx="142875" cy="357188"/>
          </a:xfrm>
          <a:prstGeom prst="parallelogram">
            <a:avLst/>
          </a:prstGeom>
          <a:solidFill>
            <a:srgbClr val="CC4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180923D6-5310-4924-BDF4-32B506B8906E}"/>
              </a:ext>
            </a:extLst>
          </p:cNvPr>
          <p:cNvSpPr/>
          <p:nvPr/>
        </p:nvSpPr>
        <p:spPr>
          <a:xfrm>
            <a:off x="142875" y="174625"/>
            <a:ext cx="142875" cy="357188"/>
          </a:xfrm>
          <a:prstGeom prst="parallelogram">
            <a:avLst/>
          </a:prstGeom>
          <a:solidFill>
            <a:srgbClr val="80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96BEBB3-2761-4FAF-B46A-382908328896}"/>
              </a:ext>
            </a:extLst>
          </p:cNvPr>
          <p:cNvSpPr/>
          <p:nvPr/>
        </p:nvSpPr>
        <p:spPr>
          <a:xfrm>
            <a:off x="0" y="4929188"/>
            <a:ext cx="9144000" cy="214312"/>
          </a:xfrm>
          <a:prstGeom prst="rect">
            <a:avLst/>
          </a:prstGeom>
          <a:solidFill>
            <a:srgbClr val="80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B09B5BD-1966-4390-A7C4-D4D48902AA14}"/>
              </a:ext>
            </a:extLst>
          </p:cNvPr>
          <p:cNvSpPr/>
          <p:nvPr/>
        </p:nvSpPr>
        <p:spPr>
          <a:xfrm>
            <a:off x="0" y="4857750"/>
            <a:ext cx="9144000" cy="71438"/>
          </a:xfrm>
          <a:prstGeom prst="rect">
            <a:avLst/>
          </a:prstGeom>
          <a:solidFill>
            <a:srgbClr val="CC4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7659" name="Picture 5" descr="C:\Users\Administrator\Downloads\iconfont-designedit.png">
            <a:extLst>
              <a:ext uri="{FF2B5EF4-FFF2-40B4-BE49-F238E27FC236}">
                <a16:creationId xmlns:a16="http://schemas.microsoft.com/office/drawing/2014/main" id="{30886E1D-AE6D-4AE8-BAD2-9D0F3D73A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78581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0" name="图片 2">
            <a:extLst>
              <a:ext uri="{FF2B5EF4-FFF2-40B4-BE49-F238E27FC236}">
                <a16:creationId xmlns:a16="http://schemas.microsoft.com/office/drawing/2014/main" id="{905C87B1-8260-405F-91BD-7ED47E559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53975"/>
            <a:ext cx="23336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99" name="矩形 14">
            <a:extLst>
              <a:ext uri="{FF2B5EF4-FFF2-40B4-BE49-F238E27FC236}">
                <a16:creationId xmlns:a16="http://schemas.microsoft.com/office/drawing/2014/main" id="{ACE52A50-D511-407E-959F-DE4C0B2A7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571500"/>
            <a:ext cx="3979103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8000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animation-direction </a:t>
            </a:r>
            <a:r>
              <a:rPr lang="zh-CN" altLang="en-US" sz="2400" b="1" dirty="0">
                <a:solidFill>
                  <a:srgbClr val="8000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CBC5604-914C-428A-AD84-BD2652C5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455678"/>
              </p:ext>
            </p:extLst>
          </p:nvPr>
        </p:nvGraphicFramePr>
        <p:xfrm>
          <a:off x="971599" y="3306245"/>
          <a:ext cx="7305624" cy="1097280"/>
        </p:xfrm>
        <a:graphic>
          <a:graphicData uri="http://schemas.openxmlformats.org/drawingml/2006/table">
            <a:tbl>
              <a:tblPr/>
              <a:tblGrid>
                <a:gridCol w="3652812">
                  <a:extLst>
                    <a:ext uri="{9D8B030D-6E8A-4147-A177-3AD203B41FA5}">
                      <a16:colId xmlns:a16="http://schemas.microsoft.com/office/drawing/2014/main" val="2172664338"/>
                    </a:ext>
                  </a:extLst>
                </a:gridCol>
                <a:gridCol w="3652812">
                  <a:extLst>
                    <a:ext uri="{9D8B030D-6E8A-4147-A177-3AD203B41FA5}">
                      <a16:colId xmlns:a16="http://schemas.microsoft.com/office/drawing/2014/main" val="26847431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152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normal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默认值。动画应该正常播放。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524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alternate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动画应该轮流反向播放。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086762"/>
                  </a:ext>
                </a:extLst>
              </a:tr>
            </a:tbl>
          </a:graphicData>
        </a:graphic>
      </p:graphicFrame>
      <p:sp>
        <p:nvSpPr>
          <p:cNvPr id="13" name="Rectangle 1">
            <a:extLst>
              <a:ext uri="{FF2B5EF4-FFF2-40B4-BE49-F238E27FC236}">
                <a16:creationId xmlns:a16="http://schemas.microsoft.com/office/drawing/2014/main" id="{5A6FDACE-E502-46C0-81C6-0C34D2B1A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75" y="1064237"/>
            <a:ext cx="738505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定义和用法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animation-direction 属性定义是否应该轮流反向播放动画。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如果 animation-direction 值是 "alternate"，则动画会在奇数次数（1、3、5 等等）正常播放，而在偶数次数（2、4、6 等等）向后播放。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注释：如果把动画设置为只播放一次，则该属性没有效果。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语法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宋体" panose="02010600030101010101" pitchFamily="2" charset="-122"/>
              </a:rPr>
              <a:t>animation-direction: normal|alternate;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087677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10" descr="图片1.jpg">
            <a:extLst>
              <a:ext uri="{FF2B5EF4-FFF2-40B4-BE49-F238E27FC236}">
                <a16:creationId xmlns:a16="http://schemas.microsoft.com/office/drawing/2014/main" id="{6DD0F309-DA4F-4851-9D3A-E45C87426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0"/>
            <a:ext cx="91773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图片 25" descr="bar.png">
            <a:extLst>
              <a:ext uri="{FF2B5EF4-FFF2-40B4-BE49-F238E27FC236}">
                <a16:creationId xmlns:a16="http://schemas.microsoft.com/office/drawing/2014/main" id="{3A4DAEF9-037D-4941-9144-B0616831054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3051175"/>
            <a:ext cx="45164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图片 24" descr="bar.png">
            <a:extLst>
              <a:ext uri="{FF2B5EF4-FFF2-40B4-BE49-F238E27FC236}">
                <a16:creationId xmlns:a16="http://schemas.microsoft.com/office/drawing/2014/main" id="{C8D79082-2D9D-41E2-8C88-75AB344D2F0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631950"/>
            <a:ext cx="45164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图片 20" descr="bar.png">
            <a:extLst>
              <a:ext uri="{FF2B5EF4-FFF2-40B4-BE49-F238E27FC236}">
                <a16:creationId xmlns:a16="http://schemas.microsoft.com/office/drawing/2014/main" id="{C1EE6D84-1663-42A2-A91A-96D3FCF16F0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38" y="2355850"/>
            <a:ext cx="45529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TextBox 3">
            <a:extLst>
              <a:ext uri="{FF2B5EF4-FFF2-40B4-BE49-F238E27FC236}">
                <a16:creationId xmlns:a16="http://schemas.microsoft.com/office/drawing/2014/main" id="{46717030-6802-4386-8A5B-AC812BED5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0795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授课内容</a:t>
            </a:r>
          </a:p>
        </p:txBody>
      </p:sp>
      <p:sp>
        <p:nvSpPr>
          <p:cNvPr id="29703" name="TextBox 11">
            <a:extLst>
              <a:ext uri="{FF2B5EF4-FFF2-40B4-BE49-F238E27FC236}">
                <a16:creationId xmlns:a16="http://schemas.microsoft.com/office/drawing/2014/main" id="{1D65DCF4-7C1B-4F2E-A0AD-0B8780A05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3738" y="1608138"/>
            <a:ext cx="471487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一、概念分析</a:t>
            </a:r>
            <a:endParaRPr lang="en-US" altLang="zh-CN" sz="2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4" name="TextBox 15">
            <a:extLst>
              <a:ext uri="{FF2B5EF4-FFF2-40B4-BE49-F238E27FC236}">
                <a16:creationId xmlns:a16="http://schemas.microsoft.com/office/drawing/2014/main" id="{99D0A9F0-567E-4B19-91A6-7BAAC6B51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2368550"/>
            <a:ext cx="46164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二、效果演示</a:t>
            </a:r>
          </a:p>
        </p:txBody>
      </p:sp>
      <p:sp>
        <p:nvSpPr>
          <p:cNvPr id="29705" name="TextBox 13">
            <a:extLst>
              <a:ext uri="{FF2B5EF4-FFF2-40B4-BE49-F238E27FC236}">
                <a16:creationId xmlns:a16="http://schemas.microsoft.com/office/drawing/2014/main" id="{C5942DCA-9878-47C9-B2B8-320EBA125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3054350"/>
            <a:ext cx="47529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zh-CN" altLang="en-US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代码分析</a:t>
            </a:r>
          </a:p>
        </p:txBody>
      </p:sp>
      <p:pic>
        <p:nvPicPr>
          <p:cNvPr id="29706" name="图片 11">
            <a:extLst>
              <a:ext uri="{FF2B5EF4-FFF2-40B4-BE49-F238E27FC236}">
                <a16:creationId xmlns:a16="http://schemas.microsoft.com/office/drawing/2014/main" id="{08942B84-C085-4CD8-A552-C17BF608AC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050" y="50800"/>
            <a:ext cx="1917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540</Words>
  <Application>Microsoft Office PowerPoint</Application>
  <PresentationFormat>全屏显示(16:9)</PresentationFormat>
  <Paragraphs>135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Calibri</vt:lpstr>
      <vt:lpstr>宋体</vt:lpstr>
      <vt:lpstr>Arial</vt:lpstr>
      <vt:lpstr>微软雅黑</vt:lpstr>
      <vt:lpstr>+mn-ea</vt:lpstr>
      <vt:lpstr>Consolas</vt:lpstr>
      <vt:lpstr>Wingdings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Biker Duality</cp:lastModifiedBy>
  <cp:revision>251</cp:revision>
  <dcterms:created xsi:type="dcterms:W3CDTF">2016-03-28T03:27:00Z</dcterms:created>
  <dcterms:modified xsi:type="dcterms:W3CDTF">2018-12-11T09:54:55Z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