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rEcyBoP/k7KPWzFNdzqjPvi+z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D9243-01C1-4738-8C5B-9532A4B7160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10A03A8-18B0-4B48-8220-16361EE0CF51}">
      <dgm:prSet/>
      <dgm:spPr/>
      <dgm:t>
        <a:bodyPr/>
        <a:lstStyle/>
        <a:p>
          <a:r>
            <a:rPr lang="en-US" dirty="0"/>
            <a:t>Submitted by:</a:t>
          </a:r>
        </a:p>
      </dgm:t>
    </dgm:pt>
    <dgm:pt modelId="{4A051F37-D844-492F-B2E5-0B504BDA5A5A}" type="parTrans" cxnId="{804EA58C-D80A-4A91-9993-20EEC9BCE814}">
      <dgm:prSet/>
      <dgm:spPr/>
      <dgm:t>
        <a:bodyPr/>
        <a:lstStyle/>
        <a:p>
          <a:endParaRPr lang="en-US"/>
        </a:p>
      </dgm:t>
    </dgm:pt>
    <dgm:pt modelId="{D9866F1C-3484-4734-9E6F-BFF8F2CE4A73}" type="sibTrans" cxnId="{804EA58C-D80A-4A91-9993-20EEC9BCE814}">
      <dgm:prSet/>
      <dgm:spPr/>
      <dgm:t>
        <a:bodyPr/>
        <a:lstStyle/>
        <a:p>
          <a:endParaRPr lang="en-US"/>
        </a:p>
      </dgm:t>
    </dgm:pt>
    <dgm:pt modelId="{5A5350C9-BB88-41B5-8E3C-B150A02A05FB}">
      <dgm:prSet/>
      <dgm:spPr/>
      <dgm:t>
        <a:bodyPr/>
        <a:lstStyle/>
        <a:p>
          <a:r>
            <a:rPr lang="en-US"/>
            <a:t>Bikesh Prajapati C0859472</a:t>
          </a:r>
        </a:p>
      </dgm:t>
    </dgm:pt>
    <dgm:pt modelId="{CCF3C982-0A55-4441-AC84-E543CE4E3B1A}" type="parTrans" cxnId="{6C4EC8A0-BCBA-471F-BACB-73143057DD59}">
      <dgm:prSet/>
      <dgm:spPr/>
      <dgm:t>
        <a:bodyPr/>
        <a:lstStyle/>
        <a:p>
          <a:endParaRPr lang="en-US"/>
        </a:p>
      </dgm:t>
    </dgm:pt>
    <dgm:pt modelId="{62C5CA66-B2EC-460E-8B2F-07D816EFE902}" type="sibTrans" cxnId="{6C4EC8A0-BCBA-471F-BACB-73143057DD59}">
      <dgm:prSet/>
      <dgm:spPr/>
      <dgm:t>
        <a:bodyPr/>
        <a:lstStyle/>
        <a:p>
          <a:endParaRPr lang="en-US"/>
        </a:p>
      </dgm:t>
    </dgm:pt>
    <dgm:pt modelId="{DE3B4167-2256-4F16-9828-6A3C3C06AC82}">
      <dgm:prSet/>
      <dgm:spPr/>
      <dgm:t>
        <a:bodyPr/>
        <a:lstStyle/>
        <a:p>
          <a:r>
            <a:rPr lang="en-US"/>
            <a:t>Padam Regmi C0858265</a:t>
          </a:r>
        </a:p>
      </dgm:t>
    </dgm:pt>
    <dgm:pt modelId="{A2A27763-75C5-400D-B426-292F5AEBA5C0}" type="parTrans" cxnId="{42A5095C-2B47-4E10-A7D0-2A4A65C616B5}">
      <dgm:prSet/>
      <dgm:spPr/>
      <dgm:t>
        <a:bodyPr/>
        <a:lstStyle/>
        <a:p>
          <a:endParaRPr lang="en-US"/>
        </a:p>
      </dgm:t>
    </dgm:pt>
    <dgm:pt modelId="{745D3787-6457-4553-908C-E7F99256E1F6}" type="sibTrans" cxnId="{42A5095C-2B47-4E10-A7D0-2A4A65C616B5}">
      <dgm:prSet/>
      <dgm:spPr/>
      <dgm:t>
        <a:bodyPr/>
        <a:lstStyle/>
        <a:p>
          <a:endParaRPr lang="en-US"/>
        </a:p>
      </dgm:t>
    </dgm:pt>
    <dgm:pt modelId="{0C864117-BAA0-4204-B5DE-35BB7CD260C5}">
      <dgm:prSet/>
      <dgm:spPr/>
      <dgm:t>
        <a:bodyPr/>
        <a:lstStyle/>
        <a:p>
          <a:r>
            <a:rPr lang="en-US"/>
            <a:t>Rosy Shrestha C0857467</a:t>
          </a:r>
        </a:p>
      </dgm:t>
    </dgm:pt>
    <dgm:pt modelId="{794B4D0C-BD39-4C61-9B44-BAFB0B30C03A}" type="parTrans" cxnId="{A09202AE-0A0F-4CCF-8BA3-55D63BCE5071}">
      <dgm:prSet/>
      <dgm:spPr/>
      <dgm:t>
        <a:bodyPr/>
        <a:lstStyle/>
        <a:p>
          <a:endParaRPr lang="en-US"/>
        </a:p>
      </dgm:t>
    </dgm:pt>
    <dgm:pt modelId="{3F299315-1061-49F2-91D3-6277489BDC09}" type="sibTrans" cxnId="{A09202AE-0A0F-4CCF-8BA3-55D63BCE5071}">
      <dgm:prSet/>
      <dgm:spPr/>
      <dgm:t>
        <a:bodyPr/>
        <a:lstStyle/>
        <a:p>
          <a:endParaRPr lang="en-US"/>
        </a:p>
      </dgm:t>
    </dgm:pt>
    <dgm:pt modelId="{931C72AF-8E66-411D-BAEF-2272689E33A6}">
      <dgm:prSet/>
      <dgm:spPr/>
      <dgm:t>
        <a:bodyPr/>
        <a:lstStyle/>
        <a:p>
          <a:r>
            <a:rPr lang="en-US"/>
            <a:t>Hemanta Rijal C0835075</a:t>
          </a:r>
        </a:p>
      </dgm:t>
    </dgm:pt>
    <dgm:pt modelId="{035348AC-8777-47E5-BAC8-08EEB1CDEA50}" type="parTrans" cxnId="{33779358-98B3-4180-BD63-45655EE97F32}">
      <dgm:prSet/>
      <dgm:spPr/>
      <dgm:t>
        <a:bodyPr/>
        <a:lstStyle/>
        <a:p>
          <a:endParaRPr lang="en-US"/>
        </a:p>
      </dgm:t>
    </dgm:pt>
    <dgm:pt modelId="{403E9249-8D08-423F-92F3-07317F5C1FB3}" type="sibTrans" cxnId="{33779358-98B3-4180-BD63-45655EE97F32}">
      <dgm:prSet/>
      <dgm:spPr/>
      <dgm:t>
        <a:bodyPr/>
        <a:lstStyle/>
        <a:p>
          <a:endParaRPr lang="en-US"/>
        </a:p>
      </dgm:t>
    </dgm:pt>
    <dgm:pt modelId="{C105DC9F-E54A-4D51-8308-F7AD79EDB605}">
      <dgm:prSet/>
      <dgm:spPr/>
      <dgm:t>
        <a:bodyPr/>
        <a:lstStyle/>
        <a:p>
          <a:r>
            <a:rPr lang="en-US"/>
            <a:t>Shreebatsa Aryal C0859473</a:t>
          </a:r>
        </a:p>
      </dgm:t>
    </dgm:pt>
    <dgm:pt modelId="{336140CC-52A2-49E0-A473-45D00BF32497}" type="parTrans" cxnId="{CAEE86A9-599C-4561-833D-0563A7279D9A}">
      <dgm:prSet/>
      <dgm:spPr/>
      <dgm:t>
        <a:bodyPr/>
        <a:lstStyle/>
        <a:p>
          <a:endParaRPr lang="en-US"/>
        </a:p>
      </dgm:t>
    </dgm:pt>
    <dgm:pt modelId="{60C00E23-1A1C-451B-BB5B-945CA129FBA2}" type="sibTrans" cxnId="{CAEE86A9-599C-4561-833D-0563A7279D9A}">
      <dgm:prSet/>
      <dgm:spPr/>
      <dgm:t>
        <a:bodyPr/>
        <a:lstStyle/>
        <a:p>
          <a:endParaRPr lang="en-US"/>
        </a:p>
      </dgm:t>
    </dgm:pt>
    <dgm:pt modelId="{E975D33F-A2BB-4896-A313-F1CE43DC7D76}" type="pres">
      <dgm:prSet presAssocID="{6F8D9243-01C1-4738-8C5B-9532A4B71606}" presName="vert0" presStyleCnt="0">
        <dgm:presLayoutVars>
          <dgm:dir/>
          <dgm:animOne val="branch"/>
          <dgm:animLvl val="lvl"/>
        </dgm:presLayoutVars>
      </dgm:prSet>
      <dgm:spPr/>
    </dgm:pt>
    <dgm:pt modelId="{FC896417-6A28-4B44-81ED-DD763685A6E2}" type="pres">
      <dgm:prSet presAssocID="{810A03A8-18B0-4B48-8220-16361EE0CF51}" presName="thickLine" presStyleLbl="alignNode1" presStyleIdx="0" presStyleCnt="6"/>
      <dgm:spPr/>
    </dgm:pt>
    <dgm:pt modelId="{761FE25D-E11D-46FB-97EA-0858CE0E90B8}" type="pres">
      <dgm:prSet presAssocID="{810A03A8-18B0-4B48-8220-16361EE0CF51}" presName="horz1" presStyleCnt="0"/>
      <dgm:spPr/>
    </dgm:pt>
    <dgm:pt modelId="{B9FB838B-D1E7-44BC-BD7F-531F2FDD0C24}" type="pres">
      <dgm:prSet presAssocID="{810A03A8-18B0-4B48-8220-16361EE0CF51}" presName="tx1" presStyleLbl="revTx" presStyleIdx="0" presStyleCnt="6"/>
      <dgm:spPr/>
    </dgm:pt>
    <dgm:pt modelId="{1BE1936F-03A2-4884-AF4D-85DDB8ACC4CE}" type="pres">
      <dgm:prSet presAssocID="{810A03A8-18B0-4B48-8220-16361EE0CF51}" presName="vert1" presStyleCnt="0"/>
      <dgm:spPr/>
    </dgm:pt>
    <dgm:pt modelId="{FBDBEB97-3F33-45C3-98B3-DCC7CEA69243}" type="pres">
      <dgm:prSet presAssocID="{5A5350C9-BB88-41B5-8E3C-B150A02A05FB}" presName="thickLine" presStyleLbl="alignNode1" presStyleIdx="1" presStyleCnt="6"/>
      <dgm:spPr/>
    </dgm:pt>
    <dgm:pt modelId="{EA91A135-9DF7-43E8-92F9-638516D1F189}" type="pres">
      <dgm:prSet presAssocID="{5A5350C9-BB88-41B5-8E3C-B150A02A05FB}" presName="horz1" presStyleCnt="0"/>
      <dgm:spPr/>
    </dgm:pt>
    <dgm:pt modelId="{F445084D-FF07-4702-A03C-41D78F1C7C34}" type="pres">
      <dgm:prSet presAssocID="{5A5350C9-BB88-41B5-8E3C-B150A02A05FB}" presName="tx1" presStyleLbl="revTx" presStyleIdx="1" presStyleCnt="6"/>
      <dgm:spPr/>
    </dgm:pt>
    <dgm:pt modelId="{E630FE8E-40A7-4EF2-898C-B74CF5108A45}" type="pres">
      <dgm:prSet presAssocID="{5A5350C9-BB88-41B5-8E3C-B150A02A05FB}" presName="vert1" presStyleCnt="0"/>
      <dgm:spPr/>
    </dgm:pt>
    <dgm:pt modelId="{8538E213-3F0D-4455-93A3-3AC3167EB569}" type="pres">
      <dgm:prSet presAssocID="{DE3B4167-2256-4F16-9828-6A3C3C06AC82}" presName="thickLine" presStyleLbl="alignNode1" presStyleIdx="2" presStyleCnt="6"/>
      <dgm:spPr/>
    </dgm:pt>
    <dgm:pt modelId="{FE5492FE-9D37-4929-B7E3-513C015C8C71}" type="pres">
      <dgm:prSet presAssocID="{DE3B4167-2256-4F16-9828-6A3C3C06AC82}" presName="horz1" presStyleCnt="0"/>
      <dgm:spPr/>
    </dgm:pt>
    <dgm:pt modelId="{5728640C-5BBB-4CFB-9D62-D381064BC0F1}" type="pres">
      <dgm:prSet presAssocID="{DE3B4167-2256-4F16-9828-6A3C3C06AC82}" presName="tx1" presStyleLbl="revTx" presStyleIdx="2" presStyleCnt="6"/>
      <dgm:spPr/>
    </dgm:pt>
    <dgm:pt modelId="{8C3EE0CD-7C45-499E-B2AA-B02BCA0E7AD2}" type="pres">
      <dgm:prSet presAssocID="{DE3B4167-2256-4F16-9828-6A3C3C06AC82}" presName="vert1" presStyleCnt="0"/>
      <dgm:spPr/>
    </dgm:pt>
    <dgm:pt modelId="{A8E107D0-D540-4DB5-AE9D-9B2702B1297E}" type="pres">
      <dgm:prSet presAssocID="{0C864117-BAA0-4204-B5DE-35BB7CD260C5}" presName="thickLine" presStyleLbl="alignNode1" presStyleIdx="3" presStyleCnt="6"/>
      <dgm:spPr/>
    </dgm:pt>
    <dgm:pt modelId="{0F212969-CD5A-48D3-B9E2-3A993330CF49}" type="pres">
      <dgm:prSet presAssocID="{0C864117-BAA0-4204-B5DE-35BB7CD260C5}" presName="horz1" presStyleCnt="0"/>
      <dgm:spPr/>
    </dgm:pt>
    <dgm:pt modelId="{4CC77F28-E99B-446F-97AF-868D0B2ABCE4}" type="pres">
      <dgm:prSet presAssocID="{0C864117-BAA0-4204-B5DE-35BB7CD260C5}" presName="tx1" presStyleLbl="revTx" presStyleIdx="3" presStyleCnt="6"/>
      <dgm:spPr/>
    </dgm:pt>
    <dgm:pt modelId="{3D18374E-03D7-43FD-9774-C31E8FD2E895}" type="pres">
      <dgm:prSet presAssocID="{0C864117-BAA0-4204-B5DE-35BB7CD260C5}" presName="vert1" presStyleCnt="0"/>
      <dgm:spPr/>
    </dgm:pt>
    <dgm:pt modelId="{C26B02ED-0F25-4140-92E1-133B1DB299EB}" type="pres">
      <dgm:prSet presAssocID="{931C72AF-8E66-411D-BAEF-2272689E33A6}" presName="thickLine" presStyleLbl="alignNode1" presStyleIdx="4" presStyleCnt="6"/>
      <dgm:spPr/>
    </dgm:pt>
    <dgm:pt modelId="{B507DDA1-FCE8-4C93-BE6A-EDA2C2CEFF1A}" type="pres">
      <dgm:prSet presAssocID="{931C72AF-8E66-411D-BAEF-2272689E33A6}" presName="horz1" presStyleCnt="0"/>
      <dgm:spPr/>
    </dgm:pt>
    <dgm:pt modelId="{0DB1AD28-C5D5-4754-BBA1-6FC8F7D1CD43}" type="pres">
      <dgm:prSet presAssocID="{931C72AF-8E66-411D-BAEF-2272689E33A6}" presName="tx1" presStyleLbl="revTx" presStyleIdx="4" presStyleCnt="6"/>
      <dgm:spPr/>
    </dgm:pt>
    <dgm:pt modelId="{FF504F02-AA6A-4439-91B5-441B0CB535BB}" type="pres">
      <dgm:prSet presAssocID="{931C72AF-8E66-411D-BAEF-2272689E33A6}" presName="vert1" presStyleCnt="0"/>
      <dgm:spPr/>
    </dgm:pt>
    <dgm:pt modelId="{D5F47CED-8581-4B49-98DE-3496DC1D4505}" type="pres">
      <dgm:prSet presAssocID="{C105DC9F-E54A-4D51-8308-F7AD79EDB605}" presName="thickLine" presStyleLbl="alignNode1" presStyleIdx="5" presStyleCnt="6"/>
      <dgm:spPr/>
    </dgm:pt>
    <dgm:pt modelId="{D7B93BE8-347E-40AE-9C3E-117563014D5B}" type="pres">
      <dgm:prSet presAssocID="{C105DC9F-E54A-4D51-8308-F7AD79EDB605}" presName="horz1" presStyleCnt="0"/>
      <dgm:spPr/>
    </dgm:pt>
    <dgm:pt modelId="{946B3576-419B-4BD9-87E9-63D5B7FD2EBC}" type="pres">
      <dgm:prSet presAssocID="{C105DC9F-E54A-4D51-8308-F7AD79EDB605}" presName="tx1" presStyleLbl="revTx" presStyleIdx="5" presStyleCnt="6"/>
      <dgm:spPr/>
    </dgm:pt>
    <dgm:pt modelId="{A42694BF-798C-4B43-BB00-CB6C80900222}" type="pres">
      <dgm:prSet presAssocID="{C105DC9F-E54A-4D51-8308-F7AD79EDB605}" presName="vert1" presStyleCnt="0"/>
      <dgm:spPr/>
    </dgm:pt>
  </dgm:ptLst>
  <dgm:cxnLst>
    <dgm:cxn modelId="{7FBE0A05-2119-4B55-9549-B04E990EDA7A}" type="presOf" srcId="{6F8D9243-01C1-4738-8C5B-9532A4B71606}" destId="{E975D33F-A2BB-4896-A313-F1CE43DC7D76}" srcOrd="0" destOrd="0" presId="urn:microsoft.com/office/officeart/2008/layout/LinedList"/>
    <dgm:cxn modelId="{B1C59229-B3A3-45FA-B833-69C6BF2826F3}" type="presOf" srcId="{C105DC9F-E54A-4D51-8308-F7AD79EDB605}" destId="{946B3576-419B-4BD9-87E9-63D5B7FD2EBC}" srcOrd="0" destOrd="0" presId="urn:microsoft.com/office/officeart/2008/layout/LinedList"/>
    <dgm:cxn modelId="{42A5095C-2B47-4E10-A7D0-2A4A65C616B5}" srcId="{6F8D9243-01C1-4738-8C5B-9532A4B71606}" destId="{DE3B4167-2256-4F16-9828-6A3C3C06AC82}" srcOrd="2" destOrd="0" parTransId="{A2A27763-75C5-400D-B426-292F5AEBA5C0}" sibTransId="{745D3787-6457-4553-908C-E7F99256E1F6}"/>
    <dgm:cxn modelId="{A96EF243-BA35-4166-BC80-D543F25CCB17}" type="presOf" srcId="{DE3B4167-2256-4F16-9828-6A3C3C06AC82}" destId="{5728640C-5BBB-4CFB-9D62-D381064BC0F1}" srcOrd="0" destOrd="0" presId="urn:microsoft.com/office/officeart/2008/layout/LinedList"/>
    <dgm:cxn modelId="{33779358-98B3-4180-BD63-45655EE97F32}" srcId="{6F8D9243-01C1-4738-8C5B-9532A4B71606}" destId="{931C72AF-8E66-411D-BAEF-2272689E33A6}" srcOrd="4" destOrd="0" parTransId="{035348AC-8777-47E5-BAC8-08EEB1CDEA50}" sibTransId="{403E9249-8D08-423F-92F3-07317F5C1FB3}"/>
    <dgm:cxn modelId="{804EA58C-D80A-4A91-9993-20EEC9BCE814}" srcId="{6F8D9243-01C1-4738-8C5B-9532A4B71606}" destId="{810A03A8-18B0-4B48-8220-16361EE0CF51}" srcOrd="0" destOrd="0" parTransId="{4A051F37-D844-492F-B2E5-0B504BDA5A5A}" sibTransId="{D9866F1C-3484-4734-9E6F-BFF8F2CE4A73}"/>
    <dgm:cxn modelId="{9E82CE98-B5F2-4EF0-8C75-75A93C2B5EB2}" type="presOf" srcId="{810A03A8-18B0-4B48-8220-16361EE0CF51}" destId="{B9FB838B-D1E7-44BC-BD7F-531F2FDD0C24}" srcOrd="0" destOrd="0" presId="urn:microsoft.com/office/officeart/2008/layout/LinedList"/>
    <dgm:cxn modelId="{CEB07C9C-3E01-4580-9EC0-9E8A44D0B2E8}" type="presOf" srcId="{0C864117-BAA0-4204-B5DE-35BB7CD260C5}" destId="{4CC77F28-E99B-446F-97AF-868D0B2ABCE4}" srcOrd="0" destOrd="0" presId="urn:microsoft.com/office/officeart/2008/layout/LinedList"/>
    <dgm:cxn modelId="{6C4EC8A0-BCBA-471F-BACB-73143057DD59}" srcId="{6F8D9243-01C1-4738-8C5B-9532A4B71606}" destId="{5A5350C9-BB88-41B5-8E3C-B150A02A05FB}" srcOrd="1" destOrd="0" parTransId="{CCF3C982-0A55-4441-AC84-E543CE4E3B1A}" sibTransId="{62C5CA66-B2EC-460E-8B2F-07D816EFE902}"/>
    <dgm:cxn modelId="{CAEE86A9-599C-4561-833D-0563A7279D9A}" srcId="{6F8D9243-01C1-4738-8C5B-9532A4B71606}" destId="{C105DC9F-E54A-4D51-8308-F7AD79EDB605}" srcOrd="5" destOrd="0" parTransId="{336140CC-52A2-49E0-A473-45D00BF32497}" sibTransId="{60C00E23-1A1C-451B-BB5B-945CA129FBA2}"/>
    <dgm:cxn modelId="{A09202AE-0A0F-4CCF-8BA3-55D63BCE5071}" srcId="{6F8D9243-01C1-4738-8C5B-9532A4B71606}" destId="{0C864117-BAA0-4204-B5DE-35BB7CD260C5}" srcOrd="3" destOrd="0" parTransId="{794B4D0C-BD39-4C61-9B44-BAFB0B30C03A}" sibTransId="{3F299315-1061-49F2-91D3-6277489BDC09}"/>
    <dgm:cxn modelId="{E2F62BEC-4162-4272-8144-A0DC26A40149}" type="presOf" srcId="{931C72AF-8E66-411D-BAEF-2272689E33A6}" destId="{0DB1AD28-C5D5-4754-BBA1-6FC8F7D1CD43}" srcOrd="0" destOrd="0" presId="urn:microsoft.com/office/officeart/2008/layout/LinedList"/>
    <dgm:cxn modelId="{E4E0B3F6-CD4E-4EB7-82B8-E6883E06B6A0}" type="presOf" srcId="{5A5350C9-BB88-41B5-8E3C-B150A02A05FB}" destId="{F445084D-FF07-4702-A03C-41D78F1C7C34}" srcOrd="0" destOrd="0" presId="urn:microsoft.com/office/officeart/2008/layout/LinedList"/>
    <dgm:cxn modelId="{D43BE0AC-10E0-478C-B195-E4238D8CF5AF}" type="presParOf" srcId="{E975D33F-A2BB-4896-A313-F1CE43DC7D76}" destId="{FC896417-6A28-4B44-81ED-DD763685A6E2}" srcOrd="0" destOrd="0" presId="urn:microsoft.com/office/officeart/2008/layout/LinedList"/>
    <dgm:cxn modelId="{FF9FB027-9AAD-4E4C-A15C-CFBFA25B92C0}" type="presParOf" srcId="{E975D33F-A2BB-4896-A313-F1CE43DC7D76}" destId="{761FE25D-E11D-46FB-97EA-0858CE0E90B8}" srcOrd="1" destOrd="0" presId="urn:microsoft.com/office/officeart/2008/layout/LinedList"/>
    <dgm:cxn modelId="{B510C675-6C1D-4551-AF34-597741C5D550}" type="presParOf" srcId="{761FE25D-E11D-46FB-97EA-0858CE0E90B8}" destId="{B9FB838B-D1E7-44BC-BD7F-531F2FDD0C24}" srcOrd="0" destOrd="0" presId="urn:microsoft.com/office/officeart/2008/layout/LinedList"/>
    <dgm:cxn modelId="{3D8FAAED-E90A-4792-B448-3A7C3EE2055B}" type="presParOf" srcId="{761FE25D-E11D-46FB-97EA-0858CE0E90B8}" destId="{1BE1936F-03A2-4884-AF4D-85DDB8ACC4CE}" srcOrd="1" destOrd="0" presId="urn:microsoft.com/office/officeart/2008/layout/LinedList"/>
    <dgm:cxn modelId="{E2ACC868-8F40-45D2-8FCF-38BB1F7594FA}" type="presParOf" srcId="{E975D33F-A2BB-4896-A313-F1CE43DC7D76}" destId="{FBDBEB97-3F33-45C3-98B3-DCC7CEA69243}" srcOrd="2" destOrd="0" presId="urn:microsoft.com/office/officeart/2008/layout/LinedList"/>
    <dgm:cxn modelId="{DED3D185-955D-4B70-BD7D-D3C1E6CBAE83}" type="presParOf" srcId="{E975D33F-A2BB-4896-A313-F1CE43DC7D76}" destId="{EA91A135-9DF7-43E8-92F9-638516D1F189}" srcOrd="3" destOrd="0" presId="urn:microsoft.com/office/officeart/2008/layout/LinedList"/>
    <dgm:cxn modelId="{BCBFF318-EE98-44B9-9A5D-95DD1403AD3D}" type="presParOf" srcId="{EA91A135-9DF7-43E8-92F9-638516D1F189}" destId="{F445084D-FF07-4702-A03C-41D78F1C7C34}" srcOrd="0" destOrd="0" presId="urn:microsoft.com/office/officeart/2008/layout/LinedList"/>
    <dgm:cxn modelId="{548C38D6-20E2-4D11-BACB-9B5B4640196F}" type="presParOf" srcId="{EA91A135-9DF7-43E8-92F9-638516D1F189}" destId="{E630FE8E-40A7-4EF2-898C-B74CF5108A45}" srcOrd="1" destOrd="0" presId="urn:microsoft.com/office/officeart/2008/layout/LinedList"/>
    <dgm:cxn modelId="{D1CF91EB-039E-42F3-9E03-814E737BB4B6}" type="presParOf" srcId="{E975D33F-A2BB-4896-A313-F1CE43DC7D76}" destId="{8538E213-3F0D-4455-93A3-3AC3167EB569}" srcOrd="4" destOrd="0" presId="urn:microsoft.com/office/officeart/2008/layout/LinedList"/>
    <dgm:cxn modelId="{9440B16D-9C02-4BD5-93C6-77D6C7EC2636}" type="presParOf" srcId="{E975D33F-A2BB-4896-A313-F1CE43DC7D76}" destId="{FE5492FE-9D37-4929-B7E3-513C015C8C71}" srcOrd="5" destOrd="0" presId="urn:microsoft.com/office/officeart/2008/layout/LinedList"/>
    <dgm:cxn modelId="{B93E113C-D43D-4866-B59A-FFB8F0B74D69}" type="presParOf" srcId="{FE5492FE-9D37-4929-B7E3-513C015C8C71}" destId="{5728640C-5BBB-4CFB-9D62-D381064BC0F1}" srcOrd="0" destOrd="0" presId="urn:microsoft.com/office/officeart/2008/layout/LinedList"/>
    <dgm:cxn modelId="{FD724D9E-E325-455A-885B-501A12B479BE}" type="presParOf" srcId="{FE5492FE-9D37-4929-B7E3-513C015C8C71}" destId="{8C3EE0CD-7C45-499E-B2AA-B02BCA0E7AD2}" srcOrd="1" destOrd="0" presId="urn:microsoft.com/office/officeart/2008/layout/LinedList"/>
    <dgm:cxn modelId="{987E0E09-C150-4DC5-AD49-0068ABB7242E}" type="presParOf" srcId="{E975D33F-A2BB-4896-A313-F1CE43DC7D76}" destId="{A8E107D0-D540-4DB5-AE9D-9B2702B1297E}" srcOrd="6" destOrd="0" presId="urn:microsoft.com/office/officeart/2008/layout/LinedList"/>
    <dgm:cxn modelId="{7FA1A2A3-C621-4B3C-B993-0F86B7FFC002}" type="presParOf" srcId="{E975D33F-A2BB-4896-A313-F1CE43DC7D76}" destId="{0F212969-CD5A-48D3-B9E2-3A993330CF49}" srcOrd="7" destOrd="0" presId="urn:microsoft.com/office/officeart/2008/layout/LinedList"/>
    <dgm:cxn modelId="{DF7B98B4-97E0-446D-8249-68D8042E7E58}" type="presParOf" srcId="{0F212969-CD5A-48D3-B9E2-3A993330CF49}" destId="{4CC77F28-E99B-446F-97AF-868D0B2ABCE4}" srcOrd="0" destOrd="0" presId="urn:microsoft.com/office/officeart/2008/layout/LinedList"/>
    <dgm:cxn modelId="{5D95F500-527F-4DE1-9EEA-57975ED25658}" type="presParOf" srcId="{0F212969-CD5A-48D3-B9E2-3A993330CF49}" destId="{3D18374E-03D7-43FD-9774-C31E8FD2E895}" srcOrd="1" destOrd="0" presId="urn:microsoft.com/office/officeart/2008/layout/LinedList"/>
    <dgm:cxn modelId="{188381C5-1668-4A17-B15A-9F9CA64ACF36}" type="presParOf" srcId="{E975D33F-A2BB-4896-A313-F1CE43DC7D76}" destId="{C26B02ED-0F25-4140-92E1-133B1DB299EB}" srcOrd="8" destOrd="0" presId="urn:microsoft.com/office/officeart/2008/layout/LinedList"/>
    <dgm:cxn modelId="{ABCD8C93-F2FB-445A-A737-418923E5E608}" type="presParOf" srcId="{E975D33F-A2BB-4896-A313-F1CE43DC7D76}" destId="{B507DDA1-FCE8-4C93-BE6A-EDA2C2CEFF1A}" srcOrd="9" destOrd="0" presId="urn:microsoft.com/office/officeart/2008/layout/LinedList"/>
    <dgm:cxn modelId="{824A3E3F-3158-4A23-B80D-D8BB209E80E4}" type="presParOf" srcId="{B507DDA1-FCE8-4C93-BE6A-EDA2C2CEFF1A}" destId="{0DB1AD28-C5D5-4754-BBA1-6FC8F7D1CD43}" srcOrd="0" destOrd="0" presId="urn:microsoft.com/office/officeart/2008/layout/LinedList"/>
    <dgm:cxn modelId="{D9717F48-4335-49ED-B6DB-59BF633C9144}" type="presParOf" srcId="{B507DDA1-FCE8-4C93-BE6A-EDA2C2CEFF1A}" destId="{FF504F02-AA6A-4439-91B5-441B0CB535BB}" srcOrd="1" destOrd="0" presId="urn:microsoft.com/office/officeart/2008/layout/LinedList"/>
    <dgm:cxn modelId="{9100B3B1-F35E-4B17-9850-8B9D0753AF08}" type="presParOf" srcId="{E975D33F-A2BB-4896-A313-F1CE43DC7D76}" destId="{D5F47CED-8581-4B49-98DE-3496DC1D4505}" srcOrd="10" destOrd="0" presId="urn:microsoft.com/office/officeart/2008/layout/LinedList"/>
    <dgm:cxn modelId="{24C6D472-45ED-4A40-974A-4059BD28F3B3}" type="presParOf" srcId="{E975D33F-A2BB-4896-A313-F1CE43DC7D76}" destId="{D7B93BE8-347E-40AE-9C3E-117563014D5B}" srcOrd="11" destOrd="0" presId="urn:microsoft.com/office/officeart/2008/layout/LinedList"/>
    <dgm:cxn modelId="{52E2A496-D5FA-4F76-B4FE-A27C38BC9630}" type="presParOf" srcId="{D7B93BE8-347E-40AE-9C3E-117563014D5B}" destId="{946B3576-419B-4BD9-87E9-63D5B7FD2EBC}" srcOrd="0" destOrd="0" presId="urn:microsoft.com/office/officeart/2008/layout/LinedList"/>
    <dgm:cxn modelId="{C5CCC9A5-AF29-4F47-8C30-704CEAF41496}" type="presParOf" srcId="{D7B93BE8-347E-40AE-9C3E-117563014D5B}" destId="{A42694BF-798C-4B43-BB00-CB6C8090022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96417-6A28-4B44-81ED-DD763685A6E2}">
      <dsp:nvSpPr>
        <dsp:cNvPr id="0" name=""/>
        <dsp:cNvSpPr/>
      </dsp:nvSpPr>
      <dsp:spPr>
        <a:xfrm>
          <a:off x="0" y="2077"/>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9FB838B-D1E7-44BC-BD7F-531F2FDD0C24}">
      <dsp:nvSpPr>
        <dsp:cNvPr id="0" name=""/>
        <dsp:cNvSpPr/>
      </dsp:nvSpPr>
      <dsp:spPr>
        <a:xfrm>
          <a:off x="0" y="2077"/>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Submitted by:</a:t>
          </a:r>
        </a:p>
      </dsp:txBody>
      <dsp:txXfrm>
        <a:off x="0" y="2077"/>
        <a:ext cx="6692748" cy="708478"/>
      </dsp:txXfrm>
    </dsp:sp>
    <dsp:sp modelId="{FBDBEB97-3F33-45C3-98B3-DCC7CEA69243}">
      <dsp:nvSpPr>
        <dsp:cNvPr id="0" name=""/>
        <dsp:cNvSpPr/>
      </dsp:nvSpPr>
      <dsp:spPr>
        <a:xfrm>
          <a:off x="0" y="710555"/>
          <a:ext cx="6692748" cy="0"/>
        </a:xfrm>
        <a:prstGeom prst="line">
          <a:avLst/>
        </a:prstGeom>
        <a:gradFill rotWithShape="0">
          <a:gsLst>
            <a:gs pos="0">
              <a:schemeClr val="accent2">
                <a:hueOff val="-293806"/>
                <a:satOff val="-6499"/>
                <a:lumOff val="-1294"/>
                <a:alphaOff val="0"/>
                <a:tint val="94000"/>
                <a:satMod val="105000"/>
                <a:lumMod val="102000"/>
              </a:schemeClr>
            </a:gs>
            <a:gs pos="100000">
              <a:schemeClr val="accent2">
                <a:hueOff val="-293806"/>
                <a:satOff val="-6499"/>
                <a:lumOff val="-1294"/>
                <a:alphaOff val="0"/>
                <a:shade val="74000"/>
                <a:satMod val="128000"/>
                <a:lumMod val="100000"/>
              </a:schemeClr>
            </a:gs>
          </a:gsLst>
          <a:lin ang="5400000" scaled="0"/>
        </a:gradFill>
        <a:ln w="9525" cap="flat" cmpd="sng" algn="ctr">
          <a:solidFill>
            <a:schemeClr val="accent2">
              <a:hueOff val="-293806"/>
              <a:satOff val="-6499"/>
              <a:lumOff val="-12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445084D-FF07-4702-A03C-41D78F1C7C34}">
      <dsp:nvSpPr>
        <dsp:cNvPr id="0" name=""/>
        <dsp:cNvSpPr/>
      </dsp:nvSpPr>
      <dsp:spPr>
        <a:xfrm>
          <a:off x="0" y="710555"/>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Bikesh Prajapati C0859472</a:t>
          </a:r>
        </a:p>
      </dsp:txBody>
      <dsp:txXfrm>
        <a:off x="0" y="710555"/>
        <a:ext cx="6692748" cy="708478"/>
      </dsp:txXfrm>
    </dsp:sp>
    <dsp:sp modelId="{8538E213-3F0D-4455-93A3-3AC3167EB569}">
      <dsp:nvSpPr>
        <dsp:cNvPr id="0" name=""/>
        <dsp:cNvSpPr/>
      </dsp:nvSpPr>
      <dsp:spPr>
        <a:xfrm>
          <a:off x="0" y="1419033"/>
          <a:ext cx="6692748" cy="0"/>
        </a:xfrm>
        <a:prstGeom prst="line">
          <a:avLst/>
        </a:prstGeom>
        <a:gradFill rotWithShape="0">
          <a:gsLst>
            <a:gs pos="0">
              <a:schemeClr val="accent2">
                <a:hueOff val="-587612"/>
                <a:satOff val="-12998"/>
                <a:lumOff val="-2588"/>
                <a:alphaOff val="0"/>
                <a:tint val="94000"/>
                <a:satMod val="105000"/>
                <a:lumMod val="102000"/>
              </a:schemeClr>
            </a:gs>
            <a:gs pos="100000">
              <a:schemeClr val="accent2">
                <a:hueOff val="-587612"/>
                <a:satOff val="-12998"/>
                <a:lumOff val="-2588"/>
                <a:alphaOff val="0"/>
                <a:shade val="74000"/>
                <a:satMod val="128000"/>
                <a:lumMod val="100000"/>
              </a:schemeClr>
            </a:gs>
          </a:gsLst>
          <a:lin ang="5400000" scaled="0"/>
        </a:gradFill>
        <a:ln w="9525" cap="flat" cmpd="sng" algn="ctr">
          <a:solidFill>
            <a:schemeClr val="accent2">
              <a:hueOff val="-587612"/>
              <a:satOff val="-12998"/>
              <a:lumOff val="-258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728640C-5BBB-4CFB-9D62-D381064BC0F1}">
      <dsp:nvSpPr>
        <dsp:cNvPr id="0" name=""/>
        <dsp:cNvSpPr/>
      </dsp:nvSpPr>
      <dsp:spPr>
        <a:xfrm>
          <a:off x="0" y="1419033"/>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Padam Regmi C0858265</a:t>
          </a:r>
        </a:p>
      </dsp:txBody>
      <dsp:txXfrm>
        <a:off x="0" y="1419033"/>
        <a:ext cx="6692748" cy="708478"/>
      </dsp:txXfrm>
    </dsp:sp>
    <dsp:sp modelId="{A8E107D0-D540-4DB5-AE9D-9B2702B1297E}">
      <dsp:nvSpPr>
        <dsp:cNvPr id="0" name=""/>
        <dsp:cNvSpPr/>
      </dsp:nvSpPr>
      <dsp:spPr>
        <a:xfrm>
          <a:off x="0" y="2127512"/>
          <a:ext cx="6692748" cy="0"/>
        </a:xfrm>
        <a:prstGeom prst="line">
          <a:avLst/>
        </a:prstGeom>
        <a:gradFill rotWithShape="0">
          <a:gsLst>
            <a:gs pos="0">
              <a:schemeClr val="accent2">
                <a:hueOff val="-881419"/>
                <a:satOff val="-19497"/>
                <a:lumOff val="-3882"/>
                <a:alphaOff val="0"/>
                <a:tint val="94000"/>
                <a:satMod val="105000"/>
                <a:lumMod val="102000"/>
              </a:schemeClr>
            </a:gs>
            <a:gs pos="100000">
              <a:schemeClr val="accent2">
                <a:hueOff val="-881419"/>
                <a:satOff val="-19497"/>
                <a:lumOff val="-3882"/>
                <a:alphaOff val="0"/>
                <a:shade val="74000"/>
                <a:satMod val="128000"/>
                <a:lumMod val="100000"/>
              </a:schemeClr>
            </a:gs>
          </a:gsLst>
          <a:lin ang="5400000" scaled="0"/>
        </a:gradFill>
        <a:ln w="9525" cap="flat" cmpd="sng" algn="ctr">
          <a:solidFill>
            <a:schemeClr val="accent2">
              <a:hueOff val="-881419"/>
              <a:satOff val="-19497"/>
              <a:lumOff val="-38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CC77F28-E99B-446F-97AF-868D0B2ABCE4}">
      <dsp:nvSpPr>
        <dsp:cNvPr id="0" name=""/>
        <dsp:cNvSpPr/>
      </dsp:nvSpPr>
      <dsp:spPr>
        <a:xfrm>
          <a:off x="0" y="2127512"/>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Rosy Shrestha C0857467</a:t>
          </a:r>
        </a:p>
      </dsp:txBody>
      <dsp:txXfrm>
        <a:off x="0" y="2127512"/>
        <a:ext cx="6692748" cy="708478"/>
      </dsp:txXfrm>
    </dsp:sp>
    <dsp:sp modelId="{C26B02ED-0F25-4140-92E1-133B1DB299EB}">
      <dsp:nvSpPr>
        <dsp:cNvPr id="0" name=""/>
        <dsp:cNvSpPr/>
      </dsp:nvSpPr>
      <dsp:spPr>
        <a:xfrm>
          <a:off x="0" y="2835990"/>
          <a:ext cx="6692748" cy="0"/>
        </a:xfrm>
        <a:prstGeom prst="line">
          <a:avLst/>
        </a:prstGeom>
        <a:gradFill rotWithShape="0">
          <a:gsLst>
            <a:gs pos="0">
              <a:schemeClr val="accent2">
                <a:hueOff val="-1175225"/>
                <a:satOff val="-25996"/>
                <a:lumOff val="-5176"/>
                <a:alphaOff val="0"/>
                <a:tint val="94000"/>
                <a:satMod val="105000"/>
                <a:lumMod val="102000"/>
              </a:schemeClr>
            </a:gs>
            <a:gs pos="100000">
              <a:schemeClr val="accent2">
                <a:hueOff val="-1175225"/>
                <a:satOff val="-25996"/>
                <a:lumOff val="-5176"/>
                <a:alphaOff val="0"/>
                <a:shade val="74000"/>
                <a:satMod val="128000"/>
                <a:lumMod val="100000"/>
              </a:schemeClr>
            </a:gs>
          </a:gsLst>
          <a:lin ang="5400000" scaled="0"/>
        </a:gradFill>
        <a:ln w="9525" cap="flat" cmpd="sng" algn="ctr">
          <a:solidFill>
            <a:schemeClr val="accent2">
              <a:hueOff val="-1175225"/>
              <a:satOff val="-25996"/>
              <a:lumOff val="-517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B1AD28-C5D5-4754-BBA1-6FC8F7D1CD43}">
      <dsp:nvSpPr>
        <dsp:cNvPr id="0" name=""/>
        <dsp:cNvSpPr/>
      </dsp:nvSpPr>
      <dsp:spPr>
        <a:xfrm>
          <a:off x="0" y="2835990"/>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Hemanta Rijal C0835075</a:t>
          </a:r>
        </a:p>
      </dsp:txBody>
      <dsp:txXfrm>
        <a:off x="0" y="2835990"/>
        <a:ext cx="6692748" cy="708478"/>
      </dsp:txXfrm>
    </dsp:sp>
    <dsp:sp modelId="{D5F47CED-8581-4B49-98DE-3496DC1D4505}">
      <dsp:nvSpPr>
        <dsp:cNvPr id="0" name=""/>
        <dsp:cNvSpPr/>
      </dsp:nvSpPr>
      <dsp:spPr>
        <a:xfrm>
          <a:off x="0" y="3544468"/>
          <a:ext cx="6692748"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6B3576-419B-4BD9-87E9-63D5B7FD2EBC}">
      <dsp:nvSpPr>
        <dsp:cNvPr id="0" name=""/>
        <dsp:cNvSpPr/>
      </dsp:nvSpPr>
      <dsp:spPr>
        <a:xfrm>
          <a:off x="0" y="3544468"/>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Shreebatsa Aryal C0859473</a:t>
          </a:r>
        </a:p>
      </dsp:txBody>
      <dsp:txXfrm>
        <a:off x="0" y="3544468"/>
        <a:ext cx="6692748" cy="7084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0bdf8acf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0bdf8ac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b0bdf8acf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b0bdf8ac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0bdf8acf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0bdf8acf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0bdf8acf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0bdf8ac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0bdf8acf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0bdf8acf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0bdf8acf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0bdf8acf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b0bdf8acf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b0bdf8acf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b0bdf8acf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b0bdf8acf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b0bdf8acf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b0bdf8acf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b0bdf8acf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b0bdf8acf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b0bdf8acf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b0bdf8acf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b0bdf8acf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b0bdf8acf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b0bdf8acf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b0bdf8acf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0bdf8ac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0bdf8ac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697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8208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93436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6859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9308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16664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0540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291382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1219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a:spLocks noGrp="1"/>
          </p:cNvSpPr>
          <p:nvPr>
            <p:ph type="pic" idx="2"/>
          </p:nvPr>
        </p:nvSpPr>
        <p:spPr>
          <a:xfrm>
            <a:off x="5183188" y="987425"/>
            <a:ext cx="6172200" cy="4873625"/>
          </a:xfrm>
          <a:prstGeom prst="rect">
            <a:avLst/>
          </a:prstGeom>
          <a:noFill/>
          <a:ln>
            <a:noFill/>
          </a:ln>
        </p:spPr>
      </p:sp>
      <p:sp>
        <p:nvSpPr>
          <p:cNvPr id="20" name="Google Shape;20;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 name="Google Shape;2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991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8538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159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04176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00287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891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49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76574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02333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032379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125"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8" name="Group 127">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1"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2"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7"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68" name="Rectangle 167">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1"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2"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3"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8"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99"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01" name="Rectangle 200">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4"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05"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8"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9"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0"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1"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2"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3"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4"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5"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6"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7"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8"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9"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0"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21"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2"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3"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4"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5"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6"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7"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8"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9"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0"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32"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4" name="Google Shape;84;p1"/>
          <p:cNvSpPr txBox="1">
            <a:spLocks noGrp="1"/>
          </p:cNvSpPr>
          <p:nvPr>
            <p:ph type="ctrTitle"/>
          </p:nvPr>
        </p:nvSpPr>
        <p:spPr>
          <a:xfrm>
            <a:off x="853329" y="141668"/>
            <a:ext cx="10644933" cy="979778"/>
          </a:xfrm>
          <a:prstGeom prst="rect">
            <a:avLst/>
          </a:prstGeom>
        </p:spPr>
        <p:txBody>
          <a:bodyPr spcFirstLastPara="1" vert="horz" lIns="91440" tIns="45720" rIns="91440" bIns="45720" rtlCol="0" anchor="ctr" anchorCtr="0">
            <a:noAutofit/>
          </a:bodyPr>
          <a:lstStyle/>
          <a:p>
            <a:pPr marL="0" lvl="0" indent="0">
              <a:spcAft>
                <a:spcPts val="0"/>
              </a:spcAft>
              <a:buClr>
                <a:schemeClr val="dk1"/>
              </a:buClr>
              <a:buSzPts val="6000"/>
            </a:pPr>
            <a:r>
              <a:rPr lang="en-US" sz="3200" b="1" dirty="0"/>
              <a:t>Final Presentation on Lung Cancer Prediction</a:t>
            </a:r>
          </a:p>
        </p:txBody>
      </p:sp>
      <p:graphicFrame>
        <p:nvGraphicFramePr>
          <p:cNvPr id="87" name="Google Shape;85;p1">
            <a:extLst>
              <a:ext uri="{FF2B5EF4-FFF2-40B4-BE49-F238E27FC236}">
                <a16:creationId xmlns:a16="http://schemas.microsoft.com/office/drawing/2014/main" id="{5DDF356A-E273-7B56-FE60-F90BACDB30DF}"/>
              </a:ext>
            </a:extLst>
          </p:cNvPr>
          <p:cNvGraphicFramePr/>
          <p:nvPr>
            <p:extLst>
              <p:ext uri="{D42A27DB-BD31-4B8C-83A1-F6EECF244321}">
                <p14:modId xmlns:p14="http://schemas.microsoft.com/office/powerpoint/2010/main" val="1349198501"/>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g1b0bdf8acfa_0_10"/>
          <p:cNvSpPr txBox="1">
            <a:spLocks noGrp="1"/>
          </p:cNvSpPr>
          <p:nvPr>
            <p:ph type="title"/>
          </p:nvPr>
        </p:nvSpPr>
        <p:spPr>
          <a:xfrm>
            <a:off x="839788" y="457200"/>
            <a:ext cx="3932100" cy="940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Data Visualization to see correlation</a:t>
            </a:r>
            <a:endParaRPr b="1"/>
          </a:p>
        </p:txBody>
      </p:sp>
      <p:sp>
        <p:nvSpPr>
          <p:cNvPr id="142" name="Google Shape;142;g1b0bdf8acfa_0_10"/>
          <p:cNvSpPr txBox="1">
            <a:spLocks noGrp="1"/>
          </p:cNvSpPr>
          <p:nvPr>
            <p:ph type="body" idx="1"/>
          </p:nvPr>
        </p:nvSpPr>
        <p:spPr>
          <a:xfrm>
            <a:off x="7724988" y="2370375"/>
            <a:ext cx="3932100" cy="38115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Clr>
                <a:schemeClr val="dk1"/>
              </a:buClr>
              <a:buSzPts val="1600"/>
              <a:buFont typeface="Arial"/>
              <a:buNone/>
            </a:pPr>
            <a:r>
              <a:rPr lang="en-US"/>
              <a:t>Air pollution</a:t>
            </a:r>
            <a:endParaRPr/>
          </a:p>
          <a:p>
            <a:pPr marL="0" lvl="0" indent="0" algn="l" rtl="0">
              <a:spcBef>
                <a:spcPts val="1000"/>
              </a:spcBef>
              <a:spcAft>
                <a:spcPts val="0"/>
              </a:spcAft>
              <a:buClr>
                <a:schemeClr val="dk1"/>
              </a:buClr>
              <a:buSzPts val="1600"/>
              <a:buFont typeface="Arial"/>
              <a:buNone/>
            </a:pPr>
            <a:r>
              <a:rPr lang="en-US"/>
              <a:t>Alcohol use</a:t>
            </a:r>
            <a:endParaRPr/>
          </a:p>
          <a:p>
            <a:pPr marL="0" lvl="0" indent="0" algn="l" rtl="0">
              <a:spcBef>
                <a:spcPts val="1000"/>
              </a:spcBef>
              <a:spcAft>
                <a:spcPts val="0"/>
              </a:spcAft>
              <a:buClr>
                <a:schemeClr val="dk1"/>
              </a:buClr>
              <a:buSzPts val="1600"/>
              <a:buFont typeface="Arial"/>
              <a:buNone/>
            </a:pPr>
            <a:r>
              <a:rPr lang="en-US"/>
              <a:t>Dust Allergy</a:t>
            </a:r>
            <a:endParaRPr/>
          </a:p>
          <a:p>
            <a:pPr marL="0" lvl="0" indent="0" algn="l" rtl="0">
              <a:spcBef>
                <a:spcPts val="1000"/>
              </a:spcBef>
              <a:spcAft>
                <a:spcPts val="0"/>
              </a:spcAft>
              <a:buClr>
                <a:schemeClr val="dk1"/>
              </a:buClr>
              <a:buSzPts val="1600"/>
              <a:buFont typeface="Arial"/>
              <a:buNone/>
            </a:pPr>
            <a:r>
              <a:rPr lang="en-US"/>
              <a:t>Occupational Hazards</a:t>
            </a:r>
            <a:endParaRPr/>
          </a:p>
          <a:p>
            <a:pPr marL="0" lvl="0" indent="0" algn="l" rtl="0">
              <a:spcBef>
                <a:spcPts val="1000"/>
              </a:spcBef>
              <a:spcAft>
                <a:spcPts val="0"/>
              </a:spcAft>
              <a:buClr>
                <a:schemeClr val="dk1"/>
              </a:buClr>
              <a:buSzPts val="1600"/>
              <a:buFont typeface="Arial"/>
              <a:buNone/>
            </a:pPr>
            <a:r>
              <a:rPr lang="en-US"/>
              <a:t>Genetic Risk</a:t>
            </a:r>
            <a:endParaRPr/>
          </a:p>
          <a:p>
            <a:pPr marL="0" lvl="0" indent="0" algn="l" rtl="0">
              <a:spcBef>
                <a:spcPts val="1000"/>
              </a:spcBef>
              <a:spcAft>
                <a:spcPts val="0"/>
              </a:spcAft>
              <a:buClr>
                <a:schemeClr val="dk1"/>
              </a:buClr>
              <a:buSzPts val="1600"/>
              <a:buFont typeface="Arial"/>
              <a:buNone/>
            </a:pPr>
            <a:r>
              <a:rPr lang="en-US"/>
              <a:t>Chronic Lung Disease</a:t>
            </a:r>
            <a:endParaRPr/>
          </a:p>
          <a:p>
            <a:pPr marL="0" lvl="0" indent="0" algn="l" rtl="0">
              <a:spcBef>
                <a:spcPts val="1000"/>
              </a:spcBef>
              <a:spcAft>
                <a:spcPts val="0"/>
              </a:spcAft>
              <a:buClr>
                <a:schemeClr val="dk1"/>
              </a:buClr>
              <a:buSzPts val="1600"/>
              <a:buFont typeface="Arial"/>
              <a:buNone/>
            </a:pPr>
            <a:r>
              <a:rPr lang="en-US"/>
              <a:t>Balance Diet</a:t>
            </a:r>
            <a:endParaRPr/>
          </a:p>
          <a:p>
            <a:pPr marL="0" lvl="0" indent="0" algn="l" rtl="0">
              <a:spcBef>
                <a:spcPts val="1000"/>
              </a:spcBef>
              <a:spcAft>
                <a:spcPts val="0"/>
              </a:spcAft>
              <a:buClr>
                <a:schemeClr val="dk1"/>
              </a:buClr>
              <a:buSzPts val="1600"/>
              <a:buFont typeface="Arial"/>
              <a:buNone/>
            </a:pPr>
            <a:r>
              <a:rPr lang="en-US"/>
              <a:t>Obesity</a:t>
            </a:r>
            <a:endParaRPr/>
          </a:p>
          <a:p>
            <a:pPr marL="0" lvl="0" indent="0" algn="l" rtl="0">
              <a:spcBef>
                <a:spcPts val="1000"/>
              </a:spcBef>
              <a:spcAft>
                <a:spcPts val="0"/>
              </a:spcAft>
              <a:buClr>
                <a:schemeClr val="dk1"/>
              </a:buClr>
              <a:buSzPts val="1600"/>
              <a:buFont typeface="Arial"/>
              <a:buNone/>
            </a:pPr>
            <a:r>
              <a:rPr lang="en-US"/>
              <a:t>Smoking</a:t>
            </a:r>
            <a:endParaRPr/>
          </a:p>
          <a:p>
            <a:pPr marL="0" lvl="0" indent="0" algn="l" rtl="0">
              <a:spcBef>
                <a:spcPts val="1000"/>
              </a:spcBef>
              <a:spcAft>
                <a:spcPts val="0"/>
              </a:spcAft>
              <a:buClr>
                <a:schemeClr val="dk1"/>
              </a:buClr>
              <a:buSzPts val="1600"/>
              <a:buFont typeface="Arial"/>
              <a:buNone/>
            </a:pPr>
            <a:r>
              <a:rPr lang="en-US"/>
              <a:t>Passive Smoker</a:t>
            </a:r>
            <a:endParaRPr/>
          </a:p>
          <a:p>
            <a:pPr marL="0" lvl="0" indent="0" algn="l" rtl="0">
              <a:spcBef>
                <a:spcPts val="1000"/>
              </a:spcBef>
              <a:spcAft>
                <a:spcPts val="0"/>
              </a:spcAft>
              <a:buClr>
                <a:schemeClr val="dk1"/>
              </a:buClr>
              <a:buSzPts val="1600"/>
              <a:buFont typeface="Arial"/>
              <a:buNone/>
            </a:pPr>
            <a:r>
              <a:rPr lang="en-US"/>
              <a:t>Chest Pain</a:t>
            </a:r>
            <a:endParaRPr/>
          </a:p>
          <a:p>
            <a:pPr marL="0" lvl="0" indent="0" algn="l" rtl="0">
              <a:spcBef>
                <a:spcPts val="1000"/>
              </a:spcBef>
              <a:spcAft>
                <a:spcPts val="0"/>
              </a:spcAft>
              <a:buClr>
                <a:schemeClr val="dk1"/>
              </a:buClr>
              <a:buSzPts val="1600"/>
              <a:buFont typeface="Arial"/>
              <a:buNone/>
            </a:pPr>
            <a:r>
              <a:rPr lang="en-US"/>
              <a:t>Coughing of Blood</a:t>
            </a:r>
            <a:endParaRPr/>
          </a:p>
        </p:txBody>
      </p:sp>
      <p:sp>
        <p:nvSpPr>
          <p:cNvPr id="144" name="Google Shape;144;g1b0bdf8acfa_0_10"/>
          <p:cNvSpPr txBox="1">
            <a:spLocks noGrp="1"/>
          </p:cNvSpPr>
          <p:nvPr>
            <p:ph type="body" idx="4294967295"/>
          </p:nvPr>
        </p:nvSpPr>
        <p:spPr>
          <a:xfrm>
            <a:off x="0" y="1682750"/>
            <a:ext cx="5270500" cy="2562225"/>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We used the heatmap to see the relationships between two variables one plotted on each axis</a:t>
            </a:r>
            <a:endParaRPr/>
          </a:p>
          <a:p>
            <a:pPr marL="285750" lvl="0" indent="-285750" algn="just" rtl="0">
              <a:lnSpc>
                <a:spcPct val="90000"/>
              </a:lnSpc>
              <a:spcBef>
                <a:spcPts val="1000"/>
              </a:spcBef>
              <a:spcAft>
                <a:spcPts val="0"/>
              </a:spcAft>
              <a:buClr>
                <a:schemeClr val="dk1"/>
              </a:buClr>
              <a:buSzPts val="1600"/>
              <a:buFont typeface="Arial"/>
              <a:buChar char="•"/>
            </a:pPr>
            <a:r>
              <a:rPr lang="en-US"/>
              <a:t>According to heat map , the target variable 'Level' is highly correlated to following columns:</a:t>
            </a: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8"/>
          <p:cNvPicPr preferRelativeResize="0"/>
          <p:nvPr/>
        </p:nvPicPr>
        <p:blipFill rotWithShape="1">
          <a:blip r:embed="rId3">
            <a:alphaModFix/>
          </a:blip>
          <a:srcRect l="-1905" b="-14902"/>
          <a:stretch/>
        </p:blipFill>
        <p:spPr>
          <a:xfrm>
            <a:off x="204100" y="136100"/>
            <a:ext cx="11567175" cy="654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839788" y="457200"/>
            <a:ext cx="3932237" cy="94052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Checking if there is any outlier</a:t>
            </a:r>
            <a:endParaRPr b="1"/>
          </a:p>
        </p:txBody>
      </p:sp>
      <p:sp>
        <p:nvSpPr>
          <p:cNvPr id="155" name="Google Shape;155;p9"/>
          <p:cNvSpPr txBox="1">
            <a:spLocks noGrp="1"/>
          </p:cNvSpPr>
          <p:nvPr>
            <p:ph type="body" idx="1"/>
          </p:nvPr>
        </p:nvSpPr>
        <p:spPr>
          <a:xfrm>
            <a:off x="839788" y="1397726"/>
            <a:ext cx="3932237" cy="4471262"/>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We used boxplot to identify the outlier, we can see the data point that is located outside the whiskers of the box plot</a:t>
            </a:r>
            <a:endParaRPr/>
          </a:p>
          <a:p>
            <a:pPr marL="285750" lvl="0" indent="-285750" algn="just" rtl="0">
              <a:lnSpc>
                <a:spcPct val="90000"/>
              </a:lnSpc>
              <a:spcBef>
                <a:spcPts val="1000"/>
              </a:spcBef>
              <a:spcAft>
                <a:spcPts val="0"/>
              </a:spcAft>
              <a:buClr>
                <a:schemeClr val="dk1"/>
              </a:buClr>
              <a:buSzPts val="1600"/>
              <a:buFont typeface="Arial"/>
              <a:buChar char="•"/>
            </a:pPr>
            <a:r>
              <a:rPr lang="en-US"/>
              <a:t>we analyzed  that only Age has some outlier in the data set.</a:t>
            </a:r>
            <a:endParaRPr/>
          </a:p>
        </p:txBody>
      </p:sp>
      <p:pic>
        <p:nvPicPr>
          <p:cNvPr id="156" name="Google Shape;156;p9"/>
          <p:cNvPicPr preferRelativeResize="0"/>
          <p:nvPr/>
        </p:nvPicPr>
        <p:blipFill rotWithShape="1">
          <a:blip r:embed="rId3">
            <a:alphaModFix/>
          </a:blip>
          <a:srcRect l="-2438"/>
          <a:stretch/>
        </p:blipFill>
        <p:spPr>
          <a:xfrm>
            <a:off x="2871100" y="3293800"/>
            <a:ext cx="9086875" cy="3210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1b0bdf8acfa_0_19"/>
          <p:cNvPicPr preferRelativeResize="0"/>
          <p:nvPr/>
        </p:nvPicPr>
        <p:blipFill>
          <a:blip r:embed="rId3">
            <a:alphaModFix/>
          </a:blip>
          <a:stretch>
            <a:fillRect/>
          </a:stretch>
        </p:blipFill>
        <p:spPr>
          <a:xfrm>
            <a:off x="152400" y="152400"/>
            <a:ext cx="7861575" cy="61885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690128" y="356525"/>
            <a:ext cx="4784100" cy="565770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Analyzing Level with coughing blood using kernel density estimation plot.</a:t>
            </a:r>
            <a:endParaRPr/>
          </a:p>
          <a:p>
            <a:pPr marL="285750" lvl="0" indent="-285750" algn="just" rtl="0">
              <a:lnSpc>
                <a:spcPct val="90000"/>
              </a:lnSpc>
              <a:spcBef>
                <a:spcPts val="1000"/>
              </a:spcBef>
              <a:spcAft>
                <a:spcPts val="0"/>
              </a:spcAft>
              <a:buClr>
                <a:schemeClr val="dk1"/>
              </a:buClr>
              <a:buSzPts val="1600"/>
              <a:buFont typeface="Arial"/>
              <a:buChar char="•"/>
            </a:pPr>
            <a:r>
              <a:rPr lang="en-US"/>
              <a:t>KDE is a useful technique to create a smooth curve given a set of data. </a:t>
            </a:r>
            <a:endParaRPr/>
          </a:p>
          <a:p>
            <a:pPr marL="285750" lvl="0" indent="-285750" algn="just" rtl="0">
              <a:lnSpc>
                <a:spcPct val="90000"/>
              </a:lnSpc>
              <a:spcBef>
                <a:spcPts val="1000"/>
              </a:spcBef>
              <a:spcAft>
                <a:spcPts val="0"/>
              </a:spcAft>
              <a:buClr>
                <a:schemeClr val="dk1"/>
              </a:buClr>
              <a:buSzPts val="1600"/>
              <a:buFont typeface="Arial"/>
              <a:buChar char="•"/>
            </a:pPr>
            <a:r>
              <a:rPr lang="en-US"/>
              <a:t>We have plotted the bar-graph that shows that higher the level of coughing blood higher will be the chance of cancer.</a:t>
            </a:r>
            <a:endParaRPr/>
          </a:p>
        </p:txBody>
      </p:sp>
      <p:pic>
        <p:nvPicPr>
          <p:cNvPr id="167" name="Google Shape;167;p10"/>
          <p:cNvPicPr preferRelativeResize="0"/>
          <p:nvPr/>
        </p:nvPicPr>
        <p:blipFill>
          <a:blip r:embed="rId3">
            <a:alphaModFix/>
          </a:blip>
          <a:stretch>
            <a:fillRect/>
          </a:stretch>
        </p:blipFill>
        <p:spPr>
          <a:xfrm>
            <a:off x="5474150" y="1170225"/>
            <a:ext cx="6225901" cy="53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body" idx="1"/>
          </p:nvPr>
        </p:nvSpPr>
        <p:spPr>
          <a:xfrm>
            <a:off x="1020525" y="778325"/>
            <a:ext cx="9497700" cy="13173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We also plotted the bar plot to see the </a:t>
            </a:r>
            <a:r>
              <a:rPr lang="en-US" b="1"/>
              <a:t>level over obesity </a:t>
            </a:r>
            <a:r>
              <a:rPr lang="en-US"/>
              <a:t>and  we can see that it's quite a upward trend in the obesity as we go higher. Higher the obesity higher will be the chance of cancer.</a:t>
            </a:r>
            <a:endParaRPr/>
          </a:p>
        </p:txBody>
      </p:sp>
      <p:pic>
        <p:nvPicPr>
          <p:cNvPr id="173" name="Google Shape;173;p11"/>
          <p:cNvPicPr preferRelativeResize="0"/>
          <p:nvPr/>
        </p:nvPicPr>
        <p:blipFill>
          <a:blip r:embed="rId3">
            <a:alphaModFix/>
          </a:blip>
          <a:stretch>
            <a:fillRect/>
          </a:stretch>
        </p:blipFill>
        <p:spPr>
          <a:xfrm>
            <a:off x="136950" y="1973175"/>
            <a:ext cx="11475050" cy="459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body" idx="1"/>
          </p:nvPr>
        </p:nvSpPr>
        <p:spPr>
          <a:xfrm>
            <a:off x="635688" y="383725"/>
            <a:ext cx="3932100" cy="381150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We have plotted the joint plot for </a:t>
            </a:r>
            <a:r>
              <a:rPr lang="en-US" b="1"/>
              <a:t>level over Air-pollution 	</a:t>
            </a:r>
            <a:endParaRPr/>
          </a:p>
          <a:p>
            <a:pPr marL="285750" lvl="0" indent="-285750" algn="just" rtl="0">
              <a:lnSpc>
                <a:spcPct val="90000"/>
              </a:lnSpc>
              <a:spcBef>
                <a:spcPts val="1000"/>
              </a:spcBef>
              <a:spcAft>
                <a:spcPts val="0"/>
              </a:spcAft>
              <a:buClr>
                <a:schemeClr val="dk1"/>
              </a:buClr>
              <a:buSzPts val="1600"/>
              <a:buFont typeface="Arial"/>
              <a:buChar char="•"/>
            </a:pPr>
            <a:r>
              <a:rPr lang="en-US"/>
              <a:t>Also we have also plotted the bar plot for </a:t>
            </a:r>
            <a:r>
              <a:rPr lang="en-US" b="1"/>
              <a:t>level over Smoking </a:t>
            </a:r>
            <a:r>
              <a:rPr lang="en-US"/>
              <a:t>and we can see that it's quite a upward trend in the smoking as we go higher the smoking level we go higher level chance of cancer</a:t>
            </a:r>
            <a:endParaRPr/>
          </a:p>
        </p:txBody>
      </p:sp>
      <p:pic>
        <p:nvPicPr>
          <p:cNvPr id="179" name="Google Shape;179;p12"/>
          <p:cNvPicPr preferRelativeResize="0"/>
          <p:nvPr/>
        </p:nvPicPr>
        <p:blipFill>
          <a:blip r:embed="rId3">
            <a:alphaModFix/>
          </a:blip>
          <a:stretch>
            <a:fillRect/>
          </a:stretch>
        </p:blipFill>
        <p:spPr>
          <a:xfrm>
            <a:off x="6648200" y="441100"/>
            <a:ext cx="5162800" cy="4335001"/>
          </a:xfrm>
          <a:prstGeom prst="rect">
            <a:avLst/>
          </a:prstGeom>
          <a:noFill/>
          <a:ln>
            <a:noFill/>
          </a:ln>
        </p:spPr>
      </p:pic>
      <p:pic>
        <p:nvPicPr>
          <p:cNvPr id="180" name="Google Shape;180;p12"/>
          <p:cNvPicPr preferRelativeResize="0"/>
          <p:nvPr/>
        </p:nvPicPr>
        <p:blipFill>
          <a:blip r:embed="rId4">
            <a:alphaModFix/>
          </a:blip>
          <a:stretch>
            <a:fillRect/>
          </a:stretch>
        </p:blipFill>
        <p:spPr>
          <a:xfrm>
            <a:off x="152400" y="2894100"/>
            <a:ext cx="6700867" cy="381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 </a:t>
            </a:r>
            <a:endParaRPr/>
          </a:p>
        </p:txBody>
      </p:sp>
      <p:sp>
        <p:nvSpPr>
          <p:cNvPr id="186" name="Google Shape;186;p13"/>
          <p:cNvSpPr txBox="1">
            <a:spLocks noGrp="1"/>
          </p:cNvSpPr>
          <p:nvPr>
            <p:ph type="body" idx="1"/>
          </p:nvPr>
        </p:nvSpPr>
        <p:spPr>
          <a:xfrm>
            <a:off x="608488" y="914400"/>
            <a:ext cx="3932100" cy="381150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We have also plotted bar graph for </a:t>
            </a:r>
            <a:r>
              <a:rPr lang="en-US" b="1"/>
              <a:t>Alcohol use over Level </a:t>
            </a:r>
            <a:r>
              <a:rPr lang="en-US"/>
              <a:t>and we can see that there is upward trend in the Level as we go higher use of alcohol level we see higher chance of cancer.</a:t>
            </a:r>
            <a:endParaRPr/>
          </a:p>
          <a:p>
            <a:pPr marL="285750" lvl="0" indent="-285750" algn="just" rtl="0">
              <a:lnSpc>
                <a:spcPct val="90000"/>
              </a:lnSpc>
              <a:spcBef>
                <a:spcPts val="1000"/>
              </a:spcBef>
              <a:spcAft>
                <a:spcPts val="0"/>
              </a:spcAft>
              <a:buClr>
                <a:schemeClr val="dk1"/>
              </a:buClr>
              <a:buSzPts val="1600"/>
              <a:buFont typeface="Arial"/>
              <a:buChar char="•"/>
            </a:pPr>
            <a:r>
              <a:rPr lang="en-US"/>
              <a:t>Also for the bar-plot </a:t>
            </a:r>
            <a:r>
              <a:rPr lang="en-US" b="1"/>
              <a:t>for Genetic Risk over level </a:t>
            </a:r>
            <a:r>
              <a:rPr lang="en-US"/>
              <a:t>and we  can observe  that the people having genetic risk has the high chance of getting cancer.</a:t>
            </a:r>
            <a:endParaRPr/>
          </a:p>
        </p:txBody>
      </p:sp>
      <p:pic>
        <p:nvPicPr>
          <p:cNvPr id="187" name="Google Shape;187;p13"/>
          <p:cNvPicPr preferRelativeResize="0"/>
          <p:nvPr/>
        </p:nvPicPr>
        <p:blipFill>
          <a:blip r:embed="rId3">
            <a:alphaModFix/>
          </a:blip>
          <a:stretch>
            <a:fillRect/>
          </a:stretch>
        </p:blipFill>
        <p:spPr>
          <a:xfrm>
            <a:off x="5987150" y="457200"/>
            <a:ext cx="6098376" cy="3353450"/>
          </a:xfrm>
          <a:prstGeom prst="rect">
            <a:avLst/>
          </a:prstGeom>
          <a:noFill/>
          <a:ln>
            <a:noFill/>
          </a:ln>
        </p:spPr>
      </p:pic>
      <p:pic>
        <p:nvPicPr>
          <p:cNvPr id="188" name="Google Shape;188;p13"/>
          <p:cNvPicPr preferRelativeResize="0"/>
          <p:nvPr/>
        </p:nvPicPr>
        <p:blipFill>
          <a:blip r:embed="rId4">
            <a:alphaModFix/>
          </a:blip>
          <a:stretch>
            <a:fillRect/>
          </a:stretch>
        </p:blipFill>
        <p:spPr>
          <a:xfrm>
            <a:off x="839805" y="3810650"/>
            <a:ext cx="5015185" cy="304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3200"/>
              <a:buFont typeface="Calibri"/>
              <a:buNone/>
            </a:pPr>
            <a:r>
              <a:rPr lang="en-US" b="1"/>
              <a:t>Splitting data-Frame in features and targets</a:t>
            </a:r>
            <a:br>
              <a:rPr lang="en-US" b="1"/>
            </a:br>
            <a:endParaRPr/>
          </a:p>
        </p:txBody>
      </p:sp>
      <p:sp>
        <p:nvSpPr>
          <p:cNvPr id="194" name="Google Shape;194;p1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600"/>
              <a:buFont typeface="Arial"/>
              <a:buChar char="•"/>
            </a:pPr>
            <a:r>
              <a:rPr lang="en-US"/>
              <a:t>We have splitted the dataset into  </a:t>
            </a:r>
            <a:r>
              <a:rPr lang="en-US" b="1"/>
              <a:t>training and testing sets</a:t>
            </a:r>
            <a:r>
              <a:rPr lang="en-US"/>
              <a:t> where for training the model we have taken all the features except level  and for testing we have taken the level column as input.</a:t>
            </a:r>
            <a:endParaRPr/>
          </a:p>
          <a:p>
            <a:pPr marL="285750" lvl="0" indent="-285750" algn="just" rtl="0">
              <a:lnSpc>
                <a:spcPct val="90000"/>
              </a:lnSpc>
              <a:spcBef>
                <a:spcPts val="1000"/>
              </a:spcBef>
              <a:spcAft>
                <a:spcPts val="0"/>
              </a:spcAft>
              <a:buClr>
                <a:schemeClr val="dk1"/>
              </a:buClr>
              <a:buSzPts val="1600"/>
              <a:buFont typeface="Arial"/>
              <a:buChar char="•"/>
            </a:pPr>
            <a:r>
              <a:rPr lang="en-US"/>
              <a:t>After that we did the visualization using feature correlation library which is used in feature selection to identify features with high correlation or large mutual information with the dependent variable.</a:t>
            </a:r>
            <a:endParaRPr/>
          </a:p>
          <a:p>
            <a:pPr marL="285750" lvl="0" indent="-285750" algn="just" rtl="0">
              <a:lnSpc>
                <a:spcPct val="90000"/>
              </a:lnSpc>
              <a:spcBef>
                <a:spcPts val="1000"/>
              </a:spcBef>
              <a:spcAft>
                <a:spcPts val="0"/>
              </a:spcAft>
              <a:buClr>
                <a:schemeClr val="dk1"/>
              </a:buClr>
              <a:buSzPts val="1600"/>
              <a:buFont typeface="Arial"/>
              <a:buChar char="•"/>
            </a:pPr>
            <a:r>
              <a:rPr lang="en-US"/>
              <a:t>Train Test Ratio is 80:20 </a:t>
            </a:r>
            <a:endParaRPr/>
          </a:p>
          <a:p>
            <a:pPr marL="0" lvl="0" indent="0" algn="just" rtl="0">
              <a:lnSpc>
                <a:spcPct val="90000"/>
              </a:lnSpc>
              <a:spcBef>
                <a:spcPts val="1000"/>
              </a:spcBef>
              <a:spcAft>
                <a:spcPts val="0"/>
              </a:spcAft>
              <a:buClr>
                <a:schemeClr val="dk1"/>
              </a:buClr>
              <a:buSzPts val="1600"/>
              <a:buNone/>
            </a:pPr>
            <a:endParaRPr/>
          </a:p>
          <a:p>
            <a:pPr marL="0" lvl="0" indent="0" algn="just" rtl="0">
              <a:lnSpc>
                <a:spcPct val="90000"/>
              </a:lnSpc>
              <a:spcBef>
                <a:spcPts val="1000"/>
              </a:spcBef>
              <a:spcAft>
                <a:spcPts val="0"/>
              </a:spcAft>
              <a:buClr>
                <a:schemeClr val="dk1"/>
              </a:buClr>
              <a:buSzPts val="1600"/>
              <a:buNone/>
            </a:pPr>
            <a:endParaRPr/>
          </a:p>
          <a:p>
            <a:pPr marL="0" lvl="0" indent="0" algn="just" rtl="0">
              <a:lnSpc>
                <a:spcPct val="90000"/>
              </a:lnSpc>
              <a:spcBef>
                <a:spcPts val="1000"/>
              </a:spcBef>
              <a:spcAft>
                <a:spcPts val="0"/>
              </a:spcAft>
              <a:buClr>
                <a:schemeClr val="dk1"/>
              </a:buClr>
              <a:buSzPts val="1600"/>
              <a:buNone/>
            </a:pPr>
            <a:endParaRPr/>
          </a:p>
          <a:p>
            <a:pPr marL="0" lvl="0" indent="0" algn="just" rtl="0">
              <a:lnSpc>
                <a:spcPct val="90000"/>
              </a:lnSpc>
              <a:spcBef>
                <a:spcPts val="1000"/>
              </a:spcBef>
              <a:spcAft>
                <a:spcPts val="0"/>
              </a:spcAft>
              <a:buClr>
                <a:schemeClr val="dk1"/>
              </a:buClr>
              <a:buSzPts val="1600"/>
              <a:buNone/>
            </a:pPr>
            <a:endParaRPr/>
          </a:p>
        </p:txBody>
      </p:sp>
      <p:pic>
        <p:nvPicPr>
          <p:cNvPr id="195" name="Google Shape;195;p14"/>
          <p:cNvPicPr preferRelativeResize="0"/>
          <p:nvPr/>
        </p:nvPicPr>
        <p:blipFill>
          <a:blip r:embed="rId3">
            <a:alphaModFix/>
          </a:blip>
          <a:stretch>
            <a:fillRect/>
          </a:stretch>
        </p:blipFill>
        <p:spPr>
          <a:xfrm>
            <a:off x="1288825" y="5624074"/>
            <a:ext cx="8708574" cy="95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g1b0bdf8acfa_0_34"/>
          <p:cNvPicPr preferRelativeResize="0"/>
          <p:nvPr/>
        </p:nvPicPr>
        <p:blipFill>
          <a:blip r:embed="rId3">
            <a:alphaModFix/>
          </a:blip>
          <a:stretch>
            <a:fillRect/>
          </a:stretch>
        </p:blipFill>
        <p:spPr>
          <a:xfrm>
            <a:off x="2030175" y="1200150"/>
            <a:ext cx="8401050" cy="49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b0bdf8acfa_0_75"/>
          <p:cNvSpPr txBox="1">
            <a:spLocks noGrp="1"/>
          </p:cNvSpPr>
          <p:nvPr>
            <p:ph type="ctrTitle"/>
          </p:nvPr>
        </p:nvSpPr>
        <p:spPr>
          <a:xfrm>
            <a:off x="1428750" y="721166"/>
            <a:ext cx="9144000" cy="584400"/>
          </a:xfrm>
          <a:prstGeom prst="rect">
            <a:avLst/>
          </a:prstGeom>
        </p:spPr>
        <p:txBody>
          <a:bodyPr spcFirstLastPara="1" wrap="square" lIns="91425" tIns="45700" rIns="91425" bIns="45700" anchor="b" anchorCtr="0">
            <a:normAutofit/>
          </a:bodyPr>
          <a:lstStyle/>
          <a:p>
            <a:pPr marL="0" lvl="0" indent="0" algn="ctr" rtl="0">
              <a:spcBef>
                <a:spcPts val="1000"/>
              </a:spcBef>
              <a:spcAft>
                <a:spcPts val="0"/>
              </a:spcAft>
              <a:buClr>
                <a:schemeClr val="dk1"/>
              </a:buClr>
              <a:buSzPts val="1100"/>
              <a:buFont typeface="Arial"/>
              <a:buNone/>
            </a:pPr>
            <a:r>
              <a:rPr lang="en-US" sz="2400" b="1"/>
              <a:t>Lung Cancer Prediction using different ML model</a:t>
            </a:r>
            <a:endParaRPr b="1"/>
          </a:p>
        </p:txBody>
      </p:sp>
      <p:sp>
        <p:nvSpPr>
          <p:cNvPr id="91" name="Google Shape;91;g1b0bdf8acfa_0_75"/>
          <p:cNvSpPr txBox="1">
            <a:spLocks noGrp="1"/>
          </p:cNvSpPr>
          <p:nvPr>
            <p:ph type="subTitle" idx="1"/>
          </p:nvPr>
        </p:nvSpPr>
        <p:spPr>
          <a:xfrm>
            <a:off x="1660075" y="2023613"/>
            <a:ext cx="9144000" cy="16557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Clr>
                <a:schemeClr val="dk1"/>
              </a:buClr>
              <a:buSzPct val="45833"/>
              <a:buFont typeface="Arial"/>
              <a:buNone/>
            </a:pPr>
            <a:endParaRPr/>
          </a:p>
          <a:p>
            <a:pPr marL="0" lvl="0" indent="0" algn="just" rtl="0">
              <a:spcBef>
                <a:spcPts val="1000"/>
              </a:spcBef>
              <a:spcAft>
                <a:spcPts val="0"/>
              </a:spcAft>
              <a:buClr>
                <a:schemeClr val="dk1"/>
              </a:buClr>
              <a:buSzPct val="45833"/>
              <a:buFont typeface="Arial"/>
              <a:buNone/>
            </a:pPr>
            <a:r>
              <a:rPr lang="en-US"/>
              <a:t>In this project, we try to predict  high chance to get cancer and its risk factor. Solve the problem by recommending some solution and best model to predict with given data. We did some data visualization to look into correlation and features against target variables.</a:t>
            </a:r>
            <a:endParaRPr/>
          </a:p>
          <a:p>
            <a:pPr marL="0" lvl="0" indent="0" algn="ctr"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b0bdf8acfa_0_49"/>
          <p:cNvSpPr txBox="1">
            <a:spLocks noGrp="1"/>
          </p:cNvSpPr>
          <p:nvPr>
            <p:ph type="title"/>
          </p:nvPr>
        </p:nvSpPr>
        <p:spPr>
          <a:xfrm>
            <a:off x="839800" y="517075"/>
            <a:ext cx="3932100" cy="669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Feature Importance</a:t>
            </a:r>
            <a:endParaRPr/>
          </a:p>
        </p:txBody>
      </p:sp>
      <p:sp>
        <p:nvSpPr>
          <p:cNvPr id="206" name="Google Shape;206;g1b0bdf8acfa_0_49"/>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30200" algn="l" rtl="0">
              <a:spcBef>
                <a:spcPts val="1000"/>
              </a:spcBef>
              <a:spcAft>
                <a:spcPts val="0"/>
              </a:spcAft>
              <a:buSzPts val="1600"/>
              <a:buChar char="●"/>
            </a:pPr>
            <a:r>
              <a:rPr lang="en-US"/>
              <a:t>calculate a score for all the input features.</a:t>
            </a:r>
            <a:endParaRPr/>
          </a:p>
          <a:p>
            <a:pPr marL="457200" lvl="0" indent="-330200" algn="l" rtl="0">
              <a:spcBef>
                <a:spcPts val="0"/>
              </a:spcBef>
              <a:spcAft>
                <a:spcPts val="0"/>
              </a:spcAft>
              <a:buSzPts val="1600"/>
              <a:buChar char="●"/>
            </a:pPr>
            <a:r>
              <a:rPr lang="en-US"/>
              <a:t>According to the feature we can conclude that passive smoker, wheezing, obesity and snoring is highly relative importance. </a:t>
            </a:r>
            <a:endParaRPr/>
          </a:p>
        </p:txBody>
      </p:sp>
      <p:pic>
        <p:nvPicPr>
          <p:cNvPr id="207" name="Google Shape;207;g1b0bdf8acfa_0_49"/>
          <p:cNvPicPr preferRelativeResize="0"/>
          <p:nvPr/>
        </p:nvPicPr>
        <p:blipFill>
          <a:blip r:embed="rId3">
            <a:alphaModFix/>
          </a:blip>
          <a:stretch>
            <a:fillRect/>
          </a:stretch>
        </p:blipFill>
        <p:spPr>
          <a:xfrm>
            <a:off x="4924288" y="1339075"/>
            <a:ext cx="7115312" cy="4689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b0bdf8acfa_0_58"/>
          <p:cNvSpPr txBox="1">
            <a:spLocks noGrp="1"/>
          </p:cNvSpPr>
          <p:nvPr>
            <p:ph type="title"/>
          </p:nvPr>
        </p:nvSpPr>
        <p:spPr>
          <a:xfrm>
            <a:off x="152400" y="457200"/>
            <a:ext cx="11971500" cy="68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PCA Implementation</a:t>
            </a:r>
            <a:endParaRPr/>
          </a:p>
        </p:txBody>
      </p:sp>
      <p:pic>
        <p:nvPicPr>
          <p:cNvPr id="213" name="Google Shape;213;g1b0bdf8acfa_0_58"/>
          <p:cNvPicPr preferRelativeResize="0"/>
          <p:nvPr/>
        </p:nvPicPr>
        <p:blipFill>
          <a:blip r:embed="rId3">
            <a:alphaModFix/>
          </a:blip>
          <a:stretch>
            <a:fillRect/>
          </a:stretch>
        </p:blipFill>
        <p:spPr>
          <a:xfrm>
            <a:off x="152400" y="1822225"/>
            <a:ext cx="6285350" cy="4028850"/>
          </a:xfrm>
          <a:prstGeom prst="rect">
            <a:avLst/>
          </a:prstGeom>
          <a:noFill/>
          <a:ln>
            <a:noFill/>
          </a:ln>
        </p:spPr>
      </p:pic>
      <p:pic>
        <p:nvPicPr>
          <p:cNvPr id="214" name="Google Shape;214;g1b0bdf8acfa_0_58"/>
          <p:cNvPicPr preferRelativeResize="0"/>
          <p:nvPr/>
        </p:nvPicPr>
        <p:blipFill>
          <a:blip r:embed="rId4">
            <a:alphaModFix/>
          </a:blip>
          <a:stretch>
            <a:fillRect/>
          </a:stretch>
        </p:blipFill>
        <p:spPr>
          <a:xfrm>
            <a:off x="6674450" y="1826700"/>
            <a:ext cx="5449449" cy="40198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b0bdf8acfa_0_120"/>
          <p:cNvSpPr txBox="1">
            <a:spLocks noGrp="1"/>
          </p:cNvSpPr>
          <p:nvPr>
            <p:ph type="title"/>
          </p:nvPr>
        </p:nvSpPr>
        <p:spPr>
          <a:xfrm>
            <a:off x="307525" y="457200"/>
            <a:ext cx="11486400" cy="1600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3800" b="1"/>
              <a:t>Test Train Split</a:t>
            </a:r>
            <a:endParaRPr sz="3800" b="1"/>
          </a:p>
        </p:txBody>
      </p:sp>
      <p:pic>
        <p:nvPicPr>
          <p:cNvPr id="220" name="Google Shape;220;g1b0bdf8acfa_0_120"/>
          <p:cNvPicPr preferRelativeResize="0"/>
          <p:nvPr/>
        </p:nvPicPr>
        <p:blipFill>
          <a:blip r:embed="rId3">
            <a:alphaModFix/>
          </a:blip>
          <a:stretch>
            <a:fillRect/>
          </a:stretch>
        </p:blipFill>
        <p:spPr>
          <a:xfrm>
            <a:off x="152400" y="2209800"/>
            <a:ext cx="11887201" cy="3379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p:nvPr/>
        </p:nvSpPr>
        <p:spPr>
          <a:xfrm>
            <a:off x="0" y="462650"/>
            <a:ext cx="12192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latin typeface="Calibri"/>
                <a:ea typeface="Calibri"/>
                <a:cs typeface="Calibri"/>
                <a:sym typeface="Calibri"/>
              </a:rPr>
              <a:t>Model We are Using </a:t>
            </a:r>
            <a:endParaRPr sz="3000" b="1">
              <a:latin typeface="Calibri"/>
              <a:ea typeface="Calibri"/>
              <a:cs typeface="Calibri"/>
              <a:sym typeface="Calibri"/>
            </a:endParaRPr>
          </a:p>
        </p:txBody>
      </p:sp>
      <p:sp>
        <p:nvSpPr>
          <p:cNvPr id="226" name="Google Shape;226;p16"/>
          <p:cNvSpPr txBox="1"/>
          <p:nvPr/>
        </p:nvSpPr>
        <p:spPr>
          <a:xfrm>
            <a:off x="857250" y="1401525"/>
            <a:ext cx="10014900" cy="17301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0"/>
              </a:spcBef>
              <a:spcAft>
                <a:spcPts val="0"/>
              </a:spcAft>
              <a:buClr>
                <a:schemeClr val="dk1"/>
              </a:buClr>
              <a:buSzPts val="2400"/>
              <a:buAutoNum type="arabicPeriod"/>
            </a:pPr>
            <a:r>
              <a:rPr lang="en-US" sz="2400" b="1">
                <a:solidFill>
                  <a:schemeClr val="dk1"/>
                </a:solidFill>
                <a:latin typeface="Calibri"/>
                <a:ea typeface="Calibri"/>
                <a:cs typeface="Calibri"/>
                <a:sym typeface="Calibri"/>
              </a:rPr>
              <a:t>Linear Regression</a:t>
            </a:r>
            <a:endParaRPr sz="2400" b="1">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AutoNum type="arabicPeriod"/>
            </a:pPr>
            <a:r>
              <a:rPr lang="en-US" sz="2400" b="1">
                <a:solidFill>
                  <a:schemeClr val="dk1"/>
                </a:solidFill>
                <a:latin typeface="Calibri"/>
                <a:ea typeface="Calibri"/>
                <a:cs typeface="Calibri"/>
                <a:sym typeface="Calibri"/>
              </a:rPr>
              <a:t>Lasso Regression</a:t>
            </a:r>
            <a:endParaRPr sz="2400" b="1">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AutoNum type="arabicPeriod"/>
            </a:pPr>
            <a:r>
              <a:rPr lang="en-US" sz="2400" b="1">
                <a:solidFill>
                  <a:schemeClr val="dk1"/>
                </a:solidFill>
                <a:latin typeface="Calibri"/>
                <a:ea typeface="Calibri"/>
                <a:cs typeface="Calibri"/>
                <a:sym typeface="Calibri"/>
              </a:rPr>
              <a:t>Random Forest Regression</a:t>
            </a:r>
            <a:endParaRPr sz="2400" b="1">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AutoNum type="arabicPeriod"/>
            </a:pPr>
            <a:r>
              <a:rPr lang="en-US" sz="2400" b="1">
                <a:solidFill>
                  <a:schemeClr val="dk1"/>
                </a:solidFill>
                <a:latin typeface="Calibri"/>
                <a:ea typeface="Calibri"/>
                <a:cs typeface="Calibri"/>
                <a:sym typeface="Calibri"/>
              </a:rPr>
              <a:t>Gradient Boosting Regression.</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27" name="Google Shape;227;p16"/>
          <p:cNvPicPr preferRelativeResize="0"/>
          <p:nvPr/>
        </p:nvPicPr>
        <p:blipFill>
          <a:blip r:embed="rId3">
            <a:alphaModFix/>
          </a:blip>
          <a:stretch>
            <a:fillRect/>
          </a:stretch>
        </p:blipFill>
        <p:spPr>
          <a:xfrm>
            <a:off x="152400" y="3284025"/>
            <a:ext cx="11887201" cy="33794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b0bdf8acfa_0_93"/>
          <p:cNvSpPr txBox="1">
            <a:spLocks noGrp="1"/>
          </p:cNvSpPr>
          <p:nvPr>
            <p:ph type="title"/>
          </p:nvPr>
        </p:nvSpPr>
        <p:spPr>
          <a:xfrm>
            <a:off x="598725" y="231325"/>
            <a:ext cx="11307600" cy="65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b="1"/>
              <a:t>Linear Regression</a:t>
            </a:r>
            <a:endParaRPr b="1"/>
          </a:p>
        </p:txBody>
      </p:sp>
      <p:pic>
        <p:nvPicPr>
          <p:cNvPr id="233" name="Google Shape;233;g1b0bdf8acfa_0_93"/>
          <p:cNvPicPr preferRelativeResize="0"/>
          <p:nvPr/>
        </p:nvPicPr>
        <p:blipFill>
          <a:blip r:embed="rId3">
            <a:alphaModFix/>
          </a:blip>
          <a:stretch>
            <a:fillRect/>
          </a:stretch>
        </p:blipFill>
        <p:spPr>
          <a:xfrm>
            <a:off x="152400" y="1434150"/>
            <a:ext cx="11887200" cy="3113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b0bdf8acfa_0_100"/>
          <p:cNvSpPr txBox="1">
            <a:spLocks noGrp="1"/>
          </p:cNvSpPr>
          <p:nvPr>
            <p:ph type="title"/>
          </p:nvPr>
        </p:nvSpPr>
        <p:spPr>
          <a:xfrm>
            <a:off x="598725" y="231325"/>
            <a:ext cx="11307600" cy="65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b="1"/>
              <a:t>Lasso Regression</a:t>
            </a:r>
            <a:endParaRPr b="1"/>
          </a:p>
        </p:txBody>
      </p:sp>
      <p:pic>
        <p:nvPicPr>
          <p:cNvPr id="239" name="Google Shape;239;g1b0bdf8acfa_0_100"/>
          <p:cNvPicPr preferRelativeResize="0"/>
          <p:nvPr/>
        </p:nvPicPr>
        <p:blipFill>
          <a:blip r:embed="rId3">
            <a:alphaModFix/>
          </a:blip>
          <a:stretch>
            <a:fillRect/>
          </a:stretch>
        </p:blipFill>
        <p:spPr>
          <a:xfrm>
            <a:off x="152400" y="1461350"/>
            <a:ext cx="11887199" cy="34546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b0bdf8acfa_0_106"/>
          <p:cNvSpPr txBox="1">
            <a:spLocks noGrp="1"/>
          </p:cNvSpPr>
          <p:nvPr>
            <p:ph type="title"/>
          </p:nvPr>
        </p:nvSpPr>
        <p:spPr>
          <a:xfrm>
            <a:off x="598725" y="231325"/>
            <a:ext cx="11307600" cy="65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b="1"/>
              <a:t>Random Forest Regression</a:t>
            </a:r>
            <a:endParaRPr b="1"/>
          </a:p>
        </p:txBody>
      </p:sp>
      <p:pic>
        <p:nvPicPr>
          <p:cNvPr id="245" name="Google Shape;245;g1b0bdf8acfa_0_106"/>
          <p:cNvPicPr preferRelativeResize="0"/>
          <p:nvPr/>
        </p:nvPicPr>
        <p:blipFill>
          <a:blip r:embed="rId3">
            <a:alphaModFix/>
          </a:blip>
          <a:stretch>
            <a:fillRect/>
          </a:stretch>
        </p:blipFill>
        <p:spPr>
          <a:xfrm>
            <a:off x="314363" y="1646475"/>
            <a:ext cx="11876326" cy="384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b0bdf8acfa_0_112"/>
          <p:cNvSpPr txBox="1">
            <a:spLocks noGrp="1"/>
          </p:cNvSpPr>
          <p:nvPr>
            <p:ph type="title"/>
          </p:nvPr>
        </p:nvSpPr>
        <p:spPr>
          <a:xfrm>
            <a:off x="598725" y="231325"/>
            <a:ext cx="11307600" cy="65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b="1"/>
              <a:t>Gradient Boosting Regressor</a:t>
            </a:r>
            <a:endParaRPr b="1"/>
          </a:p>
        </p:txBody>
      </p:sp>
      <p:pic>
        <p:nvPicPr>
          <p:cNvPr id="251" name="Google Shape;251;g1b0bdf8acfa_0_112"/>
          <p:cNvPicPr preferRelativeResize="0"/>
          <p:nvPr/>
        </p:nvPicPr>
        <p:blipFill>
          <a:blip r:embed="rId3">
            <a:alphaModFix/>
          </a:blip>
          <a:stretch>
            <a:fillRect/>
          </a:stretch>
        </p:blipFill>
        <p:spPr>
          <a:xfrm>
            <a:off x="152400" y="1039525"/>
            <a:ext cx="11887201" cy="27209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g1b0bdf8acfa_0_42"/>
          <p:cNvPicPr preferRelativeResize="0"/>
          <p:nvPr/>
        </p:nvPicPr>
        <p:blipFill>
          <a:blip r:embed="rId3">
            <a:alphaModFix/>
          </a:blip>
          <a:stretch>
            <a:fillRect/>
          </a:stretch>
        </p:blipFill>
        <p:spPr>
          <a:xfrm>
            <a:off x="-160575" y="1036875"/>
            <a:ext cx="11887199" cy="42442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b0bdf8acfa_0_84"/>
          <p:cNvSpPr txBox="1"/>
          <p:nvPr/>
        </p:nvSpPr>
        <p:spPr>
          <a:xfrm>
            <a:off x="517000" y="1891400"/>
            <a:ext cx="11375700" cy="3514500"/>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Clr>
                <a:schemeClr val="dk1"/>
              </a:buClr>
              <a:buSzPts val="1600"/>
              <a:buChar char="•"/>
            </a:pPr>
            <a:r>
              <a:rPr lang="en-US" sz="1600">
                <a:solidFill>
                  <a:schemeClr val="dk1"/>
                </a:solidFill>
                <a:latin typeface="Calibri"/>
                <a:ea typeface="Calibri"/>
                <a:cs typeface="Calibri"/>
                <a:sym typeface="Calibri"/>
              </a:rPr>
              <a:t>After visually analyzing the data we built the model using </a:t>
            </a:r>
            <a:r>
              <a:rPr lang="en-US" sz="1600" b="1">
                <a:solidFill>
                  <a:schemeClr val="dk1"/>
                </a:solidFill>
                <a:latin typeface="Calibri"/>
                <a:ea typeface="Calibri"/>
                <a:cs typeface="Calibri"/>
                <a:sym typeface="Calibri"/>
              </a:rPr>
              <a:t>Linear Regression, Lasso Regression, Random Forest Regression Gradient Boosting Regression.</a:t>
            </a:r>
            <a:endParaRPr sz="1600">
              <a:solidFill>
                <a:schemeClr val="dk1"/>
              </a:solidFill>
              <a:latin typeface="Calibri"/>
              <a:ea typeface="Calibri"/>
              <a:cs typeface="Calibri"/>
              <a:sym typeface="Calibri"/>
            </a:endParaRPr>
          </a:p>
          <a:p>
            <a:pPr marL="285750" lvl="0" indent="-285750" algn="l" rtl="0">
              <a:lnSpc>
                <a:spcPct val="90000"/>
              </a:lnSpc>
              <a:spcBef>
                <a:spcPts val="1000"/>
              </a:spcBef>
              <a:spcAft>
                <a:spcPts val="0"/>
              </a:spcAft>
              <a:buClr>
                <a:schemeClr val="dk1"/>
              </a:buClr>
              <a:buSzPts val="1600"/>
              <a:buChar char="•"/>
            </a:pPr>
            <a:r>
              <a:rPr lang="en-US" sz="1600">
                <a:solidFill>
                  <a:schemeClr val="dk1"/>
                </a:solidFill>
                <a:latin typeface="Calibri"/>
                <a:ea typeface="Calibri"/>
                <a:cs typeface="Calibri"/>
                <a:sym typeface="Calibri"/>
              </a:rPr>
              <a:t>From the table, we can see that the minimum mean square error is obtained by using </a:t>
            </a:r>
            <a:r>
              <a:rPr lang="en-US" sz="1600" b="1">
                <a:solidFill>
                  <a:schemeClr val="dk1"/>
                </a:solidFill>
                <a:latin typeface="Calibri"/>
                <a:ea typeface="Calibri"/>
                <a:cs typeface="Calibri"/>
                <a:sym typeface="Calibri"/>
              </a:rPr>
              <a:t>Gradient Boosting Regression </a:t>
            </a:r>
            <a:r>
              <a:rPr lang="en-US" sz="1600">
                <a:solidFill>
                  <a:schemeClr val="dk1"/>
                </a:solidFill>
                <a:latin typeface="Calibri"/>
                <a:ea typeface="Calibri"/>
                <a:cs typeface="Calibri"/>
                <a:sym typeface="Calibri"/>
              </a:rPr>
              <a:t>and the value is  </a:t>
            </a:r>
            <a:r>
              <a:rPr lang="en-US" sz="1600" b="1">
                <a:solidFill>
                  <a:schemeClr val="dk1"/>
                </a:solidFill>
                <a:latin typeface="Calibri"/>
                <a:ea typeface="Calibri"/>
                <a:cs typeface="Calibri"/>
                <a:sym typeface="Calibri"/>
              </a:rPr>
              <a:t>0.017192401992716096</a:t>
            </a:r>
            <a:endParaRPr sz="1600">
              <a:solidFill>
                <a:schemeClr val="dk1"/>
              </a:solidFill>
              <a:latin typeface="Calibri"/>
              <a:ea typeface="Calibri"/>
              <a:cs typeface="Calibri"/>
              <a:sym typeface="Calibri"/>
            </a:endParaRPr>
          </a:p>
          <a:p>
            <a:pPr marL="285750" lvl="0" indent="-285750" algn="l" rtl="0">
              <a:lnSpc>
                <a:spcPct val="90000"/>
              </a:lnSpc>
              <a:spcBef>
                <a:spcPts val="1000"/>
              </a:spcBef>
              <a:spcAft>
                <a:spcPts val="0"/>
              </a:spcAft>
              <a:buClr>
                <a:schemeClr val="dk1"/>
              </a:buClr>
              <a:buSzPts val="1600"/>
              <a:buChar char="•"/>
            </a:pPr>
            <a:r>
              <a:rPr lang="en-US" sz="1600">
                <a:solidFill>
                  <a:schemeClr val="dk1"/>
                </a:solidFill>
                <a:latin typeface="Calibri"/>
                <a:ea typeface="Calibri"/>
                <a:cs typeface="Calibri"/>
                <a:sym typeface="Calibri"/>
              </a:rPr>
              <a:t>Gradient Boosting is good for predicting the lung cancer with 99.99% accuracy, quite amazing.</a:t>
            </a:r>
            <a:endParaRPr sz="16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2" name="Google Shape;262;g1b0bdf8acfa_0_84"/>
          <p:cNvSpPr txBox="1"/>
          <p:nvPr/>
        </p:nvSpPr>
        <p:spPr>
          <a:xfrm>
            <a:off x="653150" y="1115800"/>
            <a:ext cx="9688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latin typeface="Calibri"/>
                <a:ea typeface="Calibri"/>
                <a:cs typeface="Calibri"/>
                <a:sym typeface="Calibri"/>
              </a:rPr>
              <a:t>Summery</a:t>
            </a:r>
            <a:endParaRPr sz="30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59425" y="272150"/>
            <a:ext cx="7742400" cy="764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b="1"/>
              <a:t>Import the required Libraries</a:t>
            </a:r>
            <a:endParaRPr b="1"/>
          </a:p>
        </p:txBody>
      </p:sp>
      <p:pic>
        <p:nvPicPr>
          <p:cNvPr id="97" name="Google Shape;97;p2"/>
          <p:cNvPicPr preferRelativeResize="0"/>
          <p:nvPr/>
        </p:nvPicPr>
        <p:blipFill>
          <a:blip r:embed="rId3">
            <a:alphaModFix/>
          </a:blip>
          <a:stretch>
            <a:fillRect/>
          </a:stretch>
        </p:blipFill>
        <p:spPr>
          <a:xfrm>
            <a:off x="639526" y="1869625"/>
            <a:ext cx="10605527" cy="4495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body" idx="1"/>
          </p:nvPr>
        </p:nvSpPr>
        <p:spPr>
          <a:xfrm>
            <a:off x="686050" y="2171425"/>
            <a:ext cx="10984800" cy="39486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It also shows us that obesity, air pollution, balanced diet, cough of blood, passive smoker is strongly correlated with lung cancer, therefore we should be alert when these factors occur to us.</a:t>
            </a:r>
            <a:endParaRPr/>
          </a:p>
          <a:p>
            <a:pPr marL="285750" lvl="0" indent="-285750" algn="l" rtl="0">
              <a:lnSpc>
                <a:spcPct val="90000"/>
              </a:lnSpc>
              <a:spcBef>
                <a:spcPts val="1000"/>
              </a:spcBef>
              <a:spcAft>
                <a:spcPts val="0"/>
              </a:spcAft>
              <a:buClr>
                <a:schemeClr val="dk1"/>
              </a:buClr>
              <a:buSzPts val="1600"/>
              <a:buFont typeface="Arial"/>
              <a:buChar char="•"/>
            </a:pPr>
            <a:r>
              <a:rPr lang="en-US"/>
              <a:t>Best treatment for the cancer patient will be early check up if  these symptoms are occurs; cough of blood, fatigue, dry cough, obesity, genetic risk and chest pain. And get treatment from doctor as soon as possible.</a:t>
            </a:r>
            <a:endParaRPr/>
          </a:p>
          <a:p>
            <a:pPr marL="285750" lvl="0" indent="-285750" algn="l" rtl="0">
              <a:lnSpc>
                <a:spcPct val="90000"/>
              </a:lnSpc>
              <a:spcBef>
                <a:spcPts val="1000"/>
              </a:spcBef>
              <a:spcAft>
                <a:spcPts val="0"/>
              </a:spcAft>
              <a:buClr>
                <a:schemeClr val="dk1"/>
              </a:buClr>
              <a:buSzPts val="1600"/>
              <a:buFont typeface="Arial"/>
              <a:buChar char="•"/>
            </a:pPr>
            <a:r>
              <a:rPr lang="en-US"/>
              <a:t>We can prevent cancer by stop smoking, drinking alcohol, stay away from air polluted area, good balance diet and so on.</a:t>
            </a: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268" name="Google Shape;268;p17"/>
          <p:cNvSpPr txBox="1"/>
          <p:nvPr/>
        </p:nvSpPr>
        <p:spPr>
          <a:xfrm>
            <a:off x="653150" y="1115800"/>
            <a:ext cx="9688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latin typeface="Calibri"/>
                <a:ea typeface="Calibri"/>
                <a:cs typeface="Calibri"/>
                <a:sym typeface="Calibri"/>
              </a:rPr>
              <a:t>Summery (Cont..)</a:t>
            </a:r>
            <a:endParaRPr sz="30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b0bdf8acfa_0_66"/>
          <p:cNvSpPr txBox="1">
            <a:spLocks noGrp="1"/>
          </p:cNvSpPr>
          <p:nvPr>
            <p:ph type="title"/>
          </p:nvPr>
        </p:nvSpPr>
        <p:spPr>
          <a:xfrm>
            <a:off x="394600" y="457200"/>
            <a:ext cx="11729400" cy="7401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Data Info</a:t>
            </a:r>
            <a:endParaRPr/>
          </a:p>
        </p:txBody>
      </p:sp>
      <p:pic>
        <p:nvPicPr>
          <p:cNvPr id="103" name="Google Shape;103;g1b0bdf8acfa_0_66"/>
          <p:cNvPicPr preferRelativeResize="0"/>
          <p:nvPr/>
        </p:nvPicPr>
        <p:blipFill>
          <a:blip r:embed="rId3">
            <a:alphaModFix/>
          </a:blip>
          <a:stretch>
            <a:fillRect/>
          </a:stretch>
        </p:blipFill>
        <p:spPr>
          <a:xfrm>
            <a:off x="152400" y="1349700"/>
            <a:ext cx="11887200" cy="2874682"/>
          </a:xfrm>
          <a:prstGeom prst="rect">
            <a:avLst/>
          </a:prstGeom>
          <a:noFill/>
          <a:ln>
            <a:noFill/>
          </a:ln>
        </p:spPr>
      </p:pic>
      <p:pic>
        <p:nvPicPr>
          <p:cNvPr id="104" name="Google Shape;104;g1b0bdf8acfa_0_66"/>
          <p:cNvPicPr preferRelativeResize="0"/>
          <p:nvPr/>
        </p:nvPicPr>
        <p:blipFill>
          <a:blip r:embed="rId4">
            <a:alphaModFix/>
          </a:blip>
          <a:stretch>
            <a:fillRect/>
          </a:stretch>
        </p:blipFill>
        <p:spPr>
          <a:xfrm>
            <a:off x="8321250" y="4308757"/>
            <a:ext cx="3802752" cy="2328817"/>
          </a:xfrm>
          <a:prstGeom prst="rect">
            <a:avLst/>
          </a:prstGeom>
          <a:noFill/>
          <a:ln>
            <a:noFill/>
          </a:ln>
        </p:spPr>
      </p:pic>
      <p:sp>
        <p:nvSpPr>
          <p:cNvPr id="105" name="Google Shape;105;g1b0bdf8acfa_0_66"/>
          <p:cNvSpPr txBox="1"/>
          <p:nvPr/>
        </p:nvSpPr>
        <p:spPr>
          <a:xfrm>
            <a:off x="3197675" y="5102675"/>
            <a:ext cx="380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Cont … </a:t>
            </a:r>
            <a:endParaRPr sz="18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body" idx="1"/>
          </p:nvPr>
        </p:nvSpPr>
        <p:spPr>
          <a:xfrm>
            <a:off x="877888" y="987425"/>
            <a:ext cx="3932237" cy="46148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Importing the dataset using pd.read_csv()  function </a:t>
            </a:r>
            <a:endParaRPr/>
          </a:p>
          <a:p>
            <a:pPr marL="285750" lvl="0" indent="-285750" algn="l" rtl="0">
              <a:lnSpc>
                <a:spcPct val="90000"/>
              </a:lnSpc>
              <a:spcBef>
                <a:spcPts val="1000"/>
              </a:spcBef>
              <a:spcAft>
                <a:spcPts val="0"/>
              </a:spcAft>
              <a:buClr>
                <a:schemeClr val="dk1"/>
              </a:buClr>
              <a:buSzPts val="1600"/>
              <a:buFont typeface="Arial"/>
              <a:buChar char="•"/>
            </a:pPr>
            <a:r>
              <a:rPr lang="en-US" b="1"/>
              <a:t>T</a:t>
            </a:r>
            <a:r>
              <a:rPr lang="en-US"/>
              <a:t> property is used to transpose index and columns of the data frame. </a:t>
            </a:r>
            <a:endParaRPr/>
          </a:p>
          <a:p>
            <a:pPr marL="285750" lvl="0" indent="-285750" algn="l" rtl="0">
              <a:lnSpc>
                <a:spcPct val="90000"/>
              </a:lnSpc>
              <a:spcBef>
                <a:spcPts val="1000"/>
              </a:spcBef>
              <a:spcAft>
                <a:spcPts val="0"/>
              </a:spcAft>
              <a:buClr>
                <a:schemeClr val="dk1"/>
              </a:buClr>
              <a:buSzPts val="1600"/>
              <a:buFont typeface="Arial"/>
              <a:buChar char="•"/>
            </a:pPr>
            <a:r>
              <a:rPr lang="en-US" b="1"/>
              <a:t> </a:t>
            </a:r>
            <a:r>
              <a:rPr lang="en-US"/>
              <a:t>The main function of this property is to create a reflection of the data frame overs the main diagonal by making rows as columns and vice versa.</a:t>
            </a:r>
            <a:endParaRPr/>
          </a:p>
          <a:p>
            <a:pPr marL="285750" lvl="0" indent="-184150" algn="l" rtl="0">
              <a:lnSpc>
                <a:spcPct val="90000"/>
              </a:lnSpc>
              <a:spcBef>
                <a:spcPts val="1000"/>
              </a:spcBef>
              <a:spcAft>
                <a:spcPts val="0"/>
              </a:spcAft>
              <a:buClr>
                <a:schemeClr val="dk1"/>
              </a:buClr>
              <a:buSzPts val="1600"/>
              <a:buFont typeface="Arial"/>
              <a:buNone/>
            </a:pPr>
            <a:endParaRPr/>
          </a:p>
          <a:p>
            <a:pPr marL="0" lvl="0" indent="0" algn="l" rtl="0">
              <a:lnSpc>
                <a:spcPct val="90000"/>
              </a:lnSpc>
              <a:spcBef>
                <a:spcPts val="1000"/>
              </a:spcBef>
              <a:spcAft>
                <a:spcPts val="0"/>
              </a:spcAft>
              <a:buClr>
                <a:schemeClr val="dk1"/>
              </a:buClr>
              <a:buSzPts val="1600"/>
              <a:buNone/>
            </a:pPr>
            <a:endParaRPr/>
          </a:p>
        </p:txBody>
      </p:sp>
      <p:pic>
        <p:nvPicPr>
          <p:cNvPr id="111" name="Google Shape;111;p3"/>
          <p:cNvPicPr preferRelativeResize="0"/>
          <p:nvPr/>
        </p:nvPicPr>
        <p:blipFill>
          <a:blip r:embed="rId3">
            <a:alphaModFix/>
          </a:blip>
          <a:stretch>
            <a:fillRect/>
          </a:stretch>
        </p:blipFill>
        <p:spPr>
          <a:xfrm>
            <a:off x="4935300" y="1064075"/>
            <a:ext cx="7077074" cy="38476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930850" y="415925"/>
            <a:ext cx="8682600" cy="17883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Missingno is a Python library used for the  visualization of missing data.</a:t>
            </a:r>
            <a:endParaRPr/>
          </a:p>
          <a:p>
            <a:pPr marL="285750" lvl="0" indent="-285750" algn="l" rtl="0">
              <a:lnSpc>
                <a:spcPct val="90000"/>
              </a:lnSpc>
              <a:spcBef>
                <a:spcPts val="1000"/>
              </a:spcBef>
              <a:spcAft>
                <a:spcPts val="0"/>
              </a:spcAft>
              <a:buClr>
                <a:schemeClr val="dk1"/>
              </a:buClr>
              <a:buSzPts val="1600"/>
              <a:buFont typeface="Arial"/>
              <a:buChar char="•"/>
            </a:pPr>
            <a:r>
              <a:rPr lang="en-US"/>
              <a:t>We found out that the  dataset has no missing value</a:t>
            </a:r>
            <a:endParaRPr/>
          </a:p>
          <a:p>
            <a:pPr marL="0" lvl="0" indent="0" algn="l" rtl="0">
              <a:lnSpc>
                <a:spcPct val="90000"/>
              </a:lnSpc>
              <a:spcBef>
                <a:spcPts val="1000"/>
              </a:spcBef>
              <a:spcAft>
                <a:spcPts val="0"/>
              </a:spcAft>
              <a:buClr>
                <a:schemeClr val="dk1"/>
              </a:buClr>
              <a:buSzPts val="1600"/>
              <a:buNone/>
            </a:pPr>
            <a:r>
              <a:rPr lang="en-US"/>
              <a:t> </a:t>
            </a:r>
            <a:endParaRPr/>
          </a:p>
        </p:txBody>
      </p:sp>
      <p:pic>
        <p:nvPicPr>
          <p:cNvPr id="117" name="Google Shape;117;p4"/>
          <p:cNvPicPr preferRelativeResize="0"/>
          <p:nvPr/>
        </p:nvPicPr>
        <p:blipFill>
          <a:blip r:embed="rId3">
            <a:alphaModFix/>
          </a:blip>
          <a:stretch>
            <a:fillRect/>
          </a:stretch>
        </p:blipFill>
        <p:spPr>
          <a:xfrm>
            <a:off x="1930850" y="2329550"/>
            <a:ext cx="8682726" cy="4084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body" idx="1"/>
          </p:nvPr>
        </p:nvSpPr>
        <p:spPr>
          <a:xfrm>
            <a:off x="95250" y="734775"/>
            <a:ext cx="4883700" cy="26262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The unique() function is used to get unique values of Series object and Returns the unique values as a NumPy array</a:t>
            </a:r>
            <a:endParaRPr/>
          </a:p>
          <a:p>
            <a:pPr marL="285750" lvl="0" indent="-285750" algn="l" rtl="0">
              <a:lnSpc>
                <a:spcPct val="90000"/>
              </a:lnSpc>
              <a:spcBef>
                <a:spcPts val="1000"/>
              </a:spcBef>
              <a:spcAft>
                <a:spcPts val="0"/>
              </a:spcAft>
              <a:buClr>
                <a:schemeClr val="dk1"/>
              </a:buClr>
              <a:buSzPts val="1600"/>
              <a:buFont typeface="Arial"/>
              <a:buChar char="•"/>
            </a:pPr>
            <a:r>
              <a:rPr lang="en-US"/>
              <a:t> And here we got 'Low', 'Medium', 'High‘ as a unique value</a:t>
            </a:r>
            <a:endParaRPr/>
          </a:p>
          <a:p>
            <a:pPr marL="285750" lvl="0" indent="-285750" algn="l" rtl="0">
              <a:lnSpc>
                <a:spcPct val="90000"/>
              </a:lnSpc>
              <a:spcBef>
                <a:spcPts val="1000"/>
              </a:spcBef>
              <a:spcAft>
                <a:spcPts val="0"/>
              </a:spcAft>
              <a:buClr>
                <a:schemeClr val="dk1"/>
              </a:buClr>
              <a:buSzPts val="1600"/>
              <a:buFont typeface="Arial"/>
              <a:buChar char="•"/>
            </a:pPr>
            <a:r>
              <a:rPr lang="en-US"/>
              <a:t>map() function is used to substitute each value in a Series with another value. </a:t>
            </a:r>
            <a:endParaRPr/>
          </a:p>
          <a:p>
            <a:pPr marL="285750" lvl="0" indent="-285750" algn="l" rtl="0">
              <a:lnSpc>
                <a:spcPct val="90000"/>
              </a:lnSpc>
              <a:spcBef>
                <a:spcPts val="1000"/>
              </a:spcBef>
              <a:spcAft>
                <a:spcPts val="0"/>
              </a:spcAft>
              <a:buClr>
                <a:schemeClr val="dk1"/>
              </a:buClr>
              <a:buSzPts val="1600"/>
              <a:buFont typeface="Arial"/>
              <a:buChar char="•"/>
            </a:pPr>
            <a:r>
              <a:rPr lang="en-US"/>
              <a:t>We can see that the value of level column is  0,1 and 2 form which means low, medium and high</a:t>
            </a:r>
            <a:endParaRPr/>
          </a:p>
          <a:p>
            <a:pPr marL="0" lvl="0" indent="0" algn="l" rtl="0">
              <a:lnSpc>
                <a:spcPct val="90000"/>
              </a:lnSpc>
              <a:spcBef>
                <a:spcPts val="1000"/>
              </a:spcBef>
              <a:spcAft>
                <a:spcPts val="0"/>
              </a:spcAft>
              <a:buClr>
                <a:schemeClr val="dk1"/>
              </a:buClr>
              <a:buSzPts val="1600"/>
              <a:buNone/>
            </a:pPr>
            <a:endParaRPr/>
          </a:p>
        </p:txBody>
      </p:sp>
      <p:pic>
        <p:nvPicPr>
          <p:cNvPr id="123" name="Google Shape;123;p5"/>
          <p:cNvPicPr preferRelativeResize="0"/>
          <p:nvPr/>
        </p:nvPicPr>
        <p:blipFill>
          <a:blip r:embed="rId3">
            <a:alphaModFix/>
          </a:blip>
          <a:stretch>
            <a:fillRect/>
          </a:stretch>
        </p:blipFill>
        <p:spPr>
          <a:xfrm>
            <a:off x="4978950" y="734775"/>
            <a:ext cx="7115173" cy="37569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body" idx="1"/>
          </p:nvPr>
        </p:nvSpPr>
        <p:spPr>
          <a:xfrm>
            <a:off x="503475" y="204100"/>
            <a:ext cx="4268400" cy="12384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a:buChar char="•"/>
            </a:pPr>
            <a:r>
              <a:rPr lang="en-US" b="1"/>
              <a:t>Drop user's column</a:t>
            </a:r>
            <a:endParaRPr/>
          </a:p>
          <a:p>
            <a:pPr marL="0" lvl="0" indent="0" algn="l" rtl="0">
              <a:lnSpc>
                <a:spcPct val="90000"/>
              </a:lnSpc>
              <a:spcBef>
                <a:spcPts val="1000"/>
              </a:spcBef>
              <a:spcAft>
                <a:spcPts val="0"/>
              </a:spcAft>
              <a:buClr>
                <a:schemeClr val="dk1"/>
              </a:buClr>
              <a:buSzPts val="400"/>
              <a:buNone/>
            </a:pPr>
            <a:r>
              <a:rPr lang="en-US"/>
              <a:t>Index and Patient Id does not affect our prediction of lung cancer so we can drop those columns</a:t>
            </a:r>
            <a:endParaRPr/>
          </a:p>
          <a:p>
            <a:pPr marL="0" lvl="0" indent="0" algn="l" rtl="0">
              <a:lnSpc>
                <a:spcPct val="90000"/>
              </a:lnSpc>
              <a:spcBef>
                <a:spcPts val="1000"/>
              </a:spcBef>
              <a:spcAft>
                <a:spcPts val="0"/>
              </a:spcAft>
              <a:buClr>
                <a:schemeClr val="dk1"/>
              </a:buClr>
              <a:buSzPts val="400"/>
              <a:buNone/>
            </a:pPr>
            <a:endParaRPr/>
          </a:p>
          <a:p>
            <a:pPr marL="0" lvl="0" indent="0" algn="l" rtl="0">
              <a:lnSpc>
                <a:spcPct val="90000"/>
              </a:lnSpc>
              <a:spcBef>
                <a:spcPts val="1000"/>
              </a:spcBef>
              <a:spcAft>
                <a:spcPts val="0"/>
              </a:spcAft>
              <a:buClr>
                <a:schemeClr val="dk1"/>
              </a:buClr>
              <a:buSzPts val="400"/>
              <a:buNone/>
            </a:pPr>
            <a:endParaRPr/>
          </a:p>
          <a:p>
            <a:pPr marL="0" lvl="0" indent="0" algn="l" rtl="0">
              <a:lnSpc>
                <a:spcPct val="90000"/>
              </a:lnSpc>
              <a:spcBef>
                <a:spcPts val="1000"/>
              </a:spcBef>
              <a:spcAft>
                <a:spcPts val="0"/>
              </a:spcAft>
              <a:buClr>
                <a:schemeClr val="dk1"/>
              </a:buClr>
              <a:buSzPts val="400"/>
              <a:buNone/>
            </a:pPr>
            <a:endParaRPr/>
          </a:p>
          <a:p>
            <a:pPr marL="0" lvl="0" indent="0" algn="l" rtl="0">
              <a:lnSpc>
                <a:spcPct val="90000"/>
              </a:lnSpc>
              <a:spcBef>
                <a:spcPts val="1000"/>
              </a:spcBef>
              <a:spcAft>
                <a:spcPts val="0"/>
              </a:spcAft>
              <a:buClr>
                <a:schemeClr val="dk1"/>
              </a:buClr>
              <a:buSzPts val="400"/>
              <a:buNone/>
            </a:pPr>
            <a:endParaRPr/>
          </a:p>
          <a:p>
            <a:pPr marL="0" lvl="0" indent="0" algn="l" rtl="0">
              <a:lnSpc>
                <a:spcPct val="90000"/>
              </a:lnSpc>
              <a:spcBef>
                <a:spcPts val="1000"/>
              </a:spcBef>
              <a:spcAft>
                <a:spcPts val="0"/>
              </a:spcAft>
              <a:buClr>
                <a:schemeClr val="dk1"/>
              </a:buClr>
              <a:buSzPts val="400"/>
              <a:buNone/>
            </a:pPr>
            <a:endParaRPr/>
          </a:p>
        </p:txBody>
      </p:sp>
      <p:pic>
        <p:nvPicPr>
          <p:cNvPr id="129" name="Google Shape;129;p6"/>
          <p:cNvPicPr preferRelativeResize="0"/>
          <p:nvPr/>
        </p:nvPicPr>
        <p:blipFill>
          <a:blip r:embed="rId3">
            <a:alphaModFix/>
          </a:blip>
          <a:stretch>
            <a:fillRect/>
          </a:stretch>
        </p:blipFill>
        <p:spPr>
          <a:xfrm>
            <a:off x="97975" y="1540500"/>
            <a:ext cx="11957951" cy="987275"/>
          </a:xfrm>
          <a:prstGeom prst="rect">
            <a:avLst/>
          </a:prstGeom>
          <a:noFill/>
          <a:ln>
            <a:noFill/>
          </a:ln>
        </p:spPr>
      </p:pic>
      <p:sp>
        <p:nvSpPr>
          <p:cNvPr id="130" name="Google Shape;130;p6"/>
          <p:cNvSpPr txBox="1"/>
          <p:nvPr/>
        </p:nvSpPr>
        <p:spPr>
          <a:xfrm>
            <a:off x="503475" y="2694225"/>
            <a:ext cx="4939500" cy="1636800"/>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1000"/>
              </a:spcBef>
              <a:spcAft>
                <a:spcPts val="0"/>
              </a:spcAft>
              <a:buClr>
                <a:schemeClr val="dk1"/>
              </a:buClr>
              <a:buSzPts val="1600"/>
              <a:buChar char="•"/>
            </a:pPr>
            <a:r>
              <a:rPr lang="en-US" sz="1600" b="1">
                <a:solidFill>
                  <a:schemeClr val="dk1"/>
                </a:solidFill>
                <a:latin typeface="Calibri"/>
                <a:ea typeface="Calibri"/>
                <a:cs typeface="Calibri"/>
                <a:sym typeface="Calibri"/>
              </a:rPr>
              <a:t>Data Cleaning</a:t>
            </a:r>
            <a:endParaRPr sz="16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alibri"/>
                <a:ea typeface="Calibri"/>
                <a:cs typeface="Calibri"/>
                <a:sym typeface="Calibri"/>
              </a:rPr>
              <a:t>Data cleansing identifies and fixes errors, duplicates, and irrelevant data from a raw dataset allows for accurate, defensible data that generates reliable visualizations, models, and business decisions.</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31" name="Google Shape;131;p6"/>
          <p:cNvPicPr preferRelativeResize="0"/>
          <p:nvPr/>
        </p:nvPicPr>
        <p:blipFill>
          <a:blip r:embed="rId4">
            <a:alphaModFix/>
          </a:blip>
          <a:stretch>
            <a:fillRect/>
          </a:stretch>
        </p:blipFill>
        <p:spPr>
          <a:xfrm>
            <a:off x="5595375" y="2680175"/>
            <a:ext cx="6064181" cy="402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To see the </a:t>
            </a:r>
            <a:r>
              <a:rPr lang="en-US" b="1"/>
              <a:t>duplicate Series values</a:t>
            </a:r>
            <a:endParaRPr/>
          </a:p>
          <a:p>
            <a:pPr marL="285750" lvl="0" indent="-285750" algn="l" rtl="0">
              <a:lnSpc>
                <a:spcPct val="90000"/>
              </a:lnSpc>
              <a:spcBef>
                <a:spcPts val="1000"/>
              </a:spcBef>
              <a:spcAft>
                <a:spcPts val="0"/>
              </a:spcAft>
              <a:buClr>
                <a:schemeClr val="dk1"/>
              </a:buClr>
              <a:buSzPts val="1600"/>
              <a:buFont typeface="Arial"/>
              <a:buChar char="•"/>
            </a:pPr>
            <a:r>
              <a:rPr lang="en-US"/>
              <a:t>We used the duplicated() function</a:t>
            </a:r>
            <a:endParaRPr/>
          </a:p>
        </p:txBody>
      </p:sp>
      <p:pic>
        <p:nvPicPr>
          <p:cNvPr id="137" name="Google Shape;137;p7"/>
          <p:cNvPicPr preferRelativeResize="0"/>
          <p:nvPr/>
        </p:nvPicPr>
        <p:blipFill>
          <a:blip r:embed="rId3">
            <a:alphaModFix/>
          </a:blip>
          <a:stretch>
            <a:fillRect/>
          </a:stretch>
        </p:blipFill>
        <p:spPr>
          <a:xfrm>
            <a:off x="4859788" y="2057400"/>
            <a:ext cx="6772275" cy="1524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0</TotalTime>
  <Words>936</Words>
  <Application>Microsoft Office PowerPoint</Application>
  <PresentationFormat>Widescreen</PresentationFormat>
  <Paragraphs>91</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Tw Cen MT</vt:lpstr>
      <vt:lpstr>Circuit</vt:lpstr>
      <vt:lpstr>Final Presentation on Lung Cancer Prediction</vt:lpstr>
      <vt:lpstr>Lung Cancer Prediction using different ML model</vt:lpstr>
      <vt:lpstr>Import the required Libraries</vt:lpstr>
      <vt:lpstr>Data Info</vt:lpstr>
      <vt:lpstr>PowerPoint Presentation</vt:lpstr>
      <vt:lpstr>PowerPoint Presentation</vt:lpstr>
      <vt:lpstr>PowerPoint Presentation</vt:lpstr>
      <vt:lpstr>PowerPoint Presentation</vt:lpstr>
      <vt:lpstr>PowerPoint Presentation</vt:lpstr>
      <vt:lpstr>Data Visualization to see correlation</vt:lpstr>
      <vt:lpstr>PowerPoint Presentation</vt:lpstr>
      <vt:lpstr>Checking if there is any outlier</vt:lpstr>
      <vt:lpstr>PowerPoint Presentation</vt:lpstr>
      <vt:lpstr>PowerPoint Presentation</vt:lpstr>
      <vt:lpstr>PowerPoint Presentation</vt:lpstr>
      <vt:lpstr>PowerPoint Presentation</vt:lpstr>
      <vt:lpstr> </vt:lpstr>
      <vt:lpstr>Splitting data-Frame in features and targets </vt:lpstr>
      <vt:lpstr>PowerPoint Presentation</vt:lpstr>
      <vt:lpstr>Feature Importance</vt:lpstr>
      <vt:lpstr>PCA Implementation</vt:lpstr>
      <vt:lpstr>Test Train Split</vt:lpstr>
      <vt:lpstr>PowerPoint Presentation</vt:lpstr>
      <vt:lpstr>Linear Regression</vt:lpstr>
      <vt:lpstr>Lasso Regression</vt:lpstr>
      <vt:lpstr>Random Forest Regression</vt:lpstr>
      <vt:lpstr>Gradient Boosting Regressor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on Lung Cancer Prediction</dc:title>
  <dc:creator>neo</dc:creator>
  <cp:lastModifiedBy>Bikesh Prajapati</cp:lastModifiedBy>
  <cp:revision>1</cp:revision>
  <dcterms:created xsi:type="dcterms:W3CDTF">2022-12-09T07:19:31Z</dcterms:created>
  <dcterms:modified xsi:type="dcterms:W3CDTF">2022-12-10T19:58:14Z</dcterms:modified>
</cp:coreProperties>
</file>