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DB54"/>
    <a:srgbClr val="926A22"/>
    <a:srgbClr val="A9F828"/>
    <a:srgbClr val="19D596"/>
    <a:srgbClr val="24B26E"/>
    <a:srgbClr val="0DBB81"/>
    <a:srgbClr val="06845D"/>
    <a:srgbClr val="9BBB59"/>
    <a:srgbClr val="006600"/>
    <a:srgbClr val="39B0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344E94-1547-4508-BDD3-DEC9E030DB99}" v="1" dt="2025-09-14T13:50:18.2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81" autoAdjust="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1224" y="1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9/15/2025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9/15/2025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9/15/2025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jpeg"/><Relationship Id="rId3" Type="http://schemas.openxmlformats.org/officeDocument/2006/relationships/image" Target="../media/image2.png"/><Relationship Id="rId7" Type="http://schemas.openxmlformats.org/officeDocument/2006/relationships/image" Target="../media/image9.jpg"/><Relationship Id="rId12" Type="http://schemas.openxmlformats.org/officeDocument/2006/relationships/image" Target="../media/image14.jp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8.png"/><Relationship Id="rId20" Type="http://schemas.openxmlformats.org/officeDocument/2006/relationships/hyperlink" Target="https://youtu.be/SccuTPfgj_U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11" Type="http://schemas.openxmlformats.org/officeDocument/2006/relationships/image" Target="../media/image13.png"/><Relationship Id="rId5" Type="http://schemas.openxmlformats.org/officeDocument/2006/relationships/image" Target="../media/image7.jp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hyperlink" Target="https://github.com/BikiMK/OceanAI" TargetMode="External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www.fao.org/fishery/statistics-query/en/hom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cei.noaa.gov/products/world-ocean-database" TargetMode="External"/><Relationship Id="rId5" Type="http://schemas.openxmlformats.org/officeDocument/2006/relationships/hyperlink" Target="https://pmc.ncbi.nlm.nih.gov/articles/PMC7575043/#:~:text=These%20challenges%20span%20sample%20collection,than%20model%20organism%20laboratory%20cultures" TargetMode="External"/><Relationship Id="rId4" Type="http://schemas.openxmlformats.org/officeDocument/2006/relationships/hyperlink" Target="https://share.google/Dxry7iPmVtXWhnAQ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xmlns="" id="{3E443FD7-A66B-4AA0-872D-B088B9BC5F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xmlns="" id="{C04BE0EF-3561-49B4-9A29-F283168A91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68307" y="1695144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34351" y="38037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2025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717" y="1738847"/>
            <a:ext cx="632424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 SIH 25041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 AI-Driven Unified Data Platform for Oceanographic,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Fisheries, and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Molecular Biodiversity Insights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Theme- Ocean Pulse AI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PS Category- 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Team ID-  SIH25-26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Team Name (Registered on portal) -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Aquamind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62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286793" y="65938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/>
            </a:r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IDEA TITLE</a:t>
            </a:r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endParaRPr lang="en-US" sz="36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@SIH Idea submission</a:t>
            </a: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xmlns="" id="{5DBCE864-823D-4A13-9607-5DA1F0ED5FB8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70194" y="83700"/>
            <a:ext cx="1337481" cy="1167121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</a:rPr>
              <a:t>AQUAMIND</a:t>
            </a:r>
          </a:p>
        </p:txBody>
      </p:sp>
      <p:pic>
        <p:nvPicPr>
          <p:cNvPr id="12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Freeform 83"/>
          <p:cNvSpPr/>
          <p:nvPr/>
        </p:nvSpPr>
        <p:spPr>
          <a:xfrm rot="5400000">
            <a:off x="4648200" y="2800631"/>
            <a:ext cx="1828800" cy="1828800"/>
          </a:xfrm>
          <a:custGeom>
            <a:avLst/>
            <a:gdLst>
              <a:gd name="connsiteX0" fmla="*/ 914400 w 1828800"/>
              <a:gd name="connsiteY0" fmla="*/ 0 h 1828800"/>
              <a:gd name="connsiteX1" fmla="*/ 914400 w 1828800"/>
              <a:gd name="connsiteY1" fmla="*/ 228600 h 1828800"/>
              <a:gd name="connsiteX2" fmla="*/ 228600 w 1828800"/>
              <a:gd name="connsiteY2" fmla="*/ 914400 h 1828800"/>
              <a:gd name="connsiteX3" fmla="*/ 914400 w 1828800"/>
              <a:gd name="connsiteY3" fmla="*/ 1600200 h 1828800"/>
              <a:gd name="connsiteX4" fmla="*/ 1600200 w 1828800"/>
              <a:gd name="connsiteY4" fmla="*/ 914400 h 1828800"/>
              <a:gd name="connsiteX5" fmla="*/ 1828800 w 1828800"/>
              <a:gd name="connsiteY5" fmla="*/ 914400 h 1828800"/>
              <a:gd name="connsiteX6" fmla="*/ 914400 w 1828800"/>
              <a:gd name="connsiteY6" fmla="*/ 1828800 h 1828800"/>
              <a:gd name="connsiteX7" fmla="*/ 0 w 1828800"/>
              <a:gd name="connsiteY7" fmla="*/ 914400 h 1828800"/>
              <a:gd name="connsiteX8" fmla="*/ 914400 w 1828800"/>
              <a:gd name="connsiteY8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00" h="1828800">
                <a:moveTo>
                  <a:pt x="914400" y="0"/>
                </a:moveTo>
                <a:lnTo>
                  <a:pt x="914400" y="228600"/>
                </a:lnTo>
                <a:cubicBezTo>
                  <a:pt x="535643" y="228600"/>
                  <a:pt x="228600" y="535643"/>
                  <a:pt x="228600" y="914400"/>
                </a:cubicBezTo>
                <a:cubicBezTo>
                  <a:pt x="228600" y="1293157"/>
                  <a:pt x="535643" y="1600200"/>
                  <a:pt x="914400" y="1600200"/>
                </a:cubicBezTo>
                <a:cubicBezTo>
                  <a:pt x="1293157" y="1600200"/>
                  <a:pt x="1600200" y="1293157"/>
                  <a:pt x="1600200" y="914400"/>
                </a:cubicBezTo>
                <a:lnTo>
                  <a:pt x="1828800" y="914400"/>
                </a:lnTo>
                <a:cubicBezTo>
                  <a:pt x="1828800" y="1419409"/>
                  <a:pt x="1419409" y="1828800"/>
                  <a:pt x="914400" y="1828800"/>
                </a:cubicBezTo>
                <a:cubicBezTo>
                  <a:pt x="409391" y="1828800"/>
                  <a:pt x="0" y="1419409"/>
                  <a:pt x="0" y="914400"/>
                </a:cubicBezTo>
                <a:cubicBezTo>
                  <a:pt x="0" y="409391"/>
                  <a:pt x="409391" y="0"/>
                  <a:pt x="914400" y="0"/>
                </a:cubicBezTo>
                <a:close/>
              </a:path>
            </a:pathLst>
          </a:cu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Freeform 84"/>
          <p:cNvSpPr/>
          <p:nvPr/>
        </p:nvSpPr>
        <p:spPr>
          <a:xfrm rot="16200000">
            <a:off x="4648200" y="4389440"/>
            <a:ext cx="1828800" cy="1828800"/>
          </a:xfrm>
          <a:custGeom>
            <a:avLst/>
            <a:gdLst>
              <a:gd name="connsiteX0" fmla="*/ 914400 w 1828800"/>
              <a:gd name="connsiteY0" fmla="*/ 0 h 1828800"/>
              <a:gd name="connsiteX1" fmla="*/ 914400 w 1828800"/>
              <a:gd name="connsiteY1" fmla="*/ 228600 h 1828800"/>
              <a:gd name="connsiteX2" fmla="*/ 228600 w 1828800"/>
              <a:gd name="connsiteY2" fmla="*/ 914400 h 1828800"/>
              <a:gd name="connsiteX3" fmla="*/ 914400 w 1828800"/>
              <a:gd name="connsiteY3" fmla="*/ 1600200 h 1828800"/>
              <a:gd name="connsiteX4" fmla="*/ 1600200 w 1828800"/>
              <a:gd name="connsiteY4" fmla="*/ 914400 h 1828800"/>
              <a:gd name="connsiteX5" fmla="*/ 1828800 w 1828800"/>
              <a:gd name="connsiteY5" fmla="*/ 914400 h 1828800"/>
              <a:gd name="connsiteX6" fmla="*/ 914400 w 1828800"/>
              <a:gd name="connsiteY6" fmla="*/ 1828800 h 1828800"/>
              <a:gd name="connsiteX7" fmla="*/ 0 w 1828800"/>
              <a:gd name="connsiteY7" fmla="*/ 914400 h 1828800"/>
              <a:gd name="connsiteX8" fmla="*/ 914400 w 1828800"/>
              <a:gd name="connsiteY8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00" h="1828800">
                <a:moveTo>
                  <a:pt x="914400" y="0"/>
                </a:moveTo>
                <a:lnTo>
                  <a:pt x="914400" y="228600"/>
                </a:lnTo>
                <a:cubicBezTo>
                  <a:pt x="535643" y="228600"/>
                  <a:pt x="228600" y="535643"/>
                  <a:pt x="228600" y="914400"/>
                </a:cubicBezTo>
                <a:cubicBezTo>
                  <a:pt x="228600" y="1293157"/>
                  <a:pt x="535643" y="1600200"/>
                  <a:pt x="914400" y="1600200"/>
                </a:cubicBezTo>
                <a:cubicBezTo>
                  <a:pt x="1293157" y="1600200"/>
                  <a:pt x="1600200" y="1293157"/>
                  <a:pt x="1600200" y="914400"/>
                </a:cubicBezTo>
                <a:lnTo>
                  <a:pt x="1828800" y="914400"/>
                </a:lnTo>
                <a:cubicBezTo>
                  <a:pt x="1828800" y="1419409"/>
                  <a:pt x="1419409" y="1828800"/>
                  <a:pt x="914400" y="1828800"/>
                </a:cubicBezTo>
                <a:cubicBezTo>
                  <a:pt x="409391" y="1828800"/>
                  <a:pt x="0" y="1419409"/>
                  <a:pt x="0" y="914400"/>
                </a:cubicBezTo>
                <a:cubicBezTo>
                  <a:pt x="0" y="409391"/>
                  <a:pt x="409391" y="0"/>
                  <a:pt x="914400" y="0"/>
                </a:cubicBezTo>
                <a:close/>
              </a:path>
            </a:pathLst>
          </a:cu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Freeform 85"/>
          <p:cNvSpPr/>
          <p:nvPr/>
        </p:nvSpPr>
        <p:spPr>
          <a:xfrm rot="5400000">
            <a:off x="6250200" y="1201772"/>
            <a:ext cx="1828800" cy="1828800"/>
          </a:xfrm>
          <a:custGeom>
            <a:avLst/>
            <a:gdLst>
              <a:gd name="connsiteX0" fmla="*/ 914400 w 1828800"/>
              <a:gd name="connsiteY0" fmla="*/ 0 h 1828800"/>
              <a:gd name="connsiteX1" fmla="*/ 914400 w 1828800"/>
              <a:gd name="connsiteY1" fmla="*/ 228600 h 1828800"/>
              <a:gd name="connsiteX2" fmla="*/ 228600 w 1828800"/>
              <a:gd name="connsiteY2" fmla="*/ 914400 h 1828800"/>
              <a:gd name="connsiteX3" fmla="*/ 914400 w 1828800"/>
              <a:gd name="connsiteY3" fmla="*/ 1600200 h 1828800"/>
              <a:gd name="connsiteX4" fmla="*/ 1600200 w 1828800"/>
              <a:gd name="connsiteY4" fmla="*/ 914400 h 1828800"/>
              <a:gd name="connsiteX5" fmla="*/ 1828800 w 1828800"/>
              <a:gd name="connsiteY5" fmla="*/ 914400 h 1828800"/>
              <a:gd name="connsiteX6" fmla="*/ 914400 w 1828800"/>
              <a:gd name="connsiteY6" fmla="*/ 1828800 h 1828800"/>
              <a:gd name="connsiteX7" fmla="*/ 0 w 1828800"/>
              <a:gd name="connsiteY7" fmla="*/ 914400 h 1828800"/>
              <a:gd name="connsiteX8" fmla="*/ 914400 w 1828800"/>
              <a:gd name="connsiteY8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00" h="1828800">
                <a:moveTo>
                  <a:pt x="914400" y="0"/>
                </a:moveTo>
                <a:lnTo>
                  <a:pt x="914400" y="228600"/>
                </a:lnTo>
                <a:cubicBezTo>
                  <a:pt x="535643" y="228600"/>
                  <a:pt x="228600" y="535643"/>
                  <a:pt x="228600" y="914400"/>
                </a:cubicBezTo>
                <a:cubicBezTo>
                  <a:pt x="228600" y="1293157"/>
                  <a:pt x="535643" y="1600200"/>
                  <a:pt x="914400" y="1600200"/>
                </a:cubicBezTo>
                <a:cubicBezTo>
                  <a:pt x="1293157" y="1600200"/>
                  <a:pt x="1600200" y="1293157"/>
                  <a:pt x="1600200" y="914400"/>
                </a:cubicBezTo>
                <a:lnTo>
                  <a:pt x="1828800" y="914400"/>
                </a:lnTo>
                <a:cubicBezTo>
                  <a:pt x="1828800" y="1419409"/>
                  <a:pt x="1419409" y="1828800"/>
                  <a:pt x="914400" y="1828800"/>
                </a:cubicBezTo>
                <a:cubicBezTo>
                  <a:pt x="409391" y="1828800"/>
                  <a:pt x="0" y="1419409"/>
                  <a:pt x="0" y="914400"/>
                </a:cubicBezTo>
                <a:cubicBezTo>
                  <a:pt x="0" y="409391"/>
                  <a:pt x="409391" y="0"/>
                  <a:pt x="914400" y="0"/>
                </a:cubicBezTo>
                <a:close/>
              </a:path>
            </a:pathLst>
          </a:cu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7" name="Freeform 86"/>
          <p:cNvSpPr/>
          <p:nvPr/>
        </p:nvSpPr>
        <p:spPr>
          <a:xfrm rot="16200000">
            <a:off x="6258638" y="2800631"/>
            <a:ext cx="1828800" cy="1828800"/>
          </a:xfrm>
          <a:custGeom>
            <a:avLst/>
            <a:gdLst>
              <a:gd name="connsiteX0" fmla="*/ 914400 w 1828800"/>
              <a:gd name="connsiteY0" fmla="*/ 0 h 1828800"/>
              <a:gd name="connsiteX1" fmla="*/ 914400 w 1828800"/>
              <a:gd name="connsiteY1" fmla="*/ 228600 h 1828800"/>
              <a:gd name="connsiteX2" fmla="*/ 228600 w 1828800"/>
              <a:gd name="connsiteY2" fmla="*/ 914400 h 1828800"/>
              <a:gd name="connsiteX3" fmla="*/ 914400 w 1828800"/>
              <a:gd name="connsiteY3" fmla="*/ 1600200 h 1828800"/>
              <a:gd name="connsiteX4" fmla="*/ 1600200 w 1828800"/>
              <a:gd name="connsiteY4" fmla="*/ 914400 h 1828800"/>
              <a:gd name="connsiteX5" fmla="*/ 1828800 w 1828800"/>
              <a:gd name="connsiteY5" fmla="*/ 914400 h 1828800"/>
              <a:gd name="connsiteX6" fmla="*/ 914400 w 1828800"/>
              <a:gd name="connsiteY6" fmla="*/ 1828800 h 1828800"/>
              <a:gd name="connsiteX7" fmla="*/ 0 w 1828800"/>
              <a:gd name="connsiteY7" fmla="*/ 914400 h 1828800"/>
              <a:gd name="connsiteX8" fmla="*/ 914400 w 1828800"/>
              <a:gd name="connsiteY8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800" h="1828800">
                <a:moveTo>
                  <a:pt x="914400" y="0"/>
                </a:moveTo>
                <a:lnTo>
                  <a:pt x="914400" y="228600"/>
                </a:lnTo>
                <a:cubicBezTo>
                  <a:pt x="535643" y="228600"/>
                  <a:pt x="228600" y="535643"/>
                  <a:pt x="228600" y="914400"/>
                </a:cubicBezTo>
                <a:cubicBezTo>
                  <a:pt x="228600" y="1293157"/>
                  <a:pt x="535643" y="1600200"/>
                  <a:pt x="914400" y="1600200"/>
                </a:cubicBezTo>
                <a:cubicBezTo>
                  <a:pt x="1293157" y="1600200"/>
                  <a:pt x="1600200" y="1293157"/>
                  <a:pt x="1600200" y="914400"/>
                </a:cubicBezTo>
                <a:lnTo>
                  <a:pt x="1828800" y="914400"/>
                </a:lnTo>
                <a:cubicBezTo>
                  <a:pt x="1828800" y="1419409"/>
                  <a:pt x="1419409" y="1828800"/>
                  <a:pt x="914400" y="1828800"/>
                </a:cubicBezTo>
                <a:cubicBezTo>
                  <a:pt x="409391" y="1828800"/>
                  <a:pt x="0" y="1419409"/>
                  <a:pt x="0" y="914400"/>
                </a:cubicBezTo>
                <a:cubicBezTo>
                  <a:pt x="0" y="409391"/>
                  <a:pt x="409391" y="0"/>
                  <a:pt x="914400" y="0"/>
                </a:cubicBezTo>
                <a:close/>
              </a:path>
            </a:pathLst>
          </a:cu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2" name="Bent Arrow 81"/>
          <p:cNvSpPr/>
          <p:nvPr/>
        </p:nvSpPr>
        <p:spPr>
          <a:xfrm rot="5400000">
            <a:off x="1834223" y="2795208"/>
            <a:ext cx="1198116" cy="4866565"/>
          </a:xfrm>
          <a:prstGeom prst="bentArrow">
            <a:avLst>
              <a:gd name="adj1" fmla="val 25000"/>
              <a:gd name="adj2" fmla="val 9431"/>
              <a:gd name="adj3" fmla="val 32974"/>
              <a:gd name="adj4" fmla="val 40451"/>
            </a:avLst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0" name="Bent Arrow 89"/>
          <p:cNvSpPr/>
          <p:nvPr/>
        </p:nvSpPr>
        <p:spPr>
          <a:xfrm rot="16200000">
            <a:off x="9427262" y="169529"/>
            <a:ext cx="1198115" cy="4331363"/>
          </a:xfrm>
          <a:prstGeom prst="bentArrow">
            <a:avLst>
              <a:gd name="adj1" fmla="val 25000"/>
              <a:gd name="adj2" fmla="val 9431"/>
              <a:gd name="adj3" fmla="val 21583"/>
              <a:gd name="adj4" fmla="val 40451"/>
            </a:avLst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5008728" y="4765953"/>
            <a:ext cx="1105469" cy="10615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3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3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04</a:t>
            </a:r>
          </a:p>
        </p:txBody>
      </p:sp>
      <p:sp>
        <p:nvSpPr>
          <p:cNvPr id="92" name="Oval 91"/>
          <p:cNvSpPr/>
          <p:nvPr/>
        </p:nvSpPr>
        <p:spPr>
          <a:xfrm>
            <a:off x="5001265" y="3165351"/>
            <a:ext cx="1105469" cy="1061596"/>
          </a:xfrm>
          <a:prstGeom prst="ellipse">
            <a:avLst/>
          </a:prstGeom>
          <a:gradFill flip="none" rotWithShape="1">
            <a:gsLst>
              <a:gs pos="0">
                <a:srgbClr val="F2DB54">
                  <a:shade val="30000"/>
                  <a:satMod val="115000"/>
                </a:srgbClr>
              </a:gs>
              <a:gs pos="50000">
                <a:srgbClr val="F2DB54">
                  <a:shade val="67500"/>
                  <a:satMod val="115000"/>
                </a:srgbClr>
              </a:gs>
              <a:gs pos="100000">
                <a:srgbClr val="F2DB54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03</a:t>
            </a:r>
          </a:p>
        </p:txBody>
      </p:sp>
      <p:sp>
        <p:nvSpPr>
          <p:cNvPr id="93" name="Oval 92"/>
          <p:cNvSpPr/>
          <p:nvPr/>
        </p:nvSpPr>
        <p:spPr>
          <a:xfrm>
            <a:off x="6603265" y="3209133"/>
            <a:ext cx="1105469" cy="1061596"/>
          </a:xfrm>
          <a:prstGeom prst="ellipse">
            <a:avLst/>
          </a:prstGeom>
          <a:gradFill flip="none" rotWithShape="1">
            <a:gsLst>
              <a:gs pos="0">
                <a:srgbClr val="19D596">
                  <a:shade val="30000"/>
                  <a:satMod val="115000"/>
                </a:srgbClr>
              </a:gs>
              <a:gs pos="50000">
                <a:srgbClr val="19D596">
                  <a:shade val="67500"/>
                  <a:satMod val="115000"/>
                </a:srgbClr>
              </a:gs>
              <a:gs pos="100000">
                <a:srgbClr val="19D596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02</a:t>
            </a:r>
          </a:p>
        </p:txBody>
      </p:sp>
      <p:sp>
        <p:nvSpPr>
          <p:cNvPr id="94" name="Oval 93"/>
          <p:cNvSpPr/>
          <p:nvPr/>
        </p:nvSpPr>
        <p:spPr>
          <a:xfrm>
            <a:off x="6616085" y="1527705"/>
            <a:ext cx="1105469" cy="1093961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01</a:t>
            </a:r>
          </a:p>
        </p:txBody>
      </p:sp>
      <p:sp>
        <p:nvSpPr>
          <p:cNvPr id="105" name="Freeform 104"/>
          <p:cNvSpPr/>
          <p:nvPr/>
        </p:nvSpPr>
        <p:spPr>
          <a:xfrm>
            <a:off x="7164437" y="3027426"/>
            <a:ext cx="2533439" cy="1391116"/>
          </a:xfrm>
          <a:custGeom>
            <a:avLst/>
            <a:gdLst>
              <a:gd name="connsiteX0" fmla="*/ 97976 w 2522147"/>
              <a:gd name="connsiteY0" fmla="*/ 0 h 1284054"/>
              <a:gd name="connsiteX1" fmla="*/ 1880120 w 2522147"/>
              <a:gd name="connsiteY1" fmla="*/ 0 h 1284054"/>
              <a:gd name="connsiteX2" fmla="*/ 2522147 w 2522147"/>
              <a:gd name="connsiteY2" fmla="*/ 642027 h 1284054"/>
              <a:gd name="connsiteX3" fmla="*/ 2522146 w 2522147"/>
              <a:gd name="connsiteY3" fmla="*/ 642027 h 1284054"/>
              <a:gd name="connsiteX4" fmla="*/ 1880119 w 2522147"/>
              <a:gd name="connsiteY4" fmla="*/ 1284054 h 1284054"/>
              <a:gd name="connsiteX5" fmla="*/ 97976 w 2522147"/>
              <a:gd name="connsiteY5" fmla="*/ 1284053 h 1284054"/>
              <a:gd name="connsiteX6" fmla="*/ 0 w 2522147"/>
              <a:gd name="connsiteY6" fmla="*/ 1274176 h 1284054"/>
              <a:gd name="connsiteX7" fmla="*/ 40875 w 2522147"/>
              <a:gd name="connsiteY7" fmla="*/ 1270877 h 1284054"/>
              <a:gd name="connsiteX8" fmla="*/ 687683 w 2522147"/>
              <a:gd name="connsiteY8" fmla="*/ 635465 h 1284054"/>
              <a:gd name="connsiteX9" fmla="*/ 192932 w 2522147"/>
              <a:gd name="connsiteY9" fmla="*/ 37845 h 1284054"/>
              <a:gd name="connsiteX10" fmla="*/ 57200 w 2522147"/>
              <a:gd name="connsiteY10" fmla="*/ 4111 h 1284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22147" h="1284054">
                <a:moveTo>
                  <a:pt x="97976" y="0"/>
                </a:moveTo>
                <a:lnTo>
                  <a:pt x="1880120" y="0"/>
                </a:lnTo>
                <a:cubicBezTo>
                  <a:pt x="2234702" y="0"/>
                  <a:pt x="2522147" y="287445"/>
                  <a:pt x="2522147" y="642027"/>
                </a:cubicBezTo>
                <a:lnTo>
                  <a:pt x="2522146" y="642027"/>
                </a:lnTo>
                <a:cubicBezTo>
                  <a:pt x="2522146" y="996609"/>
                  <a:pt x="2234701" y="1284054"/>
                  <a:pt x="1880119" y="1284054"/>
                </a:cubicBezTo>
                <a:lnTo>
                  <a:pt x="97976" y="1284053"/>
                </a:lnTo>
                <a:lnTo>
                  <a:pt x="0" y="1274176"/>
                </a:lnTo>
                <a:lnTo>
                  <a:pt x="40875" y="1270877"/>
                </a:lnTo>
                <a:cubicBezTo>
                  <a:pt x="410008" y="1210399"/>
                  <a:pt x="687683" y="948896"/>
                  <a:pt x="687683" y="635465"/>
                </a:cubicBezTo>
                <a:cubicBezTo>
                  <a:pt x="687683" y="366811"/>
                  <a:pt x="483677" y="136307"/>
                  <a:pt x="192932" y="37845"/>
                </a:cubicBezTo>
                <a:lnTo>
                  <a:pt x="57200" y="4111"/>
                </a:lnTo>
                <a:close/>
              </a:path>
            </a:pathLst>
          </a:custGeom>
          <a:gradFill flip="none" rotWithShape="1">
            <a:gsLst>
              <a:gs pos="0">
                <a:srgbClr val="0DBB81">
                  <a:shade val="30000"/>
                  <a:satMod val="115000"/>
                </a:srgbClr>
              </a:gs>
              <a:gs pos="50000">
                <a:srgbClr val="0DBB81">
                  <a:shade val="67500"/>
                  <a:satMod val="115000"/>
                </a:srgbClr>
              </a:gs>
              <a:gs pos="100000">
                <a:srgbClr val="0DBB81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 105"/>
          <p:cNvSpPr/>
          <p:nvPr/>
        </p:nvSpPr>
        <p:spPr>
          <a:xfrm rot="10800000">
            <a:off x="4767348" y="1477248"/>
            <a:ext cx="2298595" cy="1298450"/>
          </a:xfrm>
          <a:custGeom>
            <a:avLst/>
            <a:gdLst>
              <a:gd name="connsiteX0" fmla="*/ 97976 w 2522147"/>
              <a:gd name="connsiteY0" fmla="*/ 0 h 1284054"/>
              <a:gd name="connsiteX1" fmla="*/ 1880120 w 2522147"/>
              <a:gd name="connsiteY1" fmla="*/ 0 h 1284054"/>
              <a:gd name="connsiteX2" fmla="*/ 2522147 w 2522147"/>
              <a:gd name="connsiteY2" fmla="*/ 642027 h 1284054"/>
              <a:gd name="connsiteX3" fmla="*/ 2522146 w 2522147"/>
              <a:gd name="connsiteY3" fmla="*/ 642027 h 1284054"/>
              <a:gd name="connsiteX4" fmla="*/ 1880119 w 2522147"/>
              <a:gd name="connsiteY4" fmla="*/ 1284054 h 1284054"/>
              <a:gd name="connsiteX5" fmla="*/ 97976 w 2522147"/>
              <a:gd name="connsiteY5" fmla="*/ 1284053 h 1284054"/>
              <a:gd name="connsiteX6" fmla="*/ 0 w 2522147"/>
              <a:gd name="connsiteY6" fmla="*/ 1274176 h 1284054"/>
              <a:gd name="connsiteX7" fmla="*/ 40875 w 2522147"/>
              <a:gd name="connsiteY7" fmla="*/ 1270877 h 1284054"/>
              <a:gd name="connsiteX8" fmla="*/ 687683 w 2522147"/>
              <a:gd name="connsiteY8" fmla="*/ 635465 h 1284054"/>
              <a:gd name="connsiteX9" fmla="*/ 192932 w 2522147"/>
              <a:gd name="connsiteY9" fmla="*/ 37845 h 1284054"/>
              <a:gd name="connsiteX10" fmla="*/ 57200 w 2522147"/>
              <a:gd name="connsiteY10" fmla="*/ 4111 h 1284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22147" h="1284054">
                <a:moveTo>
                  <a:pt x="97976" y="0"/>
                </a:moveTo>
                <a:lnTo>
                  <a:pt x="1880120" y="0"/>
                </a:lnTo>
                <a:cubicBezTo>
                  <a:pt x="2234702" y="0"/>
                  <a:pt x="2522147" y="287445"/>
                  <a:pt x="2522147" y="642027"/>
                </a:cubicBezTo>
                <a:lnTo>
                  <a:pt x="2522146" y="642027"/>
                </a:lnTo>
                <a:cubicBezTo>
                  <a:pt x="2522146" y="996609"/>
                  <a:pt x="2234701" y="1284054"/>
                  <a:pt x="1880119" y="1284054"/>
                </a:cubicBezTo>
                <a:lnTo>
                  <a:pt x="97976" y="1284053"/>
                </a:lnTo>
                <a:lnTo>
                  <a:pt x="0" y="1274176"/>
                </a:lnTo>
                <a:lnTo>
                  <a:pt x="40875" y="1270877"/>
                </a:lnTo>
                <a:cubicBezTo>
                  <a:pt x="410008" y="1210399"/>
                  <a:pt x="687683" y="948896"/>
                  <a:pt x="687683" y="635465"/>
                </a:cubicBezTo>
                <a:cubicBezTo>
                  <a:pt x="687683" y="366811"/>
                  <a:pt x="483677" y="136307"/>
                  <a:pt x="192932" y="37845"/>
                </a:cubicBezTo>
                <a:lnTo>
                  <a:pt x="57200" y="4111"/>
                </a:lnTo>
                <a:close/>
              </a:path>
            </a:pathLst>
          </a:custGeom>
          <a:gradFill flip="none" rotWithShape="1">
            <a:gsLst>
              <a:gs pos="0">
                <a:srgbClr val="0DBB81">
                  <a:shade val="30000"/>
                  <a:satMod val="115000"/>
                </a:srgbClr>
              </a:gs>
              <a:gs pos="50000">
                <a:srgbClr val="0DBB81">
                  <a:shade val="67500"/>
                  <a:satMod val="115000"/>
                </a:srgbClr>
              </a:gs>
              <a:gs pos="100000">
                <a:srgbClr val="0DBB81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Freeform 106"/>
          <p:cNvSpPr/>
          <p:nvPr/>
        </p:nvSpPr>
        <p:spPr>
          <a:xfrm>
            <a:off x="5592974" y="4639950"/>
            <a:ext cx="2440121" cy="1342751"/>
          </a:xfrm>
          <a:custGeom>
            <a:avLst/>
            <a:gdLst>
              <a:gd name="connsiteX0" fmla="*/ 97976 w 2522147"/>
              <a:gd name="connsiteY0" fmla="*/ 0 h 1284054"/>
              <a:gd name="connsiteX1" fmla="*/ 1880120 w 2522147"/>
              <a:gd name="connsiteY1" fmla="*/ 0 h 1284054"/>
              <a:gd name="connsiteX2" fmla="*/ 2522147 w 2522147"/>
              <a:gd name="connsiteY2" fmla="*/ 642027 h 1284054"/>
              <a:gd name="connsiteX3" fmla="*/ 2522146 w 2522147"/>
              <a:gd name="connsiteY3" fmla="*/ 642027 h 1284054"/>
              <a:gd name="connsiteX4" fmla="*/ 1880119 w 2522147"/>
              <a:gd name="connsiteY4" fmla="*/ 1284054 h 1284054"/>
              <a:gd name="connsiteX5" fmla="*/ 97976 w 2522147"/>
              <a:gd name="connsiteY5" fmla="*/ 1284053 h 1284054"/>
              <a:gd name="connsiteX6" fmla="*/ 0 w 2522147"/>
              <a:gd name="connsiteY6" fmla="*/ 1274176 h 1284054"/>
              <a:gd name="connsiteX7" fmla="*/ 40875 w 2522147"/>
              <a:gd name="connsiteY7" fmla="*/ 1270877 h 1284054"/>
              <a:gd name="connsiteX8" fmla="*/ 687683 w 2522147"/>
              <a:gd name="connsiteY8" fmla="*/ 635465 h 1284054"/>
              <a:gd name="connsiteX9" fmla="*/ 192932 w 2522147"/>
              <a:gd name="connsiteY9" fmla="*/ 37845 h 1284054"/>
              <a:gd name="connsiteX10" fmla="*/ 57200 w 2522147"/>
              <a:gd name="connsiteY10" fmla="*/ 4111 h 1284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22147" h="1284054">
                <a:moveTo>
                  <a:pt x="97976" y="0"/>
                </a:moveTo>
                <a:lnTo>
                  <a:pt x="1880120" y="0"/>
                </a:lnTo>
                <a:cubicBezTo>
                  <a:pt x="2234702" y="0"/>
                  <a:pt x="2522147" y="287445"/>
                  <a:pt x="2522147" y="642027"/>
                </a:cubicBezTo>
                <a:lnTo>
                  <a:pt x="2522146" y="642027"/>
                </a:lnTo>
                <a:cubicBezTo>
                  <a:pt x="2522146" y="996609"/>
                  <a:pt x="2234701" y="1284054"/>
                  <a:pt x="1880119" y="1284054"/>
                </a:cubicBezTo>
                <a:lnTo>
                  <a:pt x="97976" y="1284053"/>
                </a:lnTo>
                <a:lnTo>
                  <a:pt x="0" y="1274176"/>
                </a:lnTo>
                <a:lnTo>
                  <a:pt x="40875" y="1270877"/>
                </a:lnTo>
                <a:cubicBezTo>
                  <a:pt x="410008" y="1210399"/>
                  <a:pt x="687683" y="948896"/>
                  <a:pt x="687683" y="635465"/>
                </a:cubicBezTo>
                <a:cubicBezTo>
                  <a:pt x="687683" y="366811"/>
                  <a:pt x="483677" y="136307"/>
                  <a:pt x="192932" y="37845"/>
                </a:cubicBezTo>
                <a:lnTo>
                  <a:pt x="57200" y="4111"/>
                </a:lnTo>
                <a:close/>
              </a:path>
            </a:pathLst>
          </a:custGeom>
          <a:gradFill flip="none" rotWithShape="1">
            <a:gsLst>
              <a:gs pos="0">
                <a:srgbClr val="0DBB81">
                  <a:shade val="30000"/>
                  <a:satMod val="115000"/>
                </a:srgbClr>
              </a:gs>
              <a:gs pos="50000">
                <a:srgbClr val="0DBB81">
                  <a:shade val="67500"/>
                  <a:satMod val="115000"/>
                </a:srgbClr>
              </a:gs>
              <a:gs pos="100000">
                <a:srgbClr val="0DBB81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 107"/>
          <p:cNvSpPr/>
          <p:nvPr/>
        </p:nvSpPr>
        <p:spPr>
          <a:xfrm rot="10800000">
            <a:off x="3031850" y="3016056"/>
            <a:ext cx="2489473" cy="1383166"/>
          </a:xfrm>
          <a:custGeom>
            <a:avLst/>
            <a:gdLst>
              <a:gd name="connsiteX0" fmla="*/ 97976 w 2522147"/>
              <a:gd name="connsiteY0" fmla="*/ 0 h 1284054"/>
              <a:gd name="connsiteX1" fmla="*/ 1880120 w 2522147"/>
              <a:gd name="connsiteY1" fmla="*/ 0 h 1284054"/>
              <a:gd name="connsiteX2" fmla="*/ 2522147 w 2522147"/>
              <a:gd name="connsiteY2" fmla="*/ 642027 h 1284054"/>
              <a:gd name="connsiteX3" fmla="*/ 2522146 w 2522147"/>
              <a:gd name="connsiteY3" fmla="*/ 642027 h 1284054"/>
              <a:gd name="connsiteX4" fmla="*/ 1880119 w 2522147"/>
              <a:gd name="connsiteY4" fmla="*/ 1284054 h 1284054"/>
              <a:gd name="connsiteX5" fmla="*/ 97976 w 2522147"/>
              <a:gd name="connsiteY5" fmla="*/ 1284053 h 1284054"/>
              <a:gd name="connsiteX6" fmla="*/ 0 w 2522147"/>
              <a:gd name="connsiteY6" fmla="*/ 1274176 h 1284054"/>
              <a:gd name="connsiteX7" fmla="*/ 40875 w 2522147"/>
              <a:gd name="connsiteY7" fmla="*/ 1270877 h 1284054"/>
              <a:gd name="connsiteX8" fmla="*/ 687683 w 2522147"/>
              <a:gd name="connsiteY8" fmla="*/ 635465 h 1284054"/>
              <a:gd name="connsiteX9" fmla="*/ 192932 w 2522147"/>
              <a:gd name="connsiteY9" fmla="*/ 37845 h 1284054"/>
              <a:gd name="connsiteX10" fmla="*/ 57200 w 2522147"/>
              <a:gd name="connsiteY10" fmla="*/ 4111 h 1284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22147" h="1284054">
                <a:moveTo>
                  <a:pt x="97976" y="0"/>
                </a:moveTo>
                <a:lnTo>
                  <a:pt x="1880120" y="0"/>
                </a:lnTo>
                <a:cubicBezTo>
                  <a:pt x="2234702" y="0"/>
                  <a:pt x="2522147" y="287445"/>
                  <a:pt x="2522147" y="642027"/>
                </a:cubicBezTo>
                <a:lnTo>
                  <a:pt x="2522146" y="642027"/>
                </a:lnTo>
                <a:cubicBezTo>
                  <a:pt x="2522146" y="996609"/>
                  <a:pt x="2234701" y="1284054"/>
                  <a:pt x="1880119" y="1284054"/>
                </a:cubicBezTo>
                <a:lnTo>
                  <a:pt x="97976" y="1284053"/>
                </a:lnTo>
                <a:lnTo>
                  <a:pt x="0" y="1274176"/>
                </a:lnTo>
                <a:lnTo>
                  <a:pt x="40875" y="1270877"/>
                </a:lnTo>
                <a:cubicBezTo>
                  <a:pt x="410008" y="1210399"/>
                  <a:pt x="687683" y="948896"/>
                  <a:pt x="687683" y="635465"/>
                </a:cubicBezTo>
                <a:cubicBezTo>
                  <a:pt x="687683" y="366811"/>
                  <a:pt x="483677" y="136307"/>
                  <a:pt x="192932" y="37845"/>
                </a:cubicBezTo>
                <a:lnTo>
                  <a:pt x="57200" y="4111"/>
                </a:lnTo>
                <a:close/>
              </a:path>
            </a:pathLst>
          </a:custGeom>
          <a:gradFill flip="none" rotWithShape="1">
            <a:gsLst>
              <a:gs pos="0">
                <a:srgbClr val="0DBB81">
                  <a:shade val="30000"/>
                  <a:satMod val="115000"/>
                </a:srgbClr>
              </a:gs>
              <a:gs pos="50000">
                <a:srgbClr val="0DBB81">
                  <a:shade val="67500"/>
                  <a:satMod val="115000"/>
                </a:srgbClr>
              </a:gs>
              <a:gs pos="100000">
                <a:srgbClr val="0DBB81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532263" y="1273902"/>
            <a:ext cx="411593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/>
              <a:t>Challenges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u="sng" dirty="0"/>
              <a:t>Data Fragmentation</a:t>
            </a:r>
            <a:r>
              <a:rPr lang="en-US" sz="1400" dirty="0"/>
              <a:t>: Oceanographic, fisheries and molecular biology data stored in </a:t>
            </a:r>
            <a:r>
              <a:rPr lang="en-IN" sz="1400" dirty="0"/>
              <a:t>siloed</a:t>
            </a:r>
            <a:r>
              <a:rPr lang="en-US" sz="1400" dirty="0"/>
              <a:t> systems.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u="sng" dirty="0"/>
              <a:t>Accessibility Issues</a:t>
            </a:r>
            <a:r>
              <a:rPr lang="en-US" sz="1400" b="1" dirty="0"/>
              <a:t>: </a:t>
            </a:r>
            <a:r>
              <a:rPr lang="en-US" sz="1400" dirty="0"/>
              <a:t>Lack of real-time visualization and advanced analytics for marine scientists and policymakers.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9697877" y="3030572"/>
            <a:ext cx="24941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/>
              <a:t>Value Proposition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Empowers </a:t>
            </a:r>
            <a:r>
              <a:rPr lang="en-US" sz="1400" b="1" dirty="0"/>
              <a:t>marine scientists</a:t>
            </a:r>
            <a:r>
              <a:rPr lang="en-US" sz="1400" dirty="0"/>
              <a:t> with unified, actionable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Supports </a:t>
            </a:r>
            <a:r>
              <a:rPr lang="en-US" sz="1400" b="1" dirty="0"/>
              <a:t>policymakers</a:t>
            </a:r>
            <a:r>
              <a:rPr lang="en-US" sz="1400" dirty="0"/>
              <a:t> in making informed, evidence-based decisions.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8086" y="2919295"/>
            <a:ext cx="31148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/>
              <a:t>Proposed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centralized system to </a:t>
            </a:r>
            <a:r>
              <a:rPr lang="en-IN" sz="1400" dirty="0"/>
              <a:t>harmonize siloed datasets using </a:t>
            </a:r>
            <a:r>
              <a:rPr lang="en-IN" sz="1400" b="1" dirty="0"/>
              <a:t>AI/ML</a:t>
            </a:r>
            <a:r>
              <a:rPr lang="en-IN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Provides </a:t>
            </a:r>
            <a:r>
              <a:rPr lang="en-US" sz="1400" b="1" dirty="0"/>
              <a:t>real-time visualization and analytics</a:t>
            </a:r>
            <a:r>
              <a:rPr lang="en-US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Includes </a:t>
            </a:r>
            <a:r>
              <a:rPr lang="en-US" sz="1400" b="1" dirty="0"/>
              <a:t>interactive dashboards</a:t>
            </a:r>
            <a:r>
              <a:rPr lang="en-US" sz="1400" dirty="0"/>
              <a:t> with intuitive insights.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8250776" y="4731144"/>
            <a:ext cx="39412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/>
              <a:t>Key 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Unified searchable database</a:t>
            </a:r>
            <a:r>
              <a:rPr lang="en-US" sz="1400" dirty="0"/>
              <a:t> for multidisciplinary marine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Interactive dashboard</a:t>
            </a:r>
            <a:r>
              <a:rPr lang="en-US" sz="1400" dirty="0"/>
              <a:t> with intuitive visuals and real-time insights.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03946" y="4856839"/>
            <a:ext cx="434422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Uniqueness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Developed a </a:t>
            </a:r>
            <a:r>
              <a:rPr lang="en-US" sz="1600" b="1" dirty="0"/>
              <a:t>proprietary, optimized database</a:t>
            </a:r>
            <a:r>
              <a:rPr lang="en-US" sz="1600" dirty="0"/>
              <a:t> tailored for oceanographic biodiversity.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Leverages </a:t>
            </a:r>
            <a:r>
              <a:rPr lang="en-US" sz="1600" b="1" dirty="0"/>
              <a:t>AI/ML algorithms</a:t>
            </a:r>
            <a:r>
              <a:rPr lang="en-US" sz="1600" dirty="0"/>
              <a:t> to provide </a:t>
            </a:r>
            <a:r>
              <a:rPr lang="en-US" sz="1600" b="1" dirty="0"/>
              <a:t>fast, accurate, and actionable insights</a:t>
            </a:r>
            <a:r>
              <a:rPr lang="en-US" sz="1600" dirty="0"/>
              <a:t>.</a:t>
            </a:r>
            <a:endParaRPr lang="en-US" sz="16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63" r="57395" b="12785"/>
          <a:stretch/>
        </p:blipFill>
        <p:spPr>
          <a:xfrm>
            <a:off x="4814500" y="1528443"/>
            <a:ext cx="994195" cy="113391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92381" y="3140816"/>
            <a:ext cx="980007" cy="122500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612" y="4741083"/>
            <a:ext cx="1180449" cy="118044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33713" y="3161064"/>
            <a:ext cx="1263547" cy="12635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H="1">
            <a:off x="4927471" y="912356"/>
            <a:ext cx="7045052" cy="51141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@SIH Idea submission</a:t>
            </a:r>
          </a:p>
        </p:txBody>
      </p:sp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xmlns="" id="{5DBCE864-823D-4A13-9607-5DA1F0ED5FB8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162102" y="54475"/>
            <a:ext cx="1251857" cy="773291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</a:rPr>
              <a:t>AQUAMIND</a:t>
            </a:r>
            <a:r>
              <a:rPr lang="en-US" b="1" dirty="0">
                <a:latin typeface="Garamond" panose="02020404030301010803" pitchFamily="18" charset="0"/>
              </a:rPr>
              <a:t> </a:t>
            </a:r>
            <a:endParaRPr lang="en-IN" b="1" dirty="0">
              <a:latin typeface="Garamond" panose="02020404030301010803" pitchFamily="18" charset="0"/>
            </a:endParaRP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8440" y="57097"/>
            <a:ext cx="1672046" cy="84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663451"/>
              </p:ext>
            </p:extLst>
          </p:nvPr>
        </p:nvGraphicFramePr>
        <p:xfrm>
          <a:off x="395788" y="912356"/>
          <a:ext cx="4396155" cy="3291840"/>
        </p:xfrm>
        <a:graphic>
          <a:graphicData uri="http://schemas.openxmlformats.org/drawingml/2006/table">
            <a:tbl>
              <a:tblPr/>
              <a:tblGrid>
                <a:gridCol w="43961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83511">
                <a:tc>
                  <a:txBody>
                    <a:bodyPr/>
                    <a:lstStyle/>
                    <a:p>
                      <a:r>
                        <a:rPr lang="en-US" sz="1400" b="1" u="sng" dirty="0"/>
                        <a:t>Programming</a:t>
                      </a:r>
                      <a:r>
                        <a:rPr lang="en-US" sz="1400" b="1" u="sng" baseline="0" dirty="0"/>
                        <a:t> Language: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b="1" baseline="0" dirty="0"/>
                        <a:t>Python : </a:t>
                      </a:r>
                      <a:r>
                        <a:rPr lang="en-US" sz="1400" b="0" baseline="0" dirty="0"/>
                        <a:t>For developing and training ML models.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400" b="1" dirty="0"/>
                        <a:t>JavaScript</a:t>
                      </a:r>
                      <a:r>
                        <a:rPr lang="en-US" sz="1400" dirty="0"/>
                        <a:t>: Used for building dynamic web applications and integrating frontend with backend services.</a:t>
                      </a:r>
                      <a:endParaRPr lang="en-US" sz="1400" baseline="0" dirty="0"/>
                    </a:p>
                    <a:p>
                      <a:r>
                        <a:rPr lang="en-US" sz="1400" b="1" u="sng" baseline="0" dirty="0"/>
                        <a:t>Frameworks and Libraries 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/>
                        <a:t>React</a:t>
                      </a:r>
                      <a:r>
                        <a:rPr lang="en-US" sz="1400" dirty="0"/>
                        <a:t>: For building frontend services.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/>
                        <a:t>Node.js</a:t>
                      </a:r>
                      <a:r>
                        <a:rPr lang="en-US" sz="1400" dirty="0"/>
                        <a:t>: For backend services.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/>
                        <a:t>Leaflet.js</a:t>
                      </a:r>
                      <a:r>
                        <a:rPr lang="en-US" sz="1400" dirty="0"/>
                        <a:t>: For creating interactive maps.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/>
                        <a:t>Plotly.js</a:t>
                      </a:r>
                      <a:r>
                        <a:rPr lang="en-US" sz="1400" dirty="0"/>
                        <a:t>: For creating charts and graphs.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/>
                        <a:t>Matplotlib</a:t>
                      </a:r>
                      <a:r>
                        <a:rPr lang="en-US" sz="1400" dirty="0"/>
                        <a:t>: A key tool for data visualization and </a:t>
                      </a:r>
                      <a:r>
                        <a:rPr lang="en-IN" sz="1400" dirty="0"/>
                        <a:t>exploration.</a:t>
                      </a:r>
                      <a:endParaRPr lang="en-US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/>
                        <a:t>Scikit-Learn: </a:t>
                      </a:r>
                      <a:r>
                        <a:rPr lang="en-US" sz="1400" dirty="0"/>
                        <a:t>Used for training, testing, and evaluating the machine learning model.</a:t>
                      </a:r>
                      <a:endParaRPr lang="en-US" sz="1400" b="1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 err="1"/>
                        <a:t>Supabase</a:t>
                      </a:r>
                      <a:r>
                        <a:rPr lang="en-US" sz="1400" dirty="0"/>
                        <a:t>: For authentication and database storage.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032607"/>
              </p:ext>
            </p:extLst>
          </p:nvPr>
        </p:nvGraphicFramePr>
        <p:xfrm>
          <a:off x="5062067" y="1325881"/>
          <a:ext cx="881533" cy="3657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815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31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Login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5" name="Down Arrow 14"/>
          <p:cNvSpPr/>
          <p:nvPr/>
        </p:nvSpPr>
        <p:spPr>
          <a:xfrm>
            <a:off x="5379053" y="2250970"/>
            <a:ext cx="166362" cy="31389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231242"/>
              </p:ext>
            </p:extLst>
          </p:nvPr>
        </p:nvGraphicFramePr>
        <p:xfrm>
          <a:off x="6088550" y="1325881"/>
          <a:ext cx="1395361" cy="3657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953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Ai-Predictions 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557976"/>
              </p:ext>
            </p:extLst>
          </p:nvPr>
        </p:nvGraphicFramePr>
        <p:xfrm>
          <a:off x="9796272" y="1325881"/>
          <a:ext cx="1676400" cy="36628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66286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Molecular data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264484"/>
              </p:ext>
            </p:extLst>
          </p:nvPr>
        </p:nvGraphicFramePr>
        <p:xfrm>
          <a:off x="2989186" y="4281945"/>
          <a:ext cx="1780659" cy="17446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065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744602">
                <a:tc>
                  <a:txBody>
                    <a:bodyPr/>
                    <a:lstStyle/>
                    <a:p>
                      <a:pPr algn="ctr"/>
                      <a:r>
                        <a:rPr lang="en-US" sz="1400" i="1" u="sng" dirty="0">
                          <a:latin typeface="Cambria" panose="02040503050406030204" pitchFamily="18" charset="0"/>
                          <a:ea typeface="Cambria" panose="02040503050406030204" pitchFamily="18" charset="0"/>
                          <a:hlinkClick r:id="rId4"/>
                        </a:rPr>
                        <a:t>View </a:t>
                      </a:r>
                      <a:r>
                        <a:rPr lang="en-US" sz="1400" i="1" u="sng" dirty="0" smtClean="0">
                          <a:latin typeface="Cambria" panose="02040503050406030204" pitchFamily="18" charset="0"/>
                          <a:ea typeface="Cambria" panose="02040503050406030204" pitchFamily="18" charset="0"/>
                          <a:hlinkClick r:id="rId4"/>
                        </a:rPr>
                        <a:t>Prototype</a:t>
                      </a:r>
                      <a:endParaRPr lang="en-US" sz="1400" i="1" u="sng" dirty="0" smtClean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algn="ctr"/>
                      <a:endParaRPr lang="en-US" sz="1400" i="1" u="sng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Our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product is 70% complete , now we are focused on gather updated data </a:t>
                      </a:r>
                      <a:endParaRPr lang="en-US" sz="14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7" t="30496" r="8312" b="32196"/>
          <a:stretch/>
        </p:blipFill>
        <p:spPr>
          <a:xfrm>
            <a:off x="6000950" y="3855248"/>
            <a:ext cx="1040895" cy="256829"/>
          </a:xfrm>
          <a:prstGeom prst="rect">
            <a:avLst/>
          </a:prstGeom>
        </p:spPr>
      </p:pic>
      <p:sp>
        <p:nvSpPr>
          <p:cNvPr id="38" name="Down Arrow 37"/>
          <p:cNvSpPr/>
          <p:nvPr/>
        </p:nvSpPr>
        <p:spPr>
          <a:xfrm>
            <a:off x="8198377" y="4394301"/>
            <a:ext cx="231613" cy="32375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85" b="10864"/>
          <a:stretch/>
        </p:blipFill>
        <p:spPr>
          <a:xfrm>
            <a:off x="8498731" y="2482199"/>
            <a:ext cx="623662" cy="605456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7651185" y="5521055"/>
            <a:ext cx="1420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Website Display 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013309" y="4097879"/>
            <a:ext cx="694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AI/ML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148599" y="4086524"/>
            <a:ext cx="9562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Search bar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855583" y="3038860"/>
            <a:ext cx="519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Map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806180" y="3044344"/>
            <a:ext cx="1178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Info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482369" y="3021781"/>
            <a:ext cx="728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Species</a:t>
            </a: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98" y="4378217"/>
            <a:ext cx="2211704" cy="133678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758" y="1691641"/>
            <a:ext cx="539242" cy="539242"/>
          </a:xfrm>
          <a:prstGeom prst="rect">
            <a:avLst/>
          </a:prstGeom>
        </p:spPr>
      </p:pic>
      <p:sp>
        <p:nvSpPr>
          <p:cNvPr id="62" name="Down Arrow 61"/>
          <p:cNvSpPr/>
          <p:nvPr/>
        </p:nvSpPr>
        <p:spPr>
          <a:xfrm>
            <a:off x="6510411" y="2230883"/>
            <a:ext cx="191215" cy="152001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65" t="27900" r="23520" b="27897"/>
          <a:stretch/>
        </p:blipFill>
        <p:spPr>
          <a:xfrm>
            <a:off x="7674030" y="3680460"/>
            <a:ext cx="1260319" cy="60198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229" y="2516376"/>
            <a:ext cx="745080" cy="60169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17" t="17793" r="22283" b="32558"/>
          <a:stretch/>
        </p:blipFill>
        <p:spPr>
          <a:xfrm>
            <a:off x="7640617" y="2496721"/>
            <a:ext cx="650758" cy="62134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99" t="29006" r="25401" b="29194"/>
          <a:stretch/>
        </p:blipFill>
        <p:spPr>
          <a:xfrm>
            <a:off x="7872568" y="4769101"/>
            <a:ext cx="929892" cy="793255"/>
          </a:xfrm>
          <a:prstGeom prst="rect">
            <a:avLst/>
          </a:prstGeom>
        </p:spPr>
      </p:pic>
      <p:sp>
        <p:nvSpPr>
          <p:cNvPr id="74" name="Bent-Up Arrow 73"/>
          <p:cNvSpPr/>
          <p:nvPr/>
        </p:nvSpPr>
        <p:spPr>
          <a:xfrm rot="5400000">
            <a:off x="6424775" y="3927908"/>
            <a:ext cx="430952" cy="2264880"/>
          </a:xfrm>
          <a:prstGeom prst="bentUpArrow">
            <a:avLst>
              <a:gd name="adj1" fmla="val 9539"/>
              <a:gd name="adj2" fmla="val 18223"/>
              <a:gd name="adj3" fmla="val 2823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128" y="1720427"/>
            <a:ext cx="929845" cy="527328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7136474" y="3916912"/>
            <a:ext cx="643680" cy="19517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265914" y="3329558"/>
            <a:ext cx="578366" cy="4213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972299" y="912356"/>
            <a:ext cx="3248515" cy="3396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Key Features of the </a:t>
            </a:r>
            <a:r>
              <a:rPr lang="en-US" b="1" i="1" u="sng" dirty="0" err="1"/>
              <a:t>OceanAI</a:t>
            </a:r>
            <a:endParaRPr lang="en-IN" b="1" i="1" u="sng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8103210" y="3294256"/>
            <a:ext cx="60114" cy="4052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</p:cNvCxnSpPr>
          <p:nvPr/>
        </p:nvCxnSpPr>
        <p:spPr>
          <a:xfrm flipH="1">
            <a:off x="8540595" y="3391953"/>
            <a:ext cx="252135" cy="3192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145" y="1752864"/>
            <a:ext cx="399175" cy="655056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9301663" y="2329734"/>
            <a:ext cx="1265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DNA Sequence</a:t>
            </a:r>
          </a:p>
          <a:p>
            <a:pPr algn="ctr"/>
            <a:r>
              <a:rPr lang="en-US" sz="1400" dirty="0"/>
              <a:t>Analysis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8234" y="1834265"/>
            <a:ext cx="989392" cy="559518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10579624" y="2362487"/>
            <a:ext cx="14539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dirty="0"/>
              <a:t>Genetic Diversity</a:t>
            </a:r>
            <a:endParaRPr lang="en-US" sz="1400" dirty="0"/>
          </a:p>
        </p:txBody>
      </p:sp>
      <p:sp>
        <p:nvSpPr>
          <p:cNvPr id="36" name="Cross 35"/>
          <p:cNvSpPr/>
          <p:nvPr/>
        </p:nvSpPr>
        <p:spPr>
          <a:xfrm>
            <a:off x="10467693" y="3593256"/>
            <a:ext cx="221481" cy="218100"/>
          </a:xfrm>
          <a:prstGeom prst="plus">
            <a:avLst>
              <a:gd name="adj" fmla="val 3740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9" name="Elbow Connector 38"/>
          <p:cNvCxnSpPr>
            <a:stCxn id="63" idx="2"/>
          </p:cNvCxnSpPr>
          <p:nvPr/>
        </p:nvCxnSpPr>
        <p:spPr>
          <a:xfrm rot="5400000" flipH="1" flipV="1">
            <a:off x="10562004" y="2108339"/>
            <a:ext cx="116819" cy="1372412"/>
          </a:xfrm>
          <a:prstGeom prst="bentConnector4">
            <a:avLst>
              <a:gd name="adj1" fmla="val -195687"/>
              <a:gd name="adj2" fmla="val 10080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Down Arrow 75"/>
          <p:cNvSpPr/>
          <p:nvPr/>
        </p:nvSpPr>
        <p:spPr>
          <a:xfrm>
            <a:off x="10492025" y="3082727"/>
            <a:ext cx="191215" cy="34709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843" y="3530206"/>
            <a:ext cx="782236" cy="289061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75"/>
          <a:stretch/>
        </p:blipFill>
        <p:spPr>
          <a:xfrm>
            <a:off x="10841794" y="3422511"/>
            <a:ext cx="495300" cy="554054"/>
          </a:xfrm>
          <a:prstGeom prst="rect">
            <a:avLst/>
          </a:prstGeom>
        </p:spPr>
      </p:pic>
      <p:sp>
        <p:nvSpPr>
          <p:cNvPr id="81" name="Bent-Up Arrow 80"/>
          <p:cNvSpPr/>
          <p:nvPr/>
        </p:nvSpPr>
        <p:spPr>
          <a:xfrm rot="16200000" flipH="1">
            <a:off x="9102702" y="3750220"/>
            <a:ext cx="1325691" cy="1790648"/>
          </a:xfrm>
          <a:prstGeom prst="bentUpArrow">
            <a:avLst>
              <a:gd name="adj1" fmla="val 4109"/>
              <a:gd name="adj2" fmla="val 7363"/>
              <a:gd name="adj3" fmla="val 1194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7D286D33-817D-1481-A96D-6E01F0470FA7}"/>
              </a:ext>
            </a:extLst>
          </p:cNvPr>
          <p:cNvPicPr>
            <a:picLocks noChangeAspect="1"/>
          </p:cNvPicPr>
          <p:nvPr/>
        </p:nvPicPr>
        <p:blipFill>
          <a:blip r:embed="rId18"/>
          <a:srcRect l="30766" t="31455" r="31482" b="34480"/>
          <a:stretch>
            <a:fillRect/>
          </a:stretch>
        </p:blipFill>
        <p:spPr>
          <a:xfrm>
            <a:off x="5077362" y="2654940"/>
            <a:ext cx="854754" cy="754787"/>
          </a:xfrm>
          <a:prstGeom prst="rect">
            <a:avLst/>
          </a:prstGeom>
        </p:spPr>
      </p:pic>
      <p:sp>
        <p:nvSpPr>
          <p:cNvPr id="28" name="Down Arrow 14">
            <a:extLst>
              <a:ext uri="{FF2B5EF4-FFF2-40B4-BE49-F238E27FC236}">
                <a16:creationId xmlns:a16="http://schemas.microsoft.com/office/drawing/2014/main" xmlns="" id="{64376D53-46CC-01E2-3399-07B71F5BBD5D}"/>
              </a:ext>
            </a:extLst>
          </p:cNvPr>
          <p:cNvSpPr/>
          <p:nvPr/>
        </p:nvSpPr>
        <p:spPr>
          <a:xfrm>
            <a:off x="5366654" y="3683647"/>
            <a:ext cx="253645" cy="42133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E8076ABB-8076-EB89-8DD3-91B45B8AEA16}"/>
              </a:ext>
            </a:extLst>
          </p:cNvPr>
          <p:cNvPicPr>
            <a:picLocks noChangeAspect="1"/>
          </p:cNvPicPr>
          <p:nvPr/>
        </p:nvPicPr>
        <p:blipFill>
          <a:blip r:embed="rId19"/>
          <a:srcRect t="8486" r="12560" b="8486"/>
          <a:stretch>
            <a:fillRect/>
          </a:stretch>
        </p:blipFill>
        <p:spPr>
          <a:xfrm>
            <a:off x="5092268" y="3947055"/>
            <a:ext cx="898705" cy="85335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03C60025-B448-F75C-2508-397A10326474}"/>
              </a:ext>
            </a:extLst>
          </p:cNvPr>
          <p:cNvSpPr txBox="1"/>
          <p:nvPr/>
        </p:nvSpPr>
        <p:spPr>
          <a:xfrm>
            <a:off x="4975745" y="3367202"/>
            <a:ext cx="1316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Authentication</a:t>
            </a:r>
            <a:r>
              <a:rPr lang="en-US" sz="1100" dirty="0"/>
              <a:t> </a:t>
            </a:r>
            <a:endParaRPr lang="en-IN" sz="11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21B334A4-63EE-1DAE-1F1C-E0F44A7798D2}"/>
              </a:ext>
            </a:extLst>
          </p:cNvPr>
          <p:cNvSpPr txBox="1"/>
          <p:nvPr/>
        </p:nvSpPr>
        <p:spPr>
          <a:xfrm>
            <a:off x="5222060" y="4592007"/>
            <a:ext cx="1117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cloud</a:t>
            </a:r>
            <a:endParaRPr lang="en-IN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03C60025-B448-F75C-2508-397A10326474}"/>
              </a:ext>
            </a:extLst>
          </p:cNvPr>
          <p:cNvSpPr txBox="1"/>
          <p:nvPr/>
        </p:nvSpPr>
        <p:spPr>
          <a:xfrm>
            <a:off x="10634472" y="3959379"/>
            <a:ext cx="1316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Real-Time</a:t>
            </a:r>
          </a:p>
          <a:p>
            <a:r>
              <a:rPr lang="en-US" sz="1400" dirty="0" err="1" smtClean="0"/>
              <a:t>Updation</a:t>
            </a:r>
            <a:endParaRPr lang="en-IN" sz="1100" dirty="0"/>
          </a:p>
        </p:txBody>
      </p:sp>
      <p:sp>
        <p:nvSpPr>
          <p:cNvPr id="3" name="TextBox 2"/>
          <p:cNvSpPr txBox="1"/>
          <p:nvPr/>
        </p:nvSpPr>
        <p:spPr>
          <a:xfrm>
            <a:off x="913330" y="5721637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0"/>
              </a:rPr>
              <a:t>Demo Video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584805" y="21605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</a:t>
            </a: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xmlns="" id="{5DBCE864-823D-4A13-9607-5DA1F0ED5FB8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</a:rPr>
              <a:t>AQUAMIND 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Garamond" panose="02020404030301010803" pitchFamily="18" charset="0"/>
            </a:endParaRP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1924" y="1157433"/>
            <a:ext cx="60972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Analysis of the feasibility of the idea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AI frameworks (e.g., </a:t>
            </a:r>
            <a:r>
              <a:rPr lang="en-IN" dirty="0" err="1"/>
              <a:t>TensorFlow</a:t>
            </a:r>
            <a:r>
              <a:rPr lang="en-IN" dirty="0"/>
              <a:t>, </a:t>
            </a:r>
            <a:r>
              <a:rPr lang="en-IN" dirty="0" err="1"/>
              <a:t>Supabase</a:t>
            </a:r>
            <a:r>
              <a:rPr lang="en-IN" dirty="0"/>
              <a:t>) enable robust large-scale data integration.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Scalable across CMLRE and other Indian marine institutions, with potential for national expansion.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3975" y="1461901"/>
            <a:ext cx="55409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Intuitive interface designed for marine scientists and policymakers.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Promotes sustainable marine management and benefits ecosystems.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68277" y="2734114"/>
            <a:ext cx="3771331" cy="163951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 1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 dirty="0"/>
              <a:t>Sensitive government and research datasets raise security, ownership, and sharing concerns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9163" y="3081471"/>
            <a:ext cx="2942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Cybersecurity &amp; Data Privacy</a:t>
            </a:r>
            <a:endParaRPr lang="en-IN" b="1" dirty="0">
              <a:effectLst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227127" y="2734114"/>
            <a:ext cx="3938582" cy="163951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 2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 b="1" dirty="0"/>
              <a:t>Limitations</a:t>
            </a:r>
            <a:r>
              <a:rPr lang="en-US" sz="1600" dirty="0"/>
              <a:t> in real-time processing </a:t>
            </a:r>
            <a:r>
              <a:rPr lang="en-US" sz="1600" b="1" dirty="0"/>
              <a:t>of unstructured data</a:t>
            </a:r>
            <a:r>
              <a:rPr lang="en-US" sz="1600" dirty="0"/>
              <a:t> and </a:t>
            </a:r>
            <a:r>
              <a:rPr lang="en-US" sz="1600" b="1" dirty="0"/>
              <a:t>AI accuracy </a:t>
            </a:r>
            <a:r>
              <a:rPr lang="en-US" sz="1600" dirty="0"/>
              <a:t>across diverse sources.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8279155" y="2686906"/>
            <a:ext cx="3771331" cy="163951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 3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/>
              <a:t>High storage and </a:t>
            </a:r>
            <a:r>
              <a:rPr lang="en-US" b="1" dirty="0"/>
              <a:t>computing costs </a:t>
            </a:r>
            <a:r>
              <a:rPr lang="en-US" dirty="0"/>
              <a:t>for large oceanographic datasets.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35032" y="3137332"/>
            <a:ext cx="2372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Technology Limitations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20668" y="3113176"/>
            <a:ext cx="3343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Cost-Efficient Cloud Solution</a:t>
            </a:r>
            <a:endParaRPr lang="en-US" b="1" dirty="0"/>
          </a:p>
        </p:txBody>
      </p:sp>
      <p:sp>
        <p:nvSpPr>
          <p:cNvPr id="11" name="Down Arrow 10"/>
          <p:cNvSpPr/>
          <p:nvPr/>
        </p:nvSpPr>
        <p:spPr>
          <a:xfrm>
            <a:off x="1995539" y="4439587"/>
            <a:ext cx="176919" cy="30679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76613" y="4811457"/>
            <a:ext cx="3954660" cy="140678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Solution</a:t>
            </a:r>
          </a:p>
          <a:p>
            <a:pPr algn="ctr"/>
            <a:endParaRPr lang="en-US" i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68092" y="5197095"/>
            <a:ext cx="40419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Implemented </a:t>
            </a:r>
            <a:r>
              <a:rPr lang="en-US" sz="1600" b="1" dirty="0"/>
              <a:t>end-to-end encryption </a:t>
            </a:r>
            <a:r>
              <a:rPr lang="en-US" sz="1600" dirty="0"/>
              <a:t>and role-based access controls, ensuring </a:t>
            </a:r>
            <a:r>
              <a:rPr lang="en-US" sz="1600" b="1" dirty="0"/>
              <a:t>99% data security</a:t>
            </a:r>
            <a:r>
              <a:rPr lang="en-US" sz="1600" dirty="0"/>
              <a:t> compliance with marine research standards</a:t>
            </a:r>
            <a:endParaRPr lang="en-US" sz="1600" dirty="0">
              <a:effectLst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230208" y="4812628"/>
            <a:ext cx="3935501" cy="14056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i="1" dirty="0"/>
          </a:p>
          <a:p>
            <a:pPr algn="ctr"/>
            <a:endParaRPr lang="en-US" i="1" dirty="0"/>
          </a:p>
          <a:p>
            <a:pPr algn="ctr"/>
            <a:endParaRPr lang="en-US" i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8306081" y="4802839"/>
            <a:ext cx="3744405" cy="141540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Solution</a:t>
            </a:r>
          </a:p>
          <a:p>
            <a:pPr algn="ctr"/>
            <a:endParaRPr lang="en-US" i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26" name="Down Arrow 25"/>
          <p:cNvSpPr/>
          <p:nvPr/>
        </p:nvSpPr>
        <p:spPr>
          <a:xfrm>
            <a:off x="10089823" y="4439587"/>
            <a:ext cx="177904" cy="3030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34727" y="5086473"/>
            <a:ext cx="37088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Integrated datasets </a:t>
            </a:r>
            <a:r>
              <a:rPr lang="en-US" sz="1400" dirty="0"/>
              <a:t>from 4-5 authoritative sources (e.g., OBIS) and applied AI/ML algorithms to </a:t>
            </a:r>
            <a:r>
              <a:rPr lang="en-US" sz="1400" b="1" dirty="0"/>
              <a:t>ensure 80%+ accuracy in real-time processing.</a:t>
            </a:r>
            <a:endParaRPr lang="en-US" sz="1400" b="1" dirty="0">
              <a:effectLst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306081" y="5197095"/>
            <a:ext cx="38859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/>
            </a:r>
            <a:br>
              <a:rPr lang="en-US" sz="1400" dirty="0"/>
            </a:br>
            <a:r>
              <a:rPr lang="en-US" sz="1400" b="1" dirty="0"/>
              <a:t>Deployed scalable cloud services </a:t>
            </a:r>
            <a:r>
              <a:rPr lang="en-US" sz="1400" dirty="0"/>
              <a:t>with provider credits and compression techniques, </a:t>
            </a:r>
            <a:r>
              <a:rPr lang="en-US" sz="1400" b="1" dirty="0"/>
              <a:t>reducing costs by 30%</a:t>
            </a:r>
            <a:r>
              <a:rPr lang="en-US" sz="1400" dirty="0"/>
              <a:t> while ensuring data accessibility.</a:t>
            </a:r>
            <a:endParaRPr lang="en-US" sz="1400" dirty="0">
              <a:effectLst/>
            </a:endParaRPr>
          </a:p>
        </p:txBody>
      </p:sp>
      <p:sp>
        <p:nvSpPr>
          <p:cNvPr id="30" name="Down Arrow 29"/>
          <p:cNvSpPr/>
          <p:nvPr/>
        </p:nvSpPr>
        <p:spPr>
          <a:xfrm>
            <a:off x="6024334" y="4460572"/>
            <a:ext cx="176919" cy="30679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08916" y="4842027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</a:t>
            </a: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xmlns="" id="{5DBCE864-823D-4A13-9607-5DA1F0ED5FB8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</a:rPr>
              <a:t>AQUAMIND 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Garamond" panose="02020404030301010803" pitchFamily="18" charset="0"/>
            </a:endParaRP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61286" y="1170769"/>
            <a:ext cx="750627" cy="769441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4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ell MT" panose="02020503060305020303" pitchFamily="18" charset="0"/>
              </a:rPr>
              <a:t>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81630" y="1766964"/>
            <a:ext cx="95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95905" y="1324875"/>
            <a:ext cx="2765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Enhanced Efficiency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16663" y="1840463"/>
            <a:ext cx="36320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Reduces data search and processing time, allowing researchers to focus on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India’s marine fisheries sector supports </a:t>
            </a:r>
            <a:r>
              <a:rPr lang="en-US" b="1" dirty="0"/>
              <a:t>14 million livelihoods</a:t>
            </a:r>
            <a:r>
              <a:rPr lang="en-US" dirty="0"/>
              <a:t>; our platform can increase efficiency by </a:t>
            </a:r>
            <a:r>
              <a:rPr lang="en-US" b="1" dirty="0"/>
              <a:t>30%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621678" y="1249426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02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159649" y="1318438"/>
            <a:ext cx="36375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Informed Decision-Making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56450" y="1799877"/>
            <a:ext cx="30665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Provides accessible , real-time insights for timely and effective policy interventions.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61286" y="3951360"/>
            <a:ext cx="750627" cy="769441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4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ell MT" panose="02020503060305020303" pitchFamily="18" charset="0"/>
              </a:rPr>
              <a:t>03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11913" y="4105121"/>
            <a:ext cx="3066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Stronger Conservation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86380" y="4633552"/>
            <a:ext cx="50097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Facilitates proactive strategies for protecting marine biodiversity and ecosystem.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 </a:t>
            </a:r>
            <a:r>
              <a:rPr lang="en-US" b="1" dirty="0"/>
              <a:t>7,000 marine species</a:t>
            </a:r>
            <a:r>
              <a:rPr lang="en-US" dirty="0"/>
              <a:t> in Indian waters need monitoring—</a:t>
            </a:r>
            <a:r>
              <a:rPr lang="en-US" dirty="0" err="1"/>
              <a:t>AquaMind</a:t>
            </a:r>
            <a:r>
              <a:rPr lang="en-US" dirty="0"/>
              <a:t> enables unified biodiversity tracking.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629495" y="3997573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04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175970" y="4600828"/>
            <a:ext cx="30665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Fosters a collaborative environment , accelerating scientific discovery and shared solutions.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192842" y="4078841"/>
            <a:ext cx="28777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Global Collaboration </a:t>
            </a:r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</a:t>
            </a:r>
          </a:p>
        </p:txBody>
      </p:sp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xmlns="" id="{5DBCE864-823D-4A13-9607-5DA1F0ED5FB8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</a:rPr>
              <a:t>AQUAMIND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Garamond" panose="02020404030301010803" pitchFamily="18" charset="0"/>
            </a:endParaRPr>
          </a:p>
        </p:txBody>
      </p:sp>
      <p:pic>
        <p:nvPicPr>
          <p:cNvPr id="11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03155" y="1180639"/>
            <a:ext cx="873821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Challenges faced</a:t>
            </a:r>
            <a:r>
              <a:rPr lang="en-US" dirty="0"/>
              <a:t>: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Fragmentation and Incompatibility: Data collected from various sources – oceanographic sensors, fishing vessels, and molecular labs – uses diverse formats and lacks universal standards, making integration difficult. (</a:t>
            </a:r>
            <a:r>
              <a:rPr lang="en-US" dirty="0">
                <a:hlinkClick r:id="rId4"/>
              </a:rPr>
              <a:t>https://share.google/Dxry7iPmVtXWhnAQW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Enormous dataset sizes present management challenges for storage and interpretation</a:t>
            </a:r>
            <a:r>
              <a:rPr lang="en-US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Accessing and Collecting Marine Data: Reaching vast and remote ocean areas for sample collection requires expensive research expeditions, while microbes in marine environments are often highly dilute. </a:t>
            </a:r>
            <a:r>
              <a:rPr lang="en-US" dirty="0">
                <a:hlinkClick r:id="rId5"/>
              </a:rPr>
              <a:t>(Link)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00603" y="3637242"/>
            <a:ext cx="99907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Existing Technology</a:t>
            </a:r>
            <a:r>
              <a:rPr lang="en-US" dirty="0"/>
              <a:t>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https://www.ncei.noaa.gov/products/world-ocean-database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7"/>
              </a:rPr>
              <a:t>https://www.fao.org/fishery/statistics-query/en/home</a:t>
            </a:r>
            <a:r>
              <a:rPr lang="en-US" dirty="0"/>
              <a:t> </a:t>
            </a:r>
          </a:p>
          <a:p>
            <a:r>
              <a:rPr lang="en-US" dirty="0"/>
              <a:t> This site includes detailed statistics on fish production.</a:t>
            </a:r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8746</TotalTime>
  <Words>648</Words>
  <Application>Microsoft Office PowerPoint</Application>
  <PresentationFormat>Widescreen</PresentationFormat>
  <Paragraphs>142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ＭＳ Ｐゴシック</vt:lpstr>
      <vt:lpstr>Arial</vt:lpstr>
      <vt:lpstr>Bell MT</vt:lpstr>
      <vt:lpstr>Calibri</vt:lpstr>
      <vt:lpstr>Cambria</vt:lpstr>
      <vt:lpstr>Garamond</vt:lpstr>
      <vt:lpstr>Times New Roman</vt:lpstr>
      <vt:lpstr>TradeGothic</vt:lpstr>
      <vt:lpstr>Wingdings</vt:lpstr>
      <vt:lpstr>Office Theme</vt:lpstr>
      <vt:lpstr>SMART INDIA HACKATHON 2025</vt:lpstr>
      <vt:lpstr> IDEA TITLE </vt:lpstr>
      <vt:lpstr>TECHNICAL APPROACH</vt:lpstr>
      <vt:lpstr>FEASIBILITY AND VIABILITY</vt:lpstr>
      <vt:lpstr>IMPACT AND BENEFITS</vt:lpstr>
      <vt:lpstr>RESEARCH  AND REFERENCES</vt:lpstr>
    </vt:vector>
  </TitlesOfParts>
  <Company>Crowdfunder, Inc.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creator>Crowdfunder</dc:creator>
  <cp:lastModifiedBy>SUBHO</cp:lastModifiedBy>
  <cp:revision>283</cp:revision>
  <dcterms:created xsi:type="dcterms:W3CDTF">2013-12-12T18:46:50Z</dcterms:created>
  <dcterms:modified xsi:type="dcterms:W3CDTF">2025-09-14T19:40:28Z</dcterms:modified>
</cp:coreProperties>
</file>