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B54"/>
    <a:srgbClr val="926A22"/>
    <a:srgbClr val="A9F828"/>
    <a:srgbClr val="19D596"/>
    <a:srgbClr val="24B26E"/>
    <a:srgbClr val="0DBB81"/>
    <a:srgbClr val="06845D"/>
    <a:srgbClr val="9BBB59"/>
    <a:srgbClr val="006600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44E94-1547-4508-BDD3-DEC9E030DB99}" v="1" dt="2025-09-14T13:50:18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82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SccuTPfgj_U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github.com/BikiMK/OceanA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fao.org/fishery/statistics-query/en/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ei.noaa.gov/products/world-ocean-database" TargetMode="External"/><Relationship Id="rId5" Type="http://schemas.openxmlformats.org/officeDocument/2006/relationships/hyperlink" Target="https://pmc.ncbi.nlm.nih.gov/articles/PMC7575043/#:~:text=These%20challenges%20span%20sample%20collection,than%20model%20organism%20laboratory%20cultures" TargetMode="External"/><Relationship Id="rId4" Type="http://schemas.openxmlformats.org/officeDocument/2006/relationships/hyperlink" Target="https://share.google/Dxry7iPmVtXWhnAQ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68307" y="1695144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4351" y="38037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717" y="1738847"/>
            <a:ext cx="63242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 25041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AI-Driven Unified Data Platform for Oceanographic,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Fisheries,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Molecular Biodiversity Insights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Theme- Ocean Pulse AI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ID-  SIH25-26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Aquamind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86793" y="6593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70194" y="83700"/>
            <a:ext cx="1337481" cy="116712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Freeform 83"/>
          <p:cNvSpPr/>
          <p:nvPr/>
        </p:nvSpPr>
        <p:spPr>
          <a:xfrm rot="5400000">
            <a:off x="4648200" y="2800631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914400 w 1828800"/>
              <a:gd name="connsiteY1" fmla="*/ 228600 h 1828800"/>
              <a:gd name="connsiteX2" fmla="*/ 228600 w 1828800"/>
              <a:gd name="connsiteY2" fmla="*/ 914400 h 1828800"/>
              <a:gd name="connsiteX3" fmla="*/ 914400 w 1828800"/>
              <a:gd name="connsiteY3" fmla="*/ 1600200 h 1828800"/>
              <a:gd name="connsiteX4" fmla="*/ 1600200 w 1828800"/>
              <a:gd name="connsiteY4" fmla="*/ 914400 h 1828800"/>
              <a:gd name="connsiteX5" fmla="*/ 1828800 w 1828800"/>
              <a:gd name="connsiteY5" fmla="*/ 914400 h 1828800"/>
              <a:gd name="connsiteX6" fmla="*/ 914400 w 1828800"/>
              <a:gd name="connsiteY6" fmla="*/ 1828800 h 1828800"/>
              <a:gd name="connsiteX7" fmla="*/ 0 w 1828800"/>
              <a:gd name="connsiteY7" fmla="*/ 914400 h 1828800"/>
              <a:gd name="connsiteX8" fmla="*/ 914400 w 1828800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914400" y="228600"/>
                </a:lnTo>
                <a:cubicBezTo>
                  <a:pt x="535643" y="228600"/>
                  <a:pt x="228600" y="535643"/>
                  <a:pt x="228600" y="914400"/>
                </a:cubicBezTo>
                <a:cubicBezTo>
                  <a:pt x="228600" y="1293157"/>
                  <a:pt x="535643" y="1600200"/>
                  <a:pt x="914400" y="1600200"/>
                </a:cubicBezTo>
                <a:cubicBezTo>
                  <a:pt x="1293157" y="1600200"/>
                  <a:pt x="1600200" y="1293157"/>
                  <a:pt x="1600200" y="914400"/>
                </a:cubicBezTo>
                <a:lnTo>
                  <a:pt x="1828800" y="914400"/>
                </a:ln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 84"/>
          <p:cNvSpPr/>
          <p:nvPr/>
        </p:nvSpPr>
        <p:spPr>
          <a:xfrm rot="16200000">
            <a:off x="4648200" y="4389440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914400 w 1828800"/>
              <a:gd name="connsiteY1" fmla="*/ 228600 h 1828800"/>
              <a:gd name="connsiteX2" fmla="*/ 228600 w 1828800"/>
              <a:gd name="connsiteY2" fmla="*/ 914400 h 1828800"/>
              <a:gd name="connsiteX3" fmla="*/ 914400 w 1828800"/>
              <a:gd name="connsiteY3" fmla="*/ 1600200 h 1828800"/>
              <a:gd name="connsiteX4" fmla="*/ 1600200 w 1828800"/>
              <a:gd name="connsiteY4" fmla="*/ 914400 h 1828800"/>
              <a:gd name="connsiteX5" fmla="*/ 1828800 w 1828800"/>
              <a:gd name="connsiteY5" fmla="*/ 914400 h 1828800"/>
              <a:gd name="connsiteX6" fmla="*/ 914400 w 1828800"/>
              <a:gd name="connsiteY6" fmla="*/ 1828800 h 1828800"/>
              <a:gd name="connsiteX7" fmla="*/ 0 w 1828800"/>
              <a:gd name="connsiteY7" fmla="*/ 914400 h 1828800"/>
              <a:gd name="connsiteX8" fmla="*/ 914400 w 1828800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914400" y="228600"/>
                </a:lnTo>
                <a:cubicBezTo>
                  <a:pt x="535643" y="228600"/>
                  <a:pt x="228600" y="535643"/>
                  <a:pt x="228600" y="914400"/>
                </a:cubicBezTo>
                <a:cubicBezTo>
                  <a:pt x="228600" y="1293157"/>
                  <a:pt x="535643" y="1600200"/>
                  <a:pt x="914400" y="1600200"/>
                </a:cubicBezTo>
                <a:cubicBezTo>
                  <a:pt x="1293157" y="1600200"/>
                  <a:pt x="1600200" y="1293157"/>
                  <a:pt x="1600200" y="914400"/>
                </a:cubicBezTo>
                <a:lnTo>
                  <a:pt x="1828800" y="914400"/>
                </a:ln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 rot="5400000">
            <a:off x="6250200" y="1201772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914400 w 1828800"/>
              <a:gd name="connsiteY1" fmla="*/ 228600 h 1828800"/>
              <a:gd name="connsiteX2" fmla="*/ 228600 w 1828800"/>
              <a:gd name="connsiteY2" fmla="*/ 914400 h 1828800"/>
              <a:gd name="connsiteX3" fmla="*/ 914400 w 1828800"/>
              <a:gd name="connsiteY3" fmla="*/ 1600200 h 1828800"/>
              <a:gd name="connsiteX4" fmla="*/ 1600200 w 1828800"/>
              <a:gd name="connsiteY4" fmla="*/ 914400 h 1828800"/>
              <a:gd name="connsiteX5" fmla="*/ 1828800 w 1828800"/>
              <a:gd name="connsiteY5" fmla="*/ 914400 h 1828800"/>
              <a:gd name="connsiteX6" fmla="*/ 914400 w 1828800"/>
              <a:gd name="connsiteY6" fmla="*/ 1828800 h 1828800"/>
              <a:gd name="connsiteX7" fmla="*/ 0 w 1828800"/>
              <a:gd name="connsiteY7" fmla="*/ 914400 h 1828800"/>
              <a:gd name="connsiteX8" fmla="*/ 914400 w 1828800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914400" y="228600"/>
                </a:lnTo>
                <a:cubicBezTo>
                  <a:pt x="535643" y="228600"/>
                  <a:pt x="228600" y="535643"/>
                  <a:pt x="228600" y="914400"/>
                </a:cubicBezTo>
                <a:cubicBezTo>
                  <a:pt x="228600" y="1293157"/>
                  <a:pt x="535643" y="1600200"/>
                  <a:pt x="914400" y="1600200"/>
                </a:cubicBezTo>
                <a:cubicBezTo>
                  <a:pt x="1293157" y="1600200"/>
                  <a:pt x="1600200" y="1293157"/>
                  <a:pt x="1600200" y="914400"/>
                </a:cubicBezTo>
                <a:lnTo>
                  <a:pt x="1828800" y="914400"/>
                </a:ln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 rot="16200000">
            <a:off x="6258638" y="2800631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914400 w 1828800"/>
              <a:gd name="connsiteY1" fmla="*/ 228600 h 1828800"/>
              <a:gd name="connsiteX2" fmla="*/ 228600 w 1828800"/>
              <a:gd name="connsiteY2" fmla="*/ 914400 h 1828800"/>
              <a:gd name="connsiteX3" fmla="*/ 914400 w 1828800"/>
              <a:gd name="connsiteY3" fmla="*/ 1600200 h 1828800"/>
              <a:gd name="connsiteX4" fmla="*/ 1600200 w 1828800"/>
              <a:gd name="connsiteY4" fmla="*/ 914400 h 1828800"/>
              <a:gd name="connsiteX5" fmla="*/ 1828800 w 1828800"/>
              <a:gd name="connsiteY5" fmla="*/ 914400 h 1828800"/>
              <a:gd name="connsiteX6" fmla="*/ 914400 w 1828800"/>
              <a:gd name="connsiteY6" fmla="*/ 1828800 h 1828800"/>
              <a:gd name="connsiteX7" fmla="*/ 0 w 1828800"/>
              <a:gd name="connsiteY7" fmla="*/ 914400 h 1828800"/>
              <a:gd name="connsiteX8" fmla="*/ 914400 w 1828800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914400" y="228600"/>
                </a:lnTo>
                <a:cubicBezTo>
                  <a:pt x="535643" y="228600"/>
                  <a:pt x="228600" y="535643"/>
                  <a:pt x="228600" y="914400"/>
                </a:cubicBezTo>
                <a:cubicBezTo>
                  <a:pt x="228600" y="1293157"/>
                  <a:pt x="535643" y="1600200"/>
                  <a:pt x="914400" y="1600200"/>
                </a:cubicBezTo>
                <a:cubicBezTo>
                  <a:pt x="1293157" y="1600200"/>
                  <a:pt x="1600200" y="1293157"/>
                  <a:pt x="1600200" y="914400"/>
                </a:cubicBezTo>
                <a:lnTo>
                  <a:pt x="1828800" y="914400"/>
                </a:ln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/>
          <p:nvPr/>
        </p:nvSpPr>
        <p:spPr>
          <a:xfrm rot="5400000">
            <a:off x="1834223" y="2795208"/>
            <a:ext cx="1198116" cy="4866565"/>
          </a:xfrm>
          <a:prstGeom prst="bentArrow">
            <a:avLst>
              <a:gd name="adj1" fmla="val 25000"/>
              <a:gd name="adj2" fmla="val 9431"/>
              <a:gd name="adj3" fmla="val 32974"/>
              <a:gd name="adj4" fmla="val 40451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Bent Arrow 89"/>
          <p:cNvSpPr/>
          <p:nvPr/>
        </p:nvSpPr>
        <p:spPr>
          <a:xfrm rot="16200000">
            <a:off x="9427262" y="169529"/>
            <a:ext cx="1198115" cy="4331363"/>
          </a:xfrm>
          <a:prstGeom prst="bentArrow">
            <a:avLst>
              <a:gd name="adj1" fmla="val 25000"/>
              <a:gd name="adj2" fmla="val 9431"/>
              <a:gd name="adj3" fmla="val 21583"/>
              <a:gd name="adj4" fmla="val 40451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008728" y="4765953"/>
            <a:ext cx="1105469" cy="10615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04</a:t>
            </a:r>
          </a:p>
        </p:txBody>
      </p:sp>
      <p:sp>
        <p:nvSpPr>
          <p:cNvPr id="92" name="Oval 91"/>
          <p:cNvSpPr/>
          <p:nvPr/>
        </p:nvSpPr>
        <p:spPr>
          <a:xfrm>
            <a:off x="5001265" y="3165351"/>
            <a:ext cx="1105469" cy="1061596"/>
          </a:xfrm>
          <a:prstGeom prst="ellipse">
            <a:avLst/>
          </a:prstGeom>
          <a:gradFill flip="none" rotWithShape="1">
            <a:gsLst>
              <a:gs pos="0">
                <a:srgbClr val="F2DB54">
                  <a:shade val="30000"/>
                  <a:satMod val="115000"/>
                </a:srgbClr>
              </a:gs>
              <a:gs pos="50000">
                <a:srgbClr val="F2DB54">
                  <a:shade val="67500"/>
                  <a:satMod val="115000"/>
                </a:srgbClr>
              </a:gs>
              <a:gs pos="100000">
                <a:srgbClr val="F2DB54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03</a:t>
            </a:r>
          </a:p>
        </p:txBody>
      </p:sp>
      <p:sp>
        <p:nvSpPr>
          <p:cNvPr id="93" name="Oval 92"/>
          <p:cNvSpPr/>
          <p:nvPr/>
        </p:nvSpPr>
        <p:spPr>
          <a:xfrm>
            <a:off x="6603265" y="3209133"/>
            <a:ext cx="1105469" cy="1061596"/>
          </a:xfrm>
          <a:prstGeom prst="ellipse">
            <a:avLst/>
          </a:prstGeom>
          <a:gradFill flip="none" rotWithShape="1">
            <a:gsLst>
              <a:gs pos="0">
                <a:srgbClr val="19D596">
                  <a:shade val="30000"/>
                  <a:satMod val="115000"/>
                </a:srgbClr>
              </a:gs>
              <a:gs pos="50000">
                <a:srgbClr val="19D596">
                  <a:shade val="67500"/>
                  <a:satMod val="115000"/>
                </a:srgbClr>
              </a:gs>
              <a:gs pos="100000">
                <a:srgbClr val="19D596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</a:t>
            </a:r>
          </a:p>
        </p:txBody>
      </p:sp>
      <p:sp>
        <p:nvSpPr>
          <p:cNvPr id="94" name="Oval 93"/>
          <p:cNvSpPr/>
          <p:nvPr/>
        </p:nvSpPr>
        <p:spPr>
          <a:xfrm>
            <a:off x="6616085" y="1527705"/>
            <a:ext cx="1105469" cy="109396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7164437" y="3027426"/>
            <a:ext cx="2533439" cy="1391116"/>
          </a:xfrm>
          <a:custGeom>
            <a:avLst/>
            <a:gdLst>
              <a:gd name="connsiteX0" fmla="*/ 97976 w 2522147"/>
              <a:gd name="connsiteY0" fmla="*/ 0 h 1284054"/>
              <a:gd name="connsiteX1" fmla="*/ 1880120 w 2522147"/>
              <a:gd name="connsiteY1" fmla="*/ 0 h 1284054"/>
              <a:gd name="connsiteX2" fmla="*/ 2522147 w 2522147"/>
              <a:gd name="connsiteY2" fmla="*/ 642027 h 1284054"/>
              <a:gd name="connsiteX3" fmla="*/ 2522146 w 2522147"/>
              <a:gd name="connsiteY3" fmla="*/ 642027 h 1284054"/>
              <a:gd name="connsiteX4" fmla="*/ 1880119 w 2522147"/>
              <a:gd name="connsiteY4" fmla="*/ 1284054 h 1284054"/>
              <a:gd name="connsiteX5" fmla="*/ 97976 w 2522147"/>
              <a:gd name="connsiteY5" fmla="*/ 1284053 h 1284054"/>
              <a:gd name="connsiteX6" fmla="*/ 0 w 2522147"/>
              <a:gd name="connsiteY6" fmla="*/ 1274176 h 1284054"/>
              <a:gd name="connsiteX7" fmla="*/ 40875 w 2522147"/>
              <a:gd name="connsiteY7" fmla="*/ 1270877 h 1284054"/>
              <a:gd name="connsiteX8" fmla="*/ 687683 w 2522147"/>
              <a:gd name="connsiteY8" fmla="*/ 635465 h 1284054"/>
              <a:gd name="connsiteX9" fmla="*/ 192932 w 2522147"/>
              <a:gd name="connsiteY9" fmla="*/ 37845 h 1284054"/>
              <a:gd name="connsiteX10" fmla="*/ 57200 w 2522147"/>
              <a:gd name="connsiteY10" fmla="*/ 4111 h 1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147" h="1284054">
                <a:moveTo>
                  <a:pt x="97976" y="0"/>
                </a:moveTo>
                <a:lnTo>
                  <a:pt x="1880120" y="0"/>
                </a:lnTo>
                <a:cubicBezTo>
                  <a:pt x="2234702" y="0"/>
                  <a:pt x="2522147" y="287445"/>
                  <a:pt x="2522147" y="642027"/>
                </a:cubicBezTo>
                <a:lnTo>
                  <a:pt x="2522146" y="642027"/>
                </a:lnTo>
                <a:cubicBezTo>
                  <a:pt x="2522146" y="996609"/>
                  <a:pt x="2234701" y="1284054"/>
                  <a:pt x="1880119" y="1284054"/>
                </a:cubicBezTo>
                <a:lnTo>
                  <a:pt x="97976" y="1284053"/>
                </a:lnTo>
                <a:lnTo>
                  <a:pt x="0" y="1274176"/>
                </a:lnTo>
                <a:lnTo>
                  <a:pt x="40875" y="1270877"/>
                </a:lnTo>
                <a:cubicBezTo>
                  <a:pt x="410008" y="1210399"/>
                  <a:pt x="687683" y="948896"/>
                  <a:pt x="687683" y="635465"/>
                </a:cubicBezTo>
                <a:cubicBezTo>
                  <a:pt x="687683" y="366811"/>
                  <a:pt x="483677" y="136307"/>
                  <a:pt x="192932" y="37845"/>
                </a:cubicBezTo>
                <a:lnTo>
                  <a:pt x="57200" y="4111"/>
                </a:lnTo>
                <a:close/>
              </a:path>
            </a:pathLst>
          </a:custGeom>
          <a:gradFill flip="none" rotWithShape="1">
            <a:gsLst>
              <a:gs pos="0">
                <a:srgbClr val="0DBB81">
                  <a:shade val="30000"/>
                  <a:satMod val="115000"/>
                </a:srgbClr>
              </a:gs>
              <a:gs pos="50000">
                <a:srgbClr val="0DBB81">
                  <a:shade val="67500"/>
                  <a:satMod val="115000"/>
                </a:srgbClr>
              </a:gs>
              <a:gs pos="100000">
                <a:srgbClr val="0DBB81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0800000">
            <a:off x="4767348" y="1477248"/>
            <a:ext cx="2298595" cy="1298450"/>
          </a:xfrm>
          <a:custGeom>
            <a:avLst/>
            <a:gdLst>
              <a:gd name="connsiteX0" fmla="*/ 97976 w 2522147"/>
              <a:gd name="connsiteY0" fmla="*/ 0 h 1284054"/>
              <a:gd name="connsiteX1" fmla="*/ 1880120 w 2522147"/>
              <a:gd name="connsiteY1" fmla="*/ 0 h 1284054"/>
              <a:gd name="connsiteX2" fmla="*/ 2522147 w 2522147"/>
              <a:gd name="connsiteY2" fmla="*/ 642027 h 1284054"/>
              <a:gd name="connsiteX3" fmla="*/ 2522146 w 2522147"/>
              <a:gd name="connsiteY3" fmla="*/ 642027 h 1284054"/>
              <a:gd name="connsiteX4" fmla="*/ 1880119 w 2522147"/>
              <a:gd name="connsiteY4" fmla="*/ 1284054 h 1284054"/>
              <a:gd name="connsiteX5" fmla="*/ 97976 w 2522147"/>
              <a:gd name="connsiteY5" fmla="*/ 1284053 h 1284054"/>
              <a:gd name="connsiteX6" fmla="*/ 0 w 2522147"/>
              <a:gd name="connsiteY6" fmla="*/ 1274176 h 1284054"/>
              <a:gd name="connsiteX7" fmla="*/ 40875 w 2522147"/>
              <a:gd name="connsiteY7" fmla="*/ 1270877 h 1284054"/>
              <a:gd name="connsiteX8" fmla="*/ 687683 w 2522147"/>
              <a:gd name="connsiteY8" fmla="*/ 635465 h 1284054"/>
              <a:gd name="connsiteX9" fmla="*/ 192932 w 2522147"/>
              <a:gd name="connsiteY9" fmla="*/ 37845 h 1284054"/>
              <a:gd name="connsiteX10" fmla="*/ 57200 w 2522147"/>
              <a:gd name="connsiteY10" fmla="*/ 4111 h 1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147" h="1284054">
                <a:moveTo>
                  <a:pt x="97976" y="0"/>
                </a:moveTo>
                <a:lnTo>
                  <a:pt x="1880120" y="0"/>
                </a:lnTo>
                <a:cubicBezTo>
                  <a:pt x="2234702" y="0"/>
                  <a:pt x="2522147" y="287445"/>
                  <a:pt x="2522147" y="642027"/>
                </a:cubicBezTo>
                <a:lnTo>
                  <a:pt x="2522146" y="642027"/>
                </a:lnTo>
                <a:cubicBezTo>
                  <a:pt x="2522146" y="996609"/>
                  <a:pt x="2234701" y="1284054"/>
                  <a:pt x="1880119" y="1284054"/>
                </a:cubicBezTo>
                <a:lnTo>
                  <a:pt x="97976" y="1284053"/>
                </a:lnTo>
                <a:lnTo>
                  <a:pt x="0" y="1274176"/>
                </a:lnTo>
                <a:lnTo>
                  <a:pt x="40875" y="1270877"/>
                </a:lnTo>
                <a:cubicBezTo>
                  <a:pt x="410008" y="1210399"/>
                  <a:pt x="687683" y="948896"/>
                  <a:pt x="687683" y="635465"/>
                </a:cubicBezTo>
                <a:cubicBezTo>
                  <a:pt x="687683" y="366811"/>
                  <a:pt x="483677" y="136307"/>
                  <a:pt x="192932" y="37845"/>
                </a:cubicBezTo>
                <a:lnTo>
                  <a:pt x="57200" y="4111"/>
                </a:lnTo>
                <a:close/>
              </a:path>
            </a:pathLst>
          </a:custGeom>
          <a:gradFill flip="none" rotWithShape="1">
            <a:gsLst>
              <a:gs pos="0">
                <a:srgbClr val="0DBB81">
                  <a:shade val="30000"/>
                  <a:satMod val="115000"/>
                </a:srgbClr>
              </a:gs>
              <a:gs pos="50000">
                <a:srgbClr val="0DBB81">
                  <a:shade val="67500"/>
                  <a:satMod val="115000"/>
                </a:srgbClr>
              </a:gs>
              <a:gs pos="100000">
                <a:srgbClr val="0DBB81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 106"/>
          <p:cNvSpPr/>
          <p:nvPr/>
        </p:nvSpPr>
        <p:spPr>
          <a:xfrm>
            <a:off x="5592974" y="4639950"/>
            <a:ext cx="2440121" cy="1342751"/>
          </a:xfrm>
          <a:custGeom>
            <a:avLst/>
            <a:gdLst>
              <a:gd name="connsiteX0" fmla="*/ 97976 w 2522147"/>
              <a:gd name="connsiteY0" fmla="*/ 0 h 1284054"/>
              <a:gd name="connsiteX1" fmla="*/ 1880120 w 2522147"/>
              <a:gd name="connsiteY1" fmla="*/ 0 h 1284054"/>
              <a:gd name="connsiteX2" fmla="*/ 2522147 w 2522147"/>
              <a:gd name="connsiteY2" fmla="*/ 642027 h 1284054"/>
              <a:gd name="connsiteX3" fmla="*/ 2522146 w 2522147"/>
              <a:gd name="connsiteY3" fmla="*/ 642027 h 1284054"/>
              <a:gd name="connsiteX4" fmla="*/ 1880119 w 2522147"/>
              <a:gd name="connsiteY4" fmla="*/ 1284054 h 1284054"/>
              <a:gd name="connsiteX5" fmla="*/ 97976 w 2522147"/>
              <a:gd name="connsiteY5" fmla="*/ 1284053 h 1284054"/>
              <a:gd name="connsiteX6" fmla="*/ 0 w 2522147"/>
              <a:gd name="connsiteY6" fmla="*/ 1274176 h 1284054"/>
              <a:gd name="connsiteX7" fmla="*/ 40875 w 2522147"/>
              <a:gd name="connsiteY7" fmla="*/ 1270877 h 1284054"/>
              <a:gd name="connsiteX8" fmla="*/ 687683 w 2522147"/>
              <a:gd name="connsiteY8" fmla="*/ 635465 h 1284054"/>
              <a:gd name="connsiteX9" fmla="*/ 192932 w 2522147"/>
              <a:gd name="connsiteY9" fmla="*/ 37845 h 1284054"/>
              <a:gd name="connsiteX10" fmla="*/ 57200 w 2522147"/>
              <a:gd name="connsiteY10" fmla="*/ 4111 h 1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147" h="1284054">
                <a:moveTo>
                  <a:pt x="97976" y="0"/>
                </a:moveTo>
                <a:lnTo>
                  <a:pt x="1880120" y="0"/>
                </a:lnTo>
                <a:cubicBezTo>
                  <a:pt x="2234702" y="0"/>
                  <a:pt x="2522147" y="287445"/>
                  <a:pt x="2522147" y="642027"/>
                </a:cubicBezTo>
                <a:lnTo>
                  <a:pt x="2522146" y="642027"/>
                </a:lnTo>
                <a:cubicBezTo>
                  <a:pt x="2522146" y="996609"/>
                  <a:pt x="2234701" y="1284054"/>
                  <a:pt x="1880119" y="1284054"/>
                </a:cubicBezTo>
                <a:lnTo>
                  <a:pt x="97976" y="1284053"/>
                </a:lnTo>
                <a:lnTo>
                  <a:pt x="0" y="1274176"/>
                </a:lnTo>
                <a:lnTo>
                  <a:pt x="40875" y="1270877"/>
                </a:lnTo>
                <a:cubicBezTo>
                  <a:pt x="410008" y="1210399"/>
                  <a:pt x="687683" y="948896"/>
                  <a:pt x="687683" y="635465"/>
                </a:cubicBezTo>
                <a:cubicBezTo>
                  <a:pt x="687683" y="366811"/>
                  <a:pt x="483677" y="136307"/>
                  <a:pt x="192932" y="37845"/>
                </a:cubicBezTo>
                <a:lnTo>
                  <a:pt x="57200" y="4111"/>
                </a:lnTo>
                <a:close/>
              </a:path>
            </a:pathLst>
          </a:custGeom>
          <a:gradFill flip="none" rotWithShape="1">
            <a:gsLst>
              <a:gs pos="0">
                <a:srgbClr val="0DBB81">
                  <a:shade val="30000"/>
                  <a:satMod val="115000"/>
                </a:srgbClr>
              </a:gs>
              <a:gs pos="50000">
                <a:srgbClr val="0DBB81">
                  <a:shade val="67500"/>
                  <a:satMod val="115000"/>
                </a:srgbClr>
              </a:gs>
              <a:gs pos="100000">
                <a:srgbClr val="0DBB8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10800000">
            <a:off x="3031850" y="3016056"/>
            <a:ext cx="2489473" cy="1383166"/>
          </a:xfrm>
          <a:custGeom>
            <a:avLst/>
            <a:gdLst>
              <a:gd name="connsiteX0" fmla="*/ 97976 w 2522147"/>
              <a:gd name="connsiteY0" fmla="*/ 0 h 1284054"/>
              <a:gd name="connsiteX1" fmla="*/ 1880120 w 2522147"/>
              <a:gd name="connsiteY1" fmla="*/ 0 h 1284054"/>
              <a:gd name="connsiteX2" fmla="*/ 2522147 w 2522147"/>
              <a:gd name="connsiteY2" fmla="*/ 642027 h 1284054"/>
              <a:gd name="connsiteX3" fmla="*/ 2522146 w 2522147"/>
              <a:gd name="connsiteY3" fmla="*/ 642027 h 1284054"/>
              <a:gd name="connsiteX4" fmla="*/ 1880119 w 2522147"/>
              <a:gd name="connsiteY4" fmla="*/ 1284054 h 1284054"/>
              <a:gd name="connsiteX5" fmla="*/ 97976 w 2522147"/>
              <a:gd name="connsiteY5" fmla="*/ 1284053 h 1284054"/>
              <a:gd name="connsiteX6" fmla="*/ 0 w 2522147"/>
              <a:gd name="connsiteY6" fmla="*/ 1274176 h 1284054"/>
              <a:gd name="connsiteX7" fmla="*/ 40875 w 2522147"/>
              <a:gd name="connsiteY7" fmla="*/ 1270877 h 1284054"/>
              <a:gd name="connsiteX8" fmla="*/ 687683 w 2522147"/>
              <a:gd name="connsiteY8" fmla="*/ 635465 h 1284054"/>
              <a:gd name="connsiteX9" fmla="*/ 192932 w 2522147"/>
              <a:gd name="connsiteY9" fmla="*/ 37845 h 1284054"/>
              <a:gd name="connsiteX10" fmla="*/ 57200 w 2522147"/>
              <a:gd name="connsiteY10" fmla="*/ 4111 h 1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147" h="1284054">
                <a:moveTo>
                  <a:pt x="97976" y="0"/>
                </a:moveTo>
                <a:lnTo>
                  <a:pt x="1880120" y="0"/>
                </a:lnTo>
                <a:cubicBezTo>
                  <a:pt x="2234702" y="0"/>
                  <a:pt x="2522147" y="287445"/>
                  <a:pt x="2522147" y="642027"/>
                </a:cubicBezTo>
                <a:lnTo>
                  <a:pt x="2522146" y="642027"/>
                </a:lnTo>
                <a:cubicBezTo>
                  <a:pt x="2522146" y="996609"/>
                  <a:pt x="2234701" y="1284054"/>
                  <a:pt x="1880119" y="1284054"/>
                </a:cubicBezTo>
                <a:lnTo>
                  <a:pt x="97976" y="1284053"/>
                </a:lnTo>
                <a:lnTo>
                  <a:pt x="0" y="1274176"/>
                </a:lnTo>
                <a:lnTo>
                  <a:pt x="40875" y="1270877"/>
                </a:lnTo>
                <a:cubicBezTo>
                  <a:pt x="410008" y="1210399"/>
                  <a:pt x="687683" y="948896"/>
                  <a:pt x="687683" y="635465"/>
                </a:cubicBezTo>
                <a:cubicBezTo>
                  <a:pt x="687683" y="366811"/>
                  <a:pt x="483677" y="136307"/>
                  <a:pt x="192932" y="37845"/>
                </a:cubicBezTo>
                <a:lnTo>
                  <a:pt x="57200" y="4111"/>
                </a:lnTo>
                <a:close/>
              </a:path>
            </a:pathLst>
          </a:custGeom>
          <a:gradFill flip="none" rotWithShape="1">
            <a:gsLst>
              <a:gs pos="0">
                <a:srgbClr val="0DBB81">
                  <a:shade val="30000"/>
                  <a:satMod val="115000"/>
                </a:srgbClr>
              </a:gs>
              <a:gs pos="50000">
                <a:srgbClr val="0DBB81">
                  <a:shade val="67500"/>
                  <a:satMod val="115000"/>
                </a:srgbClr>
              </a:gs>
              <a:gs pos="100000">
                <a:srgbClr val="0DBB81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32263" y="1273902"/>
            <a:ext cx="41159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u="sng" dirty="0"/>
              <a:t>Data Fragmentation</a:t>
            </a:r>
            <a:r>
              <a:rPr lang="en-US" sz="1400" dirty="0"/>
              <a:t>: Oceanographic, fisheries and molecular biology data stored in </a:t>
            </a:r>
            <a:r>
              <a:rPr lang="en-IN" sz="1400" dirty="0"/>
              <a:t>siloed</a:t>
            </a:r>
            <a:r>
              <a:rPr lang="en-US" sz="1400" dirty="0"/>
              <a:t>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u="sng" dirty="0"/>
              <a:t>Accessibility Issues</a:t>
            </a:r>
            <a:r>
              <a:rPr lang="en-US" sz="1400" b="1" dirty="0"/>
              <a:t>: </a:t>
            </a:r>
            <a:r>
              <a:rPr lang="en-US" sz="1400" dirty="0"/>
              <a:t>Lack of real-time visualization and advanced analytics for marine scientists and policymakers.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697877" y="3030572"/>
            <a:ext cx="24941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Empowers </a:t>
            </a:r>
            <a:r>
              <a:rPr lang="en-US" sz="1400" b="1" dirty="0"/>
              <a:t>marine scientists</a:t>
            </a:r>
            <a:r>
              <a:rPr lang="en-US" sz="1400" dirty="0"/>
              <a:t> with unified, actionable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Supports </a:t>
            </a:r>
            <a:r>
              <a:rPr lang="en-US" sz="1400" b="1" dirty="0"/>
              <a:t>policymakers</a:t>
            </a:r>
            <a:r>
              <a:rPr lang="en-US" sz="1400" dirty="0"/>
              <a:t> in making informed, evidence-based decisions.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9846" y="2826196"/>
            <a:ext cx="30903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hangingPunct="0"/>
            <a:r>
              <a:rPr lang="en-US" altLang="en-US" sz="1100" b="1" u="sng" dirty="0" smtClean="0">
                <a:latin typeface="Arial" panose="020B0604020202020204" pitchFamily="34" charset="0"/>
              </a:rPr>
              <a:t>Proposed Solution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1100" b="1" dirty="0" smtClean="0">
                <a:latin typeface="Arial" panose="020B0604020202020204" pitchFamily="34" charset="0"/>
              </a:rPr>
              <a:t>Unified </a:t>
            </a:r>
            <a:r>
              <a:rPr lang="en-US" altLang="en-US" sz="1100" b="1" dirty="0">
                <a:latin typeface="Arial" panose="020B0604020202020204" pitchFamily="34" charset="0"/>
              </a:rPr>
              <a:t>Secure Platform</a:t>
            </a:r>
            <a:r>
              <a:rPr lang="en-US" altLang="en-US" sz="1100" dirty="0">
                <a:latin typeface="Arial" panose="020B0604020202020204" pitchFamily="34" charset="0"/>
              </a:rPr>
              <a:t> – Centralized cloud system integrating ocean, fisheries &amp; molecular data.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1100" b="1" dirty="0">
                <a:latin typeface="Arial" panose="020B0604020202020204" pitchFamily="34" charset="0"/>
              </a:rPr>
              <a:t>AI/LLM Integration</a:t>
            </a:r>
            <a:r>
              <a:rPr lang="en-US" altLang="en-US" sz="1100" dirty="0">
                <a:latin typeface="Arial" panose="020B0604020202020204" pitchFamily="34" charset="0"/>
              </a:rPr>
              <a:t> – Advanced models for real-time predictions &amp; seamless data processing.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1100" b="1" dirty="0">
                <a:latin typeface="Arial" panose="020B0604020202020204" pitchFamily="34" charset="0"/>
              </a:rPr>
              <a:t>Interactive Dashboard</a:t>
            </a:r>
            <a:r>
              <a:rPr lang="en-US" altLang="en-US" sz="1100" dirty="0">
                <a:latin typeface="Arial" panose="020B0604020202020204" pitchFamily="34" charset="0"/>
              </a:rPr>
              <a:t> – Search, maps &amp; visuals for actionable insights to researchers &amp; policymakers.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50776" y="4731144"/>
            <a:ext cx="3941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Key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Unified searchable database</a:t>
            </a:r>
            <a:r>
              <a:rPr lang="en-US" sz="1400" dirty="0"/>
              <a:t> for multidisciplinary marine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Interactive dashboard</a:t>
            </a:r>
            <a:r>
              <a:rPr lang="en-US" sz="1400" dirty="0"/>
              <a:t> with intuitive visuals and real-time insights.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3946" y="4856839"/>
            <a:ext cx="43442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Uniqueness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Developed a </a:t>
            </a:r>
            <a:r>
              <a:rPr lang="en-US" sz="1600" b="1" dirty="0"/>
              <a:t>proprietary, optimized database</a:t>
            </a:r>
            <a:r>
              <a:rPr lang="en-US" sz="1600" dirty="0"/>
              <a:t> tailored for oceanographic biodiversity.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Leverages </a:t>
            </a:r>
            <a:r>
              <a:rPr lang="en-US" sz="1600" b="1" dirty="0"/>
              <a:t>AI/ML algorithms</a:t>
            </a:r>
            <a:r>
              <a:rPr lang="en-US" sz="1600" dirty="0"/>
              <a:t> to provide </a:t>
            </a:r>
            <a:r>
              <a:rPr lang="en-US" sz="1600" b="1" dirty="0"/>
              <a:t>fast, accurate, and actionable insights</a:t>
            </a:r>
            <a:r>
              <a:rPr lang="en-US" sz="1600" dirty="0"/>
              <a:t>.</a:t>
            </a:r>
            <a:endParaRPr lang="en-US" sz="1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3" r="57395" b="12785"/>
          <a:stretch/>
        </p:blipFill>
        <p:spPr>
          <a:xfrm>
            <a:off x="4814500" y="1528443"/>
            <a:ext cx="994195" cy="11339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2381" y="3140816"/>
            <a:ext cx="980007" cy="12250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12" y="4741083"/>
            <a:ext cx="1180449" cy="1180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33713" y="3161064"/>
            <a:ext cx="1263547" cy="1263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4927471" y="896555"/>
            <a:ext cx="7045052" cy="5114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162102" y="54475"/>
            <a:ext cx="1251857" cy="77329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endParaRPr lang="en-IN" b="1" dirty="0">
              <a:latin typeface="Garamond" panose="02020404030301010803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40" y="57097"/>
            <a:ext cx="1672046" cy="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63451"/>
              </p:ext>
            </p:extLst>
          </p:nvPr>
        </p:nvGraphicFramePr>
        <p:xfrm>
          <a:off x="395788" y="912356"/>
          <a:ext cx="4396155" cy="3291840"/>
        </p:xfrm>
        <a:graphic>
          <a:graphicData uri="http://schemas.openxmlformats.org/drawingml/2006/table">
            <a:tbl>
              <a:tblPr/>
              <a:tblGrid>
                <a:gridCol w="43961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83511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Programming</a:t>
                      </a:r>
                      <a:r>
                        <a:rPr lang="en-US" sz="1400" b="1" u="sng" baseline="0" dirty="0"/>
                        <a:t> Language: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baseline="0" dirty="0"/>
                        <a:t>Python : </a:t>
                      </a:r>
                      <a:r>
                        <a:rPr lang="en-US" sz="1400" b="0" baseline="0" dirty="0"/>
                        <a:t>For developing and training ML models.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/>
                        <a:t>JavaScript</a:t>
                      </a:r>
                      <a:r>
                        <a:rPr lang="en-US" sz="1400" dirty="0"/>
                        <a:t>: Used for building dynamic web applications and integrating frontend with backend services.</a:t>
                      </a:r>
                      <a:endParaRPr lang="en-US" sz="1400" baseline="0" dirty="0"/>
                    </a:p>
                    <a:p>
                      <a:r>
                        <a:rPr lang="en-US" sz="1400" b="1" u="sng" baseline="0" dirty="0"/>
                        <a:t>Frameworks and Libraries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React</a:t>
                      </a:r>
                      <a:r>
                        <a:rPr lang="en-US" sz="1400" dirty="0"/>
                        <a:t>: For building frontend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Node.js</a:t>
                      </a:r>
                      <a:r>
                        <a:rPr lang="en-US" sz="1400" dirty="0"/>
                        <a:t>: For backend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Leaflet.js</a:t>
                      </a:r>
                      <a:r>
                        <a:rPr lang="en-US" sz="1400" dirty="0"/>
                        <a:t>: For creating interactive maps.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Plotly.js</a:t>
                      </a:r>
                      <a:r>
                        <a:rPr lang="en-US" sz="1400" dirty="0"/>
                        <a:t>: For creating charts and graphs.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Matplotlib</a:t>
                      </a:r>
                      <a:r>
                        <a:rPr lang="en-US" sz="1400" dirty="0"/>
                        <a:t>: A key tool for data visualization and </a:t>
                      </a:r>
                      <a:r>
                        <a:rPr lang="en-IN" sz="1400" dirty="0"/>
                        <a:t>exploration.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Scikit-Learn: </a:t>
                      </a:r>
                      <a:r>
                        <a:rPr lang="en-US" sz="1400" dirty="0"/>
                        <a:t>Used for training, testing, and evaluating the machine learning model.</a:t>
                      </a:r>
                      <a:endParaRPr lang="en-US" sz="1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Supabase</a:t>
                      </a:r>
                      <a:r>
                        <a:rPr lang="en-US" sz="1400" dirty="0"/>
                        <a:t>: For authentication and database storage.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64484"/>
              </p:ext>
            </p:extLst>
          </p:nvPr>
        </p:nvGraphicFramePr>
        <p:xfrm>
          <a:off x="2989186" y="4281945"/>
          <a:ext cx="1780659" cy="174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744602">
                <a:tc>
                  <a:txBody>
                    <a:bodyPr/>
                    <a:lstStyle/>
                    <a:p>
                      <a:pPr algn="ctr"/>
                      <a:r>
                        <a:rPr lang="en-US" sz="1400" i="1" u="sng" dirty="0">
                          <a:latin typeface="Cambria" panose="02040503050406030204" pitchFamily="18" charset="0"/>
                          <a:ea typeface="Cambria" panose="02040503050406030204" pitchFamily="18" charset="0"/>
                          <a:hlinkClick r:id="rId4"/>
                        </a:rPr>
                        <a:t>View </a:t>
                      </a:r>
                      <a:r>
                        <a:rPr lang="en-US" sz="1400" i="1" u="sng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hlinkClick r:id="rId4"/>
                        </a:rPr>
                        <a:t>Prototype</a:t>
                      </a:r>
                      <a:endParaRPr lang="en-US" sz="1400" i="1" u="sng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/>
                      <a:endParaRPr lang="en-US" sz="1400" i="1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product is 70% complete , now we are focused on gather updated data 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8" y="4378217"/>
            <a:ext cx="2211704" cy="1336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3330" y="572163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Demo Video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8" b="11667"/>
          <a:stretch/>
        </p:blipFill>
        <p:spPr>
          <a:xfrm>
            <a:off x="4949569" y="912356"/>
            <a:ext cx="7022954" cy="509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84805" y="2160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924" y="1157433"/>
            <a:ext cx="6097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 of the feasibility of the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 frameworks (e.g.,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Supabase</a:t>
            </a:r>
            <a:r>
              <a:rPr lang="en-IN" dirty="0"/>
              <a:t>) enable robust large-scale data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across CMLRE and other Indian marine institutions, with potential for national expansion.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3975" y="1461901"/>
            <a:ext cx="554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Intuitive interface designed for marine scientists and policymakers.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sustainable marine management and benefits ecosystems.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8277" y="2734114"/>
            <a:ext cx="3771331" cy="16395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1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/>
              <a:t>Sensitive government and research datasets raise security, ownership, and sharing concerns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163" y="3081471"/>
            <a:ext cx="294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Cybersecurity &amp; Data Privacy</a:t>
            </a:r>
            <a:endParaRPr lang="en-IN" b="1" dirty="0">
              <a:effectLst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27127" y="2734114"/>
            <a:ext cx="3938582" cy="16395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2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/>
              <a:t>Limitations</a:t>
            </a:r>
            <a:r>
              <a:rPr lang="en-US" sz="1600" dirty="0"/>
              <a:t> in real-time processing </a:t>
            </a:r>
            <a:r>
              <a:rPr lang="en-US" sz="1600" b="1" dirty="0"/>
              <a:t>of unstructured data</a:t>
            </a:r>
            <a:r>
              <a:rPr lang="en-US" sz="1600" dirty="0"/>
              <a:t> and </a:t>
            </a:r>
            <a:r>
              <a:rPr lang="en-US" sz="1600" b="1" dirty="0"/>
              <a:t>AI accuracy </a:t>
            </a:r>
            <a:r>
              <a:rPr lang="en-US" sz="1600" dirty="0"/>
              <a:t>across diverse sources.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79155" y="2686906"/>
            <a:ext cx="3771331" cy="16395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3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/>
              <a:t>High storage and </a:t>
            </a:r>
            <a:r>
              <a:rPr lang="en-US" b="1" dirty="0"/>
              <a:t>computing costs </a:t>
            </a:r>
            <a:r>
              <a:rPr lang="en-US" dirty="0"/>
              <a:t>for large oceanographic datasets.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5032" y="3137332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Technology Limitations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0668" y="3113176"/>
            <a:ext cx="334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Cost-Efficient Cloud Solution</a:t>
            </a:r>
            <a:endParaRPr lang="en-US" b="1" dirty="0"/>
          </a:p>
        </p:txBody>
      </p:sp>
      <p:sp>
        <p:nvSpPr>
          <p:cNvPr id="11" name="Down Arrow 10"/>
          <p:cNvSpPr/>
          <p:nvPr/>
        </p:nvSpPr>
        <p:spPr>
          <a:xfrm>
            <a:off x="1995539" y="4439587"/>
            <a:ext cx="176919" cy="3067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6613" y="4811457"/>
            <a:ext cx="3954660" cy="14067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Solution</a:t>
            </a:r>
          </a:p>
          <a:p>
            <a:pPr algn="ctr"/>
            <a:endParaRPr lang="en-US" i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8092" y="5197095"/>
            <a:ext cx="4041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Implemented </a:t>
            </a:r>
            <a:r>
              <a:rPr lang="en-US" sz="1600" b="1" dirty="0"/>
              <a:t>end-to-end encryption </a:t>
            </a:r>
            <a:r>
              <a:rPr lang="en-US" sz="1600" dirty="0"/>
              <a:t>and role-based access controls, ensuring </a:t>
            </a:r>
            <a:r>
              <a:rPr lang="en-US" sz="1600" b="1" dirty="0"/>
              <a:t>99% data security</a:t>
            </a:r>
            <a:r>
              <a:rPr lang="en-US" sz="1600" dirty="0"/>
              <a:t> compliance with marine research standards</a:t>
            </a:r>
            <a:endParaRPr lang="en-US" sz="1600" dirty="0">
              <a:effectLst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30208" y="4812628"/>
            <a:ext cx="3935501" cy="14056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8306081" y="4802839"/>
            <a:ext cx="3744405" cy="14154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Solution</a:t>
            </a:r>
          </a:p>
          <a:p>
            <a:pPr algn="ctr"/>
            <a:endParaRPr lang="en-US" i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6" name="Down Arrow 25"/>
          <p:cNvSpPr/>
          <p:nvPr/>
        </p:nvSpPr>
        <p:spPr>
          <a:xfrm>
            <a:off x="10089823" y="4439587"/>
            <a:ext cx="177904" cy="3030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4727" y="5086473"/>
            <a:ext cx="3708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Integrated datasets </a:t>
            </a:r>
            <a:r>
              <a:rPr lang="en-US" sz="1400" dirty="0"/>
              <a:t>from 4-5 authoritative sources (e.g., OBIS) and applied AI/ML algorithms to </a:t>
            </a:r>
            <a:r>
              <a:rPr lang="en-US" sz="1400" b="1" dirty="0"/>
              <a:t>ensure 80%+ accuracy in real-time processing.</a:t>
            </a:r>
            <a:endParaRPr lang="en-US" sz="1400" b="1" dirty="0"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06081" y="5197095"/>
            <a:ext cx="3885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Deployed scalable cloud services </a:t>
            </a:r>
            <a:r>
              <a:rPr lang="en-US" sz="1400" dirty="0"/>
              <a:t>with provider credits and compression techniques, </a:t>
            </a:r>
            <a:r>
              <a:rPr lang="en-US" sz="1400" b="1" dirty="0"/>
              <a:t>reducing costs by 30%</a:t>
            </a:r>
            <a:r>
              <a:rPr lang="en-US" sz="1400" dirty="0"/>
              <a:t> while ensuring data accessibility.</a:t>
            </a:r>
            <a:endParaRPr lang="en-US" sz="1400" dirty="0">
              <a:effectLst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6024334" y="4460572"/>
            <a:ext cx="176919" cy="3067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8916" y="484202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1286" y="1170769"/>
            <a:ext cx="750627" cy="76944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1630" y="1766964"/>
            <a:ext cx="95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5905" y="1324875"/>
            <a:ext cx="276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Enhanced Efficiency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6663" y="1840463"/>
            <a:ext cx="363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data search and processing time, allowing researchers to focus 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India’s marine fisheries sector supports </a:t>
            </a:r>
            <a:r>
              <a:rPr lang="en-US" b="1" dirty="0"/>
              <a:t>14 million livelihoods</a:t>
            </a:r>
            <a:r>
              <a:rPr lang="en-US" dirty="0"/>
              <a:t>; our platform can increase efficiency by </a:t>
            </a:r>
            <a:r>
              <a:rPr lang="en-US" b="1" dirty="0"/>
              <a:t>30%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1678" y="124942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59649" y="1318438"/>
            <a:ext cx="3637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Informed Decision-Making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6450" y="1799877"/>
            <a:ext cx="306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accessible , real-time insights for timely and effective policy interventions.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286" y="3951360"/>
            <a:ext cx="750627" cy="76944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1913" y="4105121"/>
            <a:ext cx="306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Stronger Conservation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6380" y="4633552"/>
            <a:ext cx="5009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Facilitates proactive strategies for protecting marine biodiversity and ecosystem.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</a:t>
            </a:r>
            <a:r>
              <a:rPr lang="en-US" b="1" dirty="0"/>
              <a:t>7,000 marine species</a:t>
            </a:r>
            <a:r>
              <a:rPr lang="en-US" dirty="0"/>
              <a:t> in Indian waters need monitoring—</a:t>
            </a:r>
            <a:r>
              <a:rPr lang="en-US" dirty="0" err="1"/>
              <a:t>AquaMind</a:t>
            </a:r>
            <a:r>
              <a:rPr lang="en-US" dirty="0"/>
              <a:t> enables unified biodiversity tracking.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9495" y="399757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75970" y="4600828"/>
            <a:ext cx="306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Fosters a collaborative environment , accelerating scientific discovery and shared solutions.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42" y="4078841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Global Collaboration 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3155" y="1180639"/>
            <a:ext cx="87382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 faced</a:t>
            </a:r>
            <a:r>
              <a:rPr lang="en-US" dirty="0"/>
              <a:t>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Fragmentation and Incompatibility: Data collected from various sources – oceanographic sensors, fishing vessels, and molecular labs – uses diverse formats and lacks universal standards, making integration difficult. (</a:t>
            </a:r>
            <a:r>
              <a:rPr lang="en-US" dirty="0">
                <a:hlinkClick r:id="rId4"/>
              </a:rPr>
              <a:t>https://share.google/Dxry7iPmVtXWhnAQW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Enormous dataset sizes present management challenges for storage and interpretation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Accessing and Collecting Marine Data: Reaching vast and remote ocean areas for sample collection requires expensive research expeditions, while microbes in marine environments are often highly dilute. </a:t>
            </a:r>
            <a:r>
              <a:rPr lang="en-US" dirty="0">
                <a:hlinkClick r:id="rId5"/>
              </a:rPr>
              <a:t>(Link)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603" y="3637242"/>
            <a:ext cx="9990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Existing Technology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https://www.ncei.noaa.gov/products/world-ocean-database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https://www.fao.org/fishery/statistics-query/en/home</a:t>
            </a:r>
            <a:r>
              <a:rPr lang="en-US" dirty="0"/>
              <a:t> </a:t>
            </a:r>
          </a:p>
          <a:p>
            <a:r>
              <a:rPr lang="en-US" dirty="0"/>
              <a:t> This site includes detailed statistics on fish production.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8933</TotalTime>
  <Words>643</Words>
  <Application>Microsoft Office PowerPoint</Application>
  <PresentationFormat>Widescreen</PresentationFormat>
  <Paragraphs>125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Bell MT</vt:lpstr>
      <vt:lpstr>Calibri</vt:lpstr>
      <vt:lpstr>Cambria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 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SUBHO</cp:lastModifiedBy>
  <cp:revision>287</cp:revision>
  <dcterms:created xsi:type="dcterms:W3CDTF">2013-12-12T18:46:50Z</dcterms:created>
  <dcterms:modified xsi:type="dcterms:W3CDTF">2025-09-25T18:08:10Z</dcterms:modified>
</cp:coreProperties>
</file>