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handoutMasterIdLst>
    <p:handoutMasterId r:id="rId24"/>
  </p:handoutMasterIdLst>
  <p:sldIdLst>
    <p:sldId id="257" r:id="rId3"/>
    <p:sldId id="258" r:id="rId4"/>
    <p:sldId id="259" r:id="rId5"/>
    <p:sldId id="661" r:id="rId6"/>
    <p:sldId id="1004" r:id="rId7"/>
    <p:sldId id="260" r:id="rId8"/>
    <p:sldId id="2584" r:id="rId9"/>
    <p:sldId id="428" r:id="rId10"/>
    <p:sldId id="2593" r:id="rId11"/>
    <p:sldId id="2594" r:id="rId12"/>
    <p:sldId id="581" r:id="rId13"/>
    <p:sldId id="323" r:id="rId14"/>
    <p:sldId id="1285" r:id="rId15"/>
    <p:sldId id="2592" r:id="rId16"/>
    <p:sldId id="261" r:id="rId17"/>
    <p:sldId id="2595" r:id="rId18"/>
    <p:sldId id="2596" r:id="rId19"/>
    <p:sldId id="262" r:id="rId20"/>
    <p:sldId id="1885" r:id="rId21"/>
    <p:sldId id="263"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74"/>
  </p:normalViewPr>
  <p:slideViewPr>
    <p:cSldViewPr snapToGrid="0" snapToObjects="1">
      <p:cViewPr varScale="1">
        <p:scale>
          <a:sx n="81" d="100"/>
          <a:sy n="81" d="100"/>
        </p:scale>
        <p:origin x="58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05DDE548-4C07-8849-8CE8-3D53C24F64FA}" type="datetimeFigureOut">
              <a:rPr/>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5E2B0E58-F71D-A24C-AB6A-B6DF38BF616B}" type="slidenum">
              <a:rPr/>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05DDE548-4C07-8849-8CE8-3D53C24F64FA}" type="datetimeFigureOut">
              <a:rPr/>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5E2B0E58-F71D-A24C-AB6A-B6DF38BF616B}" type="slidenum">
              <a:rPr/>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05DDE548-4C07-8849-8CE8-3D53C24F64FA}" type="datetimeFigureOut">
              <a:rPr/>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5E2B0E58-F71D-A24C-AB6A-B6DF38BF616B}" type="slidenum">
              <a:rPr/>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05DDE548-4C07-8849-8CE8-3D53C24F64FA}" type="datetimeFigureOut">
              <a:rPr/>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5E2B0E58-F71D-A24C-AB6A-B6DF38BF616B}" type="slidenum">
              <a:rPr/>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05DDE548-4C07-8849-8CE8-3D53C24F64FA}" type="datetimeFigureOut">
              <a:rPr/>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5E2B0E58-F71D-A24C-AB6A-B6DF38BF616B}" type="slidenum">
              <a:rPr/>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05DDE548-4C07-8849-8CE8-3D53C24F64FA}" type="datetimeFigureOut">
              <a:rPr/>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5E2B0E58-F71D-A24C-AB6A-B6DF38BF616B}" type="slidenum">
              <a:rPr/>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05DDE548-4C07-8849-8CE8-3D53C24F64FA}" type="datetimeFigureOut">
              <a:rPr/>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5E2B0E58-F71D-A24C-AB6A-B6DF38BF616B}" type="slidenum">
              <a:rPr/>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05DDE548-4C07-8849-8CE8-3D53C24F64FA}" type="datetimeFigureOut">
              <a:rPr/>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5E2B0E58-F71D-A24C-AB6A-B6DF38BF616B}" type="slidenum">
              <a:rPr/>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5DDE548-4C07-8849-8CE8-3D53C24F64FA}" type="datetimeFigureOut">
              <a:rPr/>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5E2B0E58-F71D-A24C-AB6A-B6DF38BF616B}" type="slidenum">
              <a:rPr/>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05DDE548-4C07-8849-8CE8-3D53C24F64FA}" type="datetimeFigureOut">
              <a:rPr/>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5E2B0E58-F71D-A24C-AB6A-B6DF38BF616B}" type="slidenum">
              <a:rPr/>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05DDE548-4C07-8849-8CE8-3D53C24F64FA}" type="datetimeFigureOut">
              <a:rPr/>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5E2B0E58-F71D-A24C-AB6A-B6DF38BF616B}" type="slidenum">
              <a:rPr/>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DDE548-4C07-8849-8CE8-3D53C24F64FA}" type="datetimeFigureOut">
              <a:rPr/>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2B0E58-F71D-A24C-AB6A-B6DF38BF616B}" type="slidenum">
              <a:rPr/>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tags" Target="../tags/tag3.xml"/><Relationship Id="rId4" Type="http://schemas.openxmlformats.org/officeDocument/2006/relationships/image" Target="../media/image14.png"/><Relationship Id="rId3" Type="http://schemas.openxmlformats.org/officeDocument/2006/relationships/tags" Target="../tags/tag2.xml"/><Relationship Id="rId2" Type="http://schemas.openxmlformats.org/officeDocument/2006/relationships/image" Target="../media/image13.png"/><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深度视觉·原创设计 https://www.docer.com/works?userid=22383862"/>
          <p:cNvSpPr/>
          <p:nvPr/>
        </p:nvSpPr>
        <p:spPr>
          <a:xfrm>
            <a:off x="632130" y="2714171"/>
            <a:ext cx="3628571" cy="37229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深度视觉·原创设计 https://www.docer.com/works?userid=22383862"/>
          <p:cNvSpPr/>
          <p:nvPr/>
        </p:nvSpPr>
        <p:spPr>
          <a:xfrm>
            <a:off x="1268946" y="933044"/>
            <a:ext cx="3848098" cy="4785585"/>
          </a:xfrm>
          <a:prstGeom prst="rect">
            <a:avLst/>
          </a:prstGeom>
          <a:solidFill>
            <a:schemeClr val="bg1"/>
          </a:solidFill>
          <a:ln>
            <a:noFill/>
          </a:ln>
          <a:effectLst>
            <a:outerShdw blurRad="508000" sx="102000" sy="102000" algn="ctr"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深度视觉·原创设计 https://www.docer.com/works?userid=22383862"/>
          <p:cNvSpPr/>
          <p:nvPr/>
        </p:nvSpPr>
        <p:spPr>
          <a:xfrm rot="16200000">
            <a:off x="11279650" y="20694"/>
            <a:ext cx="933046" cy="8916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 name="深度视觉·原创设计 https://www.docer.com/works?userid=22383862"/>
          <p:cNvSpPr txBox="1"/>
          <p:nvPr/>
        </p:nvSpPr>
        <p:spPr>
          <a:xfrm>
            <a:off x="5772910" y="1448139"/>
            <a:ext cx="5806814" cy="1198880"/>
          </a:xfrm>
          <a:prstGeom prst="rect">
            <a:avLst/>
          </a:prstGeom>
          <a:noFill/>
        </p:spPr>
        <p:txBody>
          <a:bodyPr wrap="square" rtlCol="0">
            <a:spAutoFit/>
          </a:bodyPr>
          <a:lstStyle/>
          <a:p>
            <a:r>
              <a:rPr lang="zh-CN" altLang="en-US" sz="72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易诚小圆</a:t>
            </a:r>
            <a:endParaRPr lang="zh-CN" altLang="en-US" sz="72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9" name="深度视觉·原创设计 https://www.docer.com/works?userid=22383862"/>
          <p:cNvSpPr txBox="1"/>
          <p:nvPr/>
        </p:nvSpPr>
        <p:spPr>
          <a:xfrm>
            <a:off x="5843905" y="2906395"/>
            <a:ext cx="5844540" cy="583565"/>
          </a:xfrm>
          <a:prstGeom prst="rect">
            <a:avLst/>
          </a:prstGeom>
          <a:solidFill>
            <a:schemeClr val="tx1">
              <a:alpha val="0"/>
            </a:schemeClr>
          </a:solidFill>
          <a:effectLst/>
        </p:spPr>
        <p:txBody>
          <a:bodyPr wrap="square" rtlCol="0">
            <a:spAutoFit/>
          </a:bodyPr>
          <a:lstStyle>
            <a:defPPr>
              <a:defRPr lang="zh-CN"/>
            </a:defPPr>
            <a:lvl1pPr>
              <a:defRPr sz="4800">
                <a:solidFill>
                  <a:schemeClr val="bg1"/>
                </a:solidFill>
                <a:latin typeface="思源黑体 CN Heavy" panose="020B0A00000000000000" pitchFamily="34" charset="-122"/>
                <a:ea typeface="思源黑体 CN Heavy" panose="020B0A00000000000000" pitchFamily="34" charset="-122"/>
              </a:defRPr>
            </a:lvl1pPr>
          </a:lstStyle>
          <a:p>
            <a:r>
              <a:rPr lang="en-US" altLang="zh-CN" sz="3200" cap="all">
                <a:solidFill>
                  <a:schemeClr val="bg1">
                    <a:lumMod val="50000"/>
                  </a:schemeClr>
                </a:solidFill>
                <a:uFillTx/>
                <a:latin typeface="思源黑体" charset="0"/>
                <a:ea typeface="思源黑体" panose="020B0500000000000000" pitchFamily="34" charset="-122"/>
                <a:cs typeface="+mn-ea"/>
                <a:sym typeface="思源黑体" panose="020B0500000000000000" pitchFamily="34" charset="-122"/>
              </a:rPr>
              <a:t>Win-win cooperation</a:t>
            </a:r>
            <a:endParaRPr lang="en-US" altLang="zh-CN" sz="3200" cap="all">
              <a:solidFill>
                <a:schemeClr val="bg1">
                  <a:lumMod val="50000"/>
                </a:schemeClr>
              </a:solidFill>
              <a:uFillTx/>
              <a:latin typeface="思源黑体" charset="0"/>
              <a:ea typeface="思源黑体" panose="020B0500000000000000" pitchFamily="34" charset="-122"/>
              <a:cs typeface="+mn-ea"/>
              <a:sym typeface="思源黑体" panose="020B0500000000000000" pitchFamily="34" charset="-122"/>
            </a:endParaRPr>
          </a:p>
        </p:txBody>
      </p:sp>
      <p:sp>
        <p:nvSpPr>
          <p:cNvPr id="10" name="深度视觉·原创设计 https://www.docer.com/works?userid=22383862"/>
          <p:cNvSpPr/>
          <p:nvPr/>
        </p:nvSpPr>
        <p:spPr>
          <a:xfrm>
            <a:off x="5772785" y="4029075"/>
            <a:ext cx="4789805" cy="4610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团队名：比奇堡的小机灵鬼</a:t>
            </a:r>
            <a:endParaRPr lang="en-US" altLang="zh-CN" sz="16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 name="深度视觉·原创设计 https://www.docer.com/works?userid=22383862"/>
          <p:cNvSpPr/>
          <p:nvPr/>
        </p:nvSpPr>
        <p:spPr>
          <a:xfrm>
            <a:off x="5772785" y="4951095"/>
            <a:ext cx="4790440" cy="44323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团队成员：</a:t>
            </a:r>
            <a:r>
              <a:rPr lang="zh-CN" altLang="en-US" sz="14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陈明灿，陈赟，黄智嘉，沈丹，黄佳琳</a:t>
            </a:r>
            <a:endParaRPr lang="zh-CN" altLang="en-US" sz="14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pic>
        <p:nvPicPr>
          <p:cNvPr id="7" name="图片 6" descr="微信图片_20220419175402"/>
          <p:cNvPicPr>
            <a:picLocks noChangeAspect="1"/>
          </p:cNvPicPr>
          <p:nvPr/>
        </p:nvPicPr>
        <p:blipFill>
          <a:blip r:embed="rId1"/>
          <a:stretch>
            <a:fillRect/>
          </a:stretch>
        </p:blipFill>
        <p:spPr>
          <a:xfrm>
            <a:off x="1856740" y="2054225"/>
            <a:ext cx="2890520" cy="2896870"/>
          </a:xfrm>
          <a:prstGeom prst="rect">
            <a:avLst/>
          </a:prstGeom>
        </p:spPr>
      </p:pic>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3000">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14:bounceEnd="33000">
                                          <p:cBhvr additive="base">
                                            <p:cTn id="7" dur="1500" fill="hold"/>
                                            <p:tgtEl>
                                              <p:spTgt spid="8"/>
                                            </p:tgtEl>
                                            <p:attrNameLst>
                                              <p:attrName>ppt_x</p:attrName>
                                            </p:attrNameLst>
                                          </p:cBhvr>
                                          <p:tavLst>
                                            <p:tav tm="0">
                                              <p:val>
                                                <p:strVal val="1+#ppt_w/2"/>
                                              </p:val>
                                            </p:tav>
                                            <p:tav tm="100000">
                                              <p:val>
                                                <p:strVal val="#ppt_x"/>
                                              </p:val>
                                            </p:tav>
                                          </p:tavLst>
                                        </p:anim>
                                        <p:anim calcmode="lin" valueType="num" p14:bounceEnd="33000">
                                          <p:cBhvr additive="base">
                                            <p:cTn id="8" dur="1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1500" fill="hold"/>
                                            <p:tgtEl>
                                              <p:spTgt spid="8"/>
                                            </p:tgtEl>
                                            <p:attrNameLst>
                                              <p:attrName>ppt_x</p:attrName>
                                            </p:attrNameLst>
                                          </p:cBhvr>
                                          <p:tavLst>
                                            <p:tav tm="0">
                                              <p:val>
                                                <p:strVal val="1+#ppt_w/2"/>
                                              </p:val>
                                            </p:tav>
                                            <p:tav tm="100000">
                                              <p:val>
                                                <p:strVal val="#ppt_x"/>
                                              </p:val>
                                            </p:tav>
                                          </p:tavLst>
                                        </p:anim>
                                        <p:anim calcmode="lin" valueType="num">
                                          <p:cBhvr additive="base">
                                            <p:cTn id="8" dur="1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bldLvl="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2" name="深度视觉·原创设计 https://www.docer.com/works?userid=22383862"/>
          <p:cNvSpPr txBox="1"/>
          <p:nvPr/>
        </p:nvSpPr>
        <p:spPr>
          <a:xfrm>
            <a:off x="379243" y="309320"/>
            <a:ext cx="2131945" cy="398780"/>
          </a:xfrm>
          <a:prstGeom prst="rect">
            <a:avLst/>
          </a:prstGeom>
          <a:noFill/>
        </p:spPr>
        <p:txBody>
          <a:bodyPr wrap="square" rtlCol="0">
            <a:spAutoFit/>
          </a:bodyPr>
          <a:lstStyle/>
          <a:p>
            <a:pPr algn="dist"/>
            <a:r>
              <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原型展示</a:t>
            </a:r>
            <a:endPar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cxnSp>
        <p:nvCxnSpPr>
          <p:cNvPr id="3" name="深度视觉·原创设计 https://www.docer.com/works?userid=22383862"/>
          <p:cNvCxnSpPr/>
          <p:nvPr/>
        </p:nvCxnSpPr>
        <p:spPr>
          <a:xfrm>
            <a:off x="7931727" y="3430732"/>
            <a:ext cx="4260273" cy="0"/>
          </a:xfrm>
          <a:prstGeom prst="line">
            <a:avLst/>
          </a:prstGeom>
          <a:ln w="25400">
            <a:solidFill>
              <a:schemeClr val="bg1">
                <a:lumMod val="85000"/>
              </a:schemeClr>
            </a:solidFill>
            <a:prstDash val="sysDash"/>
            <a:headEnd type="oval" w="med" len="med"/>
          </a:ln>
        </p:spPr>
        <p:style>
          <a:lnRef idx="1">
            <a:schemeClr val="accent1"/>
          </a:lnRef>
          <a:fillRef idx="0">
            <a:schemeClr val="accent1"/>
          </a:fillRef>
          <a:effectRef idx="0">
            <a:schemeClr val="accent1"/>
          </a:effectRef>
          <a:fontRef idx="minor">
            <a:schemeClr val="tx1"/>
          </a:fontRef>
        </p:style>
      </p:cxnSp>
      <p:sp>
        <p:nvSpPr>
          <p:cNvPr id="4" name="深度视觉·原创设计 https://www.docer.com/works?userid=22383862"/>
          <p:cNvSpPr/>
          <p:nvPr/>
        </p:nvSpPr>
        <p:spPr>
          <a:xfrm>
            <a:off x="9798627" y="3246076"/>
            <a:ext cx="369311" cy="369311"/>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 dirty="0">
              <a:latin typeface="Roboto Light"/>
            </a:endParaRPr>
          </a:p>
        </p:txBody>
      </p:sp>
      <p:sp>
        <p:nvSpPr>
          <p:cNvPr id="5" name="深度视觉·原创设计 https://www.docer.com/works?userid=22383862"/>
          <p:cNvSpPr/>
          <p:nvPr/>
        </p:nvSpPr>
        <p:spPr>
          <a:xfrm>
            <a:off x="9511333" y="4110272"/>
            <a:ext cx="1877103" cy="603885"/>
          </a:xfrm>
          <a:prstGeom prst="rect">
            <a:avLst/>
          </a:prstGeom>
        </p:spPr>
        <p:txBody>
          <a:bodyPr wrap="square">
            <a:spAutoFit/>
          </a:bodyPr>
          <a:lstStyle/>
          <a:p>
            <a:pPr lvl="0" algn="l">
              <a:lnSpc>
                <a:spcPts val="2000"/>
              </a:lnSpc>
              <a:defRPr/>
            </a:pPr>
            <a:r>
              <a:rPr lang="zh-CN" altLang="en-US" sz="11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节约生活费，快捷方便，校内交易</a:t>
            </a:r>
            <a:endParaRPr lang="zh-CN" altLang="en-US" sz="11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p:txBody>
      </p:sp>
      <p:sp>
        <p:nvSpPr>
          <p:cNvPr id="6" name="深度视觉·原创设计 https://www.docer.com/works?userid=22383862"/>
          <p:cNvSpPr/>
          <p:nvPr/>
        </p:nvSpPr>
        <p:spPr>
          <a:xfrm>
            <a:off x="9511333" y="3800043"/>
            <a:ext cx="1092141" cy="33718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rPr>
              <a:t>二次利用</a:t>
            </a:r>
            <a:endParaRPr kumimoji="0" lang="zh-CN" altLang="en-US" sz="1600" b="1"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endParaRPr>
          </a:p>
        </p:txBody>
      </p:sp>
      <p:sp>
        <p:nvSpPr>
          <p:cNvPr id="8" name="深度视觉·原创设计 https://www.docer.com/works?userid=22383862"/>
          <p:cNvSpPr txBox="1"/>
          <p:nvPr/>
        </p:nvSpPr>
        <p:spPr>
          <a:xfrm>
            <a:off x="2056026" y="1728377"/>
            <a:ext cx="1808480" cy="583565"/>
          </a:xfrm>
          <a:prstGeom prst="rect">
            <a:avLst/>
          </a:prstGeom>
          <a:noFill/>
        </p:spPr>
        <p:txBody>
          <a:bodyPr wrap="none" rtlCol="0">
            <a:spAutoFit/>
          </a:bodyPr>
          <a:lstStyle/>
          <a:p>
            <a:pPr algn="l"/>
            <a:r>
              <a:rPr lang="zh-CN" altLang="en-US" sz="3200" dirty="0">
                <a:solidFill>
                  <a:schemeClr val="tx1">
                    <a:lumMod val="75000"/>
                    <a:lumOff val="25000"/>
                  </a:schemeClr>
                </a:solidFill>
                <a:latin typeface="思源黑体 CN Normal" panose="020B0400000000000000" pitchFamily="34" charset="-122"/>
                <a:ea typeface="思源黑体 CN Normal" panose="020B0400000000000000" pitchFamily="34" charset="-122"/>
              </a:rPr>
              <a:t>二手市场</a:t>
            </a:r>
            <a:endParaRPr lang="zh-CN" altLang="en-US" sz="32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9" name="深度视觉·原创设计 https://www.docer.com/works?userid=22383862"/>
          <p:cNvSpPr txBox="1"/>
          <p:nvPr/>
        </p:nvSpPr>
        <p:spPr>
          <a:xfrm>
            <a:off x="2056026" y="2986405"/>
            <a:ext cx="3407382" cy="735965"/>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rPr>
              <a:t>用户手上不需要的物品进行二手交易，搜索框中搜想要的商品</a:t>
            </a:r>
            <a:endParaRPr kumimoji="0" lang="en-US" altLang="zh-CN"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endParaRPr>
          </a:p>
        </p:txBody>
      </p:sp>
      <p:pic>
        <p:nvPicPr>
          <p:cNvPr id="15" name="图片 14"/>
          <p:cNvPicPr>
            <a:picLocks noChangeAspect="1"/>
          </p:cNvPicPr>
          <p:nvPr/>
        </p:nvPicPr>
        <p:blipFill>
          <a:blip r:embed="rId1"/>
          <a:stretch>
            <a:fillRect/>
          </a:stretch>
        </p:blipFill>
        <p:spPr>
          <a:xfrm>
            <a:off x="5414645" y="5715"/>
            <a:ext cx="3169920" cy="6477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22" presetClass="entr" presetSubtype="8"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6"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8" name="深度视觉·原创设计 https://www.docer.com/works?userid=22383862"/>
          <p:cNvSpPr txBox="1"/>
          <p:nvPr/>
        </p:nvSpPr>
        <p:spPr>
          <a:xfrm>
            <a:off x="379243" y="309320"/>
            <a:ext cx="2131945" cy="400110"/>
          </a:xfrm>
          <a:prstGeom prst="rect">
            <a:avLst/>
          </a:prstGeom>
          <a:noFill/>
        </p:spPr>
        <p:txBody>
          <a:bodyPr wrap="square" rtlCol="0">
            <a:spAutoFit/>
          </a:bodyPr>
          <a:lstStyle/>
          <a:p>
            <a:pPr algn="dist"/>
            <a:r>
              <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输入您的标题</a:t>
            </a:r>
            <a:endPar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sp>
        <p:nvSpPr>
          <p:cNvPr id="5" name="深度视觉·原创设计 https://www.docer.com/works?userid=22383862"/>
          <p:cNvSpPr/>
          <p:nvPr/>
        </p:nvSpPr>
        <p:spPr>
          <a:xfrm>
            <a:off x="1588" y="0"/>
            <a:ext cx="4486184" cy="6858000"/>
          </a:xfrm>
          <a:prstGeom prst="rect">
            <a:avLst/>
          </a:prstGeom>
          <a:solidFill>
            <a:schemeClr val="bg1"/>
          </a:solidFill>
          <a:ln w="127000">
            <a:noFill/>
          </a:ln>
          <a:effectLst>
            <a:outerShdw blurRad="977900" dist="635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450"/>
          </a:p>
        </p:txBody>
      </p:sp>
      <p:sp>
        <p:nvSpPr>
          <p:cNvPr id="6" name="深度视觉·原创设计 https://www.docer.com/works?userid=22383862"/>
          <p:cNvSpPr/>
          <p:nvPr/>
        </p:nvSpPr>
        <p:spPr>
          <a:xfrm>
            <a:off x="4279347" y="3485964"/>
            <a:ext cx="415102" cy="41510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450">
              <a:solidFill>
                <a:schemeClr val="bg2">
                  <a:lumMod val="50000"/>
                </a:schemeClr>
              </a:solidFill>
              <a:latin typeface="+mj-lt"/>
            </a:endParaRPr>
          </a:p>
        </p:txBody>
      </p:sp>
      <p:sp>
        <p:nvSpPr>
          <p:cNvPr id="7" name="深度视觉·原创设计 https://www.docer.com/works?userid=22383862"/>
          <p:cNvSpPr/>
          <p:nvPr/>
        </p:nvSpPr>
        <p:spPr>
          <a:xfrm>
            <a:off x="4402207" y="3593049"/>
            <a:ext cx="139886" cy="171437"/>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lIns="45713" tIns="22850" rIns="45713" bIns="22850" anchor="ctr" anchorCtr="0">
            <a:noAutofit/>
          </a:bodyPr>
          <a:lstStyle/>
          <a:p>
            <a:endParaRPr sz="1800">
              <a:solidFill>
                <a:schemeClr val="bg2">
                  <a:lumMod val="50000"/>
                </a:schemeClr>
              </a:solidFill>
              <a:latin typeface="+mj-lt"/>
              <a:ea typeface="Lato"/>
              <a:cs typeface="Lato"/>
              <a:sym typeface="Lato"/>
            </a:endParaRPr>
          </a:p>
        </p:txBody>
      </p:sp>
      <p:sp>
        <p:nvSpPr>
          <p:cNvPr id="8" name="深度视觉·原创设计 https://www.docer.com/works?userid=22383862"/>
          <p:cNvSpPr/>
          <p:nvPr/>
        </p:nvSpPr>
        <p:spPr>
          <a:xfrm>
            <a:off x="4279347" y="4743277"/>
            <a:ext cx="415102" cy="41510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450">
              <a:solidFill>
                <a:schemeClr val="bg2">
                  <a:lumMod val="50000"/>
                </a:schemeClr>
              </a:solidFill>
              <a:latin typeface="+mj-lt"/>
            </a:endParaRPr>
          </a:p>
        </p:txBody>
      </p:sp>
      <p:sp>
        <p:nvSpPr>
          <p:cNvPr id="9" name="深度视觉·原创设计 https://www.docer.com/works?userid=22383862"/>
          <p:cNvSpPr/>
          <p:nvPr/>
        </p:nvSpPr>
        <p:spPr>
          <a:xfrm>
            <a:off x="4402207" y="4850362"/>
            <a:ext cx="139886" cy="171437"/>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lIns="45713" tIns="22850" rIns="45713" bIns="22850" anchor="ctr" anchorCtr="0">
            <a:noAutofit/>
          </a:bodyPr>
          <a:lstStyle/>
          <a:p>
            <a:endParaRPr sz="1800">
              <a:solidFill>
                <a:schemeClr val="bg2">
                  <a:lumMod val="50000"/>
                </a:schemeClr>
              </a:solidFill>
              <a:latin typeface="+mj-lt"/>
              <a:ea typeface="Lato"/>
              <a:cs typeface="Lato"/>
              <a:sym typeface="Lato"/>
            </a:endParaRPr>
          </a:p>
        </p:txBody>
      </p:sp>
      <p:sp>
        <p:nvSpPr>
          <p:cNvPr id="10" name="深度视觉·原创设计 https://www.docer.com/works?userid=22383862"/>
          <p:cNvSpPr txBox="1"/>
          <p:nvPr/>
        </p:nvSpPr>
        <p:spPr>
          <a:xfrm>
            <a:off x="540705" y="1701083"/>
            <a:ext cx="1808480" cy="583565"/>
          </a:xfrm>
          <a:prstGeom prst="rect">
            <a:avLst/>
          </a:prstGeom>
          <a:noFill/>
        </p:spPr>
        <p:txBody>
          <a:bodyPr wrap="none" rtlCol="0">
            <a:spAutoFit/>
          </a:bodyPr>
          <a:lstStyle/>
          <a:p>
            <a:r>
              <a:rPr lang="zh-CN" altLang="en-US" sz="3200" dirty="0">
                <a:solidFill>
                  <a:schemeClr val="tx1">
                    <a:lumMod val="75000"/>
                    <a:lumOff val="25000"/>
                  </a:schemeClr>
                </a:solidFill>
                <a:latin typeface="思源黑体 CN Normal" panose="020B0400000000000000" pitchFamily="34" charset="-122"/>
                <a:ea typeface="思源黑体 CN Normal" panose="020B0400000000000000" pitchFamily="34" charset="-122"/>
              </a:rPr>
              <a:t>校园跑腿</a:t>
            </a:r>
            <a:endParaRPr lang="zh-CN" altLang="en-US" sz="32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11" name="深度视觉·原创设计 https://www.docer.com/works?userid=22383862"/>
          <p:cNvSpPr txBox="1"/>
          <p:nvPr/>
        </p:nvSpPr>
        <p:spPr>
          <a:xfrm>
            <a:off x="540705" y="1194423"/>
            <a:ext cx="3183654" cy="4342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a:solidFill>
                  <a:schemeClr val="tx1">
                    <a:lumMod val="75000"/>
                    <a:lumOff val="25000"/>
                  </a:schemeClr>
                </a:solidFill>
                <a:latin typeface="Source Han Sans CN" panose="020B0500000000000000" pitchFamily="34" charset="-128"/>
                <a:ea typeface="Source Han Sans CN" panose="020B0500000000000000" pitchFamily="34" charset="-128"/>
                <a:cs typeface="Lato"/>
                <a:sym typeface="Lato"/>
              </a:rPr>
              <a:t>STUDENT RUNNING</a:t>
            </a:r>
            <a:endParaRPr lang="en-US" sz="2400" b="0" i="0" u="none" strike="noStrike" cap="none">
              <a:solidFill>
                <a:schemeClr val="tx1">
                  <a:lumMod val="75000"/>
                  <a:lumOff val="25000"/>
                </a:schemeClr>
              </a:solidFill>
              <a:latin typeface="Source Han Sans CN" panose="020B0500000000000000" pitchFamily="34" charset="-128"/>
              <a:ea typeface="Source Han Sans CN" panose="020B0500000000000000" pitchFamily="34" charset="-128"/>
              <a:cs typeface="Lato"/>
              <a:sym typeface="Lato"/>
            </a:endParaRPr>
          </a:p>
        </p:txBody>
      </p:sp>
      <p:sp>
        <p:nvSpPr>
          <p:cNvPr id="12" name="深度视觉·原创设计 https://www.docer.com/works?userid=22383862"/>
          <p:cNvSpPr/>
          <p:nvPr/>
        </p:nvSpPr>
        <p:spPr>
          <a:xfrm>
            <a:off x="1258712" y="3568036"/>
            <a:ext cx="2635294" cy="603885"/>
          </a:xfrm>
          <a:prstGeom prst="rect">
            <a:avLst/>
          </a:prstGeom>
        </p:spPr>
        <p:txBody>
          <a:bodyPr wrap="square">
            <a:spAutoFit/>
          </a:bodyPr>
          <a:lstStyle/>
          <a:p>
            <a:pPr lvl="0" algn="r">
              <a:lnSpc>
                <a:spcPts val="2000"/>
              </a:lnSpc>
              <a:defRPr/>
            </a:pPr>
            <a:r>
              <a:rPr lang="zh-CN" altLang="en-US" sz="11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四大服务，快递代拿，上门取件，物品代送，物品代买，自行选择</a:t>
            </a:r>
            <a:endParaRPr lang="zh-CN" altLang="en-US" sz="11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p:txBody>
      </p:sp>
      <p:sp>
        <p:nvSpPr>
          <p:cNvPr id="13" name="深度视觉·原创设计 https://www.docer.com/works?userid=22383862"/>
          <p:cNvSpPr/>
          <p:nvPr/>
        </p:nvSpPr>
        <p:spPr>
          <a:xfrm>
            <a:off x="2277110" y="3257550"/>
            <a:ext cx="1616710" cy="337185"/>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rPr>
              <a:t>跑腿服务主界面</a:t>
            </a:r>
            <a:endParaRPr kumimoji="0" lang="zh-CN" altLang="en-US" sz="1600" b="1"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endParaRPr>
          </a:p>
        </p:txBody>
      </p:sp>
      <p:sp>
        <p:nvSpPr>
          <p:cNvPr id="14" name="深度视觉·原创设计 https://www.docer.com/works?userid=22383862"/>
          <p:cNvSpPr/>
          <p:nvPr/>
        </p:nvSpPr>
        <p:spPr>
          <a:xfrm>
            <a:off x="1258712" y="4877629"/>
            <a:ext cx="2635294" cy="603885"/>
          </a:xfrm>
          <a:prstGeom prst="rect">
            <a:avLst/>
          </a:prstGeom>
        </p:spPr>
        <p:txBody>
          <a:bodyPr wrap="square">
            <a:spAutoFit/>
          </a:bodyPr>
          <a:lstStyle/>
          <a:p>
            <a:pPr lvl="0" algn="r">
              <a:lnSpc>
                <a:spcPts val="2000"/>
              </a:lnSpc>
              <a:defRPr/>
            </a:pPr>
            <a:r>
              <a:rPr lang="zh-CN" altLang="en-US" sz="11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输入取件码，取件地址，送达地址和送达时间，支付相应费用</a:t>
            </a:r>
            <a:endParaRPr lang="zh-CN" altLang="en-US" sz="11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p:txBody>
      </p:sp>
      <p:sp>
        <p:nvSpPr>
          <p:cNvPr id="15" name="深度视觉·原创设计 https://www.docer.com/works?userid=22383862"/>
          <p:cNvSpPr/>
          <p:nvPr/>
        </p:nvSpPr>
        <p:spPr>
          <a:xfrm>
            <a:off x="2801865" y="4567400"/>
            <a:ext cx="1092141" cy="337185"/>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rPr>
              <a:t>快递代取</a:t>
            </a:r>
            <a:endParaRPr kumimoji="0" lang="zh-CN" altLang="en-US" sz="1600" b="1"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endParaRPr>
          </a:p>
        </p:txBody>
      </p:sp>
      <p:pic>
        <p:nvPicPr>
          <p:cNvPr id="2" name="图片 1"/>
          <p:cNvPicPr>
            <a:picLocks noChangeAspect="1"/>
          </p:cNvPicPr>
          <p:nvPr/>
        </p:nvPicPr>
        <p:blipFill>
          <a:blip r:embed="rId1"/>
          <a:stretch>
            <a:fillRect/>
          </a:stretch>
        </p:blipFill>
        <p:spPr>
          <a:xfrm>
            <a:off x="4937125" y="28575"/>
            <a:ext cx="3307080" cy="6454140"/>
          </a:xfrm>
          <a:prstGeom prst="rect">
            <a:avLst/>
          </a:prstGeom>
        </p:spPr>
      </p:pic>
      <p:pic>
        <p:nvPicPr>
          <p:cNvPr id="19" name="图片 18"/>
          <p:cNvPicPr>
            <a:picLocks noChangeAspect="1"/>
          </p:cNvPicPr>
          <p:nvPr/>
        </p:nvPicPr>
        <p:blipFill>
          <a:blip r:embed="rId2"/>
          <a:stretch>
            <a:fillRect/>
          </a:stretch>
        </p:blipFill>
        <p:spPr>
          <a:xfrm>
            <a:off x="8639175" y="0"/>
            <a:ext cx="3314700" cy="6477000"/>
          </a:xfrm>
          <a:prstGeom prst="rect">
            <a:avLst/>
          </a:prstGeom>
        </p:spPr>
      </p:pic>
      <p:sp>
        <p:nvSpPr>
          <p:cNvPr id="3" name="深度视觉·原创设计 https://www.docer.com/works?userid=22383862"/>
          <p:cNvSpPr txBox="1"/>
          <p:nvPr/>
        </p:nvSpPr>
        <p:spPr>
          <a:xfrm>
            <a:off x="145563" y="168985"/>
            <a:ext cx="2131945" cy="398780"/>
          </a:xfrm>
          <a:prstGeom prst="rect">
            <a:avLst/>
          </a:prstGeom>
          <a:noFill/>
        </p:spPr>
        <p:txBody>
          <a:bodyPr wrap="square" rtlCol="0">
            <a:spAutoFit/>
          </a:bodyPr>
          <a:p>
            <a:pPr algn="dist"/>
            <a:r>
              <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原型展示</a:t>
            </a:r>
            <a:endPar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1000"/>
                                        <p:tgtEl>
                                          <p:spTgt spid="15"/>
                                        </p:tgtEl>
                                      </p:cBhvr>
                                    </p:animEffect>
                                    <p:anim calcmode="lin" valueType="num">
                                      <p:cBhvr>
                                        <p:cTn id="24" dur="1000" fill="hold"/>
                                        <p:tgtEl>
                                          <p:spTgt spid="15"/>
                                        </p:tgtEl>
                                        <p:attrNameLst>
                                          <p:attrName>ppt_x</p:attrName>
                                        </p:attrNameLst>
                                      </p:cBhvr>
                                      <p:tavLst>
                                        <p:tav tm="0">
                                          <p:val>
                                            <p:strVal val="#ppt_x"/>
                                          </p:val>
                                        </p:tav>
                                        <p:tav tm="100000">
                                          <p:val>
                                            <p:strVal val="#ppt_x"/>
                                          </p:val>
                                        </p:tav>
                                      </p:tavLst>
                                    </p:anim>
                                    <p:anim calcmode="lin" valueType="num">
                                      <p:cBhvr>
                                        <p:cTn id="2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2" name="深度视觉·原创设计 https://www.docer.com/works?userid=22383862"/>
          <p:cNvSpPr txBox="1"/>
          <p:nvPr/>
        </p:nvSpPr>
        <p:spPr>
          <a:xfrm>
            <a:off x="379243" y="309320"/>
            <a:ext cx="2131945" cy="398780"/>
          </a:xfrm>
          <a:prstGeom prst="rect">
            <a:avLst/>
          </a:prstGeom>
          <a:noFill/>
        </p:spPr>
        <p:txBody>
          <a:bodyPr wrap="square" rtlCol="0">
            <a:spAutoFit/>
          </a:bodyPr>
          <a:lstStyle/>
          <a:p>
            <a:pPr algn="dist"/>
            <a:r>
              <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原型展示</a:t>
            </a:r>
            <a:endPar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sp>
        <p:nvSpPr>
          <p:cNvPr id="7" name="深度视觉·原创设计 https://www.docer.com/works?userid=22383862"/>
          <p:cNvSpPr txBox="1"/>
          <p:nvPr/>
        </p:nvSpPr>
        <p:spPr>
          <a:xfrm>
            <a:off x="1601396" y="2847136"/>
            <a:ext cx="2889251" cy="492125"/>
          </a:xfrm>
          <a:prstGeom prst="rect">
            <a:avLst/>
          </a:prstGeom>
          <a:noFill/>
        </p:spPr>
        <p:txBody>
          <a:bodyPr wrap="square" lIns="91423" tIns="0" rIns="91423" b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rPr>
              <a:t>校园超市</a:t>
            </a:r>
            <a:endParaRPr kumimoji="0" lang="zh-CN" altLang="en-US" sz="3200" b="1"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endParaRPr>
          </a:p>
        </p:txBody>
      </p:sp>
      <p:sp>
        <p:nvSpPr>
          <p:cNvPr id="8" name="深度视觉·原创设计 https://www.docer.com/works?userid=22383862"/>
          <p:cNvSpPr txBox="1"/>
          <p:nvPr/>
        </p:nvSpPr>
        <p:spPr>
          <a:xfrm>
            <a:off x="1601396" y="3815683"/>
            <a:ext cx="3321659" cy="602615"/>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rPr>
              <a:t>选择对应商铺，进去选购自己需要的日用品，零食饮料等。</a:t>
            </a:r>
            <a:endParaRPr kumimoji="0" lang="zh-CN" altLang="en-US"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endParaRPr>
          </a:p>
        </p:txBody>
      </p:sp>
      <p:sp>
        <p:nvSpPr>
          <p:cNvPr id="9" name="深度视觉·原创设计 https://www.docer.com/works?userid=22383862"/>
          <p:cNvSpPr txBox="1"/>
          <p:nvPr/>
        </p:nvSpPr>
        <p:spPr>
          <a:xfrm>
            <a:off x="1471930" y="2412365"/>
            <a:ext cx="5365115" cy="31051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sz="2000" b="0" i="0" cap="all">
                <a:solidFill>
                  <a:schemeClr val="bg1">
                    <a:lumMod val="50000"/>
                  </a:schemeClr>
                </a:solidFill>
                <a:uFillTx/>
                <a:latin typeface="汉仪书宋二简" panose="02010600000101010101" charset="-122"/>
                <a:ea typeface="汉仪书宋二简" panose="02010600000101010101" charset="-122"/>
                <a:cs typeface="Lato"/>
                <a:sym typeface="Lato"/>
              </a:rPr>
              <a:t>Campus supermarket</a:t>
            </a:r>
            <a:endParaRPr sz="2000" b="0" i="0" cap="all">
              <a:solidFill>
                <a:schemeClr val="bg1">
                  <a:lumMod val="50000"/>
                </a:schemeClr>
              </a:solidFill>
              <a:uFillTx/>
              <a:latin typeface="汉仪书宋二简" panose="02010600000101010101" charset="-122"/>
              <a:ea typeface="汉仪书宋二简" panose="02010600000101010101" charset="-122"/>
              <a:cs typeface="Lato"/>
              <a:sym typeface="Lato"/>
            </a:endParaRPr>
          </a:p>
        </p:txBody>
      </p:sp>
      <p:pic>
        <p:nvPicPr>
          <p:cNvPr id="5" name="图片 4"/>
          <p:cNvPicPr>
            <a:picLocks noChangeAspect="1"/>
          </p:cNvPicPr>
          <p:nvPr/>
        </p:nvPicPr>
        <p:blipFill>
          <a:blip r:embed="rId1"/>
          <a:stretch>
            <a:fillRect/>
          </a:stretch>
        </p:blipFill>
        <p:spPr>
          <a:xfrm>
            <a:off x="5144135" y="309245"/>
            <a:ext cx="3398520" cy="6113145"/>
          </a:xfrm>
          <a:prstGeom prst="rect">
            <a:avLst/>
          </a:prstGeom>
        </p:spPr>
      </p:pic>
      <p:pic>
        <p:nvPicPr>
          <p:cNvPr id="13" name="图片 12"/>
          <p:cNvPicPr>
            <a:picLocks noChangeAspect="1"/>
          </p:cNvPicPr>
          <p:nvPr/>
        </p:nvPicPr>
        <p:blipFill>
          <a:blip r:embed="rId2"/>
          <a:stretch>
            <a:fillRect/>
          </a:stretch>
        </p:blipFill>
        <p:spPr>
          <a:xfrm>
            <a:off x="8639810" y="308610"/>
            <a:ext cx="3307080" cy="61137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2" name="深度视觉·原创设计 https://www.docer.com/works?userid=22383862"/>
          <p:cNvSpPr txBox="1"/>
          <p:nvPr/>
        </p:nvSpPr>
        <p:spPr>
          <a:xfrm>
            <a:off x="379243" y="309320"/>
            <a:ext cx="2131945" cy="398780"/>
          </a:xfrm>
          <a:prstGeom prst="rect">
            <a:avLst/>
          </a:prstGeom>
          <a:noFill/>
        </p:spPr>
        <p:txBody>
          <a:bodyPr wrap="square" rtlCol="0">
            <a:spAutoFit/>
          </a:bodyPr>
          <a:lstStyle/>
          <a:p>
            <a:pPr algn="dist"/>
            <a:r>
              <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原型展示</a:t>
            </a:r>
            <a:endPar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sp>
        <p:nvSpPr>
          <p:cNvPr id="7" name="深度视觉·原创设计 https://www.docer.com/works?userid=22383862"/>
          <p:cNvSpPr txBox="1"/>
          <p:nvPr/>
        </p:nvSpPr>
        <p:spPr>
          <a:xfrm>
            <a:off x="8783315" y="122758"/>
            <a:ext cx="4161299" cy="492125"/>
          </a:xfrm>
          <a:prstGeom prst="rect">
            <a:avLst/>
          </a:prstGeom>
          <a:noFill/>
        </p:spPr>
        <p:txBody>
          <a:bodyPr wrap="square" lIns="91423" tIns="0" rIns="91423" b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itchFamily="34" charset="0"/>
                <a:sym typeface="+mn-ea"/>
              </a:rPr>
              <a:t>消息中心</a:t>
            </a:r>
            <a:endParaRPr kumimoji="0" lang="zh-CN" altLang="en-US" sz="3200" b="1" i="0" u="none" strike="noStrike" kern="1200" cap="none" spc="0" normalizeH="0" baseline="0"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itchFamily="34" charset="0"/>
              <a:sym typeface="+mn-ea"/>
            </a:endParaRPr>
          </a:p>
        </p:txBody>
      </p:sp>
      <p:pic>
        <p:nvPicPr>
          <p:cNvPr id="2" name="图片 1"/>
          <p:cNvPicPr>
            <a:picLocks noChangeAspect="1"/>
          </p:cNvPicPr>
          <p:nvPr>
            <p:custDataLst>
              <p:tags r:id="rId1"/>
            </p:custDataLst>
          </p:nvPr>
        </p:nvPicPr>
        <p:blipFill>
          <a:blip r:embed="rId2"/>
          <a:stretch>
            <a:fillRect/>
          </a:stretch>
        </p:blipFill>
        <p:spPr>
          <a:xfrm>
            <a:off x="379095" y="708025"/>
            <a:ext cx="3444240" cy="5776595"/>
          </a:xfrm>
          <a:prstGeom prst="rect">
            <a:avLst/>
          </a:prstGeom>
        </p:spPr>
      </p:pic>
      <p:pic>
        <p:nvPicPr>
          <p:cNvPr id="13" name="图片 12"/>
          <p:cNvPicPr>
            <a:picLocks noChangeAspect="1"/>
          </p:cNvPicPr>
          <p:nvPr>
            <p:custDataLst>
              <p:tags r:id="rId3"/>
            </p:custDataLst>
          </p:nvPr>
        </p:nvPicPr>
        <p:blipFill>
          <a:blip r:embed="rId4"/>
          <a:stretch>
            <a:fillRect/>
          </a:stretch>
        </p:blipFill>
        <p:spPr>
          <a:xfrm>
            <a:off x="4472305" y="737235"/>
            <a:ext cx="3291840" cy="5746115"/>
          </a:xfrm>
          <a:prstGeom prst="rect">
            <a:avLst/>
          </a:prstGeom>
        </p:spPr>
      </p:pic>
      <p:pic>
        <p:nvPicPr>
          <p:cNvPr id="14" name="图片 13"/>
          <p:cNvPicPr>
            <a:picLocks noChangeAspect="1"/>
          </p:cNvPicPr>
          <p:nvPr>
            <p:custDataLst>
              <p:tags r:id="rId5"/>
            </p:custDataLst>
          </p:nvPr>
        </p:nvPicPr>
        <p:blipFill>
          <a:blip r:embed="rId6"/>
          <a:stretch>
            <a:fillRect/>
          </a:stretch>
        </p:blipFill>
        <p:spPr>
          <a:xfrm>
            <a:off x="8413115" y="708025"/>
            <a:ext cx="3345180" cy="5788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2" name="深度视觉·原创设计 https://www.docer.com/works?userid=22383862"/>
          <p:cNvSpPr txBox="1"/>
          <p:nvPr/>
        </p:nvSpPr>
        <p:spPr>
          <a:xfrm>
            <a:off x="379243" y="309320"/>
            <a:ext cx="2131945" cy="398780"/>
          </a:xfrm>
          <a:prstGeom prst="rect">
            <a:avLst/>
          </a:prstGeom>
          <a:noFill/>
        </p:spPr>
        <p:txBody>
          <a:bodyPr wrap="square" rtlCol="0">
            <a:spAutoFit/>
          </a:bodyPr>
          <a:lstStyle/>
          <a:p>
            <a:pPr algn="dist"/>
            <a:r>
              <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原型展示</a:t>
            </a:r>
            <a:endPar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pic>
        <p:nvPicPr>
          <p:cNvPr id="3" name="图片 2"/>
          <p:cNvPicPr>
            <a:picLocks noChangeAspect="1"/>
          </p:cNvPicPr>
          <p:nvPr/>
        </p:nvPicPr>
        <p:blipFill>
          <a:blip r:embed="rId1"/>
          <a:stretch>
            <a:fillRect/>
          </a:stretch>
        </p:blipFill>
        <p:spPr>
          <a:xfrm>
            <a:off x="5135880" y="13335"/>
            <a:ext cx="3360420" cy="6469380"/>
          </a:xfrm>
          <a:prstGeom prst="rect">
            <a:avLst/>
          </a:prstGeom>
        </p:spPr>
      </p:pic>
      <p:pic>
        <p:nvPicPr>
          <p:cNvPr id="4" name="图片 3"/>
          <p:cNvPicPr>
            <a:picLocks noChangeAspect="1"/>
          </p:cNvPicPr>
          <p:nvPr/>
        </p:nvPicPr>
        <p:blipFill>
          <a:blip r:embed="rId2"/>
          <a:stretch>
            <a:fillRect/>
          </a:stretch>
        </p:blipFill>
        <p:spPr>
          <a:xfrm>
            <a:off x="8641715" y="0"/>
            <a:ext cx="3246120" cy="6482715"/>
          </a:xfrm>
          <a:prstGeom prst="rect">
            <a:avLst/>
          </a:prstGeom>
        </p:spPr>
      </p:pic>
      <p:sp>
        <p:nvSpPr>
          <p:cNvPr id="6" name="深度视觉·原创设计 https://www.docer.com/works?userid=22383862"/>
          <p:cNvSpPr txBox="1"/>
          <p:nvPr/>
        </p:nvSpPr>
        <p:spPr>
          <a:xfrm>
            <a:off x="1601396" y="2866186"/>
            <a:ext cx="2889251" cy="492125"/>
          </a:xfrm>
          <a:prstGeom prst="rect">
            <a:avLst/>
          </a:prstGeom>
          <a:noFill/>
        </p:spPr>
        <p:txBody>
          <a:bodyPr wrap="square" lIns="91423" tIns="0" rIns="91423" bIns="0" rtlCol="0" anchor="t">
            <a:spAutoFit/>
          </a:bodyPr>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rPr>
              <a:t>校园指南</a:t>
            </a:r>
            <a:endParaRPr kumimoji="0" lang="zh-CN" altLang="en-US" sz="3200" b="1"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endParaRPr>
          </a:p>
        </p:txBody>
      </p:sp>
      <p:sp>
        <p:nvSpPr>
          <p:cNvPr id="9" name="深度视觉·原创设计 https://www.docer.com/works?userid=22383862"/>
          <p:cNvSpPr txBox="1"/>
          <p:nvPr/>
        </p:nvSpPr>
        <p:spPr>
          <a:xfrm>
            <a:off x="1471930" y="2412365"/>
            <a:ext cx="5365115" cy="310515"/>
          </a:xfrm>
          <a:prstGeom prst="rect">
            <a:avLst/>
          </a:prstGeom>
          <a:noFill/>
          <a:ln>
            <a:noFill/>
          </a:ln>
        </p:spPr>
        <p:txBody>
          <a:bodyPr spcFirstLastPara="1" wrap="square" lIns="91425" tIns="45700" rIns="91425" bIns="45700" anchor="t" anchorCtr="0">
            <a:noAutofit/>
          </a:bodyPr>
          <a:p>
            <a:pPr marL="0" marR="0" lvl="0" indent="0" algn="l" rtl="0">
              <a:spcBef>
                <a:spcPts val="0"/>
              </a:spcBef>
              <a:spcAft>
                <a:spcPts val="0"/>
              </a:spcAft>
              <a:buNone/>
            </a:pPr>
            <a:r>
              <a:rPr sz="2000" b="0" i="0" cap="all">
                <a:solidFill>
                  <a:schemeClr val="bg1">
                    <a:lumMod val="50000"/>
                  </a:schemeClr>
                </a:solidFill>
                <a:uFillTx/>
                <a:latin typeface="汉仪书宋二简" panose="02010600000101010101" charset="-122"/>
                <a:ea typeface="汉仪书宋二简" panose="02010600000101010101" charset="-122"/>
                <a:cs typeface="Lato"/>
                <a:sym typeface="Lato"/>
              </a:rPr>
              <a:t>Campus guide</a:t>
            </a:r>
            <a:endParaRPr sz="2000" b="0" i="0" cap="all">
              <a:solidFill>
                <a:schemeClr val="bg1">
                  <a:lumMod val="50000"/>
                </a:schemeClr>
              </a:solidFill>
              <a:uFillTx/>
              <a:latin typeface="汉仪书宋二简" panose="02010600000101010101" charset="-122"/>
              <a:ea typeface="汉仪书宋二简" panose="02010600000101010101" charset="-122"/>
              <a:cs typeface="Lato"/>
              <a:sym typeface="Lato"/>
            </a:endParaRPr>
          </a:p>
        </p:txBody>
      </p:sp>
      <p:sp>
        <p:nvSpPr>
          <p:cNvPr id="8" name="深度视觉·原创设计 https://www.docer.com/works?userid=22383862"/>
          <p:cNvSpPr txBox="1"/>
          <p:nvPr/>
        </p:nvSpPr>
        <p:spPr>
          <a:xfrm>
            <a:off x="1601396" y="3815683"/>
            <a:ext cx="3321659" cy="85915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rPr>
              <a:t>给新用户提供校园地图，更快熟悉新环境，还有学校社团，让用户选择自己感兴趣的社团进行活动</a:t>
            </a:r>
            <a:endParaRPr kumimoji="0" lang="zh-CN" altLang="en-US"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深度视觉·原创设计 https://www.docer.com/works?userid=22383862"/>
          <p:cNvSpPr/>
          <p:nvPr/>
        </p:nvSpPr>
        <p:spPr>
          <a:xfrm>
            <a:off x="0" y="3153554"/>
            <a:ext cx="3628571" cy="37229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深度视觉·原创设计 https://www.docer.com/works?userid=22383862"/>
          <p:cNvSpPr/>
          <p:nvPr/>
        </p:nvSpPr>
        <p:spPr>
          <a:xfrm>
            <a:off x="2073299" y="2169798"/>
            <a:ext cx="2676124" cy="2518404"/>
          </a:xfrm>
          <a:prstGeom prst="rect">
            <a:avLst/>
          </a:prstGeom>
          <a:solidFill>
            <a:schemeClr val="bg1"/>
          </a:solidFill>
          <a:ln>
            <a:noFill/>
          </a:ln>
          <a:effectLst>
            <a:outerShdw blurRad="508000" sx="102000" sy="102000" algn="ctr"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深度视觉·原创设计 https://www.docer.com/works?userid=22383862"/>
          <p:cNvSpPr/>
          <p:nvPr/>
        </p:nvSpPr>
        <p:spPr>
          <a:xfrm rot="16200000">
            <a:off x="11279650" y="20694"/>
            <a:ext cx="933046" cy="8916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 name="深度视觉·原创设计 https://www.docer.com/works?userid=22383862"/>
          <p:cNvSpPr txBox="1"/>
          <p:nvPr/>
        </p:nvSpPr>
        <p:spPr>
          <a:xfrm>
            <a:off x="2673839" y="2430279"/>
            <a:ext cx="1515158" cy="1446550"/>
          </a:xfrm>
          <a:prstGeom prst="rect">
            <a:avLst/>
          </a:prstGeom>
          <a:noFill/>
        </p:spPr>
        <p:txBody>
          <a:bodyPr wrap="none" rtlCol="0">
            <a:spAutoFit/>
          </a:bodyPr>
          <a:lstStyle>
            <a:defPPr>
              <a:defRPr lang="zh-CN"/>
            </a:defPPr>
            <a:lvl1pPr algn="ctr">
              <a:defRPr sz="6600" b="1">
                <a:ln w="12700">
                  <a:noFill/>
                </a:ln>
                <a:gradFill>
                  <a:gsLst>
                    <a:gs pos="50000">
                      <a:srgbClr val="005674"/>
                    </a:gs>
                    <a:gs pos="70000">
                      <a:srgbClr val="00B0F0"/>
                    </a:gs>
                    <a:gs pos="49000">
                      <a:srgbClr val="0070C0"/>
                    </a:gs>
                    <a:gs pos="30000">
                      <a:srgbClr val="00B0F0"/>
                    </a:gs>
                  </a:gsLst>
                  <a:lin ang="5400000" scaled="1"/>
                </a:gradFill>
                <a:effectLst>
                  <a:outerShdw blurRad="254000" dist="152400" dir="2700000" algn="tl" rotWithShape="0">
                    <a:prstClr val="black"/>
                  </a:outerShdw>
                </a:effectLst>
                <a:latin typeface="微软雅黑" panose="020B0503020204020204" pitchFamily="34" charset="-122"/>
                <a:ea typeface="微软雅黑" panose="020B0503020204020204" pitchFamily="34" charset="-122"/>
              </a:defRPr>
            </a:lvl1p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8800" kern="0" dirty="0">
                <a:solidFill>
                  <a:schemeClr val="accent1"/>
                </a:solidFill>
                <a:effectLst/>
                <a:latin typeface="Source Han Sans SC" panose="020B0500000000000000" pitchFamily="34" charset="-122"/>
                <a:ea typeface="Source Han Sans SC" panose="020B0500000000000000" pitchFamily="34" charset="-122"/>
                <a:sym typeface="Source Han Sans SC" panose="020B0500000000000000" pitchFamily="34" charset="-122"/>
              </a:rPr>
              <a:t>03</a:t>
            </a:r>
            <a:endParaRPr kumimoji="0" lang="zh-CN" altLang="en-US" sz="8800" b="1" i="0" u="none" strike="noStrike" kern="0" cap="none" spc="0" normalizeH="0" baseline="0" noProof="0" dirty="0">
              <a:ln w="12700">
                <a:noFill/>
              </a:ln>
              <a:solidFill>
                <a:schemeClr val="accent1"/>
              </a:solidFill>
              <a:effectLst/>
              <a:uLnTx/>
              <a:uFillTx/>
              <a:latin typeface="Source Han Sans SC" panose="020B0500000000000000" pitchFamily="34" charset="-122"/>
              <a:ea typeface="Source Han Sans SC" panose="020B0500000000000000" pitchFamily="34" charset="-122"/>
              <a:sym typeface="Source Han Sans SC" panose="020B0500000000000000" pitchFamily="34" charset="-122"/>
            </a:endParaRPr>
          </a:p>
        </p:txBody>
      </p:sp>
      <p:sp>
        <p:nvSpPr>
          <p:cNvPr id="12" name="深度视觉·原创设计 https://www.docer.com/works?userid=22383862"/>
          <p:cNvSpPr txBox="1"/>
          <p:nvPr/>
        </p:nvSpPr>
        <p:spPr>
          <a:xfrm>
            <a:off x="2789732" y="3780899"/>
            <a:ext cx="1363282" cy="523220"/>
          </a:xfrm>
          <a:prstGeom prst="rect">
            <a:avLst/>
          </a:prstGeom>
        </p:spPr>
        <p:txBody>
          <a:bodyPr wrap="square">
            <a:spAutoFit/>
          </a:bodyPr>
          <a:lstStyle>
            <a:defPPr>
              <a:defRPr lang="zh-CN"/>
            </a:defPPr>
            <a:lvl1pPr algn="ctr" defTabSz="1219200">
              <a:defRPr sz="4400" b="1" spc="400">
                <a:solidFill>
                  <a:schemeClr val="tx1">
                    <a:lumMod val="75000"/>
                    <a:lumOff val="25000"/>
                  </a:schemeClr>
                </a:solidFill>
                <a:latin typeface="方正黑体简体" panose="02010601030101010101" pitchFamily="2" charset="-122"/>
                <a:ea typeface="方正黑体简体" panose="02010601030101010101" pitchFamily="2" charset="-122"/>
                <a:cs typeface="+mn-ea"/>
              </a:defRPr>
            </a:lvl1pPr>
          </a:lstStyle>
          <a:p>
            <a:pPr marL="0" marR="0" lvl="0" indent="0" algn="dist" defTabSz="1219200" rtl="0" eaLnBrk="1" fontAlgn="auto" latinLnBrk="0" hangingPunct="1">
              <a:lnSpc>
                <a:spcPct val="100000"/>
              </a:lnSpc>
              <a:spcBef>
                <a:spcPts val="0"/>
              </a:spcBef>
              <a:spcAft>
                <a:spcPts val="0"/>
              </a:spcAft>
              <a:buClrTx/>
              <a:buSzTx/>
              <a:buFontTx/>
              <a:buNone/>
              <a:defRPr/>
            </a:pPr>
            <a:r>
              <a:rPr kumimoji="0" lang="en-US" altLang="zh-CN" sz="2800" b="0" i="0" u="none" strike="noStrike" kern="0" cap="none" spc="400" normalizeH="0" baseline="0" noProof="0" dirty="0">
                <a:ln>
                  <a:noFill/>
                </a:ln>
                <a:effectLst/>
                <a:uLnTx/>
                <a:uFillTx/>
                <a:latin typeface="思源黑体" panose="020B0500000000000000" pitchFamily="34" charset="-122"/>
                <a:ea typeface="思源黑体" panose="020B0500000000000000" pitchFamily="34" charset="-122"/>
                <a:sym typeface="思源黑体" panose="020B0500000000000000" pitchFamily="34" charset="-122"/>
              </a:rPr>
              <a:t>PART</a:t>
            </a:r>
            <a:endParaRPr kumimoji="0" lang="zh-CN" altLang="en-US" sz="2800" b="0" i="0" u="none" strike="noStrike" kern="0" cap="none" spc="400" normalizeH="0" baseline="0" noProof="0" dirty="0">
              <a:ln>
                <a:noFill/>
              </a:ln>
              <a:effectLst/>
              <a:uLnTx/>
              <a:uFillTx/>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深度视觉·原创设计 https://www.docer.com/works?userid=22383862"/>
          <p:cNvSpPr txBox="1"/>
          <p:nvPr/>
        </p:nvSpPr>
        <p:spPr>
          <a:xfrm>
            <a:off x="5701870" y="2695180"/>
            <a:ext cx="4594369" cy="768350"/>
          </a:xfrm>
          <a:prstGeom prst="rect">
            <a:avLst/>
          </a:prstGeom>
          <a:noFill/>
        </p:spPr>
        <p:txBody>
          <a:bodyPr wrap="square" rtlCol="0">
            <a:spAutoFit/>
          </a:bodyPr>
          <a:lstStyle/>
          <a:p>
            <a:r>
              <a:rPr lang="zh-CN" altLang="en-US" sz="44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项目总览</a:t>
            </a:r>
            <a:endParaRPr lang="zh-CN" altLang="en-US" sz="44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sp>
        <p:nvSpPr>
          <p:cNvPr id="15" name="深度视觉·原创设计 https://www.docer.com/works?userid=22383862"/>
          <p:cNvSpPr txBox="1"/>
          <p:nvPr/>
        </p:nvSpPr>
        <p:spPr>
          <a:xfrm>
            <a:off x="5763722" y="2068306"/>
            <a:ext cx="3357713" cy="537519"/>
          </a:xfrm>
          <a:prstGeom prst="rect">
            <a:avLst/>
          </a:prstGeom>
          <a:noFill/>
          <a:ln>
            <a:noFill/>
          </a:ln>
        </p:spPr>
        <p:txBody>
          <a:bodyPr spcFirstLastPara="1" wrap="square" lIns="91425" tIns="45700" rIns="91425" bIns="45700" anchor="t" anchorCtr="0">
            <a:noAutofit/>
          </a:bodyPr>
          <a:lstStyle/>
          <a:p>
            <a:pPr marL="0" marR="0" lvl="0" indent="0" algn="dist" rtl="0">
              <a:spcBef>
                <a:spcPts val="0"/>
              </a:spcBef>
              <a:spcAft>
                <a:spcPts val="0"/>
              </a:spcAft>
              <a:buNone/>
            </a:pPr>
            <a:r>
              <a:rPr lang="en-US" sz="2800" b="0" i="0" u="none" strike="noStrike" cap="none">
                <a:solidFill>
                  <a:schemeClr val="bg1">
                    <a:lumMod val="50000"/>
                  </a:schemeClr>
                </a:solidFill>
                <a:latin typeface="Source Han Sans SC" panose="020B0500000000000000" pitchFamily="34" charset="-128"/>
                <a:ea typeface="Source Han Sans SC" panose="020B0500000000000000" pitchFamily="34" charset="-128"/>
                <a:cs typeface="Lato"/>
                <a:sym typeface="Lato"/>
              </a:rPr>
              <a:t>YOUR TITLE HERE</a:t>
            </a:r>
            <a:endParaRPr sz="2800" b="0" i="0" u="none" strike="noStrike" cap="none">
              <a:solidFill>
                <a:schemeClr val="bg1">
                  <a:lumMod val="50000"/>
                </a:schemeClr>
              </a:solidFill>
              <a:latin typeface="Source Han Sans SC" panose="020B0500000000000000" pitchFamily="34" charset="-128"/>
              <a:ea typeface="Source Han Sans SC" panose="020B0500000000000000" pitchFamily="34" charset="-128"/>
              <a:cs typeface="Lato"/>
              <a:sym typeface="Lato"/>
            </a:endParaRPr>
          </a:p>
        </p:txBody>
      </p:sp>
      <p:sp>
        <p:nvSpPr>
          <p:cNvPr id="16" name="深度视觉·原创设计 https://www.docer.com/works?userid=22383862"/>
          <p:cNvSpPr txBox="1"/>
          <p:nvPr/>
        </p:nvSpPr>
        <p:spPr>
          <a:xfrm>
            <a:off x="5701869" y="3553976"/>
            <a:ext cx="4888794" cy="643890"/>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lang="zh-CN" altLang="en-US" sz="12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rPr>
              <a:t>The greatest test of courage on earth is to bear defeat without losing heart</a:t>
            </a:r>
            <a:endParaRPr lang="zh-CN" altLang="en-US" sz="12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63" presetClass="path" presetSubtype="0" accel="50000" decel="50000" fill="hold" grpId="1" nodeType="withEffect">
                                  <p:stCondLst>
                                    <p:cond delay="500"/>
                                  </p:stCondLst>
                                  <p:childTnLst>
                                    <p:animMotion origin="layout" path="M 1.25E-6 1.11111E-6 L 0.25 1.11111E-6 " pathEditMode="relative" rAng="0" ptsTypes="AA">
                                      <p:cBhvr>
                                        <p:cTn id="11" dur="1000" spd="-100000" fill="hold"/>
                                        <p:tgtEl>
                                          <p:spTgt spid="11"/>
                                        </p:tgtEl>
                                        <p:attrNameLst>
                                          <p:attrName>ppt_x</p:attrName>
                                          <p:attrName>ppt_y</p:attrName>
                                        </p:attrNameLst>
                                      </p:cBhvr>
                                      <p:rCtr x="12500" y="0"/>
                                    </p:animMotion>
                                  </p:childTnLst>
                                </p:cTn>
                              </p:par>
                              <p:par>
                                <p:cTn id="12" presetID="22" presetClass="entr" presetSubtype="8"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left)">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2" name="深度视觉·原创设计 https://www.docer.com/works?userid=22383862"/>
          <p:cNvSpPr txBox="1"/>
          <p:nvPr/>
        </p:nvSpPr>
        <p:spPr>
          <a:xfrm>
            <a:off x="379243" y="338530"/>
            <a:ext cx="2131945" cy="398780"/>
          </a:xfrm>
          <a:prstGeom prst="rect">
            <a:avLst/>
          </a:prstGeom>
          <a:noFill/>
        </p:spPr>
        <p:txBody>
          <a:bodyPr wrap="square" rtlCol="0">
            <a:spAutoFit/>
          </a:bodyPr>
          <a:lstStyle/>
          <a:p>
            <a:pPr algn="dist"/>
            <a:r>
              <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项目总览</a:t>
            </a:r>
            <a:endPar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pic>
        <p:nvPicPr>
          <p:cNvPr id="7" name="图片 6"/>
          <p:cNvPicPr>
            <a:picLocks noChangeAspect="1"/>
          </p:cNvPicPr>
          <p:nvPr/>
        </p:nvPicPr>
        <p:blipFill>
          <a:blip r:embed="rId1"/>
          <a:stretch>
            <a:fillRect/>
          </a:stretch>
        </p:blipFill>
        <p:spPr>
          <a:xfrm>
            <a:off x="5109845" y="241935"/>
            <a:ext cx="6377940" cy="6240780"/>
          </a:xfrm>
          <a:prstGeom prst="rect">
            <a:avLst/>
          </a:prstGeom>
        </p:spPr>
      </p:pic>
      <p:sp>
        <p:nvSpPr>
          <p:cNvPr id="13" name="矩形 12"/>
          <p:cNvSpPr/>
          <p:nvPr/>
        </p:nvSpPr>
        <p:spPr>
          <a:xfrm>
            <a:off x="1032510" y="2829560"/>
            <a:ext cx="2926080" cy="1198880"/>
          </a:xfrm>
          <a:prstGeom prst="rect">
            <a:avLst/>
          </a:prstGeom>
          <a:noFill/>
          <a:ln>
            <a:noFill/>
          </a:ln>
        </p:spPr>
        <p:txBody>
          <a:bodyPr wrap="none" rtlCol="0" anchor="t">
            <a:spAutoFit/>
          </a:bodyPr>
          <a:p>
            <a:pPr algn="ctr"/>
            <a:r>
              <a:rPr lang="zh-CN" altLang="en-US" sz="7200" b="1">
                <a:ln w="9525">
                  <a:solidFill>
                    <a:schemeClr val="bg1"/>
                  </a:solidFill>
                  <a:prstDash val="solid"/>
                </a:ln>
                <a:solidFill>
                  <a:schemeClr val="tx1"/>
                </a:solidFill>
                <a:effectLst>
                  <a:outerShdw blurRad="12700" dist="38100" dir="2700000" algn="tl" rotWithShape="0">
                    <a:schemeClr val="bg1">
                      <a:lumMod val="50000"/>
                    </a:schemeClr>
                  </a:outerShdw>
                </a:effectLst>
              </a:rPr>
              <a:t>应用端</a:t>
            </a:r>
            <a:endParaRPr lang="zh-CN" altLang="en-US" sz="7200"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2" name="深度视觉·原创设计 https://www.docer.com/works?userid=22383862"/>
          <p:cNvSpPr txBox="1"/>
          <p:nvPr/>
        </p:nvSpPr>
        <p:spPr>
          <a:xfrm>
            <a:off x="379243" y="338530"/>
            <a:ext cx="2131945" cy="398780"/>
          </a:xfrm>
          <a:prstGeom prst="rect">
            <a:avLst/>
          </a:prstGeom>
          <a:noFill/>
        </p:spPr>
        <p:txBody>
          <a:bodyPr wrap="square" rtlCol="0">
            <a:spAutoFit/>
          </a:bodyPr>
          <a:lstStyle/>
          <a:p>
            <a:pPr algn="dist"/>
            <a:r>
              <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项目总览</a:t>
            </a:r>
            <a:endPar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sp>
        <p:nvSpPr>
          <p:cNvPr id="13" name="矩形 12"/>
          <p:cNvSpPr/>
          <p:nvPr/>
        </p:nvSpPr>
        <p:spPr>
          <a:xfrm>
            <a:off x="485140" y="2829560"/>
            <a:ext cx="2926080" cy="1198880"/>
          </a:xfrm>
          <a:prstGeom prst="rect">
            <a:avLst/>
          </a:prstGeom>
          <a:noFill/>
          <a:ln>
            <a:noFill/>
          </a:ln>
        </p:spPr>
        <p:txBody>
          <a:bodyPr wrap="none" rtlCol="0" anchor="t">
            <a:spAutoFit/>
          </a:bodyPr>
          <a:p>
            <a:pPr algn="ctr"/>
            <a:r>
              <a:rPr lang="zh-CN" altLang="en-US" sz="7200" b="1">
                <a:ln w="9525">
                  <a:solidFill>
                    <a:schemeClr val="bg1"/>
                  </a:solidFill>
                  <a:prstDash val="solid"/>
                </a:ln>
                <a:solidFill>
                  <a:schemeClr val="tx1"/>
                </a:solidFill>
                <a:effectLst>
                  <a:outerShdw blurRad="12700" dist="38100" dir="2700000" algn="tl" rotWithShape="0">
                    <a:schemeClr val="bg1">
                      <a:lumMod val="50000"/>
                    </a:schemeClr>
                  </a:outerShdw>
                </a:effectLst>
              </a:rPr>
              <a:t>管理端</a:t>
            </a:r>
            <a:endParaRPr lang="zh-CN" altLang="en-US" sz="7200"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3" name="图片 2"/>
          <p:cNvPicPr>
            <a:picLocks noChangeAspect="1"/>
          </p:cNvPicPr>
          <p:nvPr/>
        </p:nvPicPr>
        <p:blipFill>
          <a:blip r:embed="rId1"/>
          <a:stretch>
            <a:fillRect/>
          </a:stretch>
        </p:blipFill>
        <p:spPr>
          <a:xfrm>
            <a:off x="4016375" y="310515"/>
            <a:ext cx="7471410" cy="61722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深度视觉·原创设计 https://www.docer.com/works?userid=22383862"/>
          <p:cNvSpPr/>
          <p:nvPr/>
        </p:nvSpPr>
        <p:spPr>
          <a:xfrm>
            <a:off x="0" y="3153554"/>
            <a:ext cx="3628571" cy="37229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深度视觉·原创设计 https://www.docer.com/works?userid=22383862"/>
          <p:cNvSpPr/>
          <p:nvPr/>
        </p:nvSpPr>
        <p:spPr>
          <a:xfrm>
            <a:off x="2073299" y="2169798"/>
            <a:ext cx="2676124" cy="2518404"/>
          </a:xfrm>
          <a:prstGeom prst="rect">
            <a:avLst/>
          </a:prstGeom>
          <a:solidFill>
            <a:schemeClr val="bg1"/>
          </a:solidFill>
          <a:ln>
            <a:noFill/>
          </a:ln>
          <a:effectLst>
            <a:outerShdw blurRad="508000" sx="102000" sy="102000" algn="ctr"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深度视觉·原创设计 https://www.docer.com/works?userid=22383862"/>
          <p:cNvSpPr/>
          <p:nvPr/>
        </p:nvSpPr>
        <p:spPr>
          <a:xfrm rot="16200000">
            <a:off x="11279650" y="20694"/>
            <a:ext cx="933046" cy="8916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 name="深度视觉·原创设计 https://www.docer.com/works?userid=22383862"/>
          <p:cNvSpPr txBox="1"/>
          <p:nvPr/>
        </p:nvSpPr>
        <p:spPr>
          <a:xfrm>
            <a:off x="2673839" y="2430279"/>
            <a:ext cx="1515158" cy="1446550"/>
          </a:xfrm>
          <a:prstGeom prst="rect">
            <a:avLst/>
          </a:prstGeom>
          <a:noFill/>
        </p:spPr>
        <p:txBody>
          <a:bodyPr wrap="none" rtlCol="0">
            <a:spAutoFit/>
          </a:bodyPr>
          <a:lstStyle>
            <a:defPPr>
              <a:defRPr lang="zh-CN"/>
            </a:defPPr>
            <a:lvl1pPr algn="ctr">
              <a:defRPr sz="6600" b="1">
                <a:ln w="12700">
                  <a:noFill/>
                </a:ln>
                <a:gradFill>
                  <a:gsLst>
                    <a:gs pos="50000">
                      <a:srgbClr val="005674"/>
                    </a:gs>
                    <a:gs pos="70000">
                      <a:srgbClr val="00B0F0"/>
                    </a:gs>
                    <a:gs pos="49000">
                      <a:srgbClr val="0070C0"/>
                    </a:gs>
                    <a:gs pos="30000">
                      <a:srgbClr val="00B0F0"/>
                    </a:gs>
                  </a:gsLst>
                  <a:lin ang="5400000" scaled="1"/>
                </a:gradFill>
                <a:effectLst>
                  <a:outerShdw blurRad="254000" dist="152400" dir="2700000" algn="tl" rotWithShape="0">
                    <a:prstClr val="black"/>
                  </a:outerShdw>
                </a:effectLst>
                <a:latin typeface="微软雅黑" panose="020B0503020204020204" pitchFamily="34" charset="-122"/>
                <a:ea typeface="微软雅黑" panose="020B0503020204020204" pitchFamily="34" charset="-122"/>
              </a:defRPr>
            </a:lvl1p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8800" kern="0" dirty="0">
                <a:solidFill>
                  <a:schemeClr val="accent1"/>
                </a:solidFill>
                <a:effectLst/>
                <a:latin typeface="Source Han Sans SC" panose="020B0500000000000000" pitchFamily="34" charset="-122"/>
                <a:ea typeface="Source Han Sans SC" panose="020B0500000000000000" pitchFamily="34" charset="-122"/>
                <a:sym typeface="Source Han Sans SC" panose="020B0500000000000000" pitchFamily="34" charset="-122"/>
              </a:rPr>
              <a:t>04</a:t>
            </a:r>
            <a:endParaRPr kumimoji="0" lang="zh-CN" altLang="en-US" sz="8800" b="1" i="0" u="none" strike="noStrike" kern="0" cap="none" spc="0" normalizeH="0" baseline="0" noProof="0" dirty="0">
              <a:ln w="12700">
                <a:noFill/>
              </a:ln>
              <a:solidFill>
                <a:schemeClr val="accent1"/>
              </a:solidFill>
              <a:effectLst/>
              <a:uLnTx/>
              <a:uFillTx/>
              <a:latin typeface="Source Han Sans SC" panose="020B0500000000000000" pitchFamily="34" charset="-122"/>
              <a:ea typeface="Source Han Sans SC" panose="020B0500000000000000" pitchFamily="34" charset="-122"/>
              <a:sym typeface="Source Han Sans SC" panose="020B0500000000000000" pitchFamily="34" charset="-122"/>
            </a:endParaRPr>
          </a:p>
        </p:txBody>
      </p:sp>
      <p:sp>
        <p:nvSpPr>
          <p:cNvPr id="12" name="深度视觉·原创设计 https://www.docer.com/works?userid=22383862"/>
          <p:cNvSpPr txBox="1"/>
          <p:nvPr/>
        </p:nvSpPr>
        <p:spPr>
          <a:xfrm>
            <a:off x="2789732" y="3780899"/>
            <a:ext cx="1363282" cy="523220"/>
          </a:xfrm>
          <a:prstGeom prst="rect">
            <a:avLst/>
          </a:prstGeom>
        </p:spPr>
        <p:txBody>
          <a:bodyPr wrap="square">
            <a:spAutoFit/>
          </a:bodyPr>
          <a:lstStyle>
            <a:defPPr>
              <a:defRPr lang="zh-CN"/>
            </a:defPPr>
            <a:lvl1pPr algn="ctr" defTabSz="1219200">
              <a:defRPr sz="4400" b="1" spc="400">
                <a:solidFill>
                  <a:schemeClr val="tx1">
                    <a:lumMod val="75000"/>
                    <a:lumOff val="25000"/>
                  </a:schemeClr>
                </a:solidFill>
                <a:latin typeface="方正黑体简体" panose="02010601030101010101" pitchFamily="2" charset="-122"/>
                <a:ea typeface="方正黑体简体" panose="02010601030101010101" pitchFamily="2" charset="-122"/>
                <a:cs typeface="+mn-ea"/>
              </a:defRPr>
            </a:lvl1pPr>
          </a:lstStyle>
          <a:p>
            <a:pPr marL="0" marR="0" lvl="0" indent="0" algn="dist" defTabSz="1219200" rtl="0" eaLnBrk="1" fontAlgn="auto" latinLnBrk="0" hangingPunct="1">
              <a:lnSpc>
                <a:spcPct val="100000"/>
              </a:lnSpc>
              <a:spcBef>
                <a:spcPts val="0"/>
              </a:spcBef>
              <a:spcAft>
                <a:spcPts val="0"/>
              </a:spcAft>
              <a:buClrTx/>
              <a:buSzTx/>
              <a:buFontTx/>
              <a:buNone/>
              <a:defRPr/>
            </a:pPr>
            <a:r>
              <a:rPr kumimoji="0" lang="en-US" altLang="zh-CN" sz="2800" b="0" i="0" u="none" strike="noStrike" kern="0" cap="none" spc="400" normalizeH="0" baseline="0" noProof="0" dirty="0">
                <a:ln>
                  <a:noFill/>
                </a:ln>
                <a:effectLst/>
                <a:uLnTx/>
                <a:uFillTx/>
                <a:latin typeface="思源黑体" panose="020B0500000000000000" pitchFamily="34" charset="-122"/>
                <a:ea typeface="思源黑体" panose="020B0500000000000000" pitchFamily="34" charset="-122"/>
                <a:sym typeface="思源黑体" panose="020B0500000000000000" pitchFamily="34" charset="-122"/>
              </a:rPr>
              <a:t>PART</a:t>
            </a:r>
            <a:endParaRPr kumimoji="0" lang="zh-CN" altLang="en-US" sz="2800" b="0" i="0" u="none" strike="noStrike" kern="0" cap="none" spc="400" normalizeH="0" baseline="0" noProof="0" dirty="0">
              <a:ln>
                <a:noFill/>
              </a:ln>
              <a:effectLst/>
              <a:uLnTx/>
              <a:uFillTx/>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深度视觉·原创设计 https://www.docer.com/works?userid=22383862"/>
          <p:cNvSpPr txBox="1"/>
          <p:nvPr/>
        </p:nvSpPr>
        <p:spPr>
          <a:xfrm>
            <a:off x="5701870" y="2695180"/>
            <a:ext cx="4594369" cy="768350"/>
          </a:xfrm>
          <a:prstGeom prst="rect">
            <a:avLst/>
          </a:prstGeom>
          <a:noFill/>
        </p:spPr>
        <p:txBody>
          <a:bodyPr wrap="square" rtlCol="0">
            <a:spAutoFit/>
          </a:bodyPr>
          <a:lstStyle/>
          <a:p>
            <a:r>
              <a:rPr lang="zh-CN" altLang="en-US" sz="4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未来发展推广</a:t>
            </a:r>
            <a:endParaRPr lang="zh-CN" altLang="en-US" sz="44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sp>
        <p:nvSpPr>
          <p:cNvPr id="15" name="深度视觉·原创设计 https://www.docer.com/works?userid=22383862"/>
          <p:cNvSpPr txBox="1"/>
          <p:nvPr/>
        </p:nvSpPr>
        <p:spPr>
          <a:xfrm>
            <a:off x="5763895" y="2068195"/>
            <a:ext cx="5536565" cy="537210"/>
          </a:xfrm>
          <a:prstGeom prst="rect">
            <a:avLst/>
          </a:prstGeom>
          <a:noFill/>
          <a:ln>
            <a:noFill/>
          </a:ln>
        </p:spPr>
        <p:txBody>
          <a:bodyPr spcFirstLastPara="1" wrap="square" lIns="91425" tIns="45700" rIns="91425" bIns="45700" anchor="t" anchorCtr="0">
            <a:noAutofit/>
          </a:bodyPr>
          <a:lstStyle/>
          <a:p>
            <a:pPr marL="0" marR="0" lvl="0" indent="0" algn="dist" rtl="0">
              <a:spcBef>
                <a:spcPts val="0"/>
              </a:spcBef>
              <a:spcAft>
                <a:spcPts val="0"/>
              </a:spcAft>
              <a:buNone/>
            </a:pPr>
            <a:r>
              <a:rPr lang="en-US" sz="2800" b="0" i="0" cap="all">
                <a:solidFill>
                  <a:schemeClr val="bg1">
                    <a:lumMod val="50000"/>
                  </a:schemeClr>
                </a:solidFill>
                <a:uFillTx/>
                <a:latin typeface="Source Han Sans SC" charset="0"/>
                <a:ea typeface="Source Han Sans SC" panose="020B0500000000000000" pitchFamily="34" charset="-128"/>
                <a:cs typeface="Lato"/>
                <a:sym typeface="Lato"/>
              </a:rPr>
              <a:t>Future development </a:t>
            </a:r>
            <a:endParaRPr lang="en-US" sz="2800" b="0" i="0" cap="all">
              <a:solidFill>
                <a:schemeClr val="bg1">
                  <a:lumMod val="50000"/>
                </a:schemeClr>
              </a:solidFill>
              <a:uFillTx/>
              <a:latin typeface="Source Han Sans SC" charset="0"/>
              <a:ea typeface="Source Han Sans SC" panose="020B0500000000000000" pitchFamily="34" charset="-128"/>
              <a:cs typeface="Lato"/>
              <a:sym typeface="Lato"/>
            </a:endParaRPr>
          </a:p>
        </p:txBody>
      </p:sp>
      <p:sp>
        <p:nvSpPr>
          <p:cNvPr id="16" name="深度视觉·原创设计 https://www.docer.com/works?userid=22383862"/>
          <p:cNvSpPr txBox="1"/>
          <p:nvPr/>
        </p:nvSpPr>
        <p:spPr>
          <a:xfrm>
            <a:off x="5701869" y="3553976"/>
            <a:ext cx="4888794" cy="643890"/>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lang="zh-CN" altLang="en-US" sz="12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rPr>
              <a:t>With love and gratitude, accept yourself as you are and all that you have, and now you can change it as you wish</a:t>
            </a:r>
            <a:endParaRPr lang="zh-CN" altLang="en-US" sz="12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63" presetClass="path" presetSubtype="0" accel="50000" decel="50000" fill="hold" grpId="1" nodeType="withEffect">
                                  <p:stCondLst>
                                    <p:cond delay="500"/>
                                  </p:stCondLst>
                                  <p:childTnLst>
                                    <p:animMotion origin="layout" path="M 1.25E-6 1.11111E-6 L 0.25 1.11111E-6 " pathEditMode="relative" rAng="0" ptsTypes="AA">
                                      <p:cBhvr>
                                        <p:cTn id="11" dur="1000" spd="-100000" fill="hold"/>
                                        <p:tgtEl>
                                          <p:spTgt spid="11"/>
                                        </p:tgtEl>
                                        <p:attrNameLst>
                                          <p:attrName>ppt_x</p:attrName>
                                          <p:attrName>ppt_y</p:attrName>
                                        </p:attrNameLst>
                                      </p:cBhvr>
                                      <p:rCtr x="12500" y="0"/>
                                    </p:animMotion>
                                  </p:childTnLst>
                                </p:cTn>
                              </p:par>
                              <p:par>
                                <p:cTn id="12" presetID="22" presetClass="entr" presetSubtype="8"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left)">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8" name="深度视觉·原创设计 https://www.docer.com/works?userid=22383862"/>
          <p:cNvSpPr txBox="1"/>
          <p:nvPr/>
        </p:nvSpPr>
        <p:spPr>
          <a:xfrm>
            <a:off x="379243" y="309320"/>
            <a:ext cx="2131945" cy="398780"/>
          </a:xfrm>
          <a:prstGeom prst="rect">
            <a:avLst/>
          </a:prstGeom>
          <a:noFill/>
        </p:spPr>
        <p:txBody>
          <a:bodyPr wrap="square" rtlCol="0">
            <a:spAutoFit/>
          </a:bodyPr>
          <a:lstStyle/>
          <a:p>
            <a:pPr algn="dist"/>
            <a:r>
              <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未来发展推广</a:t>
            </a:r>
            <a:endPar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sp>
        <p:nvSpPr>
          <p:cNvPr id="4" name="深度视觉·原创设计 https://www.docer.com/works?userid=22383862"/>
          <p:cNvSpPr/>
          <p:nvPr/>
        </p:nvSpPr>
        <p:spPr>
          <a:xfrm rot="2700000">
            <a:off x="1956995" y="2664504"/>
            <a:ext cx="1253719" cy="1253719"/>
          </a:xfrm>
          <a:prstGeom prst="ellipse">
            <a:avLst/>
          </a:prstGeom>
          <a:solidFill>
            <a:schemeClr val="bg1">
              <a:lumMod val="9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深度视觉·原创设计 https://www.docer.com/works?userid=22383862"/>
          <p:cNvSpPr/>
          <p:nvPr/>
        </p:nvSpPr>
        <p:spPr>
          <a:xfrm rot="2700000">
            <a:off x="5469147" y="2664503"/>
            <a:ext cx="1253719" cy="1253719"/>
          </a:xfrm>
          <a:prstGeom prst="ellipse">
            <a:avLst/>
          </a:prstGeom>
          <a:solidFill>
            <a:schemeClr val="bg1">
              <a:lumMod val="9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深度视觉·原创设计 https://www.docer.com/works?userid=22383862"/>
          <p:cNvSpPr/>
          <p:nvPr/>
        </p:nvSpPr>
        <p:spPr>
          <a:xfrm rot="2700000">
            <a:off x="8982348" y="2664981"/>
            <a:ext cx="1253719" cy="1253719"/>
          </a:xfrm>
          <a:prstGeom prst="ellipse">
            <a:avLst/>
          </a:prstGeom>
          <a:solidFill>
            <a:schemeClr val="bg1">
              <a:lumMod val="9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深度视觉·原创设计 https://www.docer.com/works?userid=22383862"/>
          <p:cNvGrpSpPr>
            <a:grpSpLocks noChangeAspect="1"/>
          </p:cNvGrpSpPr>
          <p:nvPr/>
        </p:nvGrpSpPr>
        <p:grpSpPr bwMode="auto">
          <a:xfrm>
            <a:off x="2459296" y="3144962"/>
            <a:ext cx="295554" cy="293755"/>
            <a:chOff x="9876" y="-1946"/>
            <a:chExt cx="822" cy="817"/>
          </a:xfrm>
          <a:solidFill>
            <a:schemeClr val="accent1"/>
          </a:solidFill>
        </p:grpSpPr>
        <p:sp>
          <p:nvSpPr>
            <p:cNvPr id="8" name="深度视觉·原创设计 https://www.docer.com/works?userid=22383862"/>
            <p:cNvSpPr/>
            <p:nvPr/>
          </p:nvSpPr>
          <p:spPr bwMode="auto">
            <a:xfrm>
              <a:off x="10016" y="-1801"/>
              <a:ext cx="356" cy="75"/>
            </a:xfrm>
            <a:custGeom>
              <a:avLst/>
              <a:gdLst>
                <a:gd name="T0" fmla="*/ 149 w 1421"/>
                <a:gd name="T1" fmla="*/ 0 h 298"/>
                <a:gd name="T2" fmla="*/ 1272 w 1421"/>
                <a:gd name="T3" fmla="*/ 0 h 298"/>
                <a:gd name="T4" fmla="*/ 1302 w 1421"/>
                <a:gd name="T5" fmla="*/ 3 h 298"/>
                <a:gd name="T6" fmla="*/ 1330 w 1421"/>
                <a:gd name="T7" fmla="*/ 12 h 298"/>
                <a:gd name="T8" fmla="*/ 1356 w 1421"/>
                <a:gd name="T9" fmla="*/ 25 h 298"/>
                <a:gd name="T10" fmla="*/ 1378 w 1421"/>
                <a:gd name="T11" fmla="*/ 44 h 298"/>
                <a:gd name="T12" fmla="*/ 1396 w 1421"/>
                <a:gd name="T13" fmla="*/ 66 h 298"/>
                <a:gd name="T14" fmla="*/ 1410 w 1421"/>
                <a:gd name="T15" fmla="*/ 91 h 298"/>
                <a:gd name="T16" fmla="*/ 1418 w 1421"/>
                <a:gd name="T17" fmla="*/ 119 h 298"/>
                <a:gd name="T18" fmla="*/ 1421 w 1421"/>
                <a:gd name="T19" fmla="*/ 149 h 298"/>
                <a:gd name="T20" fmla="*/ 1418 w 1421"/>
                <a:gd name="T21" fmla="*/ 179 h 298"/>
                <a:gd name="T22" fmla="*/ 1410 w 1421"/>
                <a:gd name="T23" fmla="*/ 206 h 298"/>
                <a:gd name="T24" fmla="*/ 1396 w 1421"/>
                <a:gd name="T25" fmla="*/ 232 h 298"/>
                <a:gd name="T26" fmla="*/ 1378 w 1421"/>
                <a:gd name="T27" fmla="*/ 254 h 298"/>
                <a:gd name="T28" fmla="*/ 1356 w 1421"/>
                <a:gd name="T29" fmla="*/ 272 h 298"/>
                <a:gd name="T30" fmla="*/ 1330 w 1421"/>
                <a:gd name="T31" fmla="*/ 285 h 298"/>
                <a:gd name="T32" fmla="*/ 1302 w 1421"/>
                <a:gd name="T33" fmla="*/ 295 h 298"/>
                <a:gd name="T34" fmla="*/ 1272 w 1421"/>
                <a:gd name="T35" fmla="*/ 298 h 298"/>
                <a:gd name="T36" fmla="*/ 149 w 1421"/>
                <a:gd name="T37" fmla="*/ 298 h 298"/>
                <a:gd name="T38" fmla="*/ 119 w 1421"/>
                <a:gd name="T39" fmla="*/ 295 h 298"/>
                <a:gd name="T40" fmla="*/ 91 w 1421"/>
                <a:gd name="T41" fmla="*/ 285 h 298"/>
                <a:gd name="T42" fmla="*/ 65 w 1421"/>
                <a:gd name="T43" fmla="*/ 272 h 298"/>
                <a:gd name="T44" fmla="*/ 44 w 1421"/>
                <a:gd name="T45" fmla="*/ 254 h 298"/>
                <a:gd name="T46" fmla="*/ 25 w 1421"/>
                <a:gd name="T47" fmla="*/ 232 h 298"/>
                <a:gd name="T48" fmla="*/ 11 w 1421"/>
                <a:gd name="T49" fmla="*/ 206 h 298"/>
                <a:gd name="T50" fmla="*/ 3 w 1421"/>
                <a:gd name="T51" fmla="*/ 179 h 298"/>
                <a:gd name="T52" fmla="*/ 0 w 1421"/>
                <a:gd name="T53" fmla="*/ 149 h 298"/>
                <a:gd name="T54" fmla="*/ 3 w 1421"/>
                <a:gd name="T55" fmla="*/ 119 h 298"/>
                <a:gd name="T56" fmla="*/ 11 w 1421"/>
                <a:gd name="T57" fmla="*/ 91 h 298"/>
                <a:gd name="T58" fmla="*/ 25 w 1421"/>
                <a:gd name="T59" fmla="*/ 66 h 298"/>
                <a:gd name="T60" fmla="*/ 44 w 1421"/>
                <a:gd name="T61" fmla="*/ 44 h 298"/>
                <a:gd name="T62" fmla="*/ 65 w 1421"/>
                <a:gd name="T63" fmla="*/ 25 h 298"/>
                <a:gd name="T64" fmla="*/ 91 w 1421"/>
                <a:gd name="T65" fmla="*/ 12 h 298"/>
                <a:gd name="T66" fmla="*/ 119 w 1421"/>
                <a:gd name="T67" fmla="*/ 3 h 298"/>
                <a:gd name="T68" fmla="*/ 149 w 1421"/>
                <a:gd name="T69"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21" h="298">
                  <a:moveTo>
                    <a:pt x="149" y="0"/>
                  </a:moveTo>
                  <a:lnTo>
                    <a:pt x="1272" y="0"/>
                  </a:lnTo>
                  <a:lnTo>
                    <a:pt x="1302" y="3"/>
                  </a:lnTo>
                  <a:lnTo>
                    <a:pt x="1330" y="12"/>
                  </a:lnTo>
                  <a:lnTo>
                    <a:pt x="1356" y="25"/>
                  </a:lnTo>
                  <a:lnTo>
                    <a:pt x="1378" y="44"/>
                  </a:lnTo>
                  <a:lnTo>
                    <a:pt x="1396" y="66"/>
                  </a:lnTo>
                  <a:lnTo>
                    <a:pt x="1410" y="91"/>
                  </a:lnTo>
                  <a:lnTo>
                    <a:pt x="1418" y="119"/>
                  </a:lnTo>
                  <a:lnTo>
                    <a:pt x="1421" y="149"/>
                  </a:lnTo>
                  <a:lnTo>
                    <a:pt x="1418" y="179"/>
                  </a:lnTo>
                  <a:lnTo>
                    <a:pt x="1410" y="206"/>
                  </a:lnTo>
                  <a:lnTo>
                    <a:pt x="1396" y="232"/>
                  </a:lnTo>
                  <a:lnTo>
                    <a:pt x="1378" y="254"/>
                  </a:lnTo>
                  <a:lnTo>
                    <a:pt x="1356" y="272"/>
                  </a:lnTo>
                  <a:lnTo>
                    <a:pt x="1330" y="285"/>
                  </a:lnTo>
                  <a:lnTo>
                    <a:pt x="1302" y="295"/>
                  </a:lnTo>
                  <a:lnTo>
                    <a:pt x="1272" y="298"/>
                  </a:lnTo>
                  <a:lnTo>
                    <a:pt x="149" y="298"/>
                  </a:lnTo>
                  <a:lnTo>
                    <a:pt x="119" y="295"/>
                  </a:lnTo>
                  <a:lnTo>
                    <a:pt x="91" y="285"/>
                  </a:lnTo>
                  <a:lnTo>
                    <a:pt x="65" y="272"/>
                  </a:lnTo>
                  <a:lnTo>
                    <a:pt x="44" y="254"/>
                  </a:lnTo>
                  <a:lnTo>
                    <a:pt x="25" y="232"/>
                  </a:lnTo>
                  <a:lnTo>
                    <a:pt x="11" y="206"/>
                  </a:lnTo>
                  <a:lnTo>
                    <a:pt x="3" y="179"/>
                  </a:lnTo>
                  <a:lnTo>
                    <a:pt x="0" y="149"/>
                  </a:lnTo>
                  <a:lnTo>
                    <a:pt x="3" y="119"/>
                  </a:lnTo>
                  <a:lnTo>
                    <a:pt x="11" y="91"/>
                  </a:lnTo>
                  <a:lnTo>
                    <a:pt x="25" y="66"/>
                  </a:lnTo>
                  <a:lnTo>
                    <a:pt x="44" y="44"/>
                  </a:lnTo>
                  <a:lnTo>
                    <a:pt x="65" y="25"/>
                  </a:lnTo>
                  <a:lnTo>
                    <a:pt x="91" y="12"/>
                  </a:lnTo>
                  <a:lnTo>
                    <a:pt x="119" y="3"/>
                  </a:lnTo>
                  <a:lnTo>
                    <a:pt x="149" y="0"/>
                  </a:lnTo>
                  <a:close/>
                </a:path>
              </a:pathLst>
            </a:custGeom>
            <a:grpFill/>
            <a:ln w="0">
              <a:noFill/>
              <a:prstDash val="solid"/>
              <a:round/>
            </a:ln>
          </p:spPr>
          <p:txBody>
            <a:bodyPr vert="horz" wrap="square" lIns="91440" tIns="45720" rIns="91440" bIns="45720" numCol="1" anchor="t" anchorCtr="0" compatLnSpc="1"/>
            <a:lstStyle/>
            <a:p>
              <a:pPr algn="r"/>
              <a:endParaRPr lang="en-US">
                <a:solidFill>
                  <a:schemeClr val="bg1"/>
                </a:solidFill>
              </a:endParaRPr>
            </a:p>
          </p:txBody>
        </p:sp>
        <p:sp>
          <p:nvSpPr>
            <p:cNvPr id="9" name="深度视觉·原创设计 https://www.docer.com/works?userid=22383862"/>
            <p:cNvSpPr/>
            <p:nvPr/>
          </p:nvSpPr>
          <p:spPr bwMode="auto">
            <a:xfrm>
              <a:off x="10016" y="-1662"/>
              <a:ext cx="356" cy="75"/>
            </a:xfrm>
            <a:custGeom>
              <a:avLst/>
              <a:gdLst>
                <a:gd name="T0" fmla="*/ 149 w 1421"/>
                <a:gd name="T1" fmla="*/ 0 h 298"/>
                <a:gd name="T2" fmla="*/ 1272 w 1421"/>
                <a:gd name="T3" fmla="*/ 0 h 298"/>
                <a:gd name="T4" fmla="*/ 1302 w 1421"/>
                <a:gd name="T5" fmla="*/ 3 h 298"/>
                <a:gd name="T6" fmla="*/ 1330 w 1421"/>
                <a:gd name="T7" fmla="*/ 12 h 298"/>
                <a:gd name="T8" fmla="*/ 1356 w 1421"/>
                <a:gd name="T9" fmla="*/ 26 h 298"/>
                <a:gd name="T10" fmla="*/ 1378 w 1421"/>
                <a:gd name="T11" fmla="*/ 44 h 298"/>
                <a:gd name="T12" fmla="*/ 1396 w 1421"/>
                <a:gd name="T13" fmla="*/ 66 h 298"/>
                <a:gd name="T14" fmla="*/ 1410 w 1421"/>
                <a:gd name="T15" fmla="*/ 91 h 298"/>
                <a:gd name="T16" fmla="*/ 1418 w 1421"/>
                <a:gd name="T17" fmla="*/ 119 h 298"/>
                <a:gd name="T18" fmla="*/ 1421 w 1421"/>
                <a:gd name="T19" fmla="*/ 149 h 298"/>
                <a:gd name="T20" fmla="*/ 1418 w 1421"/>
                <a:gd name="T21" fmla="*/ 179 h 298"/>
                <a:gd name="T22" fmla="*/ 1410 w 1421"/>
                <a:gd name="T23" fmla="*/ 207 h 298"/>
                <a:gd name="T24" fmla="*/ 1396 w 1421"/>
                <a:gd name="T25" fmla="*/ 232 h 298"/>
                <a:gd name="T26" fmla="*/ 1378 w 1421"/>
                <a:gd name="T27" fmla="*/ 255 h 298"/>
                <a:gd name="T28" fmla="*/ 1356 w 1421"/>
                <a:gd name="T29" fmla="*/ 272 h 298"/>
                <a:gd name="T30" fmla="*/ 1330 w 1421"/>
                <a:gd name="T31" fmla="*/ 287 h 298"/>
                <a:gd name="T32" fmla="*/ 1302 w 1421"/>
                <a:gd name="T33" fmla="*/ 295 h 298"/>
                <a:gd name="T34" fmla="*/ 1272 w 1421"/>
                <a:gd name="T35" fmla="*/ 298 h 298"/>
                <a:gd name="T36" fmla="*/ 149 w 1421"/>
                <a:gd name="T37" fmla="*/ 298 h 298"/>
                <a:gd name="T38" fmla="*/ 119 w 1421"/>
                <a:gd name="T39" fmla="*/ 295 h 298"/>
                <a:gd name="T40" fmla="*/ 91 w 1421"/>
                <a:gd name="T41" fmla="*/ 287 h 298"/>
                <a:gd name="T42" fmla="*/ 65 w 1421"/>
                <a:gd name="T43" fmla="*/ 272 h 298"/>
                <a:gd name="T44" fmla="*/ 44 w 1421"/>
                <a:gd name="T45" fmla="*/ 255 h 298"/>
                <a:gd name="T46" fmla="*/ 25 w 1421"/>
                <a:gd name="T47" fmla="*/ 232 h 298"/>
                <a:gd name="T48" fmla="*/ 11 w 1421"/>
                <a:gd name="T49" fmla="*/ 207 h 298"/>
                <a:gd name="T50" fmla="*/ 3 w 1421"/>
                <a:gd name="T51" fmla="*/ 179 h 298"/>
                <a:gd name="T52" fmla="*/ 0 w 1421"/>
                <a:gd name="T53" fmla="*/ 149 h 298"/>
                <a:gd name="T54" fmla="*/ 3 w 1421"/>
                <a:gd name="T55" fmla="*/ 119 h 298"/>
                <a:gd name="T56" fmla="*/ 11 w 1421"/>
                <a:gd name="T57" fmla="*/ 91 h 298"/>
                <a:gd name="T58" fmla="*/ 25 w 1421"/>
                <a:gd name="T59" fmla="*/ 66 h 298"/>
                <a:gd name="T60" fmla="*/ 44 w 1421"/>
                <a:gd name="T61" fmla="*/ 44 h 298"/>
                <a:gd name="T62" fmla="*/ 65 w 1421"/>
                <a:gd name="T63" fmla="*/ 26 h 298"/>
                <a:gd name="T64" fmla="*/ 91 w 1421"/>
                <a:gd name="T65" fmla="*/ 12 h 298"/>
                <a:gd name="T66" fmla="*/ 119 w 1421"/>
                <a:gd name="T67" fmla="*/ 3 h 298"/>
                <a:gd name="T68" fmla="*/ 149 w 1421"/>
                <a:gd name="T69"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21" h="298">
                  <a:moveTo>
                    <a:pt x="149" y="0"/>
                  </a:moveTo>
                  <a:lnTo>
                    <a:pt x="1272" y="0"/>
                  </a:lnTo>
                  <a:lnTo>
                    <a:pt x="1302" y="3"/>
                  </a:lnTo>
                  <a:lnTo>
                    <a:pt x="1330" y="12"/>
                  </a:lnTo>
                  <a:lnTo>
                    <a:pt x="1356" y="26"/>
                  </a:lnTo>
                  <a:lnTo>
                    <a:pt x="1378" y="44"/>
                  </a:lnTo>
                  <a:lnTo>
                    <a:pt x="1396" y="66"/>
                  </a:lnTo>
                  <a:lnTo>
                    <a:pt x="1410" y="91"/>
                  </a:lnTo>
                  <a:lnTo>
                    <a:pt x="1418" y="119"/>
                  </a:lnTo>
                  <a:lnTo>
                    <a:pt x="1421" y="149"/>
                  </a:lnTo>
                  <a:lnTo>
                    <a:pt x="1418" y="179"/>
                  </a:lnTo>
                  <a:lnTo>
                    <a:pt x="1410" y="207"/>
                  </a:lnTo>
                  <a:lnTo>
                    <a:pt x="1396" y="232"/>
                  </a:lnTo>
                  <a:lnTo>
                    <a:pt x="1378" y="255"/>
                  </a:lnTo>
                  <a:lnTo>
                    <a:pt x="1356" y="272"/>
                  </a:lnTo>
                  <a:lnTo>
                    <a:pt x="1330" y="287"/>
                  </a:lnTo>
                  <a:lnTo>
                    <a:pt x="1302" y="295"/>
                  </a:lnTo>
                  <a:lnTo>
                    <a:pt x="1272" y="298"/>
                  </a:lnTo>
                  <a:lnTo>
                    <a:pt x="149" y="298"/>
                  </a:lnTo>
                  <a:lnTo>
                    <a:pt x="119" y="295"/>
                  </a:lnTo>
                  <a:lnTo>
                    <a:pt x="91" y="287"/>
                  </a:lnTo>
                  <a:lnTo>
                    <a:pt x="65" y="272"/>
                  </a:lnTo>
                  <a:lnTo>
                    <a:pt x="44" y="255"/>
                  </a:lnTo>
                  <a:lnTo>
                    <a:pt x="25" y="232"/>
                  </a:lnTo>
                  <a:lnTo>
                    <a:pt x="11" y="207"/>
                  </a:lnTo>
                  <a:lnTo>
                    <a:pt x="3" y="179"/>
                  </a:lnTo>
                  <a:lnTo>
                    <a:pt x="0" y="149"/>
                  </a:lnTo>
                  <a:lnTo>
                    <a:pt x="3" y="119"/>
                  </a:lnTo>
                  <a:lnTo>
                    <a:pt x="11" y="91"/>
                  </a:lnTo>
                  <a:lnTo>
                    <a:pt x="25" y="66"/>
                  </a:lnTo>
                  <a:lnTo>
                    <a:pt x="44" y="44"/>
                  </a:lnTo>
                  <a:lnTo>
                    <a:pt x="65" y="26"/>
                  </a:lnTo>
                  <a:lnTo>
                    <a:pt x="91" y="12"/>
                  </a:lnTo>
                  <a:lnTo>
                    <a:pt x="119" y="3"/>
                  </a:lnTo>
                  <a:lnTo>
                    <a:pt x="149" y="0"/>
                  </a:lnTo>
                  <a:close/>
                </a:path>
              </a:pathLst>
            </a:custGeom>
            <a:grpFill/>
            <a:ln w="0">
              <a:noFill/>
              <a:prstDash val="solid"/>
              <a:round/>
            </a:ln>
          </p:spPr>
          <p:txBody>
            <a:bodyPr vert="horz" wrap="square" lIns="91440" tIns="45720" rIns="91440" bIns="45720" numCol="1" anchor="t" anchorCtr="0" compatLnSpc="1"/>
            <a:lstStyle/>
            <a:p>
              <a:pPr algn="r"/>
              <a:endParaRPr lang="en-US">
                <a:solidFill>
                  <a:schemeClr val="bg1"/>
                </a:solidFill>
              </a:endParaRPr>
            </a:p>
          </p:txBody>
        </p:sp>
        <p:sp>
          <p:nvSpPr>
            <p:cNvPr id="10" name="深度视觉·原创设计 https://www.docer.com/works?userid=22383862"/>
            <p:cNvSpPr/>
            <p:nvPr/>
          </p:nvSpPr>
          <p:spPr bwMode="auto">
            <a:xfrm>
              <a:off x="10016" y="-1522"/>
              <a:ext cx="215" cy="74"/>
            </a:xfrm>
            <a:custGeom>
              <a:avLst/>
              <a:gdLst>
                <a:gd name="T0" fmla="*/ 149 w 860"/>
                <a:gd name="T1" fmla="*/ 0 h 297"/>
                <a:gd name="T2" fmla="*/ 711 w 860"/>
                <a:gd name="T3" fmla="*/ 0 h 297"/>
                <a:gd name="T4" fmla="*/ 741 w 860"/>
                <a:gd name="T5" fmla="*/ 3 h 297"/>
                <a:gd name="T6" fmla="*/ 769 w 860"/>
                <a:gd name="T7" fmla="*/ 11 h 297"/>
                <a:gd name="T8" fmla="*/ 795 w 860"/>
                <a:gd name="T9" fmla="*/ 26 h 297"/>
                <a:gd name="T10" fmla="*/ 817 w 860"/>
                <a:gd name="T11" fmla="*/ 43 h 297"/>
                <a:gd name="T12" fmla="*/ 835 w 860"/>
                <a:gd name="T13" fmla="*/ 66 h 297"/>
                <a:gd name="T14" fmla="*/ 849 w 860"/>
                <a:gd name="T15" fmla="*/ 90 h 297"/>
                <a:gd name="T16" fmla="*/ 857 w 860"/>
                <a:gd name="T17" fmla="*/ 118 h 297"/>
                <a:gd name="T18" fmla="*/ 860 w 860"/>
                <a:gd name="T19" fmla="*/ 149 h 297"/>
                <a:gd name="T20" fmla="*/ 857 w 860"/>
                <a:gd name="T21" fmla="*/ 179 h 297"/>
                <a:gd name="T22" fmla="*/ 849 w 860"/>
                <a:gd name="T23" fmla="*/ 207 h 297"/>
                <a:gd name="T24" fmla="*/ 835 w 860"/>
                <a:gd name="T25" fmla="*/ 231 h 297"/>
                <a:gd name="T26" fmla="*/ 817 w 860"/>
                <a:gd name="T27" fmla="*/ 254 h 297"/>
                <a:gd name="T28" fmla="*/ 795 w 860"/>
                <a:gd name="T29" fmla="*/ 271 h 297"/>
                <a:gd name="T30" fmla="*/ 769 w 860"/>
                <a:gd name="T31" fmla="*/ 286 h 297"/>
                <a:gd name="T32" fmla="*/ 741 w 860"/>
                <a:gd name="T33" fmla="*/ 294 h 297"/>
                <a:gd name="T34" fmla="*/ 711 w 860"/>
                <a:gd name="T35" fmla="*/ 297 h 297"/>
                <a:gd name="T36" fmla="*/ 149 w 860"/>
                <a:gd name="T37" fmla="*/ 297 h 297"/>
                <a:gd name="T38" fmla="*/ 119 w 860"/>
                <a:gd name="T39" fmla="*/ 294 h 297"/>
                <a:gd name="T40" fmla="*/ 91 w 860"/>
                <a:gd name="T41" fmla="*/ 286 h 297"/>
                <a:gd name="T42" fmla="*/ 65 w 860"/>
                <a:gd name="T43" fmla="*/ 271 h 297"/>
                <a:gd name="T44" fmla="*/ 44 w 860"/>
                <a:gd name="T45" fmla="*/ 254 h 297"/>
                <a:gd name="T46" fmla="*/ 25 w 860"/>
                <a:gd name="T47" fmla="*/ 231 h 297"/>
                <a:gd name="T48" fmla="*/ 11 w 860"/>
                <a:gd name="T49" fmla="*/ 207 h 297"/>
                <a:gd name="T50" fmla="*/ 3 w 860"/>
                <a:gd name="T51" fmla="*/ 179 h 297"/>
                <a:gd name="T52" fmla="*/ 0 w 860"/>
                <a:gd name="T53" fmla="*/ 149 h 297"/>
                <a:gd name="T54" fmla="*/ 3 w 860"/>
                <a:gd name="T55" fmla="*/ 118 h 297"/>
                <a:gd name="T56" fmla="*/ 11 w 860"/>
                <a:gd name="T57" fmla="*/ 90 h 297"/>
                <a:gd name="T58" fmla="*/ 25 w 860"/>
                <a:gd name="T59" fmla="*/ 66 h 297"/>
                <a:gd name="T60" fmla="*/ 44 w 860"/>
                <a:gd name="T61" fmla="*/ 43 h 297"/>
                <a:gd name="T62" fmla="*/ 65 w 860"/>
                <a:gd name="T63" fmla="*/ 26 h 297"/>
                <a:gd name="T64" fmla="*/ 91 w 860"/>
                <a:gd name="T65" fmla="*/ 11 h 297"/>
                <a:gd name="T66" fmla="*/ 119 w 860"/>
                <a:gd name="T67" fmla="*/ 3 h 297"/>
                <a:gd name="T68" fmla="*/ 149 w 860"/>
                <a:gd name="T69" fmla="*/ 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60" h="297">
                  <a:moveTo>
                    <a:pt x="149" y="0"/>
                  </a:moveTo>
                  <a:lnTo>
                    <a:pt x="711" y="0"/>
                  </a:lnTo>
                  <a:lnTo>
                    <a:pt x="741" y="3"/>
                  </a:lnTo>
                  <a:lnTo>
                    <a:pt x="769" y="11"/>
                  </a:lnTo>
                  <a:lnTo>
                    <a:pt x="795" y="26"/>
                  </a:lnTo>
                  <a:lnTo>
                    <a:pt x="817" y="43"/>
                  </a:lnTo>
                  <a:lnTo>
                    <a:pt x="835" y="66"/>
                  </a:lnTo>
                  <a:lnTo>
                    <a:pt x="849" y="90"/>
                  </a:lnTo>
                  <a:lnTo>
                    <a:pt x="857" y="118"/>
                  </a:lnTo>
                  <a:lnTo>
                    <a:pt x="860" y="149"/>
                  </a:lnTo>
                  <a:lnTo>
                    <a:pt x="857" y="179"/>
                  </a:lnTo>
                  <a:lnTo>
                    <a:pt x="849" y="207"/>
                  </a:lnTo>
                  <a:lnTo>
                    <a:pt x="835" y="231"/>
                  </a:lnTo>
                  <a:lnTo>
                    <a:pt x="817" y="254"/>
                  </a:lnTo>
                  <a:lnTo>
                    <a:pt x="795" y="271"/>
                  </a:lnTo>
                  <a:lnTo>
                    <a:pt x="769" y="286"/>
                  </a:lnTo>
                  <a:lnTo>
                    <a:pt x="741" y="294"/>
                  </a:lnTo>
                  <a:lnTo>
                    <a:pt x="711" y="297"/>
                  </a:lnTo>
                  <a:lnTo>
                    <a:pt x="149" y="297"/>
                  </a:lnTo>
                  <a:lnTo>
                    <a:pt x="119" y="294"/>
                  </a:lnTo>
                  <a:lnTo>
                    <a:pt x="91" y="286"/>
                  </a:lnTo>
                  <a:lnTo>
                    <a:pt x="65" y="271"/>
                  </a:lnTo>
                  <a:lnTo>
                    <a:pt x="44" y="254"/>
                  </a:lnTo>
                  <a:lnTo>
                    <a:pt x="25" y="231"/>
                  </a:lnTo>
                  <a:lnTo>
                    <a:pt x="11" y="207"/>
                  </a:lnTo>
                  <a:lnTo>
                    <a:pt x="3" y="179"/>
                  </a:lnTo>
                  <a:lnTo>
                    <a:pt x="0" y="149"/>
                  </a:lnTo>
                  <a:lnTo>
                    <a:pt x="3" y="118"/>
                  </a:lnTo>
                  <a:lnTo>
                    <a:pt x="11" y="90"/>
                  </a:lnTo>
                  <a:lnTo>
                    <a:pt x="25" y="66"/>
                  </a:lnTo>
                  <a:lnTo>
                    <a:pt x="44" y="43"/>
                  </a:lnTo>
                  <a:lnTo>
                    <a:pt x="65" y="26"/>
                  </a:lnTo>
                  <a:lnTo>
                    <a:pt x="91" y="11"/>
                  </a:lnTo>
                  <a:lnTo>
                    <a:pt x="119" y="3"/>
                  </a:lnTo>
                  <a:lnTo>
                    <a:pt x="149" y="0"/>
                  </a:lnTo>
                  <a:close/>
                </a:path>
              </a:pathLst>
            </a:custGeom>
            <a:grpFill/>
            <a:ln w="0">
              <a:noFill/>
              <a:prstDash val="solid"/>
              <a:round/>
            </a:ln>
          </p:spPr>
          <p:txBody>
            <a:bodyPr vert="horz" wrap="square" lIns="91440" tIns="45720" rIns="91440" bIns="45720" numCol="1" anchor="t" anchorCtr="0" compatLnSpc="1"/>
            <a:lstStyle/>
            <a:p>
              <a:pPr algn="r"/>
              <a:endParaRPr lang="en-US">
                <a:solidFill>
                  <a:schemeClr val="bg1"/>
                </a:solidFill>
              </a:endParaRPr>
            </a:p>
          </p:txBody>
        </p:sp>
        <p:sp>
          <p:nvSpPr>
            <p:cNvPr id="11" name="深度视觉·原创设计 https://www.docer.com/works?userid=22383862"/>
            <p:cNvSpPr/>
            <p:nvPr/>
          </p:nvSpPr>
          <p:spPr bwMode="auto">
            <a:xfrm>
              <a:off x="9876" y="-1946"/>
              <a:ext cx="636" cy="817"/>
            </a:xfrm>
            <a:custGeom>
              <a:avLst/>
              <a:gdLst>
                <a:gd name="T0" fmla="*/ 150 w 2545"/>
                <a:gd name="T1" fmla="*/ 0 h 3271"/>
                <a:gd name="T2" fmla="*/ 2395 w 2545"/>
                <a:gd name="T3" fmla="*/ 0 h 3271"/>
                <a:gd name="T4" fmla="*/ 2425 w 2545"/>
                <a:gd name="T5" fmla="*/ 3 h 3271"/>
                <a:gd name="T6" fmla="*/ 2453 w 2545"/>
                <a:gd name="T7" fmla="*/ 11 h 3271"/>
                <a:gd name="T8" fmla="*/ 2479 w 2545"/>
                <a:gd name="T9" fmla="*/ 26 h 3271"/>
                <a:gd name="T10" fmla="*/ 2501 w 2545"/>
                <a:gd name="T11" fmla="*/ 43 h 3271"/>
                <a:gd name="T12" fmla="*/ 2520 w 2545"/>
                <a:gd name="T13" fmla="*/ 66 h 3271"/>
                <a:gd name="T14" fmla="*/ 2533 w 2545"/>
                <a:gd name="T15" fmla="*/ 90 h 3271"/>
                <a:gd name="T16" fmla="*/ 2542 w 2545"/>
                <a:gd name="T17" fmla="*/ 118 h 3271"/>
                <a:gd name="T18" fmla="*/ 2545 w 2545"/>
                <a:gd name="T19" fmla="*/ 148 h 3271"/>
                <a:gd name="T20" fmla="*/ 2545 w 2545"/>
                <a:gd name="T21" fmla="*/ 369 h 3271"/>
                <a:gd name="T22" fmla="*/ 2246 w 2545"/>
                <a:gd name="T23" fmla="*/ 885 h 3271"/>
                <a:gd name="T24" fmla="*/ 2246 w 2545"/>
                <a:gd name="T25" fmla="*/ 297 h 3271"/>
                <a:gd name="T26" fmla="*/ 300 w 2545"/>
                <a:gd name="T27" fmla="*/ 297 h 3271"/>
                <a:gd name="T28" fmla="*/ 300 w 2545"/>
                <a:gd name="T29" fmla="*/ 2973 h 3271"/>
                <a:gd name="T30" fmla="*/ 2246 w 2545"/>
                <a:gd name="T31" fmla="*/ 2973 h 3271"/>
                <a:gd name="T32" fmla="*/ 2246 w 2545"/>
                <a:gd name="T33" fmla="*/ 2603 h 3271"/>
                <a:gd name="T34" fmla="*/ 2403 w 2545"/>
                <a:gd name="T35" fmla="*/ 2500 h 3271"/>
                <a:gd name="T36" fmla="*/ 2430 w 2545"/>
                <a:gd name="T37" fmla="*/ 2478 h 3271"/>
                <a:gd name="T38" fmla="*/ 2454 w 2545"/>
                <a:gd name="T39" fmla="*/ 2453 h 3271"/>
                <a:gd name="T40" fmla="*/ 2474 w 2545"/>
                <a:gd name="T41" fmla="*/ 2425 h 3271"/>
                <a:gd name="T42" fmla="*/ 2545 w 2545"/>
                <a:gd name="T43" fmla="*/ 2302 h 3271"/>
                <a:gd name="T44" fmla="*/ 2545 w 2545"/>
                <a:gd name="T45" fmla="*/ 3122 h 3271"/>
                <a:gd name="T46" fmla="*/ 2542 w 2545"/>
                <a:gd name="T47" fmla="*/ 3151 h 3271"/>
                <a:gd name="T48" fmla="*/ 2533 w 2545"/>
                <a:gd name="T49" fmla="*/ 3179 h 3271"/>
                <a:gd name="T50" fmla="*/ 2520 w 2545"/>
                <a:gd name="T51" fmla="*/ 3205 h 3271"/>
                <a:gd name="T52" fmla="*/ 2501 w 2545"/>
                <a:gd name="T53" fmla="*/ 3226 h 3271"/>
                <a:gd name="T54" fmla="*/ 2479 w 2545"/>
                <a:gd name="T55" fmla="*/ 3245 h 3271"/>
                <a:gd name="T56" fmla="*/ 2453 w 2545"/>
                <a:gd name="T57" fmla="*/ 3258 h 3271"/>
                <a:gd name="T58" fmla="*/ 2425 w 2545"/>
                <a:gd name="T59" fmla="*/ 3268 h 3271"/>
                <a:gd name="T60" fmla="*/ 2395 w 2545"/>
                <a:gd name="T61" fmla="*/ 3271 h 3271"/>
                <a:gd name="T62" fmla="*/ 150 w 2545"/>
                <a:gd name="T63" fmla="*/ 3271 h 3271"/>
                <a:gd name="T64" fmla="*/ 120 w 2545"/>
                <a:gd name="T65" fmla="*/ 3268 h 3271"/>
                <a:gd name="T66" fmla="*/ 92 w 2545"/>
                <a:gd name="T67" fmla="*/ 3258 h 3271"/>
                <a:gd name="T68" fmla="*/ 66 w 2545"/>
                <a:gd name="T69" fmla="*/ 3245 h 3271"/>
                <a:gd name="T70" fmla="*/ 44 w 2545"/>
                <a:gd name="T71" fmla="*/ 3226 h 3271"/>
                <a:gd name="T72" fmla="*/ 26 w 2545"/>
                <a:gd name="T73" fmla="*/ 3205 h 3271"/>
                <a:gd name="T74" fmla="*/ 12 w 2545"/>
                <a:gd name="T75" fmla="*/ 3179 h 3271"/>
                <a:gd name="T76" fmla="*/ 3 w 2545"/>
                <a:gd name="T77" fmla="*/ 3151 h 3271"/>
                <a:gd name="T78" fmla="*/ 0 w 2545"/>
                <a:gd name="T79" fmla="*/ 3122 h 3271"/>
                <a:gd name="T80" fmla="*/ 0 w 2545"/>
                <a:gd name="T81" fmla="*/ 148 h 3271"/>
                <a:gd name="T82" fmla="*/ 3 w 2545"/>
                <a:gd name="T83" fmla="*/ 118 h 3271"/>
                <a:gd name="T84" fmla="*/ 12 w 2545"/>
                <a:gd name="T85" fmla="*/ 90 h 3271"/>
                <a:gd name="T86" fmla="*/ 26 w 2545"/>
                <a:gd name="T87" fmla="*/ 66 h 3271"/>
                <a:gd name="T88" fmla="*/ 44 w 2545"/>
                <a:gd name="T89" fmla="*/ 43 h 3271"/>
                <a:gd name="T90" fmla="*/ 66 w 2545"/>
                <a:gd name="T91" fmla="*/ 26 h 3271"/>
                <a:gd name="T92" fmla="*/ 92 w 2545"/>
                <a:gd name="T93" fmla="*/ 11 h 3271"/>
                <a:gd name="T94" fmla="*/ 120 w 2545"/>
                <a:gd name="T95" fmla="*/ 3 h 3271"/>
                <a:gd name="T96" fmla="*/ 150 w 2545"/>
                <a:gd name="T97" fmla="*/ 0 h 3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45" h="3271">
                  <a:moveTo>
                    <a:pt x="150" y="0"/>
                  </a:moveTo>
                  <a:lnTo>
                    <a:pt x="2395" y="0"/>
                  </a:lnTo>
                  <a:lnTo>
                    <a:pt x="2425" y="3"/>
                  </a:lnTo>
                  <a:lnTo>
                    <a:pt x="2453" y="11"/>
                  </a:lnTo>
                  <a:lnTo>
                    <a:pt x="2479" y="26"/>
                  </a:lnTo>
                  <a:lnTo>
                    <a:pt x="2501" y="43"/>
                  </a:lnTo>
                  <a:lnTo>
                    <a:pt x="2520" y="66"/>
                  </a:lnTo>
                  <a:lnTo>
                    <a:pt x="2533" y="90"/>
                  </a:lnTo>
                  <a:lnTo>
                    <a:pt x="2542" y="118"/>
                  </a:lnTo>
                  <a:lnTo>
                    <a:pt x="2545" y="148"/>
                  </a:lnTo>
                  <a:lnTo>
                    <a:pt x="2545" y="369"/>
                  </a:lnTo>
                  <a:lnTo>
                    <a:pt x="2246" y="885"/>
                  </a:lnTo>
                  <a:lnTo>
                    <a:pt x="2246" y="297"/>
                  </a:lnTo>
                  <a:lnTo>
                    <a:pt x="300" y="297"/>
                  </a:lnTo>
                  <a:lnTo>
                    <a:pt x="300" y="2973"/>
                  </a:lnTo>
                  <a:lnTo>
                    <a:pt x="2246" y="2973"/>
                  </a:lnTo>
                  <a:lnTo>
                    <a:pt x="2246" y="2603"/>
                  </a:lnTo>
                  <a:lnTo>
                    <a:pt x="2403" y="2500"/>
                  </a:lnTo>
                  <a:lnTo>
                    <a:pt x="2430" y="2478"/>
                  </a:lnTo>
                  <a:lnTo>
                    <a:pt x="2454" y="2453"/>
                  </a:lnTo>
                  <a:lnTo>
                    <a:pt x="2474" y="2425"/>
                  </a:lnTo>
                  <a:lnTo>
                    <a:pt x="2545" y="2302"/>
                  </a:lnTo>
                  <a:lnTo>
                    <a:pt x="2545" y="3122"/>
                  </a:lnTo>
                  <a:lnTo>
                    <a:pt x="2542" y="3151"/>
                  </a:lnTo>
                  <a:lnTo>
                    <a:pt x="2533" y="3179"/>
                  </a:lnTo>
                  <a:lnTo>
                    <a:pt x="2520" y="3205"/>
                  </a:lnTo>
                  <a:lnTo>
                    <a:pt x="2501" y="3226"/>
                  </a:lnTo>
                  <a:lnTo>
                    <a:pt x="2479" y="3245"/>
                  </a:lnTo>
                  <a:lnTo>
                    <a:pt x="2453" y="3258"/>
                  </a:lnTo>
                  <a:lnTo>
                    <a:pt x="2425" y="3268"/>
                  </a:lnTo>
                  <a:lnTo>
                    <a:pt x="2395" y="3271"/>
                  </a:lnTo>
                  <a:lnTo>
                    <a:pt x="150" y="3271"/>
                  </a:lnTo>
                  <a:lnTo>
                    <a:pt x="120" y="3268"/>
                  </a:lnTo>
                  <a:lnTo>
                    <a:pt x="92" y="3258"/>
                  </a:lnTo>
                  <a:lnTo>
                    <a:pt x="66" y="3245"/>
                  </a:lnTo>
                  <a:lnTo>
                    <a:pt x="44" y="3226"/>
                  </a:lnTo>
                  <a:lnTo>
                    <a:pt x="26" y="3205"/>
                  </a:lnTo>
                  <a:lnTo>
                    <a:pt x="12" y="3179"/>
                  </a:lnTo>
                  <a:lnTo>
                    <a:pt x="3" y="3151"/>
                  </a:lnTo>
                  <a:lnTo>
                    <a:pt x="0" y="3122"/>
                  </a:lnTo>
                  <a:lnTo>
                    <a:pt x="0" y="148"/>
                  </a:lnTo>
                  <a:lnTo>
                    <a:pt x="3" y="118"/>
                  </a:lnTo>
                  <a:lnTo>
                    <a:pt x="12" y="90"/>
                  </a:lnTo>
                  <a:lnTo>
                    <a:pt x="26" y="66"/>
                  </a:lnTo>
                  <a:lnTo>
                    <a:pt x="44" y="43"/>
                  </a:lnTo>
                  <a:lnTo>
                    <a:pt x="66" y="26"/>
                  </a:lnTo>
                  <a:lnTo>
                    <a:pt x="92" y="11"/>
                  </a:lnTo>
                  <a:lnTo>
                    <a:pt x="120" y="3"/>
                  </a:lnTo>
                  <a:lnTo>
                    <a:pt x="150" y="0"/>
                  </a:lnTo>
                  <a:close/>
                </a:path>
              </a:pathLst>
            </a:custGeom>
            <a:grpFill/>
            <a:ln w="0">
              <a:noFill/>
              <a:prstDash val="solid"/>
              <a:round/>
            </a:ln>
          </p:spPr>
          <p:txBody>
            <a:bodyPr vert="horz" wrap="square" lIns="91440" tIns="45720" rIns="91440" bIns="45720" numCol="1" anchor="t" anchorCtr="0" compatLnSpc="1"/>
            <a:lstStyle/>
            <a:p>
              <a:pPr algn="r"/>
              <a:endParaRPr lang="en-US" dirty="0">
                <a:solidFill>
                  <a:schemeClr val="bg1"/>
                </a:solidFill>
              </a:endParaRPr>
            </a:p>
          </p:txBody>
        </p:sp>
        <p:sp>
          <p:nvSpPr>
            <p:cNvPr id="12" name="深度视觉·原创设计 https://www.docer.com/works?userid=22383862"/>
            <p:cNvSpPr>
              <a:spLocks noEditPoints="1"/>
            </p:cNvSpPr>
            <p:nvPr/>
          </p:nvSpPr>
          <p:spPr bwMode="auto">
            <a:xfrm>
              <a:off x="10305" y="-1855"/>
              <a:ext cx="393" cy="586"/>
            </a:xfrm>
            <a:custGeom>
              <a:avLst/>
              <a:gdLst>
                <a:gd name="T0" fmla="*/ 130 w 1574"/>
                <a:gd name="T1" fmla="*/ 1973 h 2342"/>
                <a:gd name="T2" fmla="*/ 221 w 1574"/>
                <a:gd name="T3" fmla="*/ 2017 h 2342"/>
                <a:gd name="T4" fmla="*/ 305 w 1574"/>
                <a:gd name="T5" fmla="*/ 2073 h 2342"/>
                <a:gd name="T6" fmla="*/ 434 w 1574"/>
                <a:gd name="T7" fmla="*/ 1957 h 2342"/>
                <a:gd name="T8" fmla="*/ 385 w 1574"/>
                <a:gd name="T9" fmla="*/ 1912 h 2342"/>
                <a:gd name="T10" fmla="*/ 311 w 1574"/>
                <a:gd name="T11" fmla="*/ 1861 h 2342"/>
                <a:gd name="T12" fmla="*/ 242 w 1574"/>
                <a:gd name="T13" fmla="*/ 1827 h 2342"/>
                <a:gd name="T14" fmla="*/ 186 w 1574"/>
                <a:gd name="T15" fmla="*/ 1808 h 2342"/>
                <a:gd name="T16" fmla="*/ 140 w 1574"/>
                <a:gd name="T17" fmla="*/ 1799 h 2342"/>
                <a:gd name="T18" fmla="*/ 1106 w 1574"/>
                <a:gd name="T19" fmla="*/ 0 h 2342"/>
                <a:gd name="T20" fmla="*/ 1161 w 1574"/>
                <a:gd name="T21" fmla="*/ 7 h 2342"/>
                <a:gd name="T22" fmla="*/ 1227 w 1574"/>
                <a:gd name="T23" fmla="*/ 25 h 2342"/>
                <a:gd name="T24" fmla="*/ 1305 w 1574"/>
                <a:gd name="T25" fmla="*/ 56 h 2342"/>
                <a:gd name="T26" fmla="*/ 1391 w 1574"/>
                <a:gd name="T27" fmla="*/ 107 h 2342"/>
                <a:gd name="T28" fmla="*/ 1462 w 1574"/>
                <a:gd name="T29" fmla="*/ 161 h 2342"/>
                <a:gd name="T30" fmla="*/ 1512 w 1574"/>
                <a:gd name="T31" fmla="*/ 213 h 2342"/>
                <a:gd name="T32" fmla="*/ 1544 w 1574"/>
                <a:gd name="T33" fmla="*/ 258 h 2342"/>
                <a:gd name="T34" fmla="*/ 1562 w 1574"/>
                <a:gd name="T35" fmla="*/ 294 h 2342"/>
                <a:gd name="T36" fmla="*/ 1571 w 1574"/>
                <a:gd name="T37" fmla="*/ 316 h 2342"/>
                <a:gd name="T38" fmla="*/ 1574 w 1574"/>
                <a:gd name="T39" fmla="*/ 340 h 2342"/>
                <a:gd name="T40" fmla="*/ 1563 w 1574"/>
                <a:gd name="T41" fmla="*/ 375 h 2342"/>
                <a:gd name="T42" fmla="*/ 618 w 1574"/>
                <a:gd name="T43" fmla="*/ 1998 h 2342"/>
                <a:gd name="T44" fmla="*/ 115 w 1574"/>
                <a:gd name="T45" fmla="*/ 2330 h 2342"/>
                <a:gd name="T46" fmla="*/ 77 w 1574"/>
                <a:gd name="T47" fmla="*/ 2342 h 2342"/>
                <a:gd name="T48" fmla="*/ 36 w 1574"/>
                <a:gd name="T49" fmla="*/ 2332 h 2342"/>
                <a:gd name="T50" fmla="*/ 13 w 1574"/>
                <a:gd name="T51" fmla="*/ 2311 h 2342"/>
                <a:gd name="T52" fmla="*/ 0 w 1574"/>
                <a:gd name="T53" fmla="*/ 2280 h 2342"/>
                <a:gd name="T54" fmla="*/ 34 w 1574"/>
                <a:gd name="T55" fmla="*/ 1683 h 2342"/>
                <a:gd name="T56" fmla="*/ 45 w 1574"/>
                <a:gd name="T57" fmla="*/ 1651 h 2342"/>
                <a:gd name="T58" fmla="*/ 991 w 1574"/>
                <a:gd name="T59" fmla="*/ 27 h 2342"/>
                <a:gd name="T60" fmla="*/ 1023 w 1574"/>
                <a:gd name="T61" fmla="*/ 7 h 2342"/>
                <a:gd name="T62" fmla="*/ 1036 w 1574"/>
                <a:gd name="T63" fmla="*/ 4 h 2342"/>
                <a:gd name="T64" fmla="*/ 1064 w 1574"/>
                <a:gd name="T65" fmla="*/ 0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74" h="2342">
                  <a:moveTo>
                    <a:pt x="140" y="1799"/>
                  </a:moveTo>
                  <a:lnTo>
                    <a:pt x="130" y="1973"/>
                  </a:lnTo>
                  <a:lnTo>
                    <a:pt x="175" y="1993"/>
                  </a:lnTo>
                  <a:lnTo>
                    <a:pt x="221" y="2017"/>
                  </a:lnTo>
                  <a:lnTo>
                    <a:pt x="264" y="2043"/>
                  </a:lnTo>
                  <a:lnTo>
                    <a:pt x="305" y="2073"/>
                  </a:lnTo>
                  <a:lnTo>
                    <a:pt x="451" y="1976"/>
                  </a:lnTo>
                  <a:lnTo>
                    <a:pt x="434" y="1957"/>
                  </a:lnTo>
                  <a:lnTo>
                    <a:pt x="412" y="1935"/>
                  </a:lnTo>
                  <a:lnTo>
                    <a:pt x="385" y="1912"/>
                  </a:lnTo>
                  <a:lnTo>
                    <a:pt x="351" y="1887"/>
                  </a:lnTo>
                  <a:lnTo>
                    <a:pt x="311" y="1861"/>
                  </a:lnTo>
                  <a:lnTo>
                    <a:pt x="276" y="1843"/>
                  </a:lnTo>
                  <a:lnTo>
                    <a:pt x="242" y="1827"/>
                  </a:lnTo>
                  <a:lnTo>
                    <a:pt x="212" y="1816"/>
                  </a:lnTo>
                  <a:lnTo>
                    <a:pt x="186" y="1808"/>
                  </a:lnTo>
                  <a:lnTo>
                    <a:pt x="162" y="1803"/>
                  </a:lnTo>
                  <a:lnTo>
                    <a:pt x="140" y="1799"/>
                  </a:lnTo>
                  <a:close/>
                  <a:moveTo>
                    <a:pt x="1083" y="0"/>
                  </a:moveTo>
                  <a:lnTo>
                    <a:pt x="1106" y="0"/>
                  </a:lnTo>
                  <a:lnTo>
                    <a:pt x="1132" y="2"/>
                  </a:lnTo>
                  <a:lnTo>
                    <a:pt x="1161" y="7"/>
                  </a:lnTo>
                  <a:lnTo>
                    <a:pt x="1192" y="14"/>
                  </a:lnTo>
                  <a:lnTo>
                    <a:pt x="1227" y="25"/>
                  </a:lnTo>
                  <a:lnTo>
                    <a:pt x="1264" y="39"/>
                  </a:lnTo>
                  <a:lnTo>
                    <a:pt x="1305" y="56"/>
                  </a:lnTo>
                  <a:lnTo>
                    <a:pt x="1347" y="80"/>
                  </a:lnTo>
                  <a:lnTo>
                    <a:pt x="1391" y="107"/>
                  </a:lnTo>
                  <a:lnTo>
                    <a:pt x="1430" y="135"/>
                  </a:lnTo>
                  <a:lnTo>
                    <a:pt x="1462" y="161"/>
                  </a:lnTo>
                  <a:lnTo>
                    <a:pt x="1489" y="188"/>
                  </a:lnTo>
                  <a:lnTo>
                    <a:pt x="1512" y="213"/>
                  </a:lnTo>
                  <a:lnTo>
                    <a:pt x="1529" y="236"/>
                  </a:lnTo>
                  <a:lnTo>
                    <a:pt x="1544" y="258"/>
                  </a:lnTo>
                  <a:lnTo>
                    <a:pt x="1554" y="277"/>
                  </a:lnTo>
                  <a:lnTo>
                    <a:pt x="1562" y="294"/>
                  </a:lnTo>
                  <a:lnTo>
                    <a:pt x="1567" y="307"/>
                  </a:lnTo>
                  <a:lnTo>
                    <a:pt x="1571" y="316"/>
                  </a:lnTo>
                  <a:lnTo>
                    <a:pt x="1572" y="322"/>
                  </a:lnTo>
                  <a:lnTo>
                    <a:pt x="1574" y="340"/>
                  </a:lnTo>
                  <a:lnTo>
                    <a:pt x="1571" y="359"/>
                  </a:lnTo>
                  <a:lnTo>
                    <a:pt x="1563" y="375"/>
                  </a:lnTo>
                  <a:lnTo>
                    <a:pt x="628" y="1985"/>
                  </a:lnTo>
                  <a:lnTo>
                    <a:pt x="618" y="1998"/>
                  </a:lnTo>
                  <a:lnTo>
                    <a:pt x="605" y="2009"/>
                  </a:lnTo>
                  <a:lnTo>
                    <a:pt x="115" y="2330"/>
                  </a:lnTo>
                  <a:lnTo>
                    <a:pt x="97" y="2339"/>
                  </a:lnTo>
                  <a:lnTo>
                    <a:pt x="77" y="2342"/>
                  </a:lnTo>
                  <a:lnTo>
                    <a:pt x="56" y="2340"/>
                  </a:lnTo>
                  <a:lnTo>
                    <a:pt x="36" y="2332"/>
                  </a:lnTo>
                  <a:lnTo>
                    <a:pt x="23" y="2323"/>
                  </a:lnTo>
                  <a:lnTo>
                    <a:pt x="13" y="2311"/>
                  </a:lnTo>
                  <a:lnTo>
                    <a:pt x="5" y="2296"/>
                  </a:lnTo>
                  <a:lnTo>
                    <a:pt x="0" y="2280"/>
                  </a:lnTo>
                  <a:lnTo>
                    <a:pt x="0" y="2263"/>
                  </a:lnTo>
                  <a:lnTo>
                    <a:pt x="34" y="1683"/>
                  </a:lnTo>
                  <a:lnTo>
                    <a:pt x="38" y="1666"/>
                  </a:lnTo>
                  <a:lnTo>
                    <a:pt x="45" y="1651"/>
                  </a:lnTo>
                  <a:lnTo>
                    <a:pt x="981" y="41"/>
                  </a:lnTo>
                  <a:lnTo>
                    <a:pt x="991" y="27"/>
                  </a:lnTo>
                  <a:lnTo>
                    <a:pt x="1005" y="15"/>
                  </a:lnTo>
                  <a:lnTo>
                    <a:pt x="1023" y="7"/>
                  </a:lnTo>
                  <a:lnTo>
                    <a:pt x="1027" y="6"/>
                  </a:lnTo>
                  <a:lnTo>
                    <a:pt x="1036" y="4"/>
                  </a:lnTo>
                  <a:lnTo>
                    <a:pt x="1049" y="2"/>
                  </a:lnTo>
                  <a:lnTo>
                    <a:pt x="1064" y="0"/>
                  </a:lnTo>
                  <a:lnTo>
                    <a:pt x="1083" y="0"/>
                  </a:lnTo>
                  <a:close/>
                </a:path>
              </a:pathLst>
            </a:custGeom>
            <a:grpFill/>
            <a:ln w="0">
              <a:noFill/>
              <a:prstDash val="solid"/>
              <a:round/>
            </a:ln>
          </p:spPr>
          <p:txBody>
            <a:bodyPr vert="horz" wrap="square" lIns="91440" tIns="45720" rIns="91440" bIns="45720" numCol="1" anchor="t" anchorCtr="0" compatLnSpc="1"/>
            <a:lstStyle/>
            <a:p>
              <a:pPr algn="r"/>
              <a:endParaRPr lang="en-US">
                <a:solidFill>
                  <a:schemeClr val="bg1"/>
                </a:solidFill>
              </a:endParaRPr>
            </a:p>
          </p:txBody>
        </p:sp>
        <p:sp>
          <p:nvSpPr>
            <p:cNvPr id="13" name="深度视觉·原创设计 https://www.docer.com/works?userid=22383862"/>
            <p:cNvSpPr/>
            <p:nvPr/>
          </p:nvSpPr>
          <p:spPr bwMode="auto">
            <a:xfrm>
              <a:off x="9995" y="-1385"/>
              <a:ext cx="286" cy="146"/>
            </a:xfrm>
            <a:custGeom>
              <a:avLst/>
              <a:gdLst>
                <a:gd name="T0" fmla="*/ 551 w 1143"/>
                <a:gd name="T1" fmla="*/ 5 h 585"/>
                <a:gd name="T2" fmla="*/ 577 w 1143"/>
                <a:gd name="T3" fmla="*/ 28 h 585"/>
                <a:gd name="T4" fmla="*/ 585 w 1143"/>
                <a:gd name="T5" fmla="*/ 110 h 585"/>
                <a:gd name="T6" fmla="*/ 554 w 1143"/>
                <a:gd name="T7" fmla="*/ 197 h 585"/>
                <a:gd name="T8" fmla="*/ 563 w 1143"/>
                <a:gd name="T9" fmla="*/ 239 h 585"/>
                <a:gd name="T10" fmla="*/ 581 w 1143"/>
                <a:gd name="T11" fmla="*/ 267 h 585"/>
                <a:gd name="T12" fmla="*/ 631 w 1143"/>
                <a:gd name="T13" fmla="*/ 275 h 585"/>
                <a:gd name="T14" fmla="*/ 674 w 1143"/>
                <a:gd name="T15" fmla="*/ 319 h 585"/>
                <a:gd name="T16" fmla="*/ 685 w 1143"/>
                <a:gd name="T17" fmla="*/ 353 h 585"/>
                <a:gd name="T18" fmla="*/ 838 w 1143"/>
                <a:gd name="T19" fmla="*/ 347 h 585"/>
                <a:gd name="T20" fmla="*/ 986 w 1143"/>
                <a:gd name="T21" fmla="*/ 362 h 585"/>
                <a:gd name="T22" fmla="*/ 1106 w 1143"/>
                <a:gd name="T23" fmla="*/ 369 h 585"/>
                <a:gd name="T24" fmla="*/ 1137 w 1143"/>
                <a:gd name="T25" fmla="*/ 396 h 585"/>
                <a:gd name="T26" fmla="*/ 1142 w 1143"/>
                <a:gd name="T27" fmla="*/ 436 h 585"/>
                <a:gd name="T28" fmla="*/ 1119 w 1143"/>
                <a:gd name="T29" fmla="*/ 470 h 585"/>
                <a:gd name="T30" fmla="*/ 1055 w 1143"/>
                <a:gd name="T31" fmla="*/ 477 h 585"/>
                <a:gd name="T32" fmla="*/ 946 w 1143"/>
                <a:gd name="T33" fmla="*/ 461 h 585"/>
                <a:gd name="T34" fmla="*/ 834 w 1143"/>
                <a:gd name="T35" fmla="*/ 447 h 585"/>
                <a:gd name="T36" fmla="*/ 730 w 1143"/>
                <a:gd name="T37" fmla="*/ 456 h 585"/>
                <a:gd name="T38" fmla="*/ 672 w 1143"/>
                <a:gd name="T39" fmla="*/ 481 h 585"/>
                <a:gd name="T40" fmla="*/ 630 w 1143"/>
                <a:gd name="T41" fmla="*/ 486 h 585"/>
                <a:gd name="T42" fmla="*/ 596 w 1143"/>
                <a:gd name="T43" fmla="*/ 472 h 585"/>
                <a:gd name="T44" fmla="*/ 571 w 1143"/>
                <a:gd name="T45" fmla="*/ 449 h 585"/>
                <a:gd name="T46" fmla="*/ 565 w 1143"/>
                <a:gd name="T47" fmla="*/ 403 h 585"/>
                <a:gd name="T48" fmla="*/ 531 w 1143"/>
                <a:gd name="T49" fmla="*/ 452 h 585"/>
                <a:gd name="T50" fmla="*/ 490 w 1143"/>
                <a:gd name="T51" fmla="*/ 465 h 585"/>
                <a:gd name="T52" fmla="*/ 450 w 1143"/>
                <a:gd name="T53" fmla="*/ 451 h 585"/>
                <a:gd name="T54" fmla="*/ 435 w 1143"/>
                <a:gd name="T55" fmla="*/ 414 h 585"/>
                <a:gd name="T56" fmla="*/ 445 w 1143"/>
                <a:gd name="T57" fmla="*/ 385 h 585"/>
                <a:gd name="T58" fmla="*/ 454 w 1143"/>
                <a:gd name="T59" fmla="*/ 365 h 585"/>
                <a:gd name="T60" fmla="*/ 417 w 1143"/>
                <a:gd name="T61" fmla="*/ 400 h 585"/>
                <a:gd name="T62" fmla="*/ 375 w 1143"/>
                <a:gd name="T63" fmla="*/ 423 h 585"/>
                <a:gd name="T64" fmla="*/ 331 w 1143"/>
                <a:gd name="T65" fmla="*/ 412 h 585"/>
                <a:gd name="T66" fmla="*/ 311 w 1143"/>
                <a:gd name="T67" fmla="*/ 375 h 585"/>
                <a:gd name="T68" fmla="*/ 360 w 1143"/>
                <a:gd name="T69" fmla="*/ 285 h 585"/>
                <a:gd name="T70" fmla="*/ 250 w 1143"/>
                <a:gd name="T71" fmla="*/ 388 h 585"/>
                <a:gd name="T72" fmla="*/ 95 w 1143"/>
                <a:gd name="T73" fmla="*/ 574 h 585"/>
                <a:gd name="T74" fmla="*/ 49 w 1143"/>
                <a:gd name="T75" fmla="*/ 584 h 585"/>
                <a:gd name="T76" fmla="*/ 9 w 1143"/>
                <a:gd name="T77" fmla="*/ 562 h 585"/>
                <a:gd name="T78" fmla="*/ 2 w 1143"/>
                <a:gd name="T79" fmla="*/ 521 h 585"/>
                <a:gd name="T80" fmla="*/ 137 w 1143"/>
                <a:gd name="T81" fmla="*/ 347 h 585"/>
                <a:gd name="T82" fmla="*/ 341 w 1143"/>
                <a:gd name="T83" fmla="*/ 122 h 585"/>
                <a:gd name="T84" fmla="*/ 395 w 1143"/>
                <a:gd name="T85" fmla="*/ 70 h 585"/>
                <a:gd name="T86" fmla="*/ 458 w 1143"/>
                <a:gd name="T87" fmla="*/ 20 h 585"/>
                <a:gd name="T88" fmla="*/ 528 w 1143"/>
                <a:gd name="T89" fmla="*/ 0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43" h="585">
                  <a:moveTo>
                    <a:pt x="528" y="0"/>
                  </a:moveTo>
                  <a:lnTo>
                    <a:pt x="539" y="2"/>
                  </a:lnTo>
                  <a:lnTo>
                    <a:pt x="551" y="5"/>
                  </a:lnTo>
                  <a:lnTo>
                    <a:pt x="561" y="10"/>
                  </a:lnTo>
                  <a:lnTo>
                    <a:pt x="571" y="18"/>
                  </a:lnTo>
                  <a:lnTo>
                    <a:pt x="577" y="28"/>
                  </a:lnTo>
                  <a:lnTo>
                    <a:pt x="585" y="53"/>
                  </a:lnTo>
                  <a:lnTo>
                    <a:pt x="587" y="81"/>
                  </a:lnTo>
                  <a:lnTo>
                    <a:pt x="585" y="110"/>
                  </a:lnTo>
                  <a:lnTo>
                    <a:pt x="578" y="139"/>
                  </a:lnTo>
                  <a:lnTo>
                    <a:pt x="567" y="168"/>
                  </a:lnTo>
                  <a:lnTo>
                    <a:pt x="554" y="197"/>
                  </a:lnTo>
                  <a:lnTo>
                    <a:pt x="537" y="227"/>
                  </a:lnTo>
                  <a:lnTo>
                    <a:pt x="551" y="232"/>
                  </a:lnTo>
                  <a:lnTo>
                    <a:pt x="563" y="239"/>
                  </a:lnTo>
                  <a:lnTo>
                    <a:pt x="573" y="252"/>
                  </a:lnTo>
                  <a:lnTo>
                    <a:pt x="577" y="260"/>
                  </a:lnTo>
                  <a:lnTo>
                    <a:pt x="581" y="267"/>
                  </a:lnTo>
                  <a:lnTo>
                    <a:pt x="597" y="266"/>
                  </a:lnTo>
                  <a:lnTo>
                    <a:pt x="614" y="269"/>
                  </a:lnTo>
                  <a:lnTo>
                    <a:pt x="631" y="275"/>
                  </a:lnTo>
                  <a:lnTo>
                    <a:pt x="646" y="286"/>
                  </a:lnTo>
                  <a:lnTo>
                    <a:pt x="661" y="300"/>
                  </a:lnTo>
                  <a:lnTo>
                    <a:pt x="674" y="319"/>
                  </a:lnTo>
                  <a:lnTo>
                    <a:pt x="681" y="334"/>
                  </a:lnTo>
                  <a:lnTo>
                    <a:pt x="684" y="345"/>
                  </a:lnTo>
                  <a:lnTo>
                    <a:pt x="685" y="353"/>
                  </a:lnTo>
                  <a:lnTo>
                    <a:pt x="738" y="347"/>
                  </a:lnTo>
                  <a:lnTo>
                    <a:pt x="789" y="346"/>
                  </a:lnTo>
                  <a:lnTo>
                    <a:pt x="838" y="347"/>
                  </a:lnTo>
                  <a:lnTo>
                    <a:pt x="887" y="351"/>
                  </a:lnTo>
                  <a:lnTo>
                    <a:pt x="936" y="356"/>
                  </a:lnTo>
                  <a:lnTo>
                    <a:pt x="986" y="362"/>
                  </a:lnTo>
                  <a:lnTo>
                    <a:pt x="1036" y="365"/>
                  </a:lnTo>
                  <a:lnTo>
                    <a:pt x="1089" y="367"/>
                  </a:lnTo>
                  <a:lnTo>
                    <a:pt x="1106" y="369"/>
                  </a:lnTo>
                  <a:lnTo>
                    <a:pt x="1119" y="375"/>
                  </a:lnTo>
                  <a:lnTo>
                    <a:pt x="1130" y="384"/>
                  </a:lnTo>
                  <a:lnTo>
                    <a:pt x="1137" y="396"/>
                  </a:lnTo>
                  <a:lnTo>
                    <a:pt x="1142" y="408"/>
                  </a:lnTo>
                  <a:lnTo>
                    <a:pt x="1143" y="422"/>
                  </a:lnTo>
                  <a:lnTo>
                    <a:pt x="1142" y="436"/>
                  </a:lnTo>
                  <a:lnTo>
                    <a:pt x="1137" y="449"/>
                  </a:lnTo>
                  <a:lnTo>
                    <a:pt x="1130" y="460"/>
                  </a:lnTo>
                  <a:lnTo>
                    <a:pt x="1119" y="470"/>
                  </a:lnTo>
                  <a:lnTo>
                    <a:pt x="1106" y="476"/>
                  </a:lnTo>
                  <a:lnTo>
                    <a:pt x="1089" y="478"/>
                  </a:lnTo>
                  <a:lnTo>
                    <a:pt x="1055" y="477"/>
                  </a:lnTo>
                  <a:lnTo>
                    <a:pt x="1020" y="473"/>
                  </a:lnTo>
                  <a:lnTo>
                    <a:pt x="983" y="467"/>
                  </a:lnTo>
                  <a:lnTo>
                    <a:pt x="946" y="461"/>
                  </a:lnTo>
                  <a:lnTo>
                    <a:pt x="909" y="455"/>
                  </a:lnTo>
                  <a:lnTo>
                    <a:pt x="872" y="450"/>
                  </a:lnTo>
                  <a:lnTo>
                    <a:pt x="834" y="447"/>
                  </a:lnTo>
                  <a:lnTo>
                    <a:pt x="798" y="446"/>
                  </a:lnTo>
                  <a:lnTo>
                    <a:pt x="763" y="449"/>
                  </a:lnTo>
                  <a:lnTo>
                    <a:pt x="730" y="456"/>
                  </a:lnTo>
                  <a:lnTo>
                    <a:pt x="698" y="469"/>
                  </a:lnTo>
                  <a:lnTo>
                    <a:pt x="685" y="475"/>
                  </a:lnTo>
                  <a:lnTo>
                    <a:pt x="672" y="481"/>
                  </a:lnTo>
                  <a:lnTo>
                    <a:pt x="657" y="486"/>
                  </a:lnTo>
                  <a:lnTo>
                    <a:pt x="644" y="488"/>
                  </a:lnTo>
                  <a:lnTo>
                    <a:pt x="630" y="486"/>
                  </a:lnTo>
                  <a:lnTo>
                    <a:pt x="619" y="482"/>
                  </a:lnTo>
                  <a:lnTo>
                    <a:pt x="608" y="477"/>
                  </a:lnTo>
                  <a:lnTo>
                    <a:pt x="596" y="472"/>
                  </a:lnTo>
                  <a:lnTo>
                    <a:pt x="586" y="465"/>
                  </a:lnTo>
                  <a:lnTo>
                    <a:pt x="578" y="458"/>
                  </a:lnTo>
                  <a:lnTo>
                    <a:pt x="571" y="449"/>
                  </a:lnTo>
                  <a:lnTo>
                    <a:pt x="566" y="437"/>
                  </a:lnTo>
                  <a:lnTo>
                    <a:pt x="565" y="418"/>
                  </a:lnTo>
                  <a:lnTo>
                    <a:pt x="565" y="403"/>
                  </a:lnTo>
                  <a:lnTo>
                    <a:pt x="554" y="422"/>
                  </a:lnTo>
                  <a:lnTo>
                    <a:pt x="542" y="441"/>
                  </a:lnTo>
                  <a:lnTo>
                    <a:pt x="531" y="452"/>
                  </a:lnTo>
                  <a:lnTo>
                    <a:pt x="519" y="460"/>
                  </a:lnTo>
                  <a:lnTo>
                    <a:pt x="504" y="464"/>
                  </a:lnTo>
                  <a:lnTo>
                    <a:pt x="490" y="465"/>
                  </a:lnTo>
                  <a:lnTo>
                    <a:pt x="475" y="463"/>
                  </a:lnTo>
                  <a:lnTo>
                    <a:pt x="462" y="458"/>
                  </a:lnTo>
                  <a:lnTo>
                    <a:pt x="450" y="451"/>
                  </a:lnTo>
                  <a:lnTo>
                    <a:pt x="441" y="441"/>
                  </a:lnTo>
                  <a:lnTo>
                    <a:pt x="436" y="428"/>
                  </a:lnTo>
                  <a:lnTo>
                    <a:pt x="435" y="414"/>
                  </a:lnTo>
                  <a:lnTo>
                    <a:pt x="439" y="398"/>
                  </a:lnTo>
                  <a:lnTo>
                    <a:pt x="442" y="391"/>
                  </a:lnTo>
                  <a:lnTo>
                    <a:pt x="445" y="385"/>
                  </a:lnTo>
                  <a:lnTo>
                    <a:pt x="445" y="385"/>
                  </a:lnTo>
                  <a:lnTo>
                    <a:pt x="444" y="385"/>
                  </a:lnTo>
                  <a:lnTo>
                    <a:pt x="454" y="365"/>
                  </a:lnTo>
                  <a:lnTo>
                    <a:pt x="440" y="374"/>
                  </a:lnTo>
                  <a:lnTo>
                    <a:pt x="428" y="385"/>
                  </a:lnTo>
                  <a:lnTo>
                    <a:pt x="417" y="400"/>
                  </a:lnTo>
                  <a:lnTo>
                    <a:pt x="405" y="412"/>
                  </a:lnTo>
                  <a:lnTo>
                    <a:pt x="390" y="420"/>
                  </a:lnTo>
                  <a:lnTo>
                    <a:pt x="375" y="423"/>
                  </a:lnTo>
                  <a:lnTo>
                    <a:pt x="359" y="423"/>
                  </a:lnTo>
                  <a:lnTo>
                    <a:pt x="345" y="419"/>
                  </a:lnTo>
                  <a:lnTo>
                    <a:pt x="331" y="412"/>
                  </a:lnTo>
                  <a:lnTo>
                    <a:pt x="321" y="402"/>
                  </a:lnTo>
                  <a:lnTo>
                    <a:pt x="314" y="389"/>
                  </a:lnTo>
                  <a:lnTo>
                    <a:pt x="311" y="375"/>
                  </a:lnTo>
                  <a:lnTo>
                    <a:pt x="313" y="360"/>
                  </a:lnTo>
                  <a:lnTo>
                    <a:pt x="320" y="343"/>
                  </a:lnTo>
                  <a:lnTo>
                    <a:pt x="360" y="285"/>
                  </a:lnTo>
                  <a:lnTo>
                    <a:pt x="400" y="224"/>
                  </a:lnTo>
                  <a:lnTo>
                    <a:pt x="323" y="305"/>
                  </a:lnTo>
                  <a:lnTo>
                    <a:pt x="250" y="388"/>
                  </a:lnTo>
                  <a:lnTo>
                    <a:pt x="177" y="475"/>
                  </a:lnTo>
                  <a:lnTo>
                    <a:pt x="108" y="562"/>
                  </a:lnTo>
                  <a:lnTo>
                    <a:pt x="95" y="574"/>
                  </a:lnTo>
                  <a:lnTo>
                    <a:pt x="80" y="582"/>
                  </a:lnTo>
                  <a:lnTo>
                    <a:pt x="64" y="585"/>
                  </a:lnTo>
                  <a:lnTo>
                    <a:pt x="49" y="584"/>
                  </a:lnTo>
                  <a:lnTo>
                    <a:pt x="33" y="580"/>
                  </a:lnTo>
                  <a:lnTo>
                    <a:pt x="21" y="572"/>
                  </a:lnTo>
                  <a:lnTo>
                    <a:pt x="9" y="562"/>
                  </a:lnTo>
                  <a:lnTo>
                    <a:pt x="2" y="550"/>
                  </a:lnTo>
                  <a:lnTo>
                    <a:pt x="0" y="535"/>
                  </a:lnTo>
                  <a:lnTo>
                    <a:pt x="2" y="521"/>
                  </a:lnTo>
                  <a:lnTo>
                    <a:pt x="12" y="506"/>
                  </a:lnTo>
                  <a:lnTo>
                    <a:pt x="74" y="426"/>
                  </a:lnTo>
                  <a:lnTo>
                    <a:pt x="137" y="347"/>
                  </a:lnTo>
                  <a:lnTo>
                    <a:pt x="202" y="270"/>
                  </a:lnTo>
                  <a:lnTo>
                    <a:pt x="270" y="194"/>
                  </a:lnTo>
                  <a:lnTo>
                    <a:pt x="341" y="122"/>
                  </a:lnTo>
                  <a:lnTo>
                    <a:pt x="357" y="106"/>
                  </a:lnTo>
                  <a:lnTo>
                    <a:pt x="376" y="88"/>
                  </a:lnTo>
                  <a:lnTo>
                    <a:pt x="395" y="70"/>
                  </a:lnTo>
                  <a:lnTo>
                    <a:pt x="414" y="51"/>
                  </a:lnTo>
                  <a:lnTo>
                    <a:pt x="435" y="35"/>
                  </a:lnTo>
                  <a:lnTo>
                    <a:pt x="458" y="20"/>
                  </a:lnTo>
                  <a:lnTo>
                    <a:pt x="480" y="9"/>
                  </a:lnTo>
                  <a:lnTo>
                    <a:pt x="504" y="2"/>
                  </a:lnTo>
                  <a:lnTo>
                    <a:pt x="528" y="0"/>
                  </a:lnTo>
                  <a:close/>
                </a:path>
              </a:pathLst>
            </a:custGeom>
            <a:grpFill/>
            <a:ln w="0">
              <a:noFill/>
              <a:prstDash val="solid"/>
              <a:round/>
            </a:ln>
          </p:spPr>
          <p:txBody>
            <a:bodyPr vert="horz" wrap="square" lIns="91440" tIns="45720" rIns="91440" bIns="45720" numCol="1" anchor="t" anchorCtr="0" compatLnSpc="1"/>
            <a:lstStyle/>
            <a:p>
              <a:pPr algn="r"/>
              <a:endParaRPr lang="en-US">
                <a:solidFill>
                  <a:schemeClr val="bg1"/>
                </a:solidFill>
              </a:endParaRPr>
            </a:p>
          </p:txBody>
        </p:sp>
      </p:grpSp>
      <p:sp>
        <p:nvSpPr>
          <p:cNvPr id="14" name="深度视觉·原创设计 https://www.docer.com/works?userid=22383862"/>
          <p:cNvSpPr/>
          <p:nvPr/>
        </p:nvSpPr>
        <p:spPr bwMode="auto">
          <a:xfrm>
            <a:off x="5893639" y="3144962"/>
            <a:ext cx="372599" cy="279420"/>
          </a:xfrm>
          <a:custGeom>
            <a:avLst/>
            <a:gdLst>
              <a:gd name="T0" fmla="*/ 6189 w 6231"/>
              <a:gd name="T1" fmla="*/ 0 h 4673"/>
              <a:gd name="T2" fmla="*/ 6206 w 6231"/>
              <a:gd name="T3" fmla="*/ 6 h 4673"/>
              <a:gd name="T4" fmla="*/ 6219 w 6231"/>
              <a:gd name="T5" fmla="*/ 17 h 4673"/>
              <a:gd name="T6" fmla="*/ 6229 w 6231"/>
              <a:gd name="T7" fmla="*/ 34 h 4673"/>
              <a:gd name="T8" fmla="*/ 6231 w 6231"/>
              <a:gd name="T9" fmla="*/ 53 h 4673"/>
              <a:gd name="T10" fmla="*/ 6223 w 6231"/>
              <a:gd name="T11" fmla="*/ 72 h 4673"/>
              <a:gd name="T12" fmla="*/ 3477 w 6231"/>
              <a:gd name="T13" fmla="*/ 4603 h 4673"/>
              <a:gd name="T14" fmla="*/ 3455 w 6231"/>
              <a:gd name="T15" fmla="*/ 4631 h 4673"/>
              <a:gd name="T16" fmla="*/ 3428 w 6231"/>
              <a:gd name="T17" fmla="*/ 4652 h 4673"/>
              <a:gd name="T18" fmla="*/ 3398 w 6231"/>
              <a:gd name="T19" fmla="*/ 4665 h 4673"/>
              <a:gd name="T20" fmla="*/ 3366 w 6231"/>
              <a:gd name="T21" fmla="*/ 4673 h 4673"/>
              <a:gd name="T22" fmla="*/ 3332 w 6231"/>
              <a:gd name="T23" fmla="*/ 4673 h 4673"/>
              <a:gd name="T24" fmla="*/ 3300 w 6231"/>
              <a:gd name="T25" fmla="*/ 4664 h 4673"/>
              <a:gd name="T26" fmla="*/ 3269 w 6231"/>
              <a:gd name="T27" fmla="*/ 4648 h 4673"/>
              <a:gd name="T28" fmla="*/ 2513 w 6231"/>
              <a:gd name="T29" fmla="*/ 4132 h 4673"/>
              <a:gd name="T30" fmla="*/ 1745 w 6231"/>
              <a:gd name="T31" fmla="*/ 4641 h 4673"/>
              <a:gd name="T32" fmla="*/ 1717 w 6231"/>
              <a:gd name="T33" fmla="*/ 4654 h 4673"/>
              <a:gd name="T34" fmla="*/ 1690 w 6231"/>
              <a:gd name="T35" fmla="*/ 4656 h 4673"/>
              <a:gd name="T36" fmla="*/ 1664 w 6231"/>
              <a:gd name="T37" fmla="*/ 4650 h 4673"/>
              <a:gd name="T38" fmla="*/ 1639 w 6231"/>
              <a:gd name="T39" fmla="*/ 4639 h 4673"/>
              <a:gd name="T40" fmla="*/ 1621 w 6231"/>
              <a:gd name="T41" fmla="*/ 4618 h 4673"/>
              <a:gd name="T42" fmla="*/ 1609 w 6231"/>
              <a:gd name="T43" fmla="*/ 4595 h 4673"/>
              <a:gd name="T44" fmla="*/ 1603 w 6231"/>
              <a:gd name="T45" fmla="*/ 4565 h 4673"/>
              <a:gd name="T46" fmla="*/ 1603 w 6231"/>
              <a:gd name="T47" fmla="*/ 3511 h 4673"/>
              <a:gd name="T48" fmla="*/ 5090 w 6231"/>
              <a:gd name="T49" fmla="*/ 905 h 4673"/>
              <a:gd name="T50" fmla="*/ 972 w 6231"/>
              <a:gd name="T51" fmla="*/ 3077 h 4673"/>
              <a:gd name="T52" fmla="*/ 64 w 6231"/>
              <a:gd name="T53" fmla="*/ 2459 h 4673"/>
              <a:gd name="T54" fmla="*/ 36 w 6231"/>
              <a:gd name="T55" fmla="*/ 2434 h 4673"/>
              <a:gd name="T56" fmla="*/ 15 w 6231"/>
              <a:gd name="T57" fmla="*/ 2404 h 4673"/>
              <a:gd name="T58" fmla="*/ 4 w 6231"/>
              <a:gd name="T59" fmla="*/ 2370 h 4673"/>
              <a:gd name="T60" fmla="*/ 0 w 6231"/>
              <a:gd name="T61" fmla="*/ 2335 h 4673"/>
              <a:gd name="T62" fmla="*/ 0 w 6231"/>
              <a:gd name="T63" fmla="*/ 2335 h 4673"/>
              <a:gd name="T64" fmla="*/ 4 w 6231"/>
              <a:gd name="T65" fmla="*/ 2301 h 4673"/>
              <a:gd name="T66" fmla="*/ 17 w 6231"/>
              <a:gd name="T67" fmla="*/ 2269 h 4673"/>
              <a:gd name="T68" fmla="*/ 36 w 6231"/>
              <a:gd name="T69" fmla="*/ 2241 h 4673"/>
              <a:gd name="T70" fmla="*/ 62 w 6231"/>
              <a:gd name="T71" fmla="*/ 2216 h 4673"/>
              <a:gd name="T72" fmla="*/ 96 w 6231"/>
              <a:gd name="T73" fmla="*/ 2199 h 4673"/>
              <a:gd name="T74" fmla="*/ 6168 w 6231"/>
              <a:gd name="T75" fmla="*/ 4 h 4673"/>
              <a:gd name="T76" fmla="*/ 6189 w 6231"/>
              <a:gd name="T77" fmla="*/ 0 h 4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231" h="4673">
                <a:moveTo>
                  <a:pt x="6189" y="0"/>
                </a:moveTo>
                <a:lnTo>
                  <a:pt x="6206" y="6"/>
                </a:lnTo>
                <a:lnTo>
                  <a:pt x="6219" y="17"/>
                </a:lnTo>
                <a:lnTo>
                  <a:pt x="6229" y="34"/>
                </a:lnTo>
                <a:lnTo>
                  <a:pt x="6231" y="53"/>
                </a:lnTo>
                <a:lnTo>
                  <a:pt x="6223" y="72"/>
                </a:lnTo>
                <a:lnTo>
                  <a:pt x="3477" y="4603"/>
                </a:lnTo>
                <a:lnTo>
                  <a:pt x="3455" y="4631"/>
                </a:lnTo>
                <a:lnTo>
                  <a:pt x="3428" y="4652"/>
                </a:lnTo>
                <a:lnTo>
                  <a:pt x="3398" y="4665"/>
                </a:lnTo>
                <a:lnTo>
                  <a:pt x="3366" y="4673"/>
                </a:lnTo>
                <a:lnTo>
                  <a:pt x="3332" y="4673"/>
                </a:lnTo>
                <a:lnTo>
                  <a:pt x="3300" y="4664"/>
                </a:lnTo>
                <a:lnTo>
                  <a:pt x="3269" y="4648"/>
                </a:lnTo>
                <a:lnTo>
                  <a:pt x="2513" y="4132"/>
                </a:lnTo>
                <a:lnTo>
                  <a:pt x="1745" y="4641"/>
                </a:lnTo>
                <a:lnTo>
                  <a:pt x="1717" y="4654"/>
                </a:lnTo>
                <a:lnTo>
                  <a:pt x="1690" y="4656"/>
                </a:lnTo>
                <a:lnTo>
                  <a:pt x="1664" y="4650"/>
                </a:lnTo>
                <a:lnTo>
                  <a:pt x="1639" y="4639"/>
                </a:lnTo>
                <a:lnTo>
                  <a:pt x="1621" y="4618"/>
                </a:lnTo>
                <a:lnTo>
                  <a:pt x="1609" y="4595"/>
                </a:lnTo>
                <a:lnTo>
                  <a:pt x="1603" y="4565"/>
                </a:lnTo>
                <a:lnTo>
                  <a:pt x="1603" y="3511"/>
                </a:lnTo>
                <a:lnTo>
                  <a:pt x="5090" y="905"/>
                </a:lnTo>
                <a:lnTo>
                  <a:pt x="972" y="3077"/>
                </a:lnTo>
                <a:lnTo>
                  <a:pt x="64" y="2459"/>
                </a:lnTo>
                <a:lnTo>
                  <a:pt x="36" y="2434"/>
                </a:lnTo>
                <a:lnTo>
                  <a:pt x="15" y="2404"/>
                </a:lnTo>
                <a:lnTo>
                  <a:pt x="4" y="2370"/>
                </a:lnTo>
                <a:lnTo>
                  <a:pt x="0" y="2335"/>
                </a:lnTo>
                <a:lnTo>
                  <a:pt x="0" y="2335"/>
                </a:lnTo>
                <a:lnTo>
                  <a:pt x="4" y="2301"/>
                </a:lnTo>
                <a:lnTo>
                  <a:pt x="17" y="2269"/>
                </a:lnTo>
                <a:lnTo>
                  <a:pt x="36" y="2241"/>
                </a:lnTo>
                <a:lnTo>
                  <a:pt x="62" y="2216"/>
                </a:lnTo>
                <a:lnTo>
                  <a:pt x="96" y="2199"/>
                </a:lnTo>
                <a:lnTo>
                  <a:pt x="6168" y="4"/>
                </a:lnTo>
                <a:lnTo>
                  <a:pt x="6189" y="0"/>
                </a:lnTo>
                <a:close/>
              </a:path>
            </a:pathLst>
          </a:custGeom>
          <a:solidFill>
            <a:schemeClr val="accent1"/>
          </a:solidFill>
          <a:ln w="0">
            <a:noFill/>
            <a:prstDash val="solid"/>
            <a:round/>
          </a:ln>
        </p:spPr>
        <p:txBody>
          <a:bodyPr vert="horz" wrap="square" lIns="91440" tIns="45720" rIns="91440" bIns="45720" numCol="1" anchor="t" anchorCtr="0" compatLnSpc="1"/>
          <a:lstStyle/>
          <a:p>
            <a:pPr algn="r"/>
            <a:endParaRPr lang="en-US">
              <a:solidFill>
                <a:schemeClr val="bg1"/>
              </a:solidFill>
            </a:endParaRPr>
          </a:p>
        </p:txBody>
      </p:sp>
      <p:grpSp>
        <p:nvGrpSpPr>
          <p:cNvPr id="15" name="深度视觉·原创设计 https://www.docer.com/works?userid=22383862"/>
          <p:cNvGrpSpPr>
            <a:grpSpLocks noChangeAspect="1"/>
          </p:cNvGrpSpPr>
          <p:nvPr/>
        </p:nvGrpSpPr>
        <p:grpSpPr bwMode="auto">
          <a:xfrm>
            <a:off x="9461422" y="3163838"/>
            <a:ext cx="295554" cy="293755"/>
            <a:chOff x="9876" y="-1946"/>
            <a:chExt cx="822" cy="817"/>
          </a:xfrm>
          <a:solidFill>
            <a:schemeClr val="accent1"/>
          </a:solidFill>
        </p:grpSpPr>
        <p:sp>
          <p:nvSpPr>
            <p:cNvPr id="16" name="深度视觉·原创设计 https://www.docer.com/works?userid=22383862"/>
            <p:cNvSpPr/>
            <p:nvPr/>
          </p:nvSpPr>
          <p:spPr bwMode="auto">
            <a:xfrm>
              <a:off x="10016" y="-1801"/>
              <a:ext cx="356" cy="75"/>
            </a:xfrm>
            <a:custGeom>
              <a:avLst/>
              <a:gdLst>
                <a:gd name="T0" fmla="*/ 149 w 1421"/>
                <a:gd name="T1" fmla="*/ 0 h 298"/>
                <a:gd name="T2" fmla="*/ 1272 w 1421"/>
                <a:gd name="T3" fmla="*/ 0 h 298"/>
                <a:gd name="T4" fmla="*/ 1302 w 1421"/>
                <a:gd name="T5" fmla="*/ 3 h 298"/>
                <a:gd name="T6" fmla="*/ 1330 w 1421"/>
                <a:gd name="T7" fmla="*/ 12 h 298"/>
                <a:gd name="T8" fmla="*/ 1356 w 1421"/>
                <a:gd name="T9" fmla="*/ 25 h 298"/>
                <a:gd name="T10" fmla="*/ 1378 w 1421"/>
                <a:gd name="T11" fmla="*/ 44 h 298"/>
                <a:gd name="T12" fmla="*/ 1396 w 1421"/>
                <a:gd name="T13" fmla="*/ 66 h 298"/>
                <a:gd name="T14" fmla="*/ 1410 w 1421"/>
                <a:gd name="T15" fmla="*/ 91 h 298"/>
                <a:gd name="T16" fmla="*/ 1418 w 1421"/>
                <a:gd name="T17" fmla="*/ 119 h 298"/>
                <a:gd name="T18" fmla="*/ 1421 w 1421"/>
                <a:gd name="T19" fmla="*/ 149 h 298"/>
                <a:gd name="T20" fmla="*/ 1418 w 1421"/>
                <a:gd name="T21" fmla="*/ 179 h 298"/>
                <a:gd name="T22" fmla="*/ 1410 w 1421"/>
                <a:gd name="T23" fmla="*/ 206 h 298"/>
                <a:gd name="T24" fmla="*/ 1396 w 1421"/>
                <a:gd name="T25" fmla="*/ 232 h 298"/>
                <a:gd name="T26" fmla="*/ 1378 w 1421"/>
                <a:gd name="T27" fmla="*/ 254 h 298"/>
                <a:gd name="T28" fmla="*/ 1356 w 1421"/>
                <a:gd name="T29" fmla="*/ 272 h 298"/>
                <a:gd name="T30" fmla="*/ 1330 w 1421"/>
                <a:gd name="T31" fmla="*/ 285 h 298"/>
                <a:gd name="T32" fmla="*/ 1302 w 1421"/>
                <a:gd name="T33" fmla="*/ 295 h 298"/>
                <a:gd name="T34" fmla="*/ 1272 w 1421"/>
                <a:gd name="T35" fmla="*/ 298 h 298"/>
                <a:gd name="T36" fmla="*/ 149 w 1421"/>
                <a:gd name="T37" fmla="*/ 298 h 298"/>
                <a:gd name="T38" fmla="*/ 119 w 1421"/>
                <a:gd name="T39" fmla="*/ 295 h 298"/>
                <a:gd name="T40" fmla="*/ 91 w 1421"/>
                <a:gd name="T41" fmla="*/ 285 h 298"/>
                <a:gd name="T42" fmla="*/ 65 w 1421"/>
                <a:gd name="T43" fmla="*/ 272 h 298"/>
                <a:gd name="T44" fmla="*/ 44 w 1421"/>
                <a:gd name="T45" fmla="*/ 254 h 298"/>
                <a:gd name="T46" fmla="*/ 25 w 1421"/>
                <a:gd name="T47" fmla="*/ 232 h 298"/>
                <a:gd name="T48" fmla="*/ 11 w 1421"/>
                <a:gd name="T49" fmla="*/ 206 h 298"/>
                <a:gd name="T50" fmla="*/ 3 w 1421"/>
                <a:gd name="T51" fmla="*/ 179 h 298"/>
                <a:gd name="T52" fmla="*/ 0 w 1421"/>
                <a:gd name="T53" fmla="*/ 149 h 298"/>
                <a:gd name="T54" fmla="*/ 3 w 1421"/>
                <a:gd name="T55" fmla="*/ 119 h 298"/>
                <a:gd name="T56" fmla="*/ 11 w 1421"/>
                <a:gd name="T57" fmla="*/ 91 h 298"/>
                <a:gd name="T58" fmla="*/ 25 w 1421"/>
                <a:gd name="T59" fmla="*/ 66 h 298"/>
                <a:gd name="T60" fmla="*/ 44 w 1421"/>
                <a:gd name="T61" fmla="*/ 44 h 298"/>
                <a:gd name="T62" fmla="*/ 65 w 1421"/>
                <a:gd name="T63" fmla="*/ 25 h 298"/>
                <a:gd name="T64" fmla="*/ 91 w 1421"/>
                <a:gd name="T65" fmla="*/ 12 h 298"/>
                <a:gd name="T66" fmla="*/ 119 w 1421"/>
                <a:gd name="T67" fmla="*/ 3 h 298"/>
                <a:gd name="T68" fmla="*/ 149 w 1421"/>
                <a:gd name="T69"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21" h="298">
                  <a:moveTo>
                    <a:pt x="149" y="0"/>
                  </a:moveTo>
                  <a:lnTo>
                    <a:pt x="1272" y="0"/>
                  </a:lnTo>
                  <a:lnTo>
                    <a:pt x="1302" y="3"/>
                  </a:lnTo>
                  <a:lnTo>
                    <a:pt x="1330" y="12"/>
                  </a:lnTo>
                  <a:lnTo>
                    <a:pt x="1356" y="25"/>
                  </a:lnTo>
                  <a:lnTo>
                    <a:pt x="1378" y="44"/>
                  </a:lnTo>
                  <a:lnTo>
                    <a:pt x="1396" y="66"/>
                  </a:lnTo>
                  <a:lnTo>
                    <a:pt x="1410" y="91"/>
                  </a:lnTo>
                  <a:lnTo>
                    <a:pt x="1418" y="119"/>
                  </a:lnTo>
                  <a:lnTo>
                    <a:pt x="1421" y="149"/>
                  </a:lnTo>
                  <a:lnTo>
                    <a:pt x="1418" y="179"/>
                  </a:lnTo>
                  <a:lnTo>
                    <a:pt x="1410" y="206"/>
                  </a:lnTo>
                  <a:lnTo>
                    <a:pt x="1396" y="232"/>
                  </a:lnTo>
                  <a:lnTo>
                    <a:pt x="1378" y="254"/>
                  </a:lnTo>
                  <a:lnTo>
                    <a:pt x="1356" y="272"/>
                  </a:lnTo>
                  <a:lnTo>
                    <a:pt x="1330" y="285"/>
                  </a:lnTo>
                  <a:lnTo>
                    <a:pt x="1302" y="295"/>
                  </a:lnTo>
                  <a:lnTo>
                    <a:pt x="1272" y="298"/>
                  </a:lnTo>
                  <a:lnTo>
                    <a:pt x="149" y="298"/>
                  </a:lnTo>
                  <a:lnTo>
                    <a:pt x="119" y="295"/>
                  </a:lnTo>
                  <a:lnTo>
                    <a:pt x="91" y="285"/>
                  </a:lnTo>
                  <a:lnTo>
                    <a:pt x="65" y="272"/>
                  </a:lnTo>
                  <a:lnTo>
                    <a:pt x="44" y="254"/>
                  </a:lnTo>
                  <a:lnTo>
                    <a:pt x="25" y="232"/>
                  </a:lnTo>
                  <a:lnTo>
                    <a:pt x="11" y="206"/>
                  </a:lnTo>
                  <a:lnTo>
                    <a:pt x="3" y="179"/>
                  </a:lnTo>
                  <a:lnTo>
                    <a:pt x="0" y="149"/>
                  </a:lnTo>
                  <a:lnTo>
                    <a:pt x="3" y="119"/>
                  </a:lnTo>
                  <a:lnTo>
                    <a:pt x="11" y="91"/>
                  </a:lnTo>
                  <a:lnTo>
                    <a:pt x="25" y="66"/>
                  </a:lnTo>
                  <a:lnTo>
                    <a:pt x="44" y="44"/>
                  </a:lnTo>
                  <a:lnTo>
                    <a:pt x="65" y="25"/>
                  </a:lnTo>
                  <a:lnTo>
                    <a:pt x="91" y="12"/>
                  </a:lnTo>
                  <a:lnTo>
                    <a:pt x="119" y="3"/>
                  </a:lnTo>
                  <a:lnTo>
                    <a:pt x="149" y="0"/>
                  </a:lnTo>
                  <a:close/>
                </a:path>
              </a:pathLst>
            </a:custGeom>
            <a:grpFill/>
            <a:ln w="0">
              <a:noFill/>
              <a:prstDash val="solid"/>
              <a:round/>
            </a:ln>
          </p:spPr>
          <p:txBody>
            <a:bodyPr vert="horz" wrap="square" lIns="91440" tIns="45720" rIns="91440" bIns="45720" numCol="1" anchor="t" anchorCtr="0" compatLnSpc="1"/>
            <a:lstStyle/>
            <a:p>
              <a:pPr algn="r"/>
              <a:endParaRPr lang="en-US">
                <a:solidFill>
                  <a:schemeClr val="bg1"/>
                </a:solidFill>
              </a:endParaRPr>
            </a:p>
          </p:txBody>
        </p:sp>
        <p:sp>
          <p:nvSpPr>
            <p:cNvPr id="17" name="深度视觉·原创设计 https://www.docer.com/works?userid=22383862"/>
            <p:cNvSpPr/>
            <p:nvPr/>
          </p:nvSpPr>
          <p:spPr bwMode="auto">
            <a:xfrm>
              <a:off x="10016" y="-1662"/>
              <a:ext cx="356" cy="75"/>
            </a:xfrm>
            <a:custGeom>
              <a:avLst/>
              <a:gdLst>
                <a:gd name="T0" fmla="*/ 149 w 1421"/>
                <a:gd name="T1" fmla="*/ 0 h 298"/>
                <a:gd name="T2" fmla="*/ 1272 w 1421"/>
                <a:gd name="T3" fmla="*/ 0 h 298"/>
                <a:gd name="T4" fmla="*/ 1302 w 1421"/>
                <a:gd name="T5" fmla="*/ 3 h 298"/>
                <a:gd name="T6" fmla="*/ 1330 w 1421"/>
                <a:gd name="T7" fmla="*/ 12 h 298"/>
                <a:gd name="T8" fmla="*/ 1356 w 1421"/>
                <a:gd name="T9" fmla="*/ 26 h 298"/>
                <a:gd name="T10" fmla="*/ 1378 w 1421"/>
                <a:gd name="T11" fmla="*/ 44 h 298"/>
                <a:gd name="T12" fmla="*/ 1396 w 1421"/>
                <a:gd name="T13" fmla="*/ 66 h 298"/>
                <a:gd name="T14" fmla="*/ 1410 w 1421"/>
                <a:gd name="T15" fmla="*/ 91 h 298"/>
                <a:gd name="T16" fmla="*/ 1418 w 1421"/>
                <a:gd name="T17" fmla="*/ 119 h 298"/>
                <a:gd name="T18" fmla="*/ 1421 w 1421"/>
                <a:gd name="T19" fmla="*/ 149 h 298"/>
                <a:gd name="T20" fmla="*/ 1418 w 1421"/>
                <a:gd name="T21" fmla="*/ 179 h 298"/>
                <a:gd name="T22" fmla="*/ 1410 w 1421"/>
                <a:gd name="T23" fmla="*/ 207 h 298"/>
                <a:gd name="T24" fmla="*/ 1396 w 1421"/>
                <a:gd name="T25" fmla="*/ 232 h 298"/>
                <a:gd name="T26" fmla="*/ 1378 w 1421"/>
                <a:gd name="T27" fmla="*/ 255 h 298"/>
                <a:gd name="T28" fmla="*/ 1356 w 1421"/>
                <a:gd name="T29" fmla="*/ 272 h 298"/>
                <a:gd name="T30" fmla="*/ 1330 w 1421"/>
                <a:gd name="T31" fmla="*/ 287 h 298"/>
                <a:gd name="T32" fmla="*/ 1302 w 1421"/>
                <a:gd name="T33" fmla="*/ 295 h 298"/>
                <a:gd name="T34" fmla="*/ 1272 w 1421"/>
                <a:gd name="T35" fmla="*/ 298 h 298"/>
                <a:gd name="T36" fmla="*/ 149 w 1421"/>
                <a:gd name="T37" fmla="*/ 298 h 298"/>
                <a:gd name="T38" fmla="*/ 119 w 1421"/>
                <a:gd name="T39" fmla="*/ 295 h 298"/>
                <a:gd name="T40" fmla="*/ 91 w 1421"/>
                <a:gd name="T41" fmla="*/ 287 h 298"/>
                <a:gd name="T42" fmla="*/ 65 w 1421"/>
                <a:gd name="T43" fmla="*/ 272 h 298"/>
                <a:gd name="T44" fmla="*/ 44 w 1421"/>
                <a:gd name="T45" fmla="*/ 255 h 298"/>
                <a:gd name="T46" fmla="*/ 25 w 1421"/>
                <a:gd name="T47" fmla="*/ 232 h 298"/>
                <a:gd name="T48" fmla="*/ 11 w 1421"/>
                <a:gd name="T49" fmla="*/ 207 h 298"/>
                <a:gd name="T50" fmla="*/ 3 w 1421"/>
                <a:gd name="T51" fmla="*/ 179 h 298"/>
                <a:gd name="T52" fmla="*/ 0 w 1421"/>
                <a:gd name="T53" fmla="*/ 149 h 298"/>
                <a:gd name="T54" fmla="*/ 3 w 1421"/>
                <a:gd name="T55" fmla="*/ 119 h 298"/>
                <a:gd name="T56" fmla="*/ 11 w 1421"/>
                <a:gd name="T57" fmla="*/ 91 h 298"/>
                <a:gd name="T58" fmla="*/ 25 w 1421"/>
                <a:gd name="T59" fmla="*/ 66 h 298"/>
                <a:gd name="T60" fmla="*/ 44 w 1421"/>
                <a:gd name="T61" fmla="*/ 44 h 298"/>
                <a:gd name="T62" fmla="*/ 65 w 1421"/>
                <a:gd name="T63" fmla="*/ 26 h 298"/>
                <a:gd name="T64" fmla="*/ 91 w 1421"/>
                <a:gd name="T65" fmla="*/ 12 h 298"/>
                <a:gd name="T66" fmla="*/ 119 w 1421"/>
                <a:gd name="T67" fmla="*/ 3 h 298"/>
                <a:gd name="T68" fmla="*/ 149 w 1421"/>
                <a:gd name="T69"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21" h="298">
                  <a:moveTo>
                    <a:pt x="149" y="0"/>
                  </a:moveTo>
                  <a:lnTo>
                    <a:pt x="1272" y="0"/>
                  </a:lnTo>
                  <a:lnTo>
                    <a:pt x="1302" y="3"/>
                  </a:lnTo>
                  <a:lnTo>
                    <a:pt x="1330" y="12"/>
                  </a:lnTo>
                  <a:lnTo>
                    <a:pt x="1356" y="26"/>
                  </a:lnTo>
                  <a:lnTo>
                    <a:pt x="1378" y="44"/>
                  </a:lnTo>
                  <a:lnTo>
                    <a:pt x="1396" y="66"/>
                  </a:lnTo>
                  <a:lnTo>
                    <a:pt x="1410" y="91"/>
                  </a:lnTo>
                  <a:lnTo>
                    <a:pt x="1418" y="119"/>
                  </a:lnTo>
                  <a:lnTo>
                    <a:pt x="1421" y="149"/>
                  </a:lnTo>
                  <a:lnTo>
                    <a:pt x="1418" y="179"/>
                  </a:lnTo>
                  <a:lnTo>
                    <a:pt x="1410" y="207"/>
                  </a:lnTo>
                  <a:lnTo>
                    <a:pt x="1396" y="232"/>
                  </a:lnTo>
                  <a:lnTo>
                    <a:pt x="1378" y="255"/>
                  </a:lnTo>
                  <a:lnTo>
                    <a:pt x="1356" y="272"/>
                  </a:lnTo>
                  <a:lnTo>
                    <a:pt x="1330" y="287"/>
                  </a:lnTo>
                  <a:lnTo>
                    <a:pt x="1302" y="295"/>
                  </a:lnTo>
                  <a:lnTo>
                    <a:pt x="1272" y="298"/>
                  </a:lnTo>
                  <a:lnTo>
                    <a:pt x="149" y="298"/>
                  </a:lnTo>
                  <a:lnTo>
                    <a:pt x="119" y="295"/>
                  </a:lnTo>
                  <a:lnTo>
                    <a:pt x="91" y="287"/>
                  </a:lnTo>
                  <a:lnTo>
                    <a:pt x="65" y="272"/>
                  </a:lnTo>
                  <a:lnTo>
                    <a:pt x="44" y="255"/>
                  </a:lnTo>
                  <a:lnTo>
                    <a:pt x="25" y="232"/>
                  </a:lnTo>
                  <a:lnTo>
                    <a:pt x="11" y="207"/>
                  </a:lnTo>
                  <a:lnTo>
                    <a:pt x="3" y="179"/>
                  </a:lnTo>
                  <a:lnTo>
                    <a:pt x="0" y="149"/>
                  </a:lnTo>
                  <a:lnTo>
                    <a:pt x="3" y="119"/>
                  </a:lnTo>
                  <a:lnTo>
                    <a:pt x="11" y="91"/>
                  </a:lnTo>
                  <a:lnTo>
                    <a:pt x="25" y="66"/>
                  </a:lnTo>
                  <a:lnTo>
                    <a:pt x="44" y="44"/>
                  </a:lnTo>
                  <a:lnTo>
                    <a:pt x="65" y="26"/>
                  </a:lnTo>
                  <a:lnTo>
                    <a:pt x="91" y="12"/>
                  </a:lnTo>
                  <a:lnTo>
                    <a:pt x="119" y="3"/>
                  </a:lnTo>
                  <a:lnTo>
                    <a:pt x="149" y="0"/>
                  </a:lnTo>
                  <a:close/>
                </a:path>
              </a:pathLst>
            </a:custGeom>
            <a:grpFill/>
            <a:ln w="0">
              <a:noFill/>
              <a:prstDash val="solid"/>
              <a:round/>
            </a:ln>
          </p:spPr>
          <p:txBody>
            <a:bodyPr vert="horz" wrap="square" lIns="91440" tIns="45720" rIns="91440" bIns="45720" numCol="1" anchor="t" anchorCtr="0" compatLnSpc="1"/>
            <a:lstStyle/>
            <a:p>
              <a:pPr algn="r"/>
              <a:endParaRPr lang="en-US">
                <a:solidFill>
                  <a:schemeClr val="bg1"/>
                </a:solidFill>
              </a:endParaRPr>
            </a:p>
          </p:txBody>
        </p:sp>
        <p:sp>
          <p:nvSpPr>
            <p:cNvPr id="18" name="深度视觉·原创设计 https://www.docer.com/works?userid=22383862"/>
            <p:cNvSpPr/>
            <p:nvPr/>
          </p:nvSpPr>
          <p:spPr bwMode="auto">
            <a:xfrm>
              <a:off x="10016" y="-1522"/>
              <a:ext cx="215" cy="74"/>
            </a:xfrm>
            <a:custGeom>
              <a:avLst/>
              <a:gdLst>
                <a:gd name="T0" fmla="*/ 149 w 860"/>
                <a:gd name="T1" fmla="*/ 0 h 297"/>
                <a:gd name="T2" fmla="*/ 711 w 860"/>
                <a:gd name="T3" fmla="*/ 0 h 297"/>
                <a:gd name="T4" fmla="*/ 741 w 860"/>
                <a:gd name="T5" fmla="*/ 3 h 297"/>
                <a:gd name="T6" fmla="*/ 769 w 860"/>
                <a:gd name="T7" fmla="*/ 11 h 297"/>
                <a:gd name="T8" fmla="*/ 795 w 860"/>
                <a:gd name="T9" fmla="*/ 26 h 297"/>
                <a:gd name="T10" fmla="*/ 817 w 860"/>
                <a:gd name="T11" fmla="*/ 43 h 297"/>
                <a:gd name="T12" fmla="*/ 835 w 860"/>
                <a:gd name="T13" fmla="*/ 66 h 297"/>
                <a:gd name="T14" fmla="*/ 849 w 860"/>
                <a:gd name="T15" fmla="*/ 90 h 297"/>
                <a:gd name="T16" fmla="*/ 857 w 860"/>
                <a:gd name="T17" fmla="*/ 118 h 297"/>
                <a:gd name="T18" fmla="*/ 860 w 860"/>
                <a:gd name="T19" fmla="*/ 149 h 297"/>
                <a:gd name="T20" fmla="*/ 857 w 860"/>
                <a:gd name="T21" fmla="*/ 179 h 297"/>
                <a:gd name="T22" fmla="*/ 849 w 860"/>
                <a:gd name="T23" fmla="*/ 207 h 297"/>
                <a:gd name="T24" fmla="*/ 835 w 860"/>
                <a:gd name="T25" fmla="*/ 231 h 297"/>
                <a:gd name="T26" fmla="*/ 817 w 860"/>
                <a:gd name="T27" fmla="*/ 254 h 297"/>
                <a:gd name="T28" fmla="*/ 795 w 860"/>
                <a:gd name="T29" fmla="*/ 271 h 297"/>
                <a:gd name="T30" fmla="*/ 769 w 860"/>
                <a:gd name="T31" fmla="*/ 286 h 297"/>
                <a:gd name="T32" fmla="*/ 741 w 860"/>
                <a:gd name="T33" fmla="*/ 294 h 297"/>
                <a:gd name="T34" fmla="*/ 711 w 860"/>
                <a:gd name="T35" fmla="*/ 297 h 297"/>
                <a:gd name="T36" fmla="*/ 149 w 860"/>
                <a:gd name="T37" fmla="*/ 297 h 297"/>
                <a:gd name="T38" fmla="*/ 119 w 860"/>
                <a:gd name="T39" fmla="*/ 294 h 297"/>
                <a:gd name="T40" fmla="*/ 91 w 860"/>
                <a:gd name="T41" fmla="*/ 286 h 297"/>
                <a:gd name="T42" fmla="*/ 65 w 860"/>
                <a:gd name="T43" fmla="*/ 271 h 297"/>
                <a:gd name="T44" fmla="*/ 44 w 860"/>
                <a:gd name="T45" fmla="*/ 254 h 297"/>
                <a:gd name="T46" fmla="*/ 25 w 860"/>
                <a:gd name="T47" fmla="*/ 231 h 297"/>
                <a:gd name="T48" fmla="*/ 11 w 860"/>
                <a:gd name="T49" fmla="*/ 207 h 297"/>
                <a:gd name="T50" fmla="*/ 3 w 860"/>
                <a:gd name="T51" fmla="*/ 179 h 297"/>
                <a:gd name="T52" fmla="*/ 0 w 860"/>
                <a:gd name="T53" fmla="*/ 149 h 297"/>
                <a:gd name="T54" fmla="*/ 3 w 860"/>
                <a:gd name="T55" fmla="*/ 118 h 297"/>
                <a:gd name="T56" fmla="*/ 11 w 860"/>
                <a:gd name="T57" fmla="*/ 90 h 297"/>
                <a:gd name="T58" fmla="*/ 25 w 860"/>
                <a:gd name="T59" fmla="*/ 66 h 297"/>
                <a:gd name="T60" fmla="*/ 44 w 860"/>
                <a:gd name="T61" fmla="*/ 43 h 297"/>
                <a:gd name="T62" fmla="*/ 65 w 860"/>
                <a:gd name="T63" fmla="*/ 26 h 297"/>
                <a:gd name="T64" fmla="*/ 91 w 860"/>
                <a:gd name="T65" fmla="*/ 11 h 297"/>
                <a:gd name="T66" fmla="*/ 119 w 860"/>
                <a:gd name="T67" fmla="*/ 3 h 297"/>
                <a:gd name="T68" fmla="*/ 149 w 860"/>
                <a:gd name="T69" fmla="*/ 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60" h="297">
                  <a:moveTo>
                    <a:pt x="149" y="0"/>
                  </a:moveTo>
                  <a:lnTo>
                    <a:pt x="711" y="0"/>
                  </a:lnTo>
                  <a:lnTo>
                    <a:pt x="741" y="3"/>
                  </a:lnTo>
                  <a:lnTo>
                    <a:pt x="769" y="11"/>
                  </a:lnTo>
                  <a:lnTo>
                    <a:pt x="795" y="26"/>
                  </a:lnTo>
                  <a:lnTo>
                    <a:pt x="817" y="43"/>
                  </a:lnTo>
                  <a:lnTo>
                    <a:pt x="835" y="66"/>
                  </a:lnTo>
                  <a:lnTo>
                    <a:pt x="849" y="90"/>
                  </a:lnTo>
                  <a:lnTo>
                    <a:pt x="857" y="118"/>
                  </a:lnTo>
                  <a:lnTo>
                    <a:pt x="860" y="149"/>
                  </a:lnTo>
                  <a:lnTo>
                    <a:pt x="857" y="179"/>
                  </a:lnTo>
                  <a:lnTo>
                    <a:pt x="849" y="207"/>
                  </a:lnTo>
                  <a:lnTo>
                    <a:pt x="835" y="231"/>
                  </a:lnTo>
                  <a:lnTo>
                    <a:pt x="817" y="254"/>
                  </a:lnTo>
                  <a:lnTo>
                    <a:pt x="795" y="271"/>
                  </a:lnTo>
                  <a:lnTo>
                    <a:pt x="769" y="286"/>
                  </a:lnTo>
                  <a:lnTo>
                    <a:pt x="741" y="294"/>
                  </a:lnTo>
                  <a:lnTo>
                    <a:pt x="711" y="297"/>
                  </a:lnTo>
                  <a:lnTo>
                    <a:pt x="149" y="297"/>
                  </a:lnTo>
                  <a:lnTo>
                    <a:pt x="119" y="294"/>
                  </a:lnTo>
                  <a:lnTo>
                    <a:pt x="91" y="286"/>
                  </a:lnTo>
                  <a:lnTo>
                    <a:pt x="65" y="271"/>
                  </a:lnTo>
                  <a:lnTo>
                    <a:pt x="44" y="254"/>
                  </a:lnTo>
                  <a:lnTo>
                    <a:pt x="25" y="231"/>
                  </a:lnTo>
                  <a:lnTo>
                    <a:pt x="11" y="207"/>
                  </a:lnTo>
                  <a:lnTo>
                    <a:pt x="3" y="179"/>
                  </a:lnTo>
                  <a:lnTo>
                    <a:pt x="0" y="149"/>
                  </a:lnTo>
                  <a:lnTo>
                    <a:pt x="3" y="118"/>
                  </a:lnTo>
                  <a:lnTo>
                    <a:pt x="11" y="90"/>
                  </a:lnTo>
                  <a:lnTo>
                    <a:pt x="25" y="66"/>
                  </a:lnTo>
                  <a:lnTo>
                    <a:pt x="44" y="43"/>
                  </a:lnTo>
                  <a:lnTo>
                    <a:pt x="65" y="26"/>
                  </a:lnTo>
                  <a:lnTo>
                    <a:pt x="91" y="11"/>
                  </a:lnTo>
                  <a:lnTo>
                    <a:pt x="119" y="3"/>
                  </a:lnTo>
                  <a:lnTo>
                    <a:pt x="149" y="0"/>
                  </a:lnTo>
                  <a:close/>
                </a:path>
              </a:pathLst>
            </a:custGeom>
            <a:grpFill/>
            <a:ln w="0">
              <a:noFill/>
              <a:prstDash val="solid"/>
              <a:round/>
            </a:ln>
          </p:spPr>
          <p:txBody>
            <a:bodyPr vert="horz" wrap="square" lIns="91440" tIns="45720" rIns="91440" bIns="45720" numCol="1" anchor="t" anchorCtr="0" compatLnSpc="1"/>
            <a:lstStyle/>
            <a:p>
              <a:pPr algn="r"/>
              <a:endParaRPr lang="en-US">
                <a:solidFill>
                  <a:schemeClr val="bg1"/>
                </a:solidFill>
              </a:endParaRPr>
            </a:p>
          </p:txBody>
        </p:sp>
        <p:sp>
          <p:nvSpPr>
            <p:cNvPr id="19" name="深度视觉·原创设计 https://www.docer.com/works?userid=22383862"/>
            <p:cNvSpPr/>
            <p:nvPr/>
          </p:nvSpPr>
          <p:spPr bwMode="auto">
            <a:xfrm>
              <a:off x="9876" y="-1946"/>
              <a:ext cx="636" cy="817"/>
            </a:xfrm>
            <a:custGeom>
              <a:avLst/>
              <a:gdLst>
                <a:gd name="T0" fmla="*/ 150 w 2545"/>
                <a:gd name="T1" fmla="*/ 0 h 3271"/>
                <a:gd name="T2" fmla="*/ 2395 w 2545"/>
                <a:gd name="T3" fmla="*/ 0 h 3271"/>
                <a:gd name="T4" fmla="*/ 2425 w 2545"/>
                <a:gd name="T5" fmla="*/ 3 h 3271"/>
                <a:gd name="T6" fmla="*/ 2453 w 2545"/>
                <a:gd name="T7" fmla="*/ 11 h 3271"/>
                <a:gd name="T8" fmla="*/ 2479 w 2545"/>
                <a:gd name="T9" fmla="*/ 26 h 3271"/>
                <a:gd name="T10" fmla="*/ 2501 w 2545"/>
                <a:gd name="T11" fmla="*/ 43 h 3271"/>
                <a:gd name="T12" fmla="*/ 2520 w 2545"/>
                <a:gd name="T13" fmla="*/ 66 h 3271"/>
                <a:gd name="T14" fmla="*/ 2533 w 2545"/>
                <a:gd name="T15" fmla="*/ 90 h 3271"/>
                <a:gd name="T16" fmla="*/ 2542 w 2545"/>
                <a:gd name="T17" fmla="*/ 118 h 3271"/>
                <a:gd name="T18" fmla="*/ 2545 w 2545"/>
                <a:gd name="T19" fmla="*/ 148 h 3271"/>
                <a:gd name="T20" fmla="*/ 2545 w 2545"/>
                <a:gd name="T21" fmla="*/ 369 h 3271"/>
                <a:gd name="T22" fmla="*/ 2246 w 2545"/>
                <a:gd name="T23" fmla="*/ 885 h 3271"/>
                <a:gd name="T24" fmla="*/ 2246 w 2545"/>
                <a:gd name="T25" fmla="*/ 297 h 3271"/>
                <a:gd name="T26" fmla="*/ 300 w 2545"/>
                <a:gd name="T27" fmla="*/ 297 h 3271"/>
                <a:gd name="T28" fmla="*/ 300 w 2545"/>
                <a:gd name="T29" fmla="*/ 2973 h 3271"/>
                <a:gd name="T30" fmla="*/ 2246 w 2545"/>
                <a:gd name="T31" fmla="*/ 2973 h 3271"/>
                <a:gd name="T32" fmla="*/ 2246 w 2545"/>
                <a:gd name="T33" fmla="*/ 2603 h 3271"/>
                <a:gd name="T34" fmla="*/ 2403 w 2545"/>
                <a:gd name="T35" fmla="*/ 2500 h 3271"/>
                <a:gd name="T36" fmla="*/ 2430 w 2545"/>
                <a:gd name="T37" fmla="*/ 2478 h 3271"/>
                <a:gd name="T38" fmla="*/ 2454 w 2545"/>
                <a:gd name="T39" fmla="*/ 2453 h 3271"/>
                <a:gd name="T40" fmla="*/ 2474 w 2545"/>
                <a:gd name="T41" fmla="*/ 2425 h 3271"/>
                <a:gd name="T42" fmla="*/ 2545 w 2545"/>
                <a:gd name="T43" fmla="*/ 2302 h 3271"/>
                <a:gd name="T44" fmla="*/ 2545 w 2545"/>
                <a:gd name="T45" fmla="*/ 3122 h 3271"/>
                <a:gd name="T46" fmla="*/ 2542 w 2545"/>
                <a:gd name="T47" fmla="*/ 3151 h 3271"/>
                <a:gd name="T48" fmla="*/ 2533 w 2545"/>
                <a:gd name="T49" fmla="*/ 3179 h 3271"/>
                <a:gd name="T50" fmla="*/ 2520 w 2545"/>
                <a:gd name="T51" fmla="*/ 3205 h 3271"/>
                <a:gd name="T52" fmla="*/ 2501 w 2545"/>
                <a:gd name="T53" fmla="*/ 3226 h 3271"/>
                <a:gd name="T54" fmla="*/ 2479 w 2545"/>
                <a:gd name="T55" fmla="*/ 3245 h 3271"/>
                <a:gd name="T56" fmla="*/ 2453 w 2545"/>
                <a:gd name="T57" fmla="*/ 3258 h 3271"/>
                <a:gd name="T58" fmla="*/ 2425 w 2545"/>
                <a:gd name="T59" fmla="*/ 3268 h 3271"/>
                <a:gd name="T60" fmla="*/ 2395 w 2545"/>
                <a:gd name="T61" fmla="*/ 3271 h 3271"/>
                <a:gd name="T62" fmla="*/ 150 w 2545"/>
                <a:gd name="T63" fmla="*/ 3271 h 3271"/>
                <a:gd name="T64" fmla="*/ 120 w 2545"/>
                <a:gd name="T65" fmla="*/ 3268 h 3271"/>
                <a:gd name="T66" fmla="*/ 92 w 2545"/>
                <a:gd name="T67" fmla="*/ 3258 h 3271"/>
                <a:gd name="T68" fmla="*/ 66 w 2545"/>
                <a:gd name="T69" fmla="*/ 3245 h 3271"/>
                <a:gd name="T70" fmla="*/ 44 w 2545"/>
                <a:gd name="T71" fmla="*/ 3226 h 3271"/>
                <a:gd name="T72" fmla="*/ 26 w 2545"/>
                <a:gd name="T73" fmla="*/ 3205 h 3271"/>
                <a:gd name="T74" fmla="*/ 12 w 2545"/>
                <a:gd name="T75" fmla="*/ 3179 h 3271"/>
                <a:gd name="T76" fmla="*/ 3 w 2545"/>
                <a:gd name="T77" fmla="*/ 3151 h 3271"/>
                <a:gd name="T78" fmla="*/ 0 w 2545"/>
                <a:gd name="T79" fmla="*/ 3122 h 3271"/>
                <a:gd name="T80" fmla="*/ 0 w 2545"/>
                <a:gd name="T81" fmla="*/ 148 h 3271"/>
                <a:gd name="T82" fmla="*/ 3 w 2545"/>
                <a:gd name="T83" fmla="*/ 118 h 3271"/>
                <a:gd name="T84" fmla="*/ 12 w 2545"/>
                <a:gd name="T85" fmla="*/ 90 h 3271"/>
                <a:gd name="T86" fmla="*/ 26 w 2545"/>
                <a:gd name="T87" fmla="*/ 66 h 3271"/>
                <a:gd name="T88" fmla="*/ 44 w 2545"/>
                <a:gd name="T89" fmla="*/ 43 h 3271"/>
                <a:gd name="T90" fmla="*/ 66 w 2545"/>
                <a:gd name="T91" fmla="*/ 26 h 3271"/>
                <a:gd name="T92" fmla="*/ 92 w 2545"/>
                <a:gd name="T93" fmla="*/ 11 h 3271"/>
                <a:gd name="T94" fmla="*/ 120 w 2545"/>
                <a:gd name="T95" fmla="*/ 3 h 3271"/>
                <a:gd name="T96" fmla="*/ 150 w 2545"/>
                <a:gd name="T97" fmla="*/ 0 h 3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45" h="3271">
                  <a:moveTo>
                    <a:pt x="150" y="0"/>
                  </a:moveTo>
                  <a:lnTo>
                    <a:pt x="2395" y="0"/>
                  </a:lnTo>
                  <a:lnTo>
                    <a:pt x="2425" y="3"/>
                  </a:lnTo>
                  <a:lnTo>
                    <a:pt x="2453" y="11"/>
                  </a:lnTo>
                  <a:lnTo>
                    <a:pt x="2479" y="26"/>
                  </a:lnTo>
                  <a:lnTo>
                    <a:pt x="2501" y="43"/>
                  </a:lnTo>
                  <a:lnTo>
                    <a:pt x="2520" y="66"/>
                  </a:lnTo>
                  <a:lnTo>
                    <a:pt x="2533" y="90"/>
                  </a:lnTo>
                  <a:lnTo>
                    <a:pt x="2542" y="118"/>
                  </a:lnTo>
                  <a:lnTo>
                    <a:pt x="2545" y="148"/>
                  </a:lnTo>
                  <a:lnTo>
                    <a:pt x="2545" y="369"/>
                  </a:lnTo>
                  <a:lnTo>
                    <a:pt x="2246" y="885"/>
                  </a:lnTo>
                  <a:lnTo>
                    <a:pt x="2246" y="297"/>
                  </a:lnTo>
                  <a:lnTo>
                    <a:pt x="300" y="297"/>
                  </a:lnTo>
                  <a:lnTo>
                    <a:pt x="300" y="2973"/>
                  </a:lnTo>
                  <a:lnTo>
                    <a:pt x="2246" y="2973"/>
                  </a:lnTo>
                  <a:lnTo>
                    <a:pt x="2246" y="2603"/>
                  </a:lnTo>
                  <a:lnTo>
                    <a:pt x="2403" y="2500"/>
                  </a:lnTo>
                  <a:lnTo>
                    <a:pt x="2430" y="2478"/>
                  </a:lnTo>
                  <a:lnTo>
                    <a:pt x="2454" y="2453"/>
                  </a:lnTo>
                  <a:lnTo>
                    <a:pt x="2474" y="2425"/>
                  </a:lnTo>
                  <a:lnTo>
                    <a:pt x="2545" y="2302"/>
                  </a:lnTo>
                  <a:lnTo>
                    <a:pt x="2545" y="3122"/>
                  </a:lnTo>
                  <a:lnTo>
                    <a:pt x="2542" y="3151"/>
                  </a:lnTo>
                  <a:lnTo>
                    <a:pt x="2533" y="3179"/>
                  </a:lnTo>
                  <a:lnTo>
                    <a:pt x="2520" y="3205"/>
                  </a:lnTo>
                  <a:lnTo>
                    <a:pt x="2501" y="3226"/>
                  </a:lnTo>
                  <a:lnTo>
                    <a:pt x="2479" y="3245"/>
                  </a:lnTo>
                  <a:lnTo>
                    <a:pt x="2453" y="3258"/>
                  </a:lnTo>
                  <a:lnTo>
                    <a:pt x="2425" y="3268"/>
                  </a:lnTo>
                  <a:lnTo>
                    <a:pt x="2395" y="3271"/>
                  </a:lnTo>
                  <a:lnTo>
                    <a:pt x="150" y="3271"/>
                  </a:lnTo>
                  <a:lnTo>
                    <a:pt x="120" y="3268"/>
                  </a:lnTo>
                  <a:lnTo>
                    <a:pt x="92" y="3258"/>
                  </a:lnTo>
                  <a:lnTo>
                    <a:pt x="66" y="3245"/>
                  </a:lnTo>
                  <a:lnTo>
                    <a:pt x="44" y="3226"/>
                  </a:lnTo>
                  <a:lnTo>
                    <a:pt x="26" y="3205"/>
                  </a:lnTo>
                  <a:lnTo>
                    <a:pt x="12" y="3179"/>
                  </a:lnTo>
                  <a:lnTo>
                    <a:pt x="3" y="3151"/>
                  </a:lnTo>
                  <a:lnTo>
                    <a:pt x="0" y="3122"/>
                  </a:lnTo>
                  <a:lnTo>
                    <a:pt x="0" y="148"/>
                  </a:lnTo>
                  <a:lnTo>
                    <a:pt x="3" y="118"/>
                  </a:lnTo>
                  <a:lnTo>
                    <a:pt x="12" y="90"/>
                  </a:lnTo>
                  <a:lnTo>
                    <a:pt x="26" y="66"/>
                  </a:lnTo>
                  <a:lnTo>
                    <a:pt x="44" y="43"/>
                  </a:lnTo>
                  <a:lnTo>
                    <a:pt x="66" y="26"/>
                  </a:lnTo>
                  <a:lnTo>
                    <a:pt x="92" y="11"/>
                  </a:lnTo>
                  <a:lnTo>
                    <a:pt x="120" y="3"/>
                  </a:lnTo>
                  <a:lnTo>
                    <a:pt x="150" y="0"/>
                  </a:lnTo>
                  <a:close/>
                </a:path>
              </a:pathLst>
            </a:custGeom>
            <a:grpFill/>
            <a:ln w="0">
              <a:noFill/>
              <a:prstDash val="solid"/>
              <a:round/>
            </a:ln>
          </p:spPr>
          <p:txBody>
            <a:bodyPr vert="horz" wrap="square" lIns="91440" tIns="45720" rIns="91440" bIns="45720" numCol="1" anchor="t" anchorCtr="0" compatLnSpc="1"/>
            <a:lstStyle/>
            <a:p>
              <a:pPr algn="r"/>
              <a:endParaRPr lang="en-US" dirty="0">
                <a:solidFill>
                  <a:schemeClr val="bg1"/>
                </a:solidFill>
              </a:endParaRPr>
            </a:p>
          </p:txBody>
        </p:sp>
        <p:sp>
          <p:nvSpPr>
            <p:cNvPr id="20" name="深度视觉·原创设计 https://www.docer.com/works?userid=22383862"/>
            <p:cNvSpPr>
              <a:spLocks noEditPoints="1"/>
            </p:cNvSpPr>
            <p:nvPr/>
          </p:nvSpPr>
          <p:spPr bwMode="auto">
            <a:xfrm>
              <a:off x="10305" y="-1855"/>
              <a:ext cx="393" cy="586"/>
            </a:xfrm>
            <a:custGeom>
              <a:avLst/>
              <a:gdLst>
                <a:gd name="T0" fmla="*/ 130 w 1574"/>
                <a:gd name="T1" fmla="*/ 1973 h 2342"/>
                <a:gd name="T2" fmla="*/ 221 w 1574"/>
                <a:gd name="T3" fmla="*/ 2017 h 2342"/>
                <a:gd name="T4" fmla="*/ 305 w 1574"/>
                <a:gd name="T5" fmla="*/ 2073 h 2342"/>
                <a:gd name="T6" fmla="*/ 434 w 1574"/>
                <a:gd name="T7" fmla="*/ 1957 h 2342"/>
                <a:gd name="T8" fmla="*/ 385 w 1574"/>
                <a:gd name="T9" fmla="*/ 1912 h 2342"/>
                <a:gd name="T10" fmla="*/ 311 w 1574"/>
                <a:gd name="T11" fmla="*/ 1861 h 2342"/>
                <a:gd name="T12" fmla="*/ 242 w 1574"/>
                <a:gd name="T13" fmla="*/ 1827 h 2342"/>
                <a:gd name="T14" fmla="*/ 186 w 1574"/>
                <a:gd name="T15" fmla="*/ 1808 h 2342"/>
                <a:gd name="T16" fmla="*/ 140 w 1574"/>
                <a:gd name="T17" fmla="*/ 1799 h 2342"/>
                <a:gd name="T18" fmla="*/ 1106 w 1574"/>
                <a:gd name="T19" fmla="*/ 0 h 2342"/>
                <a:gd name="T20" fmla="*/ 1161 w 1574"/>
                <a:gd name="T21" fmla="*/ 7 h 2342"/>
                <a:gd name="T22" fmla="*/ 1227 w 1574"/>
                <a:gd name="T23" fmla="*/ 25 h 2342"/>
                <a:gd name="T24" fmla="*/ 1305 w 1574"/>
                <a:gd name="T25" fmla="*/ 56 h 2342"/>
                <a:gd name="T26" fmla="*/ 1391 w 1574"/>
                <a:gd name="T27" fmla="*/ 107 h 2342"/>
                <a:gd name="T28" fmla="*/ 1462 w 1574"/>
                <a:gd name="T29" fmla="*/ 161 h 2342"/>
                <a:gd name="T30" fmla="*/ 1512 w 1574"/>
                <a:gd name="T31" fmla="*/ 213 h 2342"/>
                <a:gd name="T32" fmla="*/ 1544 w 1574"/>
                <a:gd name="T33" fmla="*/ 258 h 2342"/>
                <a:gd name="T34" fmla="*/ 1562 w 1574"/>
                <a:gd name="T35" fmla="*/ 294 h 2342"/>
                <a:gd name="T36" fmla="*/ 1571 w 1574"/>
                <a:gd name="T37" fmla="*/ 316 h 2342"/>
                <a:gd name="T38" fmla="*/ 1574 w 1574"/>
                <a:gd name="T39" fmla="*/ 340 h 2342"/>
                <a:gd name="T40" fmla="*/ 1563 w 1574"/>
                <a:gd name="T41" fmla="*/ 375 h 2342"/>
                <a:gd name="T42" fmla="*/ 618 w 1574"/>
                <a:gd name="T43" fmla="*/ 1998 h 2342"/>
                <a:gd name="T44" fmla="*/ 115 w 1574"/>
                <a:gd name="T45" fmla="*/ 2330 h 2342"/>
                <a:gd name="T46" fmla="*/ 77 w 1574"/>
                <a:gd name="T47" fmla="*/ 2342 h 2342"/>
                <a:gd name="T48" fmla="*/ 36 w 1574"/>
                <a:gd name="T49" fmla="*/ 2332 h 2342"/>
                <a:gd name="T50" fmla="*/ 13 w 1574"/>
                <a:gd name="T51" fmla="*/ 2311 h 2342"/>
                <a:gd name="T52" fmla="*/ 0 w 1574"/>
                <a:gd name="T53" fmla="*/ 2280 h 2342"/>
                <a:gd name="T54" fmla="*/ 34 w 1574"/>
                <a:gd name="T55" fmla="*/ 1683 h 2342"/>
                <a:gd name="T56" fmla="*/ 45 w 1574"/>
                <a:gd name="T57" fmla="*/ 1651 h 2342"/>
                <a:gd name="T58" fmla="*/ 991 w 1574"/>
                <a:gd name="T59" fmla="*/ 27 h 2342"/>
                <a:gd name="T60" fmla="*/ 1023 w 1574"/>
                <a:gd name="T61" fmla="*/ 7 h 2342"/>
                <a:gd name="T62" fmla="*/ 1036 w 1574"/>
                <a:gd name="T63" fmla="*/ 4 h 2342"/>
                <a:gd name="T64" fmla="*/ 1064 w 1574"/>
                <a:gd name="T65" fmla="*/ 0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74" h="2342">
                  <a:moveTo>
                    <a:pt x="140" y="1799"/>
                  </a:moveTo>
                  <a:lnTo>
                    <a:pt x="130" y="1973"/>
                  </a:lnTo>
                  <a:lnTo>
                    <a:pt x="175" y="1993"/>
                  </a:lnTo>
                  <a:lnTo>
                    <a:pt x="221" y="2017"/>
                  </a:lnTo>
                  <a:lnTo>
                    <a:pt x="264" y="2043"/>
                  </a:lnTo>
                  <a:lnTo>
                    <a:pt x="305" y="2073"/>
                  </a:lnTo>
                  <a:lnTo>
                    <a:pt x="451" y="1976"/>
                  </a:lnTo>
                  <a:lnTo>
                    <a:pt x="434" y="1957"/>
                  </a:lnTo>
                  <a:lnTo>
                    <a:pt x="412" y="1935"/>
                  </a:lnTo>
                  <a:lnTo>
                    <a:pt x="385" y="1912"/>
                  </a:lnTo>
                  <a:lnTo>
                    <a:pt x="351" y="1887"/>
                  </a:lnTo>
                  <a:lnTo>
                    <a:pt x="311" y="1861"/>
                  </a:lnTo>
                  <a:lnTo>
                    <a:pt x="276" y="1843"/>
                  </a:lnTo>
                  <a:lnTo>
                    <a:pt x="242" y="1827"/>
                  </a:lnTo>
                  <a:lnTo>
                    <a:pt x="212" y="1816"/>
                  </a:lnTo>
                  <a:lnTo>
                    <a:pt x="186" y="1808"/>
                  </a:lnTo>
                  <a:lnTo>
                    <a:pt x="162" y="1803"/>
                  </a:lnTo>
                  <a:lnTo>
                    <a:pt x="140" y="1799"/>
                  </a:lnTo>
                  <a:close/>
                  <a:moveTo>
                    <a:pt x="1083" y="0"/>
                  </a:moveTo>
                  <a:lnTo>
                    <a:pt x="1106" y="0"/>
                  </a:lnTo>
                  <a:lnTo>
                    <a:pt x="1132" y="2"/>
                  </a:lnTo>
                  <a:lnTo>
                    <a:pt x="1161" y="7"/>
                  </a:lnTo>
                  <a:lnTo>
                    <a:pt x="1192" y="14"/>
                  </a:lnTo>
                  <a:lnTo>
                    <a:pt x="1227" y="25"/>
                  </a:lnTo>
                  <a:lnTo>
                    <a:pt x="1264" y="39"/>
                  </a:lnTo>
                  <a:lnTo>
                    <a:pt x="1305" y="56"/>
                  </a:lnTo>
                  <a:lnTo>
                    <a:pt x="1347" y="80"/>
                  </a:lnTo>
                  <a:lnTo>
                    <a:pt x="1391" y="107"/>
                  </a:lnTo>
                  <a:lnTo>
                    <a:pt x="1430" y="135"/>
                  </a:lnTo>
                  <a:lnTo>
                    <a:pt x="1462" y="161"/>
                  </a:lnTo>
                  <a:lnTo>
                    <a:pt x="1489" y="188"/>
                  </a:lnTo>
                  <a:lnTo>
                    <a:pt x="1512" y="213"/>
                  </a:lnTo>
                  <a:lnTo>
                    <a:pt x="1529" y="236"/>
                  </a:lnTo>
                  <a:lnTo>
                    <a:pt x="1544" y="258"/>
                  </a:lnTo>
                  <a:lnTo>
                    <a:pt x="1554" y="277"/>
                  </a:lnTo>
                  <a:lnTo>
                    <a:pt x="1562" y="294"/>
                  </a:lnTo>
                  <a:lnTo>
                    <a:pt x="1567" y="307"/>
                  </a:lnTo>
                  <a:lnTo>
                    <a:pt x="1571" y="316"/>
                  </a:lnTo>
                  <a:lnTo>
                    <a:pt x="1572" y="322"/>
                  </a:lnTo>
                  <a:lnTo>
                    <a:pt x="1574" y="340"/>
                  </a:lnTo>
                  <a:lnTo>
                    <a:pt x="1571" y="359"/>
                  </a:lnTo>
                  <a:lnTo>
                    <a:pt x="1563" y="375"/>
                  </a:lnTo>
                  <a:lnTo>
                    <a:pt x="628" y="1985"/>
                  </a:lnTo>
                  <a:lnTo>
                    <a:pt x="618" y="1998"/>
                  </a:lnTo>
                  <a:lnTo>
                    <a:pt x="605" y="2009"/>
                  </a:lnTo>
                  <a:lnTo>
                    <a:pt x="115" y="2330"/>
                  </a:lnTo>
                  <a:lnTo>
                    <a:pt x="97" y="2339"/>
                  </a:lnTo>
                  <a:lnTo>
                    <a:pt x="77" y="2342"/>
                  </a:lnTo>
                  <a:lnTo>
                    <a:pt x="56" y="2340"/>
                  </a:lnTo>
                  <a:lnTo>
                    <a:pt x="36" y="2332"/>
                  </a:lnTo>
                  <a:lnTo>
                    <a:pt x="23" y="2323"/>
                  </a:lnTo>
                  <a:lnTo>
                    <a:pt x="13" y="2311"/>
                  </a:lnTo>
                  <a:lnTo>
                    <a:pt x="5" y="2296"/>
                  </a:lnTo>
                  <a:lnTo>
                    <a:pt x="0" y="2280"/>
                  </a:lnTo>
                  <a:lnTo>
                    <a:pt x="0" y="2263"/>
                  </a:lnTo>
                  <a:lnTo>
                    <a:pt x="34" y="1683"/>
                  </a:lnTo>
                  <a:lnTo>
                    <a:pt x="38" y="1666"/>
                  </a:lnTo>
                  <a:lnTo>
                    <a:pt x="45" y="1651"/>
                  </a:lnTo>
                  <a:lnTo>
                    <a:pt x="981" y="41"/>
                  </a:lnTo>
                  <a:lnTo>
                    <a:pt x="991" y="27"/>
                  </a:lnTo>
                  <a:lnTo>
                    <a:pt x="1005" y="15"/>
                  </a:lnTo>
                  <a:lnTo>
                    <a:pt x="1023" y="7"/>
                  </a:lnTo>
                  <a:lnTo>
                    <a:pt x="1027" y="6"/>
                  </a:lnTo>
                  <a:lnTo>
                    <a:pt x="1036" y="4"/>
                  </a:lnTo>
                  <a:lnTo>
                    <a:pt x="1049" y="2"/>
                  </a:lnTo>
                  <a:lnTo>
                    <a:pt x="1064" y="0"/>
                  </a:lnTo>
                  <a:lnTo>
                    <a:pt x="1083" y="0"/>
                  </a:lnTo>
                  <a:close/>
                </a:path>
              </a:pathLst>
            </a:custGeom>
            <a:grpFill/>
            <a:ln w="0">
              <a:noFill/>
              <a:prstDash val="solid"/>
              <a:round/>
            </a:ln>
          </p:spPr>
          <p:txBody>
            <a:bodyPr vert="horz" wrap="square" lIns="91440" tIns="45720" rIns="91440" bIns="45720" numCol="1" anchor="t" anchorCtr="0" compatLnSpc="1"/>
            <a:lstStyle/>
            <a:p>
              <a:pPr algn="r"/>
              <a:endParaRPr lang="en-US">
                <a:solidFill>
                  <a:schemeClr val="bg1"/>
                </a:solidFill>
              </a:endParaRPr>
            </a:p>
          </p:txBody>
        </p:sp>
        <p:sp>
          <p:nvSpPr>
            <p:cNvPr id="21" name="深度视觉·原创设计 https://www.docer.com/works?userid=22383862"/>
            <p:cNvSpPr/>
            <p:nvPr/>
          </p:nvSpPr>
          <p:spPr bwMode="auto">
            <a:xfrm>
              <a:off x="9995" y="-1385"/>
              <a:ext cx="286" cy="146"/>
            </a:xfrm>
            <a:custGeom>
              <a:avLst/>
              <a:gdLst>
                <a:gd name="T0" fmla="*/ 551 w 1143"/>
                <a:gd name="T1" fmla="*/ 5 h 585"/>
                <a:gd name="T2" fmla="*/ 577 w 1143"/>
                <a:gd name="T3" fmla="*/ 28 h 585"/>
                <a:gd name="T4" fmla="*/ 585 w 1143"/>
                <a:gd name="T5" fmla="*/ 110 h 585"/>
                <a:gd name="T6" fmla="*/ 554 w 1143"/>
                <a:gd name="T7" fmla="*/ 197 h 585"/>
                <a:gd name="T8" fmla="*/ 563 w 1143"/>
                <a:gd name="T9" fmla="*/ 239 h 585"/>
                <a:gd name="T10" fmla="*/ 581 w 1143"/>
                <a:gd name="T11" fmla="*/ 267 h 585"/>
                <a:gd name="T12" fmla="*/ 631 w 1143"/>
                <a:gd name="T13" fmla="*/ 275 h 585"/>
                <a:gd name="T14" fmla="*/ 674 w 1143"/>
                <a:gd name="T15" fmla="*/ 319 h 585"/>
                <a:gd name="T16" fmla="*/ 685 w 1143"/>
                <a:gd name="T17" fmla="*/ 353 h 585"/>
                <a:gd name="T18" fmla="*/ 838 w 1143"/>
                <a:gd name="T19" fmla="*/ 347 h 585"/>
                <a:gd name="T20" fmla="*/ 986 w 1143"/>
                <a:gd name="T21" fmla="*/ 362 h 585"/>
                <a:gd name="T22" fmla="*/ 1106 w 1143"/>
                <a:gd name="T23" fmla="*/ 369 h 585"/>
                <a:gd name="T24" fmla="*/ 1137 w 1143"/>
                <a:gd name="T25" fmla="*/ 396 h 585"/>
                <a:gd name="T26" fmla="*/ 1142 w 1143"/>
                <a:gd name="T27" fmla="*/ 436 h 585"/>
                <a:gd name="T28" fmla="*/ 1119 w 1143"/>
                <a:gd name="T29" fmla="*/ 470 h 585"/>
                <a:gd name="T30" fmla="*/ 1055 w 1143"/>
                <a:gd name="T31" fmla="*/ 477 h 585"/>
                <a:gd name="T32" fmla="*/ 946 w 1143"/>
                <a:gd name="T33" fmla="*/ 461 h 585"/>
                <a:gd name="T34" fmla="*/ 834 w 1143"/>
                <a:gd name="T35" fmla="*/ 447 h 585"/>
                <a:gd name="T36" fmla="*/ 730 w 1143"/>
                <a:gd name="T37" fmla="*/ 456 h 585"/>
                <a:gd name="T38" fmla="*/ 672 w 1143"/>
                <a:gd name="T39" fmla="*/ 481 h 585"/>
                <a:gd name="T40" fmla="*/ 630 w 1143"/>
                <a:gd name="T41" fmla="*/ 486 h 585"/>
                <a:gd name="T42" fmla="*/ 596 w 1143"/>
                <a:gd name="T43" fmla="*/ 472 h 585"/>
                <a:gd name="T44" fmla="*/ 571 w 1143"/>
                <a:gd name="T45" fmla="*/ 449 h 585"/>
                <a:gd name="T46" fmla="*/ 565 w 1143"/>
                <a:gd name="T47" fmla="*/ 403 h 585"/>
                <a:gd name="T48" fmla="*/ 531 w 1143"/>
                <a:gd name="T49" fmla="*/ 452 h 585"/>
                <a:gd name="T50" fmla="*/ 490 w 1143"/>
                <a:gd name="T51" fmla="*/ 465 h 585"/>
                <a:gd name="T52" fmla="*/ 450 w 1143"/>
                <a:gd name="T53" fmla="*/ 451 h 585"/>
                <a:gd name="T54" fmla="*/ 435 w 1143"/>
                <a:gd name="T55" fmla="*/ 414 h 585"/>
                <a:gd name="T56" fmla="*/ 445 w 1143"/>
                <a:gd name="T57" fmla="*/ 385 h 585"/>
                <a:gd name="T58" fmla="*/ 454 w 1143"/>
                <a:gd name="T59" fmla="*/ 365 h 585"/>
                <a:gd name="T60" fmla="*/ 417 w 1143"/>
                <a:gd name="T61" fmla="*/ 400 h 585"/>
                <a:gd name="T62" fmla="*/ 375 w 1143"/>
                <a:gd name="T63" fmla="*/ 423 h 585"/>
                <a:gd name="T64" fmla="*/ 331 w 1143"/>
                <a:gd name="T65" fmla="*/ 412 h 585"/>
                <a:gd name="T66" fmla="*/ 311 w 1143"/>
                <a:gd name="T67" fmla="*/ 375 h 585"/>
                <a:gd name="T68" fmla="*/ 360 w 1143"/>
                <a:gd name="T69" fmla="*/ 285 h 585"/>
                <a:gd name="T70" fmla="*/ 250 w 1143"/>
                <a:gd name="T71" fmla="*/ 388 h 585"/>
                <a:gd name="T72" fmla="*/ 95 w 1143"/>
                <a:gd name="T73" fmla="*/ 574 h 585"/>
                <a:gd name="T74" fmla="*/ 49 w 1143"/>
                <a:gd name="T75" fmla="*/ 584 h 585"/>
                <a:gd name="T76" fmla="*/ 9 w 1143"/>
                <a:gd name="T77" fmla="*/ 562 h 585"/>
                <a:gd name="T78" fmla="*/ 2 w 1143"/>
                <a:gd name="T79" fmla="*/ 521 h 585"/>
                <a:gd name="T80" fmla="*/ 137 w 1143"/>
                <a:gd name="T81" fmla="*/ 347 h 585"/>
                <a:gd name="T82" fmla="*/ 341 w 1143"/>
                <a:gd name="T83" fmla="*/ 122 h 585"/>
                <a:gd name="T84" fmla="*/ 395 w 1143"/>
                <a:gd name="T85" fmla="*/ 70 h 585"/>
                <a:gd name="T86" fmla="*/ 458 w 1143"/>
                <a:gd name="T87" fmla="*/ 20 h 585"/>
                <a:gd name="T88" fmla="*/ 528 w 1143"/>
                <a:gd name="T89" fmla="*/ 0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43" h="585">
                  <a:moveTo>
                    <a:pt x="528" y="0"/>
                  </a:moveTo>
                  <a:lnTo>
                    <a:pt x="539" y="2"/>
                  </a:lnTo>
                  <a:lnTo>
                    <a:pt x="551" y="5"/>
                  </a:lnTo>
                  <a:lnTo>
                    <a:pt x="561" y="10"/>
                  </a:lnTo>
                  <a:lnTo>
                    <a:pt x="571" y="18"/>
                  </a:lnTo>
                  <a:lnTo>
                    <a:pt x="577" y="28"/>
                  </a:lnTo>
                  <a:lnTo>
                    <a:pt x="585" y="53"/>
                  </a:lnTo>
                  <a:lnTo>
                    <a:pt x="587" y="81"/>
                  </a:lnTo>
                  <a:lnTo>
                    <a:pt x="585" y="110"/>
                  </a:lnTo>
                  <a:lnTo>
                    <a:pt x="578" y="139"/>
                  </a:lnTo>
                  <a:lnTo>
                    <a:pt x="567" y="168"/>
                  </a:lnTo>
                  <a:lnTo>
                    <a:pt x="554" y="197"/>
                  </a:lnTo>
                  <a:lnTo>
                    <a:pt x="537" y="227"/>
                  </a:lnTo>
                  <a:lnTo>
                    <a:pt x="551" y="232"/>
                  </a:lnTo>
                  <a:lnTo>
                    <a:pt x="563" y="239"/>
                  </a:lnTo>
                  <a:lnTo>
                    <a:pt x="573" y="252"/>
                  </a:lnTo>
                  <a:lnTo>
                    <a:pt x="577" y="260"/>
                  </a:lnTo>
                  <a:lnTo>
                    <a:pt x="581" y="267"/>
                  </a:lnTo>
                  <a:lnTo>
                    <a:pt x="597" y="266"/>
                  </a:lnTo>
                  <a:lnTo>
                    <a:pt x="614" y="269"/>
                  </a:lnTo>
                  <a:lnTo>
                    <a:pt x="631" y="275"/>
                  </a:lnTo>
                  <a:lnTo>
                    <a:pt x="646" y="286"/>
                  </a:lnTo>
                  <a:lnTo>
                    <a:pt x="661" y="300"/>
                  </a:lnTo>
                  <a:lnTo>
                    <a:pt x="674" y="319"/>
                  </a:lnTo>
                  <a:lnTo>
                    <a:pt x="681" y="334"/>
                  </a:lnTo>
                  <a:lnTo>
                    <a:pt x="684" y="345"/>
                  </a:lnTo>
                  <a:lnTo>
                    <a:pt x="685" y="353"/>
                  </a:lnTo>
                  <a:lnTo>
                    <a:pt x="738" y="347"/>
                  </a:lnTo>
                  <a:lnTo>
                    <a:pt x="789" y="346"/>
                  </a:lnTo>
                  <a:lnTo>
                    <a:pt x="838" y="347"/>
                  </a:lnTo>
                  <a:lnTo>
                    <a:pt x="887" y="351"/>
                  </a:lnTo>
                  <a:lnTo>
                    <a:pt x="936" y="356"/>
                  </a:lnTo>
                  <a:lnTo>
                    <a:pt x="986" y="362"/>
                  </a:lnTo>
                  <a:lnTo>
                    <a:pt x="1036" y="365"/>
                  </a:lnTo>
                  <a:lnTo>
                    <a:pt x="1089" y="367"/>
                  </a:lnTo>
                  <a:lnTo>
                    <a:pt x="1106" y="369"/>
                  </a:lnTo>
                  <a:lnTo>
                    <a:pt x="1119" y="375"/>
                  </a:lnTo>
                  <a:lnTo>
                    <a:pt x="1130" y="384"/>
                  </a:lnTo>
                  <a:lnTo>
                    <a:pt x="1137" y="396"/>
                  </a:lnTo>
                  <a:lnTo>
                    <a:pt x="1142" y="408"/>
                  </a:lnTo>
                  <a:lnTo>
                    <a:pt x="1143" y="422"/>
                  </a:lnTo>
                  <a:lnTo>
                    <a:pt x="1142" y="436"/>
                  </a:lnTo>
                  <a:lnTo>
                    <a:pt x="1137" y="449"/>
                  </a:lnTo>
                  <a:lnTo>
                    <a:pt x="1130" y="460"/>
                  </a:lnTo>
                  <a:lnTo>
                    <a:pt x="1119" y="470"/>
                  </a:lnTo>
                  <a:lnTo>
                    <a:pt x="1106" y="476"/>
                  </a:lnTo>
                  <a:lnTo>
                    <a:pt x="1089" y="478"/>
                  </a:lnTo>
                  <a:lnTo>
                    <a:pt x="1055" y="477"/>
                  </a:lnTo>
                  <a:lnTo>
                    <a:pt x="1020" y="473"/>
                  </a:lnTo>
                  <a:lnTo>
                    <a:pt x="983" y="467"/>
                  </a:lnTo>
                  <a:lnTo>
                    <a:pt x="946" y="461"/>
                  </a:lnTo>
                  <a:lnTo>
                    <a:pt x="909" y="455"/>
                  </a:lnTo>
                  <a:lnTo>
                    <a:pt x="872" y="450"/>
                  </a:lnTo>
                  <a:lnTo>
                    <a:pt x="834" y="447"/>
                  </a:lnTo>
                  <a:lnTo>
                    <a:pt x="798" y="446"/>
                  </a:lnTo>
                  <a:lnTo>
                    <a:pt x="763" y="449"/>
                  </a:lnTo>
                  <a:lnTo>
                    <a:pt x="730" y="456"/>
                  </a:lnTo>
                  <a:lnTo>
                    <a:pt x="698" y="469"/>
                  </a:lnTo>
                  <a:lnTo>
                    <a:pt x="685" y="475"/>
                  </a:lnTo>
                  <a:lnTo>
                    <a:pt x="672" y="481"/>
                  </a:lnTo>
                  <a:lnTo>
                    <a:pt x="657" y="486"/>
                  </a:lnTo>
                  <a:lnTo>
                    <a:pt x="644" y="488"/>
                  </a:lnTo>
                  <a:lnTo>
                    <a:pt x="630" y="486"/>
                  </a:lnTo>
                  <a:lnTo>
                    <a:pt x="619" y="482"/>
                  </a:lnTo>
                  <a:lnTo>
                    <a:pt x="608" y="477"/>
                  </a:lnTo>
                  <a:lnTo>
                    <a:pt x="596" y="472"/>
                  </a:lnTo>
                  <a:lnTo>
                    <a:pt x="586" y="465"/>
                  </a:lnTo>
                  <a:lnTo>
                    <a:pt x="578" y="458"/>
                  </a:lnTo>
                  <a:lnTo>
                    <a:pt x="571" y="449"/>
                  </a:lnTo>
                  <a:lnTo>
                    <a:pt x="566" y="437"/>
                  </a:lnTo>
                  <a:lnTo>
                    <a:pt x="565" y="418"/>
                  </a:lnTo>
                  <a:lnTo>
                    <a:pt x="565" y="403"/>
                  </a:lnTo>
                  <a:lnTo>
                    <a:pt x="554" y="422"/>
                  </a:lnTo>
                  <a:lnTo>
                    <a:pt x="542" y="441"/>
                  </a:lnTo>
                  <a:lnTo>
                    <a:pt x="531" y="452"/>
                  </a:lnTo>
                  <a:lnTo>
                    <a:pt x="519" y="460"/>
                  </a:lnTo>
                  <a:lnTo>
                    <a:pt x="504" y="464"/>
                  </a:lnTo>
                  <a:lnTo>
                    <a:pt x="490" y="465"/>
                  </a:lnTo>
                  <a:lnTo>
                    <a:pt x="475" y="463"/>
                  </a:lnTo>
                  <a:lnTo>
                    <a:pt x="462" y="458"/>
                  </a:lnTo>
                  <a:lnTo>
                    <a:pt x="450" y="451"/>
                  </a:lnTo>
                  <a:lnTo>
                    <a:pt x="441" y="441"/>
                  </a:lnTo>
                  <a:lnTo>
                    <a:pt x="436" y="428"/>
                  </a:lnTo>
                  <a:lnTo>
                    <a:pt x="435" y="414"/>
                  </a:lnTo>
                  <a:lnTo>
                    <a:pt x="439" y="398"/>
                  </a:lnTo>
                  <a:lnTo>
                    <a:pt x="442" y="391"/>
                  </a:lnTo>
                  <a:lnTo>
                    <a:pt x="445" y="385"/>
                  </a:lnTo>
                  <a:lnTo>
                    <a:pt x="445" y="385"/>
                  </a:lnTo>
                  <a:lnTo>
                    <a:pt x="444" y="385"/>
                  </a:lnTo>
                  <a:lnTo>
                    <a:pt x="454" y="365"/>
                  </a:lnTo>
                  <a:lnTo>
                    <a:pt x="440" y="374"/>
                  </a:lnTo>
                  <a:lnTo>
                    <a:pt x="428" y="385"/>
                  </a:lnTo>
                  <a:lnTo>
                    <a:pt x="417" y="400"/>
                  </a:lnTo>
                  <a:lnTo>
                    <a:pt x="405" y="412"/>
                  </a:lnTo>
                  <a:lnTo>
                    <a:pt x="390" y="420"/>
                  </a:lnTo>
                  <a:lnTo>
                    <a:pt x="375" y="423"/>
                  </a:lnTo>
                  <a:lnTo>
                    <a:pt x="359" y="423"/>
                  </a:lnTo>
                  <a:lnTo>
                    <a:pt x="345" y="419"/>
                  </a:lnTo>
                  <a:lnTo>
                    <a:pt x="331" y="412"/>
                  </a:lnTo>
                  <a:lnTo>
                    <a:pt x="321" y="402"/>
                  </a:lnTo>
                  <a:lnTo>
                    <a:pt x="314" y="389"/>
                  </a:lnTo>
                  <a:lnTo>
                    <a:pt x="311" y="375"/>
                  </a:lnTo>
                  <a:lnTo>
                    <a:pt x="313" y="360"/>
                  </a:lnTo>
                  <a:lnTo>
                    <a:pt x="320" y="343"/>
                  </a:lnTo>
                  <a:lnTo>
                    <a:pt x="360" y="285"/>
                  </a:lnTo>
                  <a:lnTo>
                    <a:pt x="400" y="224"/>
                  </a:lnTo>
                  <a:lnTo>
                    <a:pt x="323" y="305"/>
                  </a:lnTo>
                  <a:lnTo>
                    <a:pt x="250" y="388"/>
                  </a:lnTo>
                  <a:lnTo>
                    <a:pt x="177" y="475"/>
                  </a:lnTo>
                  <a:lnTo>
                    <a:pt x="108" y="562"/>
                  </a:lnTo>
                  <a:lnTo>
                    <a:pt x="95" y="574"/>
                  </a:lnTo>
                  <a:lnTo>
                    <a:pt x="80" y="582"/>
                  </a:lnTo>
                  <a:lnTo>
                    <a:pt x="64" y="585"/>
                  </a:lnTo>
                  <a:lnTo>
                    <a:pt x="49" y="584"/>
                  </a:lnTo>
                  <a:lnTo>
                    <a:pt x="33" y="580"/>
                  </a:lnTo>
                  <a:lnTo>
                    <a:pt x="21" y="572"/>
                  </a:lnTo>
                  <a:lnTo>
                    <a:pt x="9" y="562"/>
                  </a:lnTo>
                  <a:lnTo>
                    <a:pt x="2" y="550"/>
                  </a:lnTo>
                  <a:lnTo>
                    <a:pt x="0" y="535"/>
                  </a:lnTo>
                  <a:lnTo>
                    <a:pt x="2" y="521"/>
                  </a:lnTo>
                  <a:lnTo>
                    <a:pt x="12" y="506"/>
                  </a:lnTo>
                  <a:lnTo>
                    <a:pt x="74" y="426"/>
                  </a:lnTo>
                  <a:lnTo>
                    <a:pt x="137" y="347"/>
                  </a:lnTo>
                  <a:lnTo>
                    <a:pt x="202" y="270"/>
                  </a:lnTo>
                  <a:lnTo>
                    <a:pt x="270" y="194"/>
                  </a:lnTo>
                  <a:lnTo>
                    <a:pt x="341" y="122"/>
                  </a:lnTo>
                  <a:lnTo>
                    <a:pt x="357" y="106"/>
                  </a:lnTo>
                  <a:lnTo>
                    <a:pt x="376" y="88"/>
                  </a:lnTo>
                  <a:lnTo>
                    <a:pt x="395" y="70"/>
                  </a:lnTo>
                  <a:lnTo>
                    <a:pt x="414" y="51"/>
                  </a:lnTo>
                  <a:lnTo>
                    <a:pt x="435" y="35"/>
                  </a:lnTo>
                  <a:lnTo>
                    <a:pt x="458" y="20"/>
                  </a:lnTo>
                  <a:lnTo>
                    <a:pt x="480" y="9"/>
                  </a:lnTo>
                  <a:lnTo>
                    <a:pt x="504" y="2"/>
                  </a:lnTo>
                  <a:lnTo>
                    <a:pt x="528" y="0"/>
                  </a:lnTo>
                  <a:close/>
                </a:path>
              </a:pathLst>
            </a:custGeom>
            <a:grpFill/>
            <a:ln w="0">
              <a:noFill/>
              <a:prstDash val="solid"/>
              <a:round/>
            </a:ln>
          </p:spPr>
          <p:txBody>
            <a:bodyPr vert="horz" wrap="square" lIns="91440" tIns="45720" rIns="91440" bIns="45720" numCol="1" anchor="t" anchorCtr="0" compatLnSpc="1"/>
            <a:lstStyle/>
            <a:p>
              <a:pPr algn="r"/>
              <a:endParaRPr lang="en-US">
                <a:solidFill>
                  <a:schemeClr val="bg1"/>
                </a:solidFill>
              </a:endParaRPr>
            </a:p>
          </p:txBody>
        </p:sp>
      </p:grpSp>
      <p:sp>
        <p:nvSpPr>
          <p:cNvPr id="28" name="深度视觉·原创设计 https://www.docer.com/works?userid=22383862"/>
          <p:cNvSpPr txBox="1"/>
          <p:nvPr/>
        </p:nvSpPr>
        <p:spPr>
          <a:xfrm>
            <a:off x="5161856" y="1358967"/>
            <a:ext cx="1808480" cy="583565"/>
          </a:xfrm>
          <a:prstGeom prst="rect">
            <a:avLst/>
          </a:prstGeom>
          <a:noFill/>
        </p:spPr>
        <p:txBody>
          <a:bodyPr wrap="none" rtlCol="0">
            <a:spAutoFit/>
          </a:bodyPr>
          <a:lstStyle/>
          <a:p>
            <a:pPr algn="ctr"/>
            <a:r>
              <a:rPr lang="zh-CN" altLang="en-US" sz="3200" dirty="0">
                <a:solidFill>
                  <a:schemeClr val="tx1">
                    <a:lumMod val="75000"/>
                    <a:lumOff val="25000"/>
                  </a:schemeClr>
                </a:solidFill>
                <a:latin typeface="Source Han Sans SC" panose="020B0500000000000000" pitchFamily="34" charset="-128"/>
                <a:ea typeface="Source Han Sans SC" panose="020B0500000000000000" pitchFamily="34" charset="-128"/>
              </a:rPr>
              <a:t>推广方式</a:t>
            </a:r>
            <a:endParaRPr lang="zh-CN" altLang="en-US" sz="3200" dirty="0">
              <a:solidFill>
                <a:schemeClr val="tx1">
                  <a:lumMod val="75000"/>
                  <a:lumOff val="25000"/>
                </a:schemeClr>
              </a:solidFill>
              <a:latin typeface="Source Han Sans SC" panose="020B0500000000000000" pitchFamily="34" charset="-128"/>
              <a:ea typeface="Source Han Sans SC" panose="020B0500000000000000" pitchFamily="34" charset="-128"/>
            </a:endParaRPr>
          </a:p>
        </p:txBody>
      </p:sp>
      <p:sp>
        <p:nvSpPr>
          <p:cNvPr id="29" name="深度视觉·原创设计 https://www.docer.com/works?userid=22383862"/>
          <p:cNvSpPr txBox="1"/>
          <p:nvPr/>
        </p:nvSpPr>
        <p:spPr>
          <a:xfrm>
            <a:off x="4520491" y="924697"/>
            <a:ext cx="3183654" cy="43426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0" i="0" cap="all">
                <a:solidFill>
                  <a:schemeClr val="accent1"/>
                </a:solidFill>
                <a:uFillTx/>
                <a:latin typeface="Source Han Sans SC" charset="0"/>
                <a:ea typeface="Source Han Sans SC" panose="020B0500000000000000" pitchFamily="34" charset="-128"/>
                <a:cs typeface="Lato"/>
                <a:sym typeface="Lato"/>
              </a:rPr>
              <a:t>Promotion way</a:t>
            </a:r>
            <a:endParaRPr lang="en-US" sz="2400" b="0" i="0" cap="all">
              <a:solidFill>
                <a:schemeClr val="accent1"/>
              </a:solidFill>
              <a:uFillTx/>
              <a:latin typeface="Source Han Sans SC" charset="0"/>
              <a:ea typeface="Source Han Sans SC" panose="020B0500000000000000" pitchFamily="34" charset="-128"/>
              <a:cs typeface="Lato"/>
              <a:sym typeface="Lato"/>
            </a:endParaRPr>
          </a:p>
        </p:txBody>
      </p:sp>
      <p:sp>
        <p:nvSpPr>
          <p:cNvPr id="30" name="深度视觉·原创设计 https://www.docer.com/works?userid=22383862"/>
          <p:cNvSpPr/>
          <p:nvPr/>
        </p:nvSpPr>
        <p:spPr>
          <a:xfrm>
            <a:off x="1588107" y="4691235"/>
            <a:ext cx="2009488" cy="1116965"/>
          </a:xfrm>
          <a:prstGeom prst="rect">
            <a:avLst/>
          </a:prstGeom>
        </p:spPr>
        <p:txBody>
          <a:bodyPr wrap="square">
            <a:spAutoFit/>
          </a:bodyPr>
          <a:lstStyle/>
          <a:p>
            <a:pPr lvl="0" algn="ctr">
              <a:lnSpc>
                <a:spcPts val="2000"/>
              </a:lnSpc>
              <a:defRPr/>
            </a:pPr>
            <a:r>
              <a:rPr lang="zh-CN" altLang="en-US" sz="12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rPr>
              <a:t>在校园进行广告宣传，广而告之，也在现场进行教学，让用户们更快上手</a:t>
            </a:r>
            <a:r>
              <a:rPr lang="en-US" altLang="zh-CN" sz="12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rPr>
              <a:t>A</a:t>
            </a:r>
            <a:r>
              <a:rPr lang="zh-CN" altLang="en-US" sz="1200" dirty="0">
                <a:solidFill>
                  <a:schemeClr val="bg1">
                    <a:lumMod val="50000"/>
                  </a:schemeClr>
                </a:solidFill>
                <a:latin typeface="Source Han Sans SC" panose="020B0500000000000000" pitchFamily="34" charset="-128"/>
                <a:ea typeface="宋体" panose="02010600030101010101" pitchFamily="2" charset="-122"/>
                <a:sym typeface="FZHei-B01S" panose="02010601030101010101" pitchFamily="2" charset="-122"/>
              </a:rPr>
              <a:t>本</a:t>
            </a:r>
            <a:r>
              <a:rPr lang="en-US" altLang="zh-CN" sz="12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rPr>
              <a:t>PP</a:t>
            </a:r>
            <a:endParaRPr lang="en-US" altLang="zh-CN" sz="12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endParaRPr>
          </a:p>
        </p:txBody>
      </p:sp>
      <p:sp>
        <p:nvSpPr>
          <p:cNvPr id="31" name="深度视觉·原创设计 https://www.docer.com/works?userid=22383862"/>
          <p:cNvSpPr/>
          <p:nvPr/>
        </p:nvSpPr>
        <p:spPr>
          <a:xfrm>
            <a:off x="2046577" y="4354050"/>
            <a:ext cx="1092141" cy="33718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itchFamily="34" charset="0"/>
                <a:sym typeface="+mn-ea"/>
              </a:rPr>
              <a:t>校园推广</a:t>
            </a:r>
            <a:endParaRPr kumimoji="0" lang="zh-CN" altLang="en-US" sz="1600" b="1" i="0" u="none" strike="noStrike" kern="1200" cap="none" spc="0" normalizeH="0" baseline="0"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itchFamily="34" charset="0"/>
              <a:sym typeface="+mn-ea"/>
            </a:endParaRPr>
          </a:p>
        </p:txBody>
      </p:sp>
      <p:sp>
        <p:nvSpPr>
          <p:cNvPr id="32" name="深度视觉·原创设计 https://www.docer.com/works?userid=22383862"/>
          <p:cNvSpPr/>
          <p:nvPr/>
        </p:nvSpPr>
        <p:spPr>
          <a:xfrm>
            <a:off x="5091256" y="4691235"/>
            <a:ext cx="2009488" cy="1116965"/>
          </a:xfrm>
          <a:prstGeom prst="rect">
            <a:avLst/>
          </a:prstGeom>
        </p:spPr>
        <p:txBody>
          <a:bodyPr wrap="square">
            <a:spAutoFit/>
          </a:bodyPr>
          <a:lstStyle/>
          <a:p>
            <a:pPr lvl="0" algn="ctr">
              <a:lnSpc>
                <a:spcPts val="2000"/>
              </a:lnSpc>
              <a:defRPr/>
            </a:pPr>
            <a:r>
              <a:rPr lang="zh-CN" altLang="en-US" sz="12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rPr>
              <a:t>创建专门的微信公众号，推送新消息给用户，及时将更新好的功能展示给用户去体验</a:t>
            </a:r>
            <a:endParaRPr lang="zh-CN" altLang="en-US" sz="12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endParaRPr>
          </a:p>
        </p:txBody>
      </p:sp>
      <p:sp>
        <p:nvSpPr>
          <p:cNvPr id="33" name="深度视觉·原创设计 https://www.docer.com/works?userid=22383862"/>
          <p:cNvSpPr/>
          <p:nvPr/>
        </p:nvSpPr>
        <p:spPr>
          <a:xfrm>
            <a:off x="5361940" y="4354195"/>
            <a:ext cx="1466850" cy="33718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itchFamily="34" charset="0"/>
                <a:sym typeface="+mn-ea"/>
              </a:rPr>
              <a:t>微信公众号</a:t>
            </a:r>
            <a:endParaRPr kumimoji="0" lang="zh-CN" altLang="en-US" sz="1600" b="1" i="0" u="none" strike="noStrike" kern="1200" cap="none" spc="0" normalizeH="0" baseline="0"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itchFamily="34" charset="0"/>
              <a:sym typeface="+mn-ea"/>
            </a:endParaRPr>
          </a:p>
        </p:txBody>
      </p:sp>
      <p:sp>
        <p:nvSpPr>
          <p:cNvPr id="34" name="深度视觉·原创设计 https://www.docer.com/works?userid=22383862"/>
          <p:cNvSpPr/>
          <p:nvPr/>
        </p:nvSpPr>
        <p:spPr>
          <a:xfrm>
            <a:off x="8594405" y="4691235"/>
            <a:ext cx="2009488" cy="1116965"/>
          </a:xfrm>
          <a:prstGeom prst="rect">
            <a:avLst/>
          </a:prstGeom>
        </p:spPr>
        <p:txBody>
          <a:bodyPr wrap="square">
            <a:spAutoFit/>
          </a:bodyPr>
          <a:lstStyle/>
          <a:p>
            <a:pPr lvl="0" algn="ctr">
              <a:lnSpc>
                <a:spcPts val="2000"/>
              </a:lnSpc>
              <a:defRPr/>
            </a:pPr>
            <a:r>
              <a:rPr lang="zh-CN" altLang="en-US" sz="12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rPr>
              <a:t>官方微博推广本</a:t>
            </a:r>
            <a:r>
              <a:rPr lang="en-US" altLang="zh-CN" sz="12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rPr>
              <a:t>APP</a:t>
            </a:r>
            <a:r>
              <a:rPr lang="zh-CN" altLang="en-US" sz="1200" dirty="0">
                <a:solidFill>
                  <a:schemeClr val="bg1">
                    <a:lumMod val="50000"/>
                  </a:schemeClr>
                </a:solidFill>
                <a:latin typeface="Source Han Sans SC" panose="020B0500000000000000" pitchFamily="34" charset="-128"/>
                <a:ea typeface="宋体" panose="02010600030101010101" pitchFamily="2" charset="-122"/>
                <a:sym typeface="FZHei-B01S" panose="02010601030101010101" pitchFamily="2" charset="-122"/>
              </a:rPr>
              <a:t>，</a:t>
            </a:r>
            <a:r>
              <a:rPr lang="zh-CN" altLang="en-US" sz="12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rPr>
              <a:t>开通评论，及时将用户反馈的问题整合改正，以防用户的不良体验</a:t>
            </a:r>
            <a:endParaRPr lang="zh-CN" altLang="en-US" sz="12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endParaRPr>
          </a:p>
        </p:txBody>
      </p:sp>
      <p:sp>
        <p:nvSpPr>
          <p:cNvPr id="35" name="深度视觉·原创设计 https://www.docer.com/works?userid=22383862"/>
          <p:cNvSpPr/>
          <p:nvPr/>
        </p:nvSpPr>
        <p:spPr>
          <a:xfrm>
            <a:off x="9052875" y="4354050"/>
            <a:ext cx="1092141" cy="33718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itchFamily="34" charset="0"/>
                <a:sym typeface="+mn-ea"/>
              </a:rPr>
              <a:t>微博</a:t>
            </a:r>
            <a:endParaRPr kumimoji="0" lang="zh-CN" altLang="en-US" sz="1600" b="1" i="0" u="none" strike="noStrike" kern="1200" cap="none" spc="0" normalizeH="0" baseline="0"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itchFamily="3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1000"/>
                                        <p:tgtEl>
                                          <p:spTgt spid="31"/>
                                        </p:tgtEl>
                                      </p:cBhvr>
                                    </p:animEffect>
                                    <p:anim calcmode="lin" valueType="num">
                                      <p:cBhvr>
                                        <p:cTn id="13" dur="1000" fill="hold"/>
                                        <p:tgtEl>
                                          <p:spTgt spid="31"/>
                                        </p:tgtEl>
                                        <p:attrNameLst>
                                          <p:attrName>ppt_x</p:attrName>
                                        </p:attrNameLst>
                                      </p:cBhvr>
                                      <p:tavLst>
                                        <p:tav tm="0">
                                          <p:val>
                                            <p:strVal val="#ppt_x"/>
                                          </p:val>
                                        </p:tav>
                                        <p:tav tm="100000">
                                          <p:val>
                                            <p:strVal val="#ppt_x"/>
                                          </p:val>
                                        </p:tav>
                                      </p:tavLst>
                                    </p:anim>
                                    <p:anim calcmode="lin" valueType="num">
                                      <p:cBhvr>
                                        <p:cTn id="14" dur="1000" fill="hold"/>
                                        <p:tgtEl>
                                          <p:spTgt spid="31"/>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1000"/>
                                        <p:tgtEl>
                                          <p:spTgt spid="32"/>
                                        </p:tgtEl>
                                      </p:cBhvr>
                                    </p:animEffect>
                                    <p:anim calcmode="lin" valueType="num">
                                      <p:cBhvr>
                                        <p:cTn id="19" dur="1000" fill="hold"/>
                                        <p:tgtEl>
                                          <p:spTgt spid="32"/>
                                        </p:tgtEl>
                                        <p:attrNameLst>
                                          <p:attrName>ppt_x</p:attrName>
                                        </p:attrNameLst>
                                      </p:cBhvr>
                                      <p:tavLst>
                                        <p:tav tm="0">
                                          <p:val>
                                            <p:strVal val="#ppt_x"/>
                                          </p:val>
                                        </p:tav>
                                        <p:tav tm="100000">
                                          <p:val>
                                            <p:strVal val="#ppt_x"/>
                                          </p:val>
                                        </p:tav>
                                      </p:tavLst>
                                    </p:anim>
                                    <p:anim calcmode="lin" valueType="num">
                                      <p:cBhvr>
                                        <p:cTn id="20" dur="1000" fill="hold"/>
                                        <p:tgtEl>
                                          <p:spTgt spid="32"/>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1000"/>
                                        <p:tgtEl>
                                          <p:spTgt spid="33"/>
                                        </p:tgtEl>
                                      </p:cBhvr>
                                    </p:animEffect>
                                    <p:anim calcmode="lin" valueType="num">
                                      <p:cBhvr>
                                        <p:cTn id="24" dur="1000" fill="hold"/>
                                        <p:tgtEl>
                                          <p:spTgt spid="33"/>
                                        </p:tgtEl>
                                        <p:attrNameLst>
                                          <p:attrName>ppt_x</p:attrName>
                                        </p:attrNameLst>
                                      </p:cBhvr>
                                      <p:tavLst>
                                        <p:tav tm="0">
                                          <p:val>
                                            <p:strVal val="#ppt_x"/>
                                          </p:val>
                                        </p:tav>
                                        <p:tav tm="100000">
                                          <p:val>
                                            <p:strVal val="#ppt_x"/>
                                          </p:val>
                                        </p:tav>
                                      </p:tavLst>
                                    </p:anim>
                                    <p:anim calcmode="lin" valueType="num">
                                      <p:cBhvr>
                                        <p:cTn id="25" dur="1000" fill="hold"/>
                                        <p:tgtEl>
                                          <p:spTgt spid="33"/>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1000"/>
                                        <p:tgtEl>
                                          <p:spTgt spid="34"/>
                                        </p:tgtEl>
                                      </p:cBhvr>
                                    </p:animEffect>
                                    <p:anim calcmode="lin" valueType="num">
                                      <p:cBhvr>
                                        <p:cTn id="30" dur="1000" fill="hold"/>
                                        <p:tgtEl>
                                          <p:spTgt spid="34"/>
                                        </p:tgtEl>
                                        <p:attrNameLst>
                                          <p:attrName>ppt_x</p:attrName>
                                        </p:attrNameLst>
                                      </p:cBhvr>
                                      <p:tavLst>
                                        <p:tav tm="0">
                                          <p:val>
                                            <p:strVal val="#ppt_x"/>
                                          </p:val>
                                        </p:tav>
                                        <p:tav tm="100000">
                                          <p:val>
                                            <p:strVal val="#ppt_x"/>
                                          </p:val>
                                        </p:tav>
                                      </p:tavLst>
                                    </p:anim>
                                    <p:anim calcmode="lin" valueType="num">
                                      <p:cBhvr>
                                        <p:cTn id="31" dur="1000" fill="hold"/>
                                        <p:tgtEl>
                                          <p:spTgt spid="34"/>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1000"/>
                                        <p:tgtEl>
                                          <p:spTgt spid="35"/>
                                        </p:tgtEl>
                                      </p:cBhvr>
                                    </p:animEffect>
                                    <p:anim calcmode="lin" valueType="num">
                                      <p:cBhvr>
                                        <p:cTn id="35" dur="1000" fill="hold"/>
                                        <p:tgtEl>
                                          <p:spTgt spid="35"/>
                                        </p:tgtEl>
                                        <p:attrNameLst>
                                          <p:attrName>ppt_x</p:attrName>
                                        </p:attrNameLst>
                                      </p:cBhvr>
                                      <p:tavLst>
                                        <p:tav tm="0">
                                          <p:val>
                                            <p:strVal val="#ppt_x"/>
                                          </p:val>
                                        </p:tav>
                                        <p:tav tm="100000">
                                          <p:val>
                                            <p:strVal val="#ppt_x"/>
                                          </p:val>
                                        </p:tav>
                                      </p:tavLst>
                                    </p:anim>
                                    <p:anim calcmode="lin" valueType="num">
                                      <p:cBhvr>
                                        <p:cTn id="36"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4" grpId="0"/>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深度视觉·原创设计 https://www.docer.com/works?userid=22383862"/>
          <p:cNvSpPr/>
          <p:nvPr/>
        </p:nvSpPr>
        <p:spPr>
          <a:xfrm>
            <a:off x="0" y="0"/>
            <a:ext cx="11344274" cy="30161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 name="深度视觉·原创设计 https://www.docer.com/works?userid=22383862"/>
          <p:cNvSpPr/>
          <p:nvPr/>
        </p:nvSpPr>
        <p:spPr>
          <a:xfrm rot="16200000">
            <a:off x="11279650" y="5945650"/>
            <a:ext cx="933046" cy="8916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 name="深度视觉·原创设计 https://www.docer.com/works?userid=22383862"/>
          <p:cNvSpPr txBox="1"/>
          <p:nvPr/>
        </p:nvSpPr>
        <p:spPr>
          <a:xfrm>
            <a:off x="587444" y="801899"/>
            <a:ext cx="5806814" cy="1200329"/>
          </a:xfrm>
          <a:prstGeom prst="rect">
            <a:avLst/>
          </a:prstGeom>
          <a:noFill/>
        </p:spPr>
        <p:txBody>
          <a:bodyPr wrap="square" rtlCol="0">
            <a:spAutoFit/>
          </a:bodyPr>
          <a:lstStyle/>
          <a:p>
            <a:r>
              <a:rPr lang="zh-CN" altLang="en-US" sz="72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 目录</a:t>
            </a:r>
            <a:endParaRPr lang="zh-CN" altLang="en-US" sz="72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 name="深度视觉·原创设计 https://www.docer.com/works?userid=22383862"/>
          <p:cNvSpPr txBox="1"/>
          <p:nvPr/>
        </p:nvSpPr>
        <p:spPr>
          <a:xfrm>
            <a:off x="3043084" y="1170668"/>
            <a:ext cx="5359388" cy="584775"/>
          </a:xfrm>
          <a:prstGeom prst="rect">
            <a:avLst/>
          </a:prstGeom>
          <a:solidFill>
            <a:schemeClr val="tx1">
              <a:alpha val="0"/>
            </a:schemeClr>
          </a:solidFill>
          <a:effectLst/>
        </p:spPr>
        <p:txBody>
          <a:bodyPr wrap="square" rtlCol="0">
            <a:spAutoFit/>
          </a:bodyPr>
          <a:lstStyle>
            <a:defPPr>
              <a:defRPr lang="zh-CN"/>
            </a:defPPr>
            <a:lvl1pPr>
              <a:defRPr sz="4800">
                <a:solidFill>
                  <a:schemeClr val="bg1"/>
                </a:solidFill>
                <a:latin typeface="思源黑体 CN Heavy" panose="020B0A00000000000000" pitchFamily="34" charset="-122"/>
                <a:ea typeface="思源黑体 CN Heavy" panose="020B0A00000000000000" pitchFamily="34" charset="-122"/>
              </a:defRPr>
            </a:lvl1pPr>
          </a:lstStyle>
          <a:p>
            <a:r>
              <a:rPr lang="en-US" altLang="zh-CN" sz="3200" dirty="0">
                <a:latin typeface="思源黑体" panose="020B0500000000000000" pitchFamily="34" charset="-122"/>
                <a:ea typeface="思源黑体" panose="020B0500000000000000" pitchFamily="34" charset="-122"/>
                <a:cs typeface="+mn-ea"/>
                <a:sym typeface="思源黑体" panose="020B0500000000000000" pitchFamily="34" charset="-122"/>
              </a:rPr>
              <a:t>CONTENT</a:t>
            </a:r>
            <a:endParaRPr lang="en-US" altLang="zh-CN" sz="3200" dirty="0">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6" name="深度视觉·原创设计 https://www.docer.com/works?userid=22383862"/>
          <p:cNvSpPr/>
          <p:nvPr/>
        </p:nvSpPr>
        <p:spPr>
          <a:xfrm>
            <a:off x="7465324" y="0"/>
            <a:ext cx="4726675" cy="3016155"/>
          </a:xfrm>
          <a:prstGeom prst="rect">
            <a:avLst/>
          </a:prstGeom>
          <a:blipFill>
            <a:blip r:embed="rId1"/>
            <a:stretch>
              <a:fillRect t="-48026" b="-4802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7" name="深度视觉·原创设计 https://www.docer.com/works?userid=22383862"/>
          <p:cNvSpPr/>
          <p:nvPr/>
        </p:nvSpPr>
        <p:spPr>
          <a:xfrm rot="5711009">
            <a:off x="1336708" y="3883103"/>
            <a:ext cx="685812" cy="6858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8" name="深度视觉·原创设计 https://www.docer.com/works?userid=22383862"/>
          <p:cNvSpPr/>
          <p:nvPr/>
        </p:nvSpPr>
        <p:spPr>
          <a:xfrm rot="5711009">
            <a:off x="1336708" y="5202133"/>
            <a:ext cx="685812" cy="6858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9" name="深度视觉·原创设计 https://www.docer.com/works?userid=22383862"/>
          <p:cNvSpPr txBox="1"/>
          <p:nvPr/>
        </p:nvSpPr>
        <p:spPr>
          <a:xfrm>
            <a:off x="1522079" y="4035870"/>
            <a:ext cx="348983" cy="400110"/>
          </a:xfrm>
          <a:prstGeom prst="rect">
            <a:avLst/>
          </a:prstGeom>
          <a:noFill/>
        </p:spPr>
        <p:txBody>
          <a:bodyPr wrap="square" rtlCol="0">
            <a:spAutoFit/>
          </a:bodyPr>
          <a:lstStyle/>
          <a:p>
            <a:r>
              <a:rPr lang="en-US" altLang="zh-CN" sz="2000" b="1"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1</a:t>
            </a:r>
            <a:endParaRPr lang="en-US" sz="2000" b="1"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0" name="深度视觉·原创设计 https://www.docer.com/works?userid=22383862"/>
          <p:cNvSpPr txBox="1"/>
          <p:nvPr/>
        </p:nvSpPr>
        <p:spPr>
          <a:xfrm>
            <a:off x="1522079" y="5345586"/>
            <a:ext cx="348983" cy="400110"/>
          </a:xfrm>
          <a:prstGeom prst="rect">
            <a:avLst/>
          </a:prstGeom>
          <a:noFill/>
        </p:spPr>
        <p:txBody>
          <a:bodyPr wrap="square" rtlCol="0">
            <a:spAutoFit/>
          </a:bodyPr>
          <a:lstStyle/>
          <a:p>
            <a:r>
              <a:rPr lang="en-US" altLang="zh-CN" sz="2000" b="1"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3</a:t>
            </a:r>
            <a:endParaRPr lang="en-US" sz="2000" b="1"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深度视觉·原创设计 https://www.docer.com/works?userid=22383862"/>
          <p:cNvSpPr txBox="1"/>
          <p:nvPr/>
        </p:nvSpPr>
        <p:spPr>
          <a:xfrm>
            <a:off x="2338966" y="3720976"/>
            <a:ext cx="2075654" cy="398780"/>
          </a:xfrm>
          <a:prstGeom prst="rect">
            <a:avLst/>
          </a:prstGeom>
          <a:noFill/>
        </p:spPr>
        <p:txBody>
          <a:bodyPr wrap="square" rtlCol="0">
            <a:spAutoFit/>
          </a:bodyPr>
          <a:lstStyle/>
          <a:p>
            <a:r>
              <a:rPr lang="zh-CN" altLang="en-US" sz="2000" b="1"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需求分析</a:t>
            </a:r>
            <a:endParaRPr lang="zh-CN" altLang="en-US" sz="2000" b="1"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2" name="深度视觉·原创设计 https://www.docer.com/works?userid=22383862"/>
          <p:cNvSpPr txBox="1"/>
          <p:nvPr/>
        </p:nvSpPr>
        <p:spPr>
          <a:xfrm>
            <a:off x="2338967" y="4147756"/>
            <a:ext cx="3293009" cy="450850"/>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zh-CN" altLang="en-US" sz="1800" cap="all" dirty="0">
                <a:solidFill>
                  <a:schemeClr val="bg1">
                    <a:lumMod val="65000"/>
                  </a:schemeClr>
                </a:solidFill>
                <a:uFillTx/>
                <a:latin typeface="思源黑体" charset="0"/>
                <a:ea typeface="思源黑体" panose="020B0500000000000000" pitchFamily="34" charset="-122"/>
                <a:sym typeface="思源黑体" panose="020B0500000000000000" pitchFamily="34" charset="-122"/>
              </a:rPr>
              <a:t>Demand analysis</a:t>
            </a:r>
            <a:endParaRPr lang="zh-CN" altLang="en-US" sz="1800" cap="all" dirty="0">
              <a:solidFill>
                <a:schemeClr val="bg1">
                  <a:lumMod val="65000"/>
                </a:schemeClr>
              </a:solidFill>
              <a:uFillTx/>
              <a:latin typeface="思源黑体" charset="0"/>
              <a:ea typeface="思源黑体" panose="020B0500000000000000" pitchFamily="34" charset="-122"/>
              <a:sym typeface="思源黑体" panose="020B0500000000000000" pitchFamily="34" charset="-122"/>
            </a:endParaRPr>
          </a:p>
        </p:txBody>
      </p:sp>
      <p:sp>
        <p:nvSpPr>
          <p:cNvPr id="13" name="深度视觉·原创设计 https://www.docer.com/works?userid=22383862"/>
          <p:cNvSpPr txBox="1"/>
          <p:nvPr/>
        </p:nvSpPr>
        <p:spPr>
          <a:xfrm>
            <a:off x="2338966" y="5030692"/>
            <a:ext cx="2075654" cy="398780"/>
          </a:xfrm>
          <a:prstGeom prst="rect">
            <a:avLst/>
          </a:prstGeom>
          <a:noFill/>
        </p:spPr>
        <p:txBody>
          <a:bodyPr wrap="square" rtlCol="0">
            <a:spAutoFit/>
          </a:bodyPr>
          <a:lstStyle/>
          <a:p>
            <a:r>
              <a:rPr lang="zh-CN" altLang="en-US" sz="2000" b="1"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项目总览</a:t>
            </a:r>
            <a:endParaRPr lang="zh-CN" altLang="en-US" sz="2000" b="1"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深度视觉·原创设计 https://www.docer.com/works?userid=22383862"/>
          <p:cNvSpPr txBox="1"/>
          <p:nvPr/>
        </p:nvSpPr>
        <p:spPr>
          <a:xfrm>
            <a:off x="2237105" y="5436235"/>
            <a:ext cx="4055745" cy="450850"/>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zh-CN" altLang="en-US" sz="1800" cap="all" dirty="0">
                <a:solidFill>
                  <a:schemeClr val="bg1">
                    <a:lumMod val="65000"/>
                  </a:schemeClr>
                </a:solidFill>
                <a:uFillTx/>
                <a:ea typeface="思源黑体" panose="020B0500000000000000" pitchFamily="34" charset="-122"/>
                <a:sym typeface="思源黑体" panose="020B0500000000000000" pitchFamily="34" charset="-122"/>
              </a:rPr>
              <a:t>Project overview</a:t>
            </a:r>
            <a:endParaRPr lang="zh-CN" altLang="en-US" sz="1800" cap="all" dirty="0">
              <a:solidFill>
                <a:schemeClr val="bg1">
                  <a:lumMod val="65000"/>
                </a:schemeClr>
              </a:solidFill>
              <a:uFillTx/>
              <a:ea typeface="思源黑体" panose="020B0500000000000000" pitchFamily="34" charset="-122"/>
              <a:sym typeface="思源黑体" panose="020B0500000000000000" pitchFamily="34" charset="-122"/>
            </a:endParaRPr>
          </a:p>
        </p:txBody>
      </p:sp>
      <p:sp>
        <p:nvSpPr>
          <p:cNvPr id="15" name="深度视觉·原创设计 https://www.docer.com/works?userid=22383862"/>
          <p:cNvSpPr/>
          <p:nvPr/>
        </p:nvSpPr>
        <p:spPr>
          <a:xfrm rot="5711009">
            <a:off x="6208959" y="3883103"/>
            <a:ext cx="685812" cy="6858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6" name="深度视觉·原创设计 https://www.docer.com/works?userid=22383862"/>
          <p:cNvSpPr/>
          <p:nvPr/>
        </p:nvSpPr>
        <p:spPr>
          <a:xfrm rot="5711009">
            <a:off x="6208959" y="5202133"/>
            <a:ext cx="685812" cy="6858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7" name="深度视觉·原创设计 https://www.docer.com/works?userid=22383862"/>
          <p:cNvSpPr txBox="1"/>
          <p:nvPr/>
        </p:nvSpPr>
        <p:spPr>
          <a:xfrm>
            <a:off x="6394330" y="4035870"/>
            <a:ext cx="348983" cy="400110"/>
          </a:xfrm>
          <a:prstGeom prst="rect">
            <a:avLst/>
          </a:prstGeom>
          <a:noFill/>
        </p:spPr>
        <p:txBody>
          <a:bodyPr wrap="square" rtlCol="0">
            <a:spAutoFit/>
          </a:bodyPr>
          <a:lstStyle/>
          <a:p>
            <a:r>
              <a:rPr lang="en-US" altLang="zh-CN" sz="2000" b="1"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2</a:t>
            </a:r>
            <a:endParaRPr lang="en-US" sz="2000" b="1"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8" name="深度视觉·原创设计 https://www.docer.com/works?userid=22383862"/>
          <p:cNvSpPr txBox="1"/>
          <p:nvPr/>
        </p:nvSpPr>
        <p:spPr>
          <a:xfrm>
            <a:off x="6394330" y="5345586"/>
            <a:ext cx="348983" cy="400110"/>
          </a:xfrm>
          <a:prstGeom prst="rect">
            <a:avLst/>
          </a:prstGeom>
          <a:noFill/>
        </p:spPr>
        <p:txBody>
          <a:bodyPr wrap="square" rtlCol="0">
            <a:spAutoFit/>
          </a:bodyPr>
          <a:lstStyle/>
          <a:p>
            <a:r>
              <a:rPr lang="en-US" altLang="zh-CN" sz="2000" b="1"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4</a:t>
            </a:r>
            <a:endParaRPr lang="en-US" sz="2000" b="1"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9" name="深度视觉·原创设计 https://www.docer.com/works?userid=22383862"/>
          <p:cNvSpPr txBox="1"/>
          <p:nvPr/>
        </p:nvSpPr>
        <p:spPr>
          <a:xfrm>
            <a:off x="7211217" y="3720976"/>
            <a:ext cx="2075654" cy="398780"/>
          </a:xfrm>
          <a:prstGeom prst="rect">
            <a:avLst/>
          </a:prstGeom>
          <a:noFill/>
        </p:spPr>
        <p:txBody>
          <a:bodyPr wrap="square" rtlCol="0">
            <a:spAutoFit/>
          </a:bodyPr>
          <a:lstStyle/>
          <a:p>
            <a:r>
              <a:rPr lang="zh-CN" altLang="en-US" sz="2000" b="1"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项目原型展示</a:t>
            </a:r>
            <a:endParaRPr lang="zh-CN" altLang="en-US" sz="2000" b="1"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0" name="深度视觉·原创设计 https://www.docer.com/works?userid=22383862"/>
          <p:cNvSpPr txBox="1"/>
          <p:nvPr/>
        </p:nvSpPr>
        <p:spPr>
          <a:xfrm>
            <a:off x="7211218" y="4147756"/>
            <a:ext cx="3293009" cy="450850"/>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zh-CN" altLang="en-US" sz="1800" cap="all" dirty="0">
                <a:solidFill>
                  <a:schemeClr val="bg1">
                    <a:lumMod val="65000"/>
                  </a:schemeClr>
                </a:solidFill>
                <a:uFillTx/>
                <a:latin typeface="思源黑体" charset="0"/>
                <a:ea typeface="思源黑体" panose="020B0500000000000000" pitchFamily="34" charset="-122"/>
                <a:sym typeface="思源黑体" panose="020B0500000000000000" pitchFamily="34" charset="-122"/>
              </a:rPr>
              <a:t>Prototype show</a:t>
            </a:r>
            <a:endParaRPr lang="zh-CN" altLang="en-US" sz="1800" cap="all" dirty="0">
              <a:solidFill>
                <a:schemeClr val="bg1">
                  <a:lumMod val="65000"/>
                </a:schemeClr>
              </a:solidFill>
              <a:uFillTx/>
              <a:latin typeface="思源黑体" charset="0"/>
              <a:ea typeface="思源黑体" panose="020B0500000000000000" pitchFamily="34" charset="-122"/>
              <a:sym typeface="思源黑体" panose="020B0500000000000000" pitchFamily="34" charset="-122"/>
            </a:endParaRPr>
          </a:p>
        </p:txBody>
      </p:sp>
      <p:sp>
        <p:nvSpPr>
          <p:cNvPr id="21" name="深度视觉·原创设计 https://www.docer.com/works?userid=22383862"/>
          <p:cNvSpPr txBox="1"/>
          <p:nvPr/>
        </p:nvSpPr>
        <p:spPr>
          <a:xfrm>
            <a:off x="7211217" y="5030692"/>
            <a:ext cx="2075654" cy="398780"/>
          </a:xfrm>
          <a:prstGeom prst="rect">
            <a:avLst/>
          </a:prstGeom>
          <a:noFill/>
        </p:spPr>
        <p:txBody>
          <a:bodyPr wrap="square" rtlCol="0">
            <a:spAutoFit/>
          </a:bodyPr>
          <a:lstStyle/>
          <a:p>
            <a:r>
              <a:rPr lang="zh-CN" altLang="en-US" sz="2000" b="1">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未来发展推广</a:t>
            </a:r>
            <a:endParaRPr lang="en-US" sz="2000" b="1"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2" name="深度视觉·原创设计 https://www.docer.com/works?userid=22383862"/>
          <p:cNvSpPr txBox="1"/>
          <p:nvPr/>
        </p:nvSpPr>
        <p:spPr>
          <a:xfrm>
            <a:off x="7167880" y="5474335"/>
            <a:ext cx="4132580" cy="450850"/>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zh-CN" altLang="en-US" sz="1800" cap="all" dirty="0">
                <a:solidFill>
                  <a:schemeClr val="bg1">
                    <a:lumMod val="65000"/>
                  </a:schemeClr>
                </a:solidFill>
                <a:uFillTx/>
                <a:latin typeface="思源黑体" charset="0"/>
                <a:ea typeface="思源黑体" panose="020B0500000000000000" pitchFamily="34" charset="-122"/>
                <a:sym typeface="思源黑体" panose="020B0500000000000000" pitchFamily="34" charset="-122"/>
              </a:rPr>
              <a:t>Future development and promotion</a:t>
            </a:r>
            <a:endParaRPr lang="zh-CN" altLang="en-US" sz="1800" cap="all" dirty="0">
              <a:solidFill>
                <a:schemeClr val="bg1">
                  <a:lumMod val="65000"/>
                </a:schemeClr>
              </a:solidFill>
              <a:uFillTx/>
              <a:latin typeface="思源黑体" charset="0"/>
              <a:ea typeface="思源黑体" panose="020B0500000000000000" pitchFamily="34" charset="-122"/>
              <a:sym typeface="思源黑体" panose="020B0500000000000000" pitchFamily="34" charset="-122"/>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3000">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14:bounceEnd="33000">
                                          <p:cBhvr additive="base">
                                            <p:cTn id="7" dur="1500" fill="hold"/>
                                            <p:tgtEl>
                                              <p:spTgt spid="4"/>
                                            </p:tgtEl>
                                            <p:attrNameLst>
                                              <p:attrName>ppt_x</p:attrName>
                                            </p:attrNameLst>
                                          </p:cBhvr>
                                          <p:tavLst>
                                            <p:tav tm="0">
                                              <p:val>
                                                <p:strVal val="1+#ppt_w/2"/>
                                              </p:val>
                                            </p:tav>
                                            <p:tav tm="100000">
                                              <p:val>
                                                <p:strVal val="#ppt_x"/>
                                              </p:val>
                                            </p:tav>
                                          </p:tavLst>
                                        </p:anim>
                                        <p:anim calcmode="lin" valueType="num" p14:bounceEnd="33000">
                                          <p:cBhvr additive="base">
                                            <p:cTn id="8" dur="1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1799"/>
                                </p:stCondLst>
                                <p:childTnLst>
                                  <p:par>
                                    <p:cTn id="10" presetID="14" presetClass="entr" presetSubtype="1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750"/>
                                            <p:tgtEl>
                                              <p:spTgt spid="9"/>
                                            </p:tgtEl>
                                          </p:cBhvr>
                                        </p:animEffect>
                                      </p:childTnLst>
                                    </p:cTn>
                                  </p:par>
                                </p:childTnLst>
                              </p:cTn>
                            </p:par>
                            <p:par>
                              <p:cTn id="13" fill="hold">
                                <p:stCondLst>
                                  <p:cond delay="2799"/>
                                </p:stCondLst>
                                <p:childTnLst>
                                  <p:par>
                                    <p:cTn id="14" presetID="14" presetClass="entr" presetSubtype="1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750"/>
                                            <p:tgtEl>
                                              <p:spTgt spid="10"/>
                                            </p:tgtEl>
                                          </p:cBhvr>
                                        </p:animEffect>
                                      </p:childTnLst>
                                    </p:cTn>
                                  </p:par>
                                </p:childTnLst>
                              </p:cTn>
                            </p:par>
                            <p:par>
                              <p:cTn id="17" fill="hold">
                                <p:stCondLst>
                                  <p:cond delay="3799"/>
                                </p:stCondLst>
                                <p:childTnLst>
                                  <p:par>
                                    <p:cTn id="18" presetID="14" presetClass="entr" presetSubtype="1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randombar(horizontal)">
                                          <p:cBhvr>
                                            <p:cTn id="20" dur="750"/>
                                            <p:tgtEl>
                                              <p:spTgt spid="11"/>
                                            </p:tgtEl>
                                          </p:cBhvr>
                                        </p:animEffect>
                                      </p:childTnLst>
                                    </p:cTn>
                                  </p:par>
                                </p:childTnLst>
                              </p:cTn>
                            </p:par>
                            <p:par>
                              <p:cTn id="21" fill="hold">
                                <p:stCondLst>
                                  <p:cond delay="4799"/>
                                </p:stCondLst>
                                <p:childTnLst>
                                  <p:par>
                                    <p:cTn id="22" presetID="12" presetClass="entr" presetSubtype="4" fill="hold" grpId="0" nodeType="afterEffect">
                                      <p:stCondLst>
                                        <p:cond delay="0"/>
                                      </p:stCondLst>
                                      <p:iterate type="lt">
                                        <p:tmPct val="5983"/>
                                      </p:iterate>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250"/>
                                            <p:tgtEl>
                                              <p:spTgt spid="12"/>
                                            </p:tgtEl>
                                            <p:attrNameLst>
                                              <p:attrName>ppt_y</p:attrName>
                                            </p:attrNameLst>
                                          </p:cBhvr>
                                          <p:tavLst>
                                            <p:tav tm="0">
                                              <p:val>
                                                <p:strVal val="#ppt_y+#ppt_h*1.125000"/>
                                              </p:val>
                                            </p:tav>
                                            <p:tav tm="100000">
                                              <p:val>
                                                <p:strVal val="#ppt_y"/>
                                              </p:val>
                                            </p:tav>
                                          </p:tavLst>
                                        </p:anim>
                                        <p:animEffect transition="in" filter="wipe(up)">
                                          <p:cBhvr>
                                            <p:cTn id="25" dur="250"/>
                                            <p:tgtEl>
                                              <p:spTgt spid="12"/>
                                            </p:tgtEl>
                                          </p:cBhvr>
                                        </p:animEffect>
                                      </p:childTnLst>
                                    </p:cTn>
                                  </p:par>
                                </p:childTnLst>
                              </p:cTn>
                            </p:par>
                            <p:par>
                              <p:cTn id="26" fill="hold">
                                <p:stCondLst>
                                  <p:cond delay="4509"/>
                                </p:stCondLst>
                                <p:childTnLst>
                                  <p:par>
                                    <p:cTn id="27" presetID="14" presetClass="entr" presetSubtype="1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randombar(horizontal)">
                                          <p:cBhvr>
                                            <p:cTn id="29" dur="750"/>
                                            <p:tgtEl>
                                              <p:spTgt spid="13"/>
                                            </p:tgtEl>
                                          </p:cBhvr>
                                        </p:animEffect>
                                      </p:childTnLst>
                                    </p:cTn>
                                  </p:par>
                                </p:childTnLst>
                              </p:cTn>
                            </p:par>
                            <p:par>
                              <p:cTn id="30" fill="hold">
                                <p:stCondLst>
                                  <p:cond delay="5509"/>
                                </p:stCondLst>
                                <p:childTnLst>
                                  <p:par>
                                    <p:cTn id="31" presetID="12" presetClass="entr" presetSubtype="4" fill="hold" grpId="0" nodeType="afterEffect">
                                      <p:stCondLst>
                                        <p:cond delay="0"/>
                                      </p:stCondLst>
                                      <p:iterate type="lt">
                                        <p:tmPct val="5983"/>
                                      </p:iterate>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250"/>
                                            <p:tgtEl>
                                              <p:spTgt spid="14"/>
                                            </p:tgtEl>
                                            <p:attrNameLst>
                                              <p:attrName>ppt_y</p:attrName>
                                            </p:attrNameLst>
                                          </p:cBhvr>
                                          <p:tavLst>
                                            <p:tav tm="0">
                                              <p:val>
                                                <p:strVal val="#ppt_y+#ppt_h*1.125000"/>
                                              </p:val>
                                            </p:tav>
                                            <p:tav tm="100000">
                                              <p:val>
                                                <p:strVal val="#ppt_y"/>
                                              </p:val>
                                            </p:tav>
                                          </p:tavLst>
                                        </p:anim>
                                        <p:animEffect transition="in" filter="wipe(up)">
                                          <p:cBhvr>
                                            <p:cTn id="34" dur="250"/>
                                            <p:tgtEl>
                                              <p:spTgt spid="14"/>
                                            </p:tgtEl>
                                          </p:cBhvr>
                                        </p:animEffect>
                                      </p:childTnLst>
                                    </p:cTn>
                                  </p:par>
                                </p:childTnLst>
                              </p:cTn>
                            </p:par>
                            <p:par>
                              <p:cTn id="35" fill="hold">
                                <p:stCondLst>
                                  <p:cond delay="5733"/>
                                </p:stCondLst>
                                <p:childTnLst>
                                  <p:par>
                                    <p:cTn id="36" presetID="14" presetClass="entr" presetSubtype="1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randombar(horizontal)">
                                          <p:cBhvr>
                                            <p:cTn id="38" dur="750"/>
                                            <p:tgtEl>
                                              <p:spTgt spid="17"/>
                                            </p:tgtEl>
                                          </p:cBhvr>
                                        </p:animEffect>
                                      </p:childTnLst>
                                    </p:cTn>
                                  </p:par>
                                </p:childTnLst>
                              </p:cTn>
                            </p:par>
                            <p:par>
                              <p:cTn id="39" fill="hold">
                                <p:stCondLst>
                                  <p:cond delay="6733"/>
                                </p:stCondLst>
                                <p:childTnLst>
                                  <p:par>
                                    <p:cTn id="40" presetID="14" presetClass="entr" presetSubtype="10" fill="hold" grpId="0"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randombar(horizontal)">
                                          <p:cBhvr>
                                            <p:cTn id="42" dur="750"/>
                                            <p:tgtEl>
                                              <p:spTgt spid="18"/>
                                            </p:tgtEl>
                                          </p:cBhvr>
                                        </p:animEffect>
                                      </p:childTnLst>
                                    </p:cTn>
                                  </p:par>
                                </p:childTnLst>
                              </p:cTn>
                            </p:par>
                            <p:par>
                              <p:cTn id="43" fill="hold">
                                <p:stCondLst>
                                  <p:cond delay="7733"/>
                                </p:stCondLst>
                                <p:childTnLst>
                                  <p:par>
                                    <p:cTn id="44" presetID="14" presetClass="entr" presetSubtype="10"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randombar(horizontal)">
                                          <p:cBhvr>
                                            <p:cTn id="46" dur="750"/>
                                            <p:tgtEl>
                                              <p:spTgt spid="19"/>
                                            </p:tgtEl>
                                          </p:cBhvr>
                                        </p:animEffect>
                                      </p:childTnLst>
                                    </p:cTn>
                                  </p:par>
                                </p:childTnLst>
                              </p:cTn>
                            </p:par>
                            <p:par>
                              <p:cTn id="47" fill="hold">
                                <p:stCondLst>
                                  <p:cond delay="8733"/>
                                </p:stCondLst>
                                <p:childTnLst>
                                  <p:par>
                                    <p:cTn id="48" presetID="12" presetClass="entr" presetSubtype="4" fill="hold" grpId="0" nodeType="afterEffect">
                                      <p:stCondLst>
                                        <p:cond delay="0"/>
                                      </p:stCondLst>
                                      <p:iterate type="lt">
                                        <p:tmPct val="5983"/>
                                      </p:iterate>
                                      <p:childTnLst>
                                        <p:set>
                                          <p:cBhvr>
                                            <p:cTn id="49" dur="1" fill="hold">
                                              <p:stCondLst>
                                                <p:cond delay="0"/>
                                              </p:stCondLst>
                                            </p:cTn>
                                            <p:tgtEl>
                                              <p:spTgt spid="20"/>
                                            </p:tgtEl>
                                            <p:attrNameLst>
                                              <p:attrName>style.visibility</p:attrName>
                                            </p:attrNameLst>
                                          </p:cBhvr>
                                          <p:to>
                                            <p:strVal val="visible"/>
                                          </p:to>
                                        </p:set>
                                        <p:anim calcmode="lin" valueType="num">
                                          <p:cBhvr additive="base">
                                            <p:cTn id="50" dur="250"/>
                                            <p:tgtEl>
                                              <p:spTgt spid="20"/>
                                            </p:tgtEl>
                                            <p:attrNameLst>
                                              <p:attrName>ppt_y</p:attrName>
                                            </p:attrNameLst>
                                          </p:cBhvr>
                                          <p:tavLst>
                                            <p:tav tm="0">
                                              <p:val>
                                                <p:strVal val="#ppt_y+#ppt_h*1.125000"/>
                                              </p:val>
                                            </p:tav>
                                            <p:tav tm="100000">
                                              <p:val>
                                                <p:strVal val="#ppt_y"/>
                                              </p:val>
                                            </p:tav>
                                          </p:tavLst>
                                        </p:anim>
                                        <p:animEffect transition="in" filter="wipe(up)">
                                          <p:cBhvr>
                                            <p:cTn id="51" dur="250"/>
                                            <p:tgtEl>
                                              <p:spTgt spid="20"/>
                                            </p:tgtEl>
                                          </p:cBhvr>
                                        </p:animEffect>
                                      </p:childTnLst>
                                    </p:cTn>
                                  </p:par>
                                </p:childTnLst>
                              </p:cTn>
                            </p:par>
                            <p:par>
                              <p:cTn id="52" fill="hold">
                                <p:stCondLst>
                                  <p:cond delay="8428"/>
                                </p:stCondLst>
                                <p:childTnLst>
                                  <p:par>
                                    <p:cTn id="53" presetID="14" presetClass="entr" presetSubtype="10"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randombar(horizontal)">
                                          <p:cBhvr>
                                            <p:cTn id="55" dur="750"/>
                                            <p:tgtEl>
                                              <p:spTgt spid="21"/>
                                            </p:tgtEl>
                                          </p:cBhvr>
                                        </p:animEffect>
                                      </p:childTnLst>
                                    </p:cTn>
                                  </p:par>
                                </p:childTnLst>
                              </p:cTn>
                            </p:par>
                            <p:par>
                              <p:cTn id="56" fill="hold">
                                <p:stCondLst>
                                  <p:cond delay="9428"/>
                                </p:stCondLst>
                                <p:childTnLst>
                                  <p:par>
                                    <p:cTn id="57" presetID="12" presetClass="entr" presetSubtype="4" fill="hold" grpId="0" nodeType="afterEffect">
                                      <p:stCondLst>
                                        <p:cond delay="0"/>
                                      </p:stCondLst>
                                      <p:iterate type="lt">
                                        <p:tmPct val="5983"/>
                                      </p:iterate>
                                      <p:childTnLst>
                                        <p:set>
                                          <p:cBhvr>
                                            <p:cTn id="58" dur="1" fill="hold">
                                              <p:stCondLst>
                                                <p:cond delay="0"/>
                                              </p:stCondLst>
                                            </p:cTn>
                                            <p:tgtEl>
                                              <p:spTgt spid="22"/>
                                            </p:tgtEl>
                                            <p:attrNameLst>
                                              <p:attrName>style.visibility</p:attrName>
                                            </p:attrNameLst>
                                          </p:cBhvr>
                                          <p:to>
                                            <p:strVal val="visible"/>
                                          </p:to>
                                        </p:set>
                                        <p:anim calcmode="lin" valueType="num">
                                          <p:cBhvr additive="base">
                                            <p:cTn id="59" dur="250"/>
                                            <p:tgtEl>
                                              <p:spTgt spid="22"/>
                                            </p:tgtEl>
                                            <p:attrNameLst>
                                              <p:attrName>ppt_y</p:attrName>
                                            </p:attrNameLst>
                                          </p:cBhvr>
                                          <p:tavLst>
                                            <p:tav tm="0">
                                              <p:val>
                                                <p:strVal val="#ppt_y+#ppt_h*1.125000"/>
                                              </p:val>
                                            </p:tav>
                                            <p:tav tm="100000">
                                              <p:val>
                                                <p:strVal val="#ppt_y"/>
                                              </p:val>
                                            </p:tav>
                                          </p:tavLst>
                                        </p:anim>
                                        <p:animEffect transition="in" filter="wipe(up)">
                                          <p:cBhvr>
                                            <p:cTn id="60" dur="2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P spid="11" grpId="0"/>
          <p:bldP spid="12" grpId="0"/>
          <p:bldP spid="13" grpId="0"/>
          <p:bldP spid="14" grpId="0"/>
          <p:bldP spid="17" grpId="0"/>
          <p:bldP spid="18" grpId="0"/>
          <p:bldP spid="19" grpId="0"/>
          <p:bldP spid="20" grpId="0"/>
          <p:bldP spid="21" grpId="0"/>
          <p:bldP spid="2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1+#ppt_w/2"/>
                                              </p:val>
                                            </p:tav>
                                            <p:tav tm="100000">
                                              <p:val>
                                                <p:strVal val="#ppt_x"/>
                                              </p:val>
                                            </p:tav>
                                          </p:tavLst>
                                        </p:anim>
                                        <p:anim calcmode="lin" valueType="num">
                                          <p:cBhvr additive="base">
                                            <p:cTn id="8" dur="1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1799"/>
                                </p:stCondLst>
                                <p:childTnLst>
                                  <p:par>
                                    <p:cTn id="10" presetID="14" presetClass="entr" presetSubtype="1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750"/>
                                            <p:tgtEl>
                                              <p:spTgt spid="9"/>
                                            </p:tgtEl>
                                          </p:cBhvr>
                                        </p:animEffect>
                                      </p:childTnLst>
                                    </p:cTn>
                                  </p:par>
                                </p:childTnLst>
                              </p:cTn>
                            </p:par>
                            <p:par>
                              <p:cTn id="13" fill="hold">
                                <p:stCondLst>
                                  <p:cond delay="2799"/>
                                </p:stCondLst>
                                <p:childTnLst>
                                  <p:par>
                                    <p:cTn id="14" presetID="14" presetClass="entr" presetSubtype="1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750"/>
                                            <p:tgtEl>
                                              <p:spTgt spid="10"/>
                                            </p:tgtEl>
                                          </p:cBhvr>
                                        </p:animEffect>
                                      </p:childTnLst>
                                    </p:cTn>
                                  </p:par>
                                </p:childTnLst>
                              </p:cTn>
                            </p:par>
                            <p:par>
                              <p:cTn id="17" fill="hold">
                                <p:stCondLst>
                                  <p:cond delay="3799"/>
                                </p:stCondLst>
                                <p:childTnLst>
                                  <p:par>
                                    <p:cTn id="18" presetID="14" presetClass="entr" presetSubtype="1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randombar(horizontal)">
                                          <p:cBhvr>
                                            <p:cTn id="20" dur="750"/>
                                            <p:tgtEl>
                                              <p:spTgt spid="11"/>
                                            </p:tgtEl>
                                          </p:cBhvr>
                                        </p:animEffect>
                                      </p:childTnLst>
                                    </p:cTn>
                                  </p:par>
                                </p:childTnLst>
                              </p:cTn>
                            </p:par>
                            <p:par>
                              <p:cTn id="21" fill="hold">
                                <p:stCondLst>
                                  <p:cond delay="4799"/>
                                </p:stCondLst>
                                <p:childTnLst>
                                  <p:par>
                                    <p:cTn id="22" presetID="12" presetClass="entr" presetSubtype="4" fill="hold" grpId="0" nodeType="afterEffect">
                                      <p:stCondLst>
                                        <p:cond delay="0"/>
                                      </p:stCondLst>
                                      <p:iterate type="lt">
                                        <p:tmPct val="5983"/>
                                      </p:iterate>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250"/>
                                            <p:tgtEl>
                                              <p:spTgt spid="12"/>
                                            </p:tgtEl>
                                            <p:attrNameLst>
                                              <p:attrName>ppt_y</p:attrName>
                                            </p:attrNameLst>
                                          </p:cBhvr>
                                          <p:tavLst>
                                            <p:tav tm="0">
                                              <p:val>
                                                <p:strVal val="#ppt_y+#ppt_h*1.125000"/>
                                              </p:val>
                                            </p:tav>
                                            <p:tav tm="100000">
                                              <p:val>
                                                <p:strVal val="#ppt_y"/>
                                              </p:val>
                                            </p:tav>
                                          </p:tavLst>
                                        </p:anim>
                                        <p:animEffect transition="in" filter="wipe(up)">
                                          <p:cBhvr>
                                            <p:cTn id="25" dur="250"/>
                                            <p:tgtEl>
                                              <p:spTgt spid="12"/>
                                            </p:tgtEl>
                                          </p:cBhvr>
                                        </p:animEffect>
                                      </p:childTnLst>
                                    </p:cTn>
                                  </p:par>
                                </p:childTnLst>
                              </p:cTn>
                            </p:par>
                            <p:par>
                              <p:cTn id="26" fill="hold">
                                <p:stCondLst>
                                  <p:cond delay="4509"/>
                                </p:stCondLst>
                                <p:childTnLst>
                                  <p:par>
                                    <p:cTn id="27" presetID="14" presetClass="entr" presetSubtype="1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randombar(horizontal)">
                                          <p:cBhvr>
                                            <p:cTn id="29" dur="750"/>
                                            <p:tgtEl>
                                              <p:spTgt spid="13"/>
                                            </p:tgtEl>
                                          </p:cBhvr>
                                        </p:animEffect>
                                      </p:childTnLst>
                                    </p:cTn>
                                  </p:par>
                                </p:childTnLst>
                              </p:cTn>
                            </p:par>
                            <p:par>
                              <p:cTn id="30" fill="hold">
                                <p:stCondLst>
                                  <p:cond delay="5509"/>
                                </p:stCondLst>
                                <p:childTnLst>
                                  <p:par>
                                    <p:cTn id="31" presetID="12" presetClass="entr" presetSubtype="4" fill="hold" grpId="0" nodeType="afterEffect">
                                      <p:stCondLst>
                                        <p:cond delay="0"/>
                                      </p:stCondLst>
                                      <p:iterate type="lt">
                                        <p:tmPct val="5983"/>
                                      </p:iterate>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250"/>
                                            <p:tgtEl>
                                              <p:spTgt spid="14"/>
                                            </p:tgtEl>
                                            <p:attrNameLst>
                                              <p:attrName>ppt_y</p:attrName>
                                            </p:attrNameLst>
                                          </p:cBhvr>
                                          <p:tavLst>
                                            <p:tav tm="0">
                                              <p:val>
                                                <p:strVal val="#ppt_y+#ppt_h*1.125000"/>
                                              </p:val>
                                            </p:tav>
                                            <p:tav tm="100000">
                                              <p:val>
                                                <p:strVal val="#ppt_y"/>
                                              </p:val>
                                            </p:tav>
                                          </p:tavLst>
                                        </p:anim>
                                        <p:animEffect transition="in" filter="wipe(up)">
                                          <p:cBhvr>
                                            <p:cTn id="34" dur="250"/>
                                            <p:tgtEl>
                                              <p:spTgt spid="14"/>
                                            </p:tgtEl>
                                          </p:cBhvr>
                                        </p:animEffect>
                                      </p:childTnLst>
                                    </p:cTn>
                                  </p:par>
                                </p:childTnLst>
                              </p:cTn>
                            </p:par>
                            <p:par>
                              <p:cTn id="35" fill="hold">
                                <p:stCondLst>
                                  <p:cond delay="5733"/>
                                </p:stCondLst>
                                <p:childTnLst>
                                  <p:par>
                                    <p:cTn id="36" presetID="14" presetClass="entr" presetSubtype="1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randombar(horizontal)">
                                          <p:cBhvr>
                                            <p:cTn id="38" dur="750"/>
                                            <p:tgtEl>
                                              <p:spTgt spid="17"/>
                                            </p:tgtEl>
                                          </p:cBhvr>
                                        </p:animEffect>
                                      </p:childTnLst>
                                    </p:cTn>
                                  </p:par>
                                </p:childTnLst>
                              </p:cTn>
                            </p:par>
                            <p:par>
                              <p:cTn id="39" fill="hold">
                                <p:stCondLst>
                                  <p:cond delay="6733"/>
                                </p:stCondLst>
                                <p:childTnLst>
                                  <p:par>
                                    <p:cTn id="40" presetID="14" presetClass="entr" presetSubtype="10" fill="hold" grpId="0"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randombar(horizontal)">
                                          <p:cBhvr>
                                            <p:cTn id="42" dur="750"/>
                                            <p:tgtEl>
                                              <p:spTgt spid="18"/>
                                            </p:tgtEl>
                                          </p:cBhvr>
                                        </p:animEffect>
                                      </p:childTnLst>
                                    </p:cTn>
                                  </p:par>
                                </p:childTnLst>
                              </p:cTn>
                            </p:par>
                            <p:par>
                              <p:cTn id="43" fill="hold">
                                <p:stCondLst>
                                  <p:cond delay="7733"/>
                                </p:stCondLst>
                                <p:childTnLst>
                                  <p:par>
                                    <p:cTn id="44" presetID="14" presetClass="entr" presetSubtype="10"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randombar(horizontal)">
                                          <p:cBhvr>
                                            <p:cTn id="46" dur="750"/>
                                            <p:tgtEl>
                                              <p:spTgt spid="19"/>
                                            </p:tgtEl>
                                          </p:cBhvr>
                                        </p:animEffect>
                                      </p:childTnLst>
                                    </p:cTn>
                                  </p:par>
                                </p:childTnLst>
                              </p:cTn>
                            </p:par>
                            <p:par>
                              <p:cTn id="47" fill="hold">
                                <p:stCondLst>
                                  <p:cond delay="8733"/>
                                </p:stCondLst>
                                <p:childTnLst>
                                  <p:par>
                                    <p:cTn id="48" presetID="12" presetClass="entr" presetSubtype="4" fill="hold" grpId="0" nodeType="afterEffect">
                                      <p:stCondLst>
                                        <p:cond delay="0"/>
                                      </p:stCondLst>
                                      <p:iterate type="lt">
                                        <p:tmPct val="5983"/>
                                      </p:iterate>
                                      <p:childTnLst>
                                        <p:set>
                                          <p:cBhvr>
                                            <p:cTn id="49" dur="1" fill="hold">
                                              <p:stCondLst>
                                                <p:cond delay="0"/>
                                              </p:stCondLst>
                                            </p:cTn>
                                            <p:tgtEl>
                                              <p:spTgt spid="20"/>
                                            </p:tgtEl>
                                            <p:attrNameLst>
                                              <p:attrName>style.visibility</p:attrName>
                                            </p:attrNameLst>
                                          </p:cBhvr>
                                          <p:to>
                                            <p:strVal val="visible"/>
                                          </p:to>
                                        </p:set>
                                        <p:anim calcmode="lin" valueType="num">
                                          <p:cBhvr additive="base">
                                            <p:cTn id="50" dur="250"/>
                                            <p:tgtEl>
                                              <p:spTgt spid="20"/>
                                            </p:tgtEl>
                                            <p:attrNameLst>
                                              <p:attrName>ppt_y</p:attrName>
                                            </p:attrNameLst>
                                          </p:cBhvr>
                                          <p:tavLst>
                                            <p:tav tm="0">
                                              <p:val>
                                                <p:strVal val="#ppt_y+#ppt_h*1.125000"/>
                                              </p:val>
                                            </p:tav>
                                            <p:tav tm="100000">
                                              <p:val>
                                                <p:strVal val="#ppt_y"/>
                                              </p:val>
                                            </p:tav>
                                          </p:tavLst>
                                        </p:anim>
                                        <p:animEffect transition="in" filter="wipe(up)">
                                          <p:cBhvr>
                                            <p:cTn id="51" dur="250"/>
                                            <p:tgtEl>
                                              <p:spTgt spid="20"/>
                                            </p:tgtEl>
                                          </p:cBhvr>
                                        </p:animEffect>
                                      </p:childTnLst>
                                    </p:cTn>
                                  </p:par>
                                </p:childTnLst>
                              </p:cTn>
                            </p:par>
                            <p:par>
                              <p:cTn id="52" fill="hold">
                                <p:stCondLst>
                                  <p:cond delay="8428"/>
                                </p:stCondLst>
                                <p:childTnLst>
                                  <p:par>
                                    <p:cTn id="53" presetID="14" presetClass="entr" presetSubtype="10"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randombar(horizontal)">
                                          <p:cBhvr>
                                            <p:cTn id="55" dur="750"/>
                                            <p:tgtEl>
                                              <p:spTgt spid="21"/>
                                            </p:tgtEl>
                                          </p:cBhvr>
                                        </p:animEffect>
                                      </p:childTnLst>
                                    </p:cTn>
                                  </p:par>
                                </p:childTnLst>
                              </p:cTn>
                            </p:par>
                            <p:par>
                              <p:cTn id="56" fill="hold">
                                <p:stCondLst>
                                  <p:cond delay="9428"/>
                                </p:stCondLst>
                                <p:childTnLst>
                                  <p:par>
                                    <p:cTn id="57" presetID="12" presetClass="entr" presetSubtype="4" fill="hold" grpId="0" nodeType="afterEffect">
                                      <p:stCondLst>
                                        <p:cond delay="0"/>
                                      </p:stCondLst>
                                      <p:iterate type="lt">
                                        <p:tmPct val="5983"/>
                                      </p:iterate>
                                      <p:childTnLst>
                                        <p:set>
                                          <p:cBhvr>
                                            <p:cTn id="58" dur="1" fill="hold">
                                              <p:stCondLst>
                                                <p:cond delay="0"/>
                                              </p:stCondLst>
                                            </p:cTn>
                                            <p:tgtEl>
                                              <p:spTgt spid="22"/>
                                            </p:tgtEl>
                                            <p:attrNameLst>
                                              <p:attrName>style.visibility</p:attrName>
                                            </p:attrNameLst>
                                          </p:cBhvr>
                                          <p:to>
                                            <p:strVal val="visible"/>
                                          </p:to>
                                        </p:set>
                                        <p:anim calcmode="lin" valueType="num">
                                          <p:cBhvr additive="base">
                                            <p:cTn id="59" dur="250"/>
                                            <p:tgtEl>
                                              <p:spTgt spid="22"/>
                                            </p:tgtEl>
                                            <p:attrNameLst>
                                              <p:attrName>ppt_y</p:attrName>
                                            </p:attrNameLst>
                                          </p:cBhvr>
                                          <p:tavLst>
                                            <p:tav tm="0">
                                              <p:val>
                                                <p:strVal val="#ppt_y+#ppt_h*1.125000"/>
                                              </p:val>
                                            </p:tav>
                                            <p:tav tm="100000">
                                              <p:val>
                                                <p:strVal val="#ppt_y"/>
                                              </p:val>
                                            </p:tav>
                                          </p:tavLst>
                                        </p:anim>
                                        <p:animEffect transition="in" filter="wipe(up)">
                                          <p:cBhvr>
                                            <p:cTn id="60" dur="2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P spid="11" grpId="0"/>
          <p:bldP spid="12" grpId="0"/>
          <p:bldP spid="13" grpId="0"/>
          <p:bldP spid="14" grpId="0"/>
          <p:bldP spid="17" grpId="0"/>
          <p:bldP spid="18" grpId="0"/>
          <p:bldP spid="19" grpId="0"/>
          <p:bldP spid="20" grpId="0"/>
          <p:bldP spid="21" grpId="0"/>
          <p:bldP spid="22"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深度视觉·原创设计 https://www.docer.com/works?userid=22383862"/>
          <p:cNvSpPr/>
          <p:nvPr/>
        </p:nvSpPr>
        <p:spPr>
          <a:xfrm>
            <a:off x="632130" y="2714171"/>
            <a:ext cx="3628571" cy="37229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深度视觉·原创设计 https://www.docer.com/works?userid=22383862"/>
          <p:cNvSpPr/>
          <p:nvPr/>
        </p:nvSpPr>
        <p:spPr>
          <a:xfrm>
            <a:off x="1268946" y="933044"/>
            <a:ext cx="3848098" cy="4785585"/>
          </a:xfrm>
          <a:prstGeom prst="rect">
            <a:avLst/>
          </a:prstGeom>
          <a:solidFill>
            <a:schemeClr val="bg1"/>
          </a:solidFill>
          <a:ln>
            <a:noFill/>
          </a:ln>
          <a:effectLst>
            <a:outerShdw blurRad="508000" sx="102000" sy="102000" algn="ctr"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深度视觉·原创设计 https://www.docer.com/works?userid=22383862"/>
          <p:cNvSpPr/>
          <p:nvPr/>
        </p:nvSpPr>
        <p:spPr>
          <a:xfrm rot="16200000">
            <a:off x="11279650" y="20694"/>
            <a:ext cx="933046" cy="8916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 name="深度视觉·原创设计 https://www.docer.com/works?userid=22383862"/>
          <p:cNvSpPr/>
          <p:nvPr/>
        </p:nvSpPr>
        <p:spPr>
          <a:xfrm>
            <a:off x="1590250" y="1214310"/>
            <a:ext cx="3205490" cy="4285738"/>
          </a:xfrm>
          <a:prstGeom prst="rect">
            <a:avLst/>
          </a:prstGeom>
          <a:blipFill>
            <a:blip r:embed="rId1"/>
            <a:stretch>
              <a:fillRect l="-39051" r="-39051"/>
            </a:stretch>
          </a:blipFill>
          <a:ln>
            <a:noFill/>
          </a:ln>
          <a:effectLst>
            <a:outerShdw blurRad="508000" sx="102000" sy="102000" algn="ctr"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 name="深度视觉·原创设计 https://www.docer.com/works?userid=22383862"/>
          <p:cNvSpPr txBox="1"/>
          <p:nvPr/>
        </p:nvSpPr>
        <p:spPr>
          <a:xfrm>
            <a:off x="5753860" y="2262209"/>
            <a:ext cx="5806814" cy="1200329"/>
          </a:xfrm>
          <a:prstGeom prst="rect">
            <a:avLst/>
          </a:prstGeom>
          <a:noFill/>
        </p:spPr>
        <p:txBody>
          <a:bodyPr wrap="square" rtlCol="0">
            <a:spAutoFit/>
          </a:bodyPr>
          <a:lstStyle/>
          <a:p>
            <a:r>
              <a:rPr lang="zh-CN" altLang="en-US" sz="72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谢谢观看</a:t>
            </a:r>
            <a:endParaRPr lang="zh-CN" altLang="en-US" sz="72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9" name="深度视觉·原创设计 https://www.docer.com/works?userid=22383862"/>
          <p:cNvSpPr txBox="1"/>
          <p:nvPr/>
        </p:nvSpPr>
        <p:spPr>
          <a:xfrm>
            <a:off x="5753860" y="3638643"/>
            <a:ext cx="5359388" cy="583565"/>
          </a:xfrm>
          <a:prstGeom prst="rect">
            <a:avLst/>
          </a:prstGeom>
          <a:solidFill>
            <a:schemeClr val="tx1">
              <a:alpha val="0"/>
            </a:schemeClr>
          </a:solidFill>
          <a:effectLst/>
        </p:spPr>
        <p:txBody>
          <a:bodyPr wrap="square" rtlCol="0">
            <a:spAutoFit/>
          </a:bodyPr>
          <a:lstStyle>
            <a:defPPr>
              <a:defRPr lang="zh-CN"/>
            </a:defPPr>
            <a:lvl1pPr>
              <a:defRPr sz="4800">
                <a:solidFill>
                  <a:schemeClr val="bg1"/>
                </a:solidFill>
                <a:latin typeface="思源黑体 CN Heavy" panose="020B0A00000000000000" pitchFamily="34" charset="-122"/>
                <a:ea typeface="思源黑体 CN Heavy" panose="020B0A00000000000000" pitchFamily="34" charset="-122"/>
              </a:defRPr>
            </a:lvl1pPr>
          </a:lstStyle>
          <a:p>
            <a:r>
              <a:rPr lang="en-US" altLang="zh-CN" sz="3200" cap="all" dirty="0">
                <a:solidFill>
                  <a:schemeClr val="bg1">
                    <a:lumMod val="50000"/>
                  </a:schemeClr>
                </a:solidFill>
                <a:uFillTx/>
                <a:latin typeface="思源黑体" charset="0"/>
                <a:ea typeface="思源黑体" panose="020B0500000000000000" pitchFamily="34" charset="-122"/>
                <a:cs typeface="+mn-ea"/>
                <a:sym typeface="思源黑体" panose="020B0500000000000000" pitchFamily="34" charset="-122"/>
              </a:rPr>
              <a:t>Thank you for watching</a:t>
            </a:r>
            <a:endParaRPr lang="en-US" altLang="zh-CN" sz="3200" cap="all" dirty="0">
              <a:solidFill>
                <a:schemeClr val="bg1">
                  <a:lumMod val="50000"/>
                </a:schemeClr>
              </a:solidFill>
              <a:uFillTx/>
              <a:latin typeface="思源黑体" charset="0"/>
              <a:ea typeface="思源黑体" panose="020B0500000000000000" pitchFamily="34" charset="-122"/>
              <a:cs typeface="+mn-ea"/>
              <a:sym typeface="思源黑体" panose="020B0500000000000000" pitchFamily="34" charset="-122"/>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3000">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14:bounceEnd="33000">
                                          <p:cBhvr additive="base">
                                            <p:cTn id="7" dur="1500" fill="hold"/>
                                            <p:tgtEl>
                                              <p:spTgt spid="8"/>
                                            </p:tgtEl>
                                            <p:attrNameLst>
                                              <p:attrName>ppt_x</p:attrName>
                                            </p:attrNameLst>
                                          </p:cBhvr>
                                          <p:tavLst>
                                            <p:tav tm="0">
                                              <p:val>
                                                <p:strVal val="1+#ppt_w/2"/>
                                              </p:val>
                                            </p:tav>
                                            <p:tav tm="100000">
                                              <p:val>
                                                <p:strVal val="#ppt_x"/>
                                              </p:val>
                                            </p:tav>
                                          </p:tavLst>
                                        </p:anim>
                                        <p:anim calcmode="lin" valueType="num" p14:bounceEnd="33000">
                                          <p:cBhvr additive="base">
                                            <p:cTn id="8" dur="1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1500" fill="hold"/>
                                            <p:tgtEl>
                                              <p:spTgt spid="8"/>
                                            </p:tgtEl>
                                            <p:attrNameLst>
                                              <p:attrName>ppt_x</p:attrName>
                                            </p:attrNameLst>
                                          </p:cBhvr>
                                          <p:tavLst>
                                            <p:tav tm="0">
                                              <p:val>
                                                <p:strVal val="1+#ppt_w/2"/>
                                              </p:val>
                                            </p:tav>
                                            <p:tav tm="100000">
                                              <p:val>
                                                <p:strVal val="#ppt_x"/>
                                              </p:val>
                                            </p:tav>
                                          </p:tavLst>
                                        </p:anim>
                                        <p:anim calcmode="lin" valueType="num">
                                          <p:cBhvr additive="base">
                                            <p:cTn id="8" dur="1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深度视觉·原创设计 https://www.docer.com/works?userid=22383862"/>
          <p:cNvSpPr/>
          <p:nvPr/>
        </p:nvSpPr>
        <p:spPr>
          <a:xfrm>
            <a:off x="0" y="3153554"/>
            <a:ext cx="3628571" cy="37229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深度视觉·原创设计 https://www.docer.com/works?userid=22383862"/>
          <p:cNvSpPr/>
          <p:nvPr/>
        </p:nvSpPr>
        <p:spPr>
          <a:xfrm>
            <a:off x="2073299" y="2169798"/>
            <a:ext cx="2676124" cy="2518404"/>
          </a:xfrm>
          <a:prstGeom prst="rect">
            <a:avLst/>
          </a:prstGeom>
          <a:solidFill>
            <a:schemeClr val="bg1"/>
          </a:solidFill>
          <a:ln>
            <a:noFill/>
          </a:ln>
          <a:effectLst>
            <a:outerShdw blurRad="508000" sx="102000" sy="102000" algn="ctr"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深度视觉·原创设计 https://www.docer.com/works?userid=22383862"/>
          <p:cNvSpPr/>
          <p:nvPr/>
        </p:nvSpPr>
        <p:spPr>
          <a:xfrm rot="16200000">
            <a:off x="11279650" y="20694"/>
            <a:ext cx="933046" cy="8916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 name="深度视觉·原创设计 https://www.docer.com/works?userid=22383862"/>
          <p:cNvSpPr txBox="1"/>
          <p:nvPr/>
        </p:nvSpPr>
        <p:spPr>
          <a:xfrm>
            <a:off x="2673839" y="2430279"/>
            <a:ext cx="1515158" cy="1446550"/>
          </a:xfrm>
          <a:prstGeom prst="rect">
            <a:avLst/>
          </a:prstGeom>
          <a:noFill/>
        </p:spPr>
        <p:txBody>
          <a:bodyPr wrap="none" rtlCol="0">
            <a:spAutoFit/>
          </a:bodyPr>
          <a:lstStyle>
            <a:defPPr>
              <a:defRPr lang="zh-CN"/>
            </a:defPPr>
            <a:lvl1pPr algn="ctr">
              <a:defRPr sz="6600" b="1">
                <a:ln w="12700">
                  <a:noFill/>
                </a:ln>
                <a:gradFill>
                  <a:gsLst>
                    <a:gs pos="50000">
                      <a:srgbClr val="005674"/>
                    </a:gs>
                    <a:gs pos="70000">
                      <a:srgbClr val="00B0F0"/>
                    </a:gs>
                    <a:gs pos="49000">
                      <a:srgbClr val="0070C0"/>
                    </a:gs>
                    <a:gs pos="30000">
                      <a:srgbClr val="00B0F0"/>
                    </a:gs>
                  </a:gsLst>
                  <a:lin ang="5400000" scaled="1"/>
                </a:gradFill>
                <a:effectLst>
                  <a:outerShdw blurRad="254000" dist="152400" dir="2700000" algn="tl" rotWithShape="0">
                    <a:prstClr val="black"/>
                  </a:outerShdw>
                </a:effectLst>
                <a:latin typeface="微软雅黑" panose="020B0503020204020204" pitchFamily="34" charset="-122"/>
                <a:ea typeface="微软雅黑" panose="020B0503020204020204" pitchFamily="34" charset="-122"/>
              </a:defRPr>
            </a:lvl1p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8800" kern="0" dirty="0">
                <a:solidFill>
                  <a:schemeClr val="accent1"/>
                </a:solidFill>
                <a:effectLst/>
                <a:latin typeface="Source Han Sans SC" panose="020B0500000000000000" pitchFamily="34" charset="-122"/>
                <a:ea typeface="Source Han Sans SC" panose="020B0500000000000000" pitchFamily="34" charset="-122"/>
                <a:sym typeface="Source Han Sans SC" panose="020B0500000000000000" pitchFamily="34" charset="-122"/>
              </a:rPr>
              <a:t>01</a:t>
            </a:r>
            <a:endParaRPr kumimoji="0" lang="zh-CN" altLang="en-US" sz="8800" b="1" i="0" u="none" strike="noStrike" kern="0" cap="none" spc="0" normalizeH="0" baseline="0" noProof="0" dirty="0">
              <a:ln w="12700">
                <a:noFill/>
              </a:ln>
              <a:solidFill>
                <a:schemeClr val="accent1"/>
              </a:solidFill>
              <a:effectLst/>
              <a:uLnTx/>
              <a:uFillTx/>
              <a:latin typeface="Source Han Sans SC" panose="020B0500000000000000" pitchFamily="34" charset="-122"/>
              <a:ea typeface="Source Han Sans SC" panose="020B0500000000000000" pitchFamily="34" charset="-122"/>
              <a:sym typeface="Source Han Sans SC" panose="020B0500000000000000" pitchFamily="34" charset="-122"/>
            </a:endParaRPr>
          </a:p>
        </p:txBody>
      </p:sp>
      <p:sp>
        <p:nvSpPr>
          <p:cNvPr id="12" name="深度视觉·原创设计 https://www.docer.com/works?userid=22383862"/>
          <p:cNvSpPr txBox="1"/>
          <p:nvPr/>
        </p:nvSpPr>
        <p:spPr>
          <a:xfrm>
            <a:off x="2789732" y="3780899"/>
            <a:ext cx="1363282" cy="523220"/>
          </a:xfrm>
          <a:prstGeom prst="rect">
            <a:avLst/>
          </a:prstGeom>
        </p:spPr>
        <p:txBody>
          <a:bodyPr wrap="square">
            <a:spAutoFit/>
          </a:bodyPr>
          <a:lstStyle>
            <a:defPPr>
              <a:defRPr lang="zh-CN"/>
            </a:defPPr>
            <a:lvl1pPr algn="ctr" defTabSz="1219200">
              <a:defRPr sz="4400" b="1" spc="400">
                <a:solidFill>
                  <a:schemeClr val="tx1">
                    <a:lumMod val="75000"/>
                    <a:lumOff val="25000"/>
                  </a:schemeClr>
                </a:solidFill>
                <a:latin typeface="方正黑体简体" panose="02010601030101010101" pitchFamily="2" charset="-122"/>
                <a:ea typeface="方正黑体简体" panose="02010601030101010101" pitchFamily="2" charset="-122"/>
                <a:cs typeface="+mn-ea"/>
              </a:defRPr>
            </a:lvl1pPr>
          </a:lstStyle>
          <a:p>
            <a:pPr marL="0" marR="0" lvl="0" indent="0" algn="dist" defTabSz="1219200" rtl="0" eaLnBrk="1" fontAlgn="auto" latinLnBrk="0" hangingPunct="1">
              <a:lnSpc>
                <a:spcPct val="100000"/>
              </a:lnSpc>
              <a:spcBef>
                <a:spcPts val="0"/>
              </a:spcBef>
              <a:spcAft>
                <a:spcPts val="0"/>
              </a:spcAft>
              <a:buClrTx/>
              <a:buSzTx/>
              <a:buFontTx/>
              <a:buNone/>
              <a:defRPr/>
            </a:pPr>
            <a:r>
              <a:rPr kumimoji="0" lang="en-US" altLang="zh-CN" sz="2800" b="0" i="0" u="none" strike="noStrike" kern="0" cap="none" spc="400" normalizeH="0" baseline="0" noProof="0" dirty="0">
                <a:ln>
                  <a:noFill/>
                </a:ln>
                <a:effectLst/>
                <a:uLnTx/>
                <a:uFillTx/>
                <a:latin typeface="思源黑体" panose="020B0500000000000000" pitchFamily="34" charset="-122"/>
                <a:ea typeface="思源黑体" panose="020B0500000000000000" pitchFamily="34" charset="-122"/>
                <a:sym typeface="思源黑体" panose="020B0500000000000000" pitchFamily="34" charset="-122"/>
              </a:rPr>
              <a:t>PART</a:t>
            </a:r>
            <a:endParaRPr kumimoji="0" lang="zh-CN" altLang="en-US" sz="2800" b="0" i="0" u="none" strike="noStrike" kern="0" cap="none" spc="400" normalizeH="0" baseline="0" noProof="0" dirty="0">
              <a:ln>
                <a:noFill/>
              </a:ln>
              <a:effectLst/>
              <a:uLnTx/>
              <a:uFillTx/>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深度视觉·原创设计 https://www.docer.com/works?userid=22383862"/>
          <p:cNvSpPr txBox="1"/>
          <p:nvPr/>
        </p:nvSpPr>
        <p:spPr>
          <a:xfrm>
            <a:off x="5701870" y="2695180"/>
            <a:ext cx="4594369" cy="768350"/>
          </a:xfrm>
          <a:prstGeom prst="rect">
            <a:avLst/>
          </a:prstGeom>
          <a:noFill/>
        </p:spPr>
        <p:txBody>
          <a:bodyPr wrap="square" rtlCol="0">
            <a:spAutoFit/>
          </a:bodyPr>
          <a:lstStyle/>
          <a:p>
            <a:r>
              <a:rPr lang="zh-CN" altLang="en-US" sz="44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需求分析</a:t>
            </a:r>
            <a:endParaRPr lang="zh-CN" altLang="en-US" sz="44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sp>
        <p:nvSpPr>
          <p:cNvPr id="15" name="深度视觉·原创设计 https://www.docer.com/works?userid=22383862"/>
          <p:cNvSpPr txBox="1"/>
          <p:nvPr/>
        </p:nvSpPr>
        <p:spPr>
          <a:xfrm>
            <a:off x="5763895" y="2068195"/>
            <a:ext cx="4532630" cy="537210"/>
          </a:xfrm>
          <a:prstGeom prst="rect">
            <a:avLst/>
          </a:prstGeom>
          <a:noFill/>
          <a:ln>
            <a:noFill/>
          </a:ln>
        </p:spPr>
        <p:txBody>
          <a:bodyPr spcFirstLastPara="1" wrap="square" lIns="91425" tIns="45700" rIns="91425" bIns="45700" anchor="t" anchorCtr="0">
            <a:noAutofit/>
          </a:bodyPr>
          <a:lstStyle/>
          <a:p>
            <a:pPr marL="0" marR="0" lvl="0" indent="0" algn="dist" rtl="0">
              <a:spcBef>
                <a:spcPts val="0"/>
              </a:spcBef>
              <a:spcAft>
                <a:spcPts val="0"/>
              </a:spcAft>
              <a:buNone/>
            </a:pPr>
            <a:r>
              <a:rPr lang="en-US" sz="2800" b="0" i="0" cap="all">
                <a:solidFill>
                  <a:schemeClr val="bg1">
                    <a:lumMod val="50000"/>
                  </a:schemeClr>
                </a:solidFill>
                <a:uFillTx/>
                <a:latin typeface="Source Han Sans SC" charset="0"/>
                <a:ea typeface="Source Han Sans SC" panose="020B0500000000000000" pitchFamily="34" charset="-128"/>
                <a:cs typeface="Lato"/>
                <a:sym typeface="Lato"/>
              </a:rPr>
              <a:t>Demand analysis</a:t>
            </a:r>
            <a:endParaRPr lang="en-US" sz="2800" b="0" i="0" cap="all">
              <a:solidFill>
                <a:schemeClr val="bg1">
                  <a:lumMod val="50000"/>
                </a:schemeClr>
              </a:solidFill>
              <a:uFillTx/>
              <a:latin typeface="Source Han Sans SC" charset="0"/>
              <a:ea typeface="Source Han Sans SC" panose="020B0500000000000000" pitchFamily="34" charset="-128"/>
              <a:cs typeface="Lato"/>
              <a:sym typeface="Lato"/>
            </a:endParaRPr>
          </a:p>
        </p:txBody>
      </p:sp>
      <p:sp>
        <p:nvSpPr>
          <p:cNvPr id="16" name="深度视觉·原创设计 https://www.docer.com/works?userid=22383862"/>
          <p:cNvSpPr txBox="1"/>
          <p:nvPr/>
        </p:nvSpPr>
        <p:spPr>
          <a:xfrm>
            <a:off x="5701665" y="3554095"/>
            <a:ext cx="3386455" cy="643890"/>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bg1">
                    <a:lumMod val="50000"/>
                  </a:schemeClr>
                </a:solidFill>
                <a:effectLst/>
                <a:uLnTx/>
                <a:uFillTx/>
                <a:latin typeface="Source Han Sans SC" panose="020B0500000000000000" pitchFamily="34" charset="-128"/>
                <a:ea typeface="Source Han Sans SC" panose="020B0500000000000000" pitchFamily="34" charset="-128"/>
                <a:sym typeface="FZHei-B01S" panose="02010601030101010101" pitchFamily="2" charset="-122"/>
              </a:rPr>
              <a:t>采用问卷调查调研</a:t>
            </a:r>
            <a:r>
              <a:rPr lang="zh-CN" altLang="en-US" sz="1200" noProof="0" dirty="0">
                <a:ln>
                  <a:noFill/>
                </a:ln>
                <a:solidFill>
                  <a:schemeClr val="bg1">
                    <a:lumMod val="50000"/>
                  </a:schemeClr>
                </a:solidFill>
                <a:effectLst/>
                <a:uLnTx/>
                <a:uFillTx/>
                <a:latin typeface="Source Han Sans SC" panose="020B0500000000000000" pitchFamily="34" charset="-128"/>
                <a:ea typeface="Source Han Sans SC" panose="020B0500000000000000" pitchFamily="34" charset="-128"/>
                <a:sym typeface="FZHei-B01S" panose="02010601030101010101" pitchFamily="2" charset="-122"/>
              </a:rPr>
              <a:t>了解用户的需求，同时集思广益对产品进行进一步扩充和更新</a:t>
            </a:r>
            <a:endParaRPr kumimoji="0" lang="zh-CN" altLang="en-US" sz="1200" b="0" i="0" u="none" strike="noStrike" kern="1200" cap="none" spc="0" normalizeH="0" baseline="0" noProof="0" dirty="0">
              <a:ln>
                <a:noFill/>
              </a:ln>
              <a:solidFill>
                <a:schemeClr val="bg1">
                  <a:lumMod val="50000"/>
                </a:schemeClr>
              </a:solidFill>
              <a:effectLst/>
              <a:uLnTx/>
              <a:uFillTx/>
              <a:latin typeface="Source Han Sans SC" panose="020B0500000000000000" pitchFamily="34" charset="-128"/>
              <a:ea typeface="Source Han Sans SC" panose="020B0500000000000000" pitchFamily="34" charset="-128"/>
              <a:sym typeface="FZHei-B01S" panose="02010601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63" presetClass="path" presetSubtype="0" accel="50000" decel="50000" fill="hold" grpId="1" nodeType="withEffect">
                                  <p:stCondLst>
                                    <p:cond delay="500"/>
                                  </p:stCondLst>
                                  <p:childTnLst>
                                    <p:animMotion origin="layout" path="M 1.25E-6 1.11111E-6 L 0.25 1.11111E-6 " pathEditMode="relative" rAng="0" ptsTypes="AA">
                                      <p:cBhvr>
                                        <p:cTn id="11" dur="1000" spd="-100000" fill="hold"/>
                                        <p:tgtEl>
                                          <p:spTgt spid="11"/>
                                        </p:tgtEl>
                                        <p:attrNameLst>
                                          <p:attrName>ppt_x</p:attrName>
                                          <p:attrName>ppt_y</p:attrName>
                                        </p:attrNameLst>
                                      </p:cBhvr>
                                      <p:rCtr x="12500" y="0"/>
                                    </p:animMotion>
                                  </p:childTnLst>
                                </p:cTn>
                              </p:par>
                              <p:par>
                                <p:cTn id="12" presetID="22" presetClass="entr" presetSubtype="8"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left)">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0" name="深度视觉·原创设计 https://www.docer.com/works?userid=22383862"/>
          <p:cNvSpPr txBox="1"/>
          <p:nvPr/>
        </p:nvSpPr>
        <p:spPr>
          <a:xfrm>
            <a:off x="379243" y="309320"/>
            <a:ext cx="2131945" cy="398780"/>
          </a:xfrm>
          <a:prstGeom prst="rect">
            <a:avLst/>
          </a:prstGeom>
          <a:noFill/>
        </p:spPr>
        <p:txBody>
          <a:bodyPr wrap="square" rtlCol="0">
            <a:spAutoFit/>
          </a:bodyPr>
          <a:lstStyle/>
          <a:p>
            <a:pPr algn="dist"/>
            <a:r>
              <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需求分析</a:t>
            </a:r>
            <a:endPar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sp>
        <p:nvSpPr>
          <p:cNvPr id="2" name="深度视觉·原创设计 https://www.docer.com/works?userid=22383862"/>
          <p:cNvSpPr/>
          <p:nvPr/>
        </p:nvSpPr>
        <p:spPr>
          <a:xfrm>
            <a:off x="6959250" y="2533745"/>
            <a:ext cx="565973" cy="3039901"/>
          </a:xfrm>
          <a:prstGeom prst="rect">
            <a:avLst/>
          </a:prstGeom>
          <a:solidFill>
            <a:schemeClr val="bg1"/>
          </a:solidFill>
          <a:ln>
            <a:noFill/>
          </a:ln>
          <a:effectLst>
            <a:outerShdw blurRad="2667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ource Han Sans CN" panose="020B0500000000000000" pitchFamily="34" charset="-128"/>
              <a:ea typeface="Source Han Sans CN" panose="020B0500000000000000" pitchFamily="34" charset="-128"/>
            </a:endParaRPr>
          </a:p>
        </p:txBody>
      </p:sp>
      <p:sp>
        <p:nvSpPr>
          <p:cNvPr id="3" name="深度视觉·原创设计 https://www.docer.com/works?userid=22383862"/>
          <p:cNvSpPr/>
          <p:nvPr/>
        </p:nvSpPr>
        <p:spPr>
          <a:xfrm>
            <a:off x="7799671" y="2533745"/>
            <a:ext cx="565973" cy="3039901"/>
          </a:xfrm>
          <a:prstGeom prst="rect">
            <a:avLst/>
          </a:prstGeom>
          <a:solidFill>
            <a:schemeClr val="bg1"/>
          </a:solidFill>
          <a:ln>
            <a:noFill/>
          </a:ln>
          <a:effectLst>
            <a:outerShdw blurRad="2667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Source Han Sans CN" panose="020B0500000000000000" pitchFamily="34" charset="-128"/>
              <a:ea typeface="Source Han Sans CN" panose="020B0500000000000000" pitchFamily="34" charset="-128"/>
            </a:endParaRPr>
          </a:p>
        </p:txBody>
      </p:sp>
      <p:sp>
        <p:nvSpPr>
          <p:cNvPr id="4" name="深度视觉·原创设计 https://www.docer.com/works?userid=22383862"/>
          <p:cNvSpPr/>
          <p:nvPr/>
        </p:nvSpPr>
        <p:spPr>
          <a:xfrm>
            <a:off x="8640727" y="2533745"/>
            <a:ext cx="565973" cy="3039901"/>
          </a:xfrm>
          <a:prstGeom prst="rect">
            <a:avLst/>
          </a:prstGeom>
          <a:solidFill>
            <a:schemeClr val="bg1"/>
          </a:solidFill>
          <a:ln>
            <a:noFill/>
          </a:ln>
          <a:effectLst>
            <a:outerShdw blurRad="2667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ource Han Sans CN" panose="020B0500000000000000" pitchFamily="34" charset="-128"/>
              <a:ea typeface="Source Han Sans CN" panose="020B0500000000000000" pitchFamily="34" charset="-128"/>
            </a:endParaRPr>
          </a:p>
        </p:txBody>
      </p:sp>
      <p:sp>
        <p:nvSpPr>
          <p:cNvPr id="5" name="深度视觉·原创设计 https://www.docer.com/works?userid=22383862"/>
          <p:cNvSpPr/>
          <p:nvPr/>
        </p:nvSpPr>
        <p:spPr>
          <a:xfrm>
            <a:off x="9481783" y="2533745"/>
            <a:ext cx="565973" cy="3039901"/>
          </a:xfrm>
          <a:prstGeom prst="rect">
            <a:avLst/>
          </a:prstGeom>
          <a:solidFill>
            <a:schemeClr val="bg1"/>
          </a:solidFill>
          <a:ln>
            <a:noFill/>
          </a:ln>
          <a:effectLst>
            <a:outerShdw blurRad="2667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ource Han Sans CN" panose="020B0500000000000000" pitchFamily="34" charset="-128"/>
              <a:ea typeface="Source Han Sans CN" panose="020B0500000000000000" pitchFamily="34" charset="-128"/>
            </a:endParaRPr>
          </a:p>
        </p:txBody>
      </p:sp>
      <p:sp>
        <p:nvSpPr>
          <p:cNvPr id="6" name="深度视觉·原创设计 https://www.docer.com/works?userid=22383862"/>
          <p:cNvSpPr/>
          <p:nvPr/>
        </p:nvSpPr>
        <p:spPr>
          <a:xfrm>
            <a:off x="10322839" y="2533745"/>
            <a:ext cx="565973" cy="3039901"/>
          </a:xfrm>
          <a:prstGeom prst="rect">
            <a:avLst/>
          </a:prstGeom>
          <a:solidFill>
            <a:schemeClr val="bg1"/>
          </a:solidFill>
          <a:ln>
            <a:noFill/>
          </a:ln>
          <a:effectLst>
            <a:outerShdw blurRad="2667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ource Han Sans CN" panose="020B0500000000000000" pitchFamily="34" charset="-128"/>
              <a:ea typeface="Source Han Sans CN" panose="020B0500000000000000" pitchFamily="34" charset="-128"/>
            </a:endParaRPr>
          </a:p>
        </p:txBody>
      </p:sp>
      <p:sp>
        <p:nvSpPr>
          <p:cNvPr id="7" name="深度视觉·原创设计 https://www.docer.com/works?userid=22383862"/>
          <p:cNvSpPr/>
          <p:nvPr/>
        </p:nvSpPr>
        <p:spPr>
          <a:xfrm>
            <a:off x="6958330" y="3369310"/>
            <a:ext cx="565785" cy="2204085"/>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sz="1600">
              <a:latin typeface="Source Han Sans CN" panose="020B0500000000000000" pitchFamily="34" charset="-128"/>
              <a:ea typeface="Source Han Sans CN" panose="020B0500000000000000" pitchFamily="34" charset="-128"/>
            </a:endParaRPr>
          </a:p>
        </p:txBody>
      </p:sp>
      <p:sp>
        <p:nvSpPr>
          <p:cNvPr id="8" name="深度视觉·原创设计 https://www.docer.com/works?userid=22383862"/>
          <p:cNvSpPr/>
          <p:nvPr/>
        </p:nvSpPr>
        <p:spPr>
          <a:xfrm>
            <a:off x="7799705" y="3135630"/>
            <a:ext cx="565785" cy="2437765"/>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ource Han Sans CN" panose="020B0500000000000000" pitchFamily="34" charset="-128"/>
              <a:ea typeface="Source Han Sans CN" panose="020B0500000000000000" pitchFamily="34" charset="-128"/>
            </a:endParaRPr>
          </a:p>
        </p:txBody>
      </p:sp>
      <p:sp>
        <p:nvSpPr>
          <p:cNvPr id="9" name="深度视觉·原创设计 https://www.docer.com/works?userid=22383862"/>
          <p:cNvSpPr/>
          <p:nvPr/>
        </p:nvSpPr>
        <p:spPr>
          <a:xfrm>
            <a:off x="8640727" y="3654967"/>
            <a:ext cx="565973" cy="1918678"/>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ource Han Sans CN" panose="020B0500000000000000" pitchFamily="34" charset="-128"/>
              <a:ea typeface="Source Han Sans CN" panose="020B0500000000000000" pitchFamily="34" charset="-128"/>
            </a:endParaRPr>
          </a:p>
        </p:txBody>
      </p:sp>
      <p:sp>
        <p:nvSpPr>
          <p:cNvPr id="10" name="深度视觉·原创设计 https://www.docer.com/works?userid=22383862"/>
          <p:cNvSpPr/>
          <p:nvPr/>
        </p:nvSpPr>
        <p:spPr>
          <a:xfrm>
            <a:off x="9481820" y="2913380"/>
            <a:ext cx="565785" cy="266001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ource Han Sans CN" panose="020B0500000000000000" pitchFamily="34" charset="-128"/>
              <a:ea typeface="Source Han Sans CN" panose="020B0500000000000000" pitchFamily="34" charset="-128"/>
            </a:endParaRPr>
          </a:p>
        </p:txBody>
      </p:sp>
      <p:sp>
        <p:nvSpPr>
          <p:cNvPr id="11" name="深度视觉·原创设计 https://www.docer.com/works?userid=22383862"/>
          <p:cNvSpPr/>
          <p:nvPr/>
        </p:nvSpPr>
        <p:spPr>
          <a:xfrm>
            <a:off x="10322560" y="4467860"/>
            <a:ext cx="565785" cy="1105535"/>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ource Han Sans CN" panose="020B0500000000000000" pitchFamily="34" charset="-128"/>
              <a:ea typeface="Source Han Sans CN" panose="020B0500000000000000" pitchFamily="34" charset="-128"/>
            </a:endParaRPr>
          </a:p>
        </p:txBody>
      </p:sp>
      <p:sp>
        <p:nvSpPr>
          <p:cNvPr id="12" name="深度视觉·原创设计 https://www.docer.com/works?userid=22383862"/>
          <p:cNvSpPr/>
          <p:nvPr/>
        </p:nvSpPr>
        <p:spPr>
          <a:xfrm rot="5400000">
            <a:off x="8764530" y="4340957"/>
            <a:ext cx="2029460" cy="276999"/>
          </a:xfrm>
          <a:prstGeom prst="rect">
            <a:avLst/>
          </a:prstGeom>
          <a:effectLst/>
        </p:spPr>
        <p:txBody>
          <a:bodyPr vert="vert270" wrap="square">
            <a:spAutoFit/>
          </a:bodyPr>
          <a:lstStyle/>
          <a:p>
            <a:r>
              <a:rPr lang="zh-CN" altLang="en-US" sz="1200" dirty="0">
                <a:solidFill>
                  <a:schemeClr val="bg1"/>
                </a:solidFill>
                <a:effectLst/>
                <a:latin typeface="Source Han Sans CN" panose="020B0500000000000000" pitchFamily="34" charset="-128"/>
                <a:ea typeface="宋体" panose="02010600030101010101" pitchFamily="2" charset="-122"/>
              </a:rPr>
              <a:t>本学校自主研发的软件</a:t>
            </a:r>
            <a:endParaRPr lang="en-US" sz="1200" dirty="0">
              <a:solidFill>
                <a:schemeClr val="bg1"/>
              </a:solidFill>
              <a:latin typeface="Source Han Sans CN" panose="020B0500000000000000" pitchFamily="34" charset="-128"/>
              <a:ea typeface="Source Han Sans CN" panose="020B0500000000000000" pitchFamily="34" charset="-128"/>
            </a:endParaRPr>
          </a:p>
        </p:txBody>
      </p:sp>
      <p:sp>
        <p:nvSpPr>
          <p:cNvPr id="13" name="深度视觉·原创设计 https://www.docer.com/works?userid=22383862"/>
          <p:cNvSpPr/>
          <p:nvPr/>
        </p:nvSpPr>
        <p:spPr>
          <a:xfrm rot="5400000">
            <a:off x="8388346" y="4803237"/>
            <a:ext cx="1106170" cy="275590"/>
          </a:xfrm>
          <a:prstGeom prst="rect">
            <a:avLst/>
          </a:prstGeom>
          <a:effectLst/>
        </p:spPr>
        <p:txBody>
          <a:bodyPr vert="vert270" wrap="square">
            <a:spAutoFit/>
          </a:bodyPr>
          <a:lstStyle/>
          <a:p>
            <a:r>
              <a:rPr lang="zh-CN" altLang="en-US" sz="1200" dirty="0">
                <a:solidFill>
                  <a:schemeClr val="bg1"/>
                </a:solidFill>
                <a:effectLst/>
                <a:latin typeface="Source Han Sans CN" panose="020B0500000000000000" pitchFamily="34" charset="-128"/>
                <a:ea typeface="宋体" panose="02010600030101010101" pitchFamily="2" charset="-122"/>
              </a:rPr>
              <a:t>在食堂用餐</a:t>
            </a:r>
            <a:endParaRPr lang="zh-CN" altLang="en-US" sz="1200" dirty="0">
              <a:solidFill>
                <a:schemeClr val="bg1"/>
              </a:solidFill>
              <a:effectLst/>
              <a:latin typeface="Source Han Sans CN" panose="020B0500000000000000" pitchFamily="34" charset="-128"/>
              <a:ea typeface="宋体" panose="02010600030101010101" pitchFamily="2" charset="-122"/>
            </a:endParaRPr>
          </a:p>
        </p:txBody>
      </p:sp>
      <p:sp>
        <p:nvSpPr>
          <p:cNvPr id="14" name="深度视觉·原创设计 https://www.docer.com/works?userid=22383862" descr="7b0a20202020227461726765744964223a202270726f636573734f6e6c696e6554657874426f78220a7d0a"/>
          <p:cNvSpPr/>
          <p:nvPr/>
        </p:nvSpPr>
        <p:spPr>
          <a:xfrm rot="5400000">
            <a:off x="6597081" y="4711162"/>
            <a:ext cx="1290320" cy="275590"/>
          </a:xfrm>
          <a:prstGeom prst="rect">
            <a:avLst/>
          </a:prstGeom>
          <a:effectLst/>
        </p:spPr>
        <p:txBody>
          <a:bodyPr vert="vert270" wrap="square">
            <a:spAutoFit/>
          </a:bodyPr>
          <a:lstStyle/>
          <a:p>
            <a:r>
              <a:rPr lang="zh-CN" altLang="en-US" sz="1200" dirty="0">
                <a:solidFill>
                  <a:schemeClr val="bg1"/>
                </a:solidFill>
                <a:effectLst/>
                <a:latin typeface="Source Han Sans CN" panose="020B0500000000000000" pitchFamily="34" charset="-128"/>
                <a:ea typeface="宋体" panose="02010600030101010101" pitchFamily="2" charset="-122"/>
              </a:rPr>
              <a:t>需要兼职信息</a:t>
            </a:r>
            <a:endParaRPr lang="zh-CN" altLang="en-US" sz="1200" dirty="0">
              <a:solidFill>
                <a:schemeClr val="bg1"/>
              </a:solidFill>
              <a:effectLst/>
              <a:latin typeface="Source Han Sans CN" panose="020B0500000000000000" pitchFamily="34" charset="-128"/>
              <a:ea typeface="宋体" panose="02010600030101010101" pitchFamily="2" charset="-122"/>
            </a:endParaRPr>
          </a:p>
        </p:txBody>
      </p:sp>
      <p:sp>
        <p:nvSpPr>
          <p:cNvPr id="15" name="深度视觉·原创设计 https://www.docer.com/works?userid=22383862"/>
          <p:cNvSpPr/>
          <p:nvPr/>
        </p:nvSpPr>
        <p:spPr>
          <a:xfrm rot="5400000">
            <a:off x="10174060" y="4882920"/>
            <a:ext cx="921385" cy="275590"/>
          </a:xfrm>
          <a:prstGeom prst="rect">
            <a:avLst/>
          </a:prstGeom>
          <a:effectLst/>
        </p:spPr>
        <p:txBody>
          <a:bodyPr vert="vert270" wrap="square">
            <a:spAutoFit/>
          </a:bodyPr>
          <a:lstStyle/>
          <a:p>
            <a:r>
              <a:rPr lang="zh-CN" altLang="en-US" sz="1200" dirty="0">
                <a:solidFill>
                  <a:schemeClr val="bg1"/>
                </a:solidFill>
                <a:effectLst/>
                <a:latin typeface="Source Han Sans CN" panose="020B0500000000000000" pitchFamily="34" charset="-128"/>
                <a:ea typeface="宋体" panose="02010600030101010101" pitchFamily="2" charset="-122"/>
              </a:rPr>
              <a:t>其他需求</a:t>
            </a:r>
            <a:endParaRPr lang="en-US" sz="1200" dirty="0">
              <a:solidFill>
                <a:schemeClr val="bg1"/>
              </a:solidFill>
              <a:latin typeface="Source Han Sans CN" panose="020B0500000000000000" pitchFamily="34" charset="-128"/>
              <a:ea typeface="Source Han Sans CN" panose="020B0500000000000000" pitchFamily="34" charset="-128"/>
            </a:endParaRPr>
          </a:p>
        </p:txBody>
      </p:sp>
      <p:sp>
        <p:nvSpPr>
          <p:cNvPr id="16" name="深度视觉·原创设计 https://www.docer.com/works?userid=22383862"/>
          <p:cNvSpPr/>
          <p:nvPr/>
        </p:nvSpPr>
        <p:spPr>
          <a:xfrm rot="5400000">
            <a:off x="7108350" y="4340630"/>
            <a:ext cx="2029460" cy="276999"/>
          </a:xfrm>
          <a:prstGeom prst="rect">
            <a:avLst/>
          </a:prstGeom>
          <a:effectLst/>
        </p:spPr>
        <p:txBody>
          <a:bodyPr vert="vert270" wrap="square">
            <a:spAutoFit/>
          </a:bodyPr>
          <a:lstStyle/>
          <a:p>
            <a:r>
              <a:rPr lang="zh-CN" altLang="en-US" sz="1200" dirty="0">
                <a:solidFill>
                  <a:schemeClr val="bg1"/>
                </a:solidFill>
                <a:effectLst/>
                <a:latin typeface="Source Han Sans CN" panose="020B0500000000000000" pitchFamily="34" charset="-128"/>
                <a:ea typeface="宋体" panose="02010600030101010101" pitchFamily="2" charset="-122"/>
              </a:rPr>
              <a:t>因为广告多而卸载软件</a:t>
            </a:r>
            <a:r>
              <a:rPr lang="en-US" sz="1200" dirty="0">
                <a:solidFill>
                  <a:schemeClr val="bg1"/>
                </a:solidFill>
                <a:effectLst/>
                <a:latin typeface="Source Han Sans CN" panose="020B0500000000000000" pitchFamily="34" charset="-128"/>
                <a:ea typeface="Source Han Sans CN" panose="020B0500000000000000" pitchFamily="34" charset="-128"/>
              </a:rPr>
              <a:t> </a:t>
            </a:r>
            <a:endParaRPr lang="en-US" sz="1200" dirty="0">
              <a:solidFill>
                <a:schemeClr val="bg1"/>
              </a:solidFill>
              <a:latin typeface="Source Han Sans CN" panose="020B0500000000000000" pitchFamily="34" charset="-128"/>
              <a:ea typeface="Source Han Sans CN" panose="020B0500000000000000" pitchFamily="34" charset="-128"/>
            </a:endParaRPr>
          </a:p>
        </p:txBody>
      </p:sp>
      <p:sp>
        <p:nvSpPr>
          <p:cNvPr id="17" name="深度视觉·原创设计 https://www.docer.com/works?userid=22383862"/>
          <p:cNvSpPr txBox="1"/>
          <p:nvPr/>
        </p:nvSpPr>
        <p:spPr>
          <a:xfrm>
            <a:off x="6975891" y="2631506"/>
            <a:ext cx="565973" cy="261610"/>
          </a:xfrm>
          <a:prstGeom prst="rect">
            <a:avLst/>
          </a:prstGeom>
          <a:noFill/>
          <a:effectLst/>
        </p:spPr>
        <p:txBody>
          <a:bodyPr wrap="square" rtlCol="0">
            <a:spAutoFit/>
          </a:bodyPr>
          <a:lstStyle/>
          <a:p>
            <a:pPr algn="ctr"/>
            <a:r>
              <a:rPr lang="en-US" sz="1100" dirty="0">
                <a:solidFill>
                  <a:schemeClr val="tx1">
                    <a:lumMod val="75000"/>
                    <a:lumOff val="25000"/>
                  </a:schemeClr>
                </a:solidFill>
                <a:latin typeface="Source Han Sans CN" panose="020B0500000000000000" pitchFamily="34" charset="-128"/>
                <a:ea typeface="Source Han Sans CN" panose="020B0500000000000000" pitchFamily="34" charset="-128"/>
              </a:rPr>
              <a:t>70%</a:t>
            </a:r>
            <a:endParaRPr lang="en-US" sz="1100" dirty="0">
              <a:solidFill>
                <a:schemeClr val="accent2"/>
              </a:solidFill>
              <a:latin typeface="Source Han Sans CN" panose="020B0500000000000000" pitchFamily="34" charset="-128"/>
              <a:ea typeface="Source Han Sans CN" panose="020B0500000000000000" pitchFamily="34" charset="-128"/>
            </a:endParaRPr>
          </a:p>
        </p:txBody>
      </p:sp>
      <p:sp>
        <p:nvSpPr>
          <p:cNvPr id="18" name="深度视觉·原创设计 https://www.docer.com/works?userid=22383862"/>
          <p:cNvSpPr txBox="1"/>
          <p:nvPr/>
        </p:nvSpPr>
        <p:spPr>
          <a:xfrm>
            <a:off x="7786520" y="2631506"/>
            <a:ext cx="565973" cy="260350"/>
          </a:xfrm>
          <a:prstGeom prst="rect">
            <a:avLst/>
          </a:prstGeom>
          <a:noFill/>
          <a:effectLst/>
        </p:spPr>
        <p:txBody>
          <a:bodyPr wrap="square" rtlCol="0">
            <a:spAutoFit/>
          </a:bodyPr>
          <a:lstStyle/>
          <a:p>
            <a:pPr algn="ctr"/>
            <a:r>
              <a:rPr lang="en-US" sz="1100" dirty="0">
                <a:solidFill>
                  <a:schemeClr val="tx1">
                    <a:lumMod val="75000"/>
                    <a:lumOff val="25000"/>
                  </a:schemeClr>
                </a:solidFill>
                <a:latin typeface="Source Han Sans CN" panose="020B0500000000000000" pitchFamily="34" charset="-128"/>
                <a:ea typeface="Source Han Sans CN" panose="020B0500000000000000" pitchFamily="34" charset="-128"/>
              </a:rPr>
              <a:t>80%</a:t>
            </a:r>
            <a:endParaRPr lang="en-US" sz="1100" dirty="0">
              <a:solidFill>
                <a:schemeClr val="accent2"/>
              </a:solidFill>
              <a:latin typeface="Source Han Sans CN" panose="020B0500000000000000" pitchFamily="34" charset="-128"/>
              <a:ea typeface="Source Han Sans CN" panose="020B0500000000000000" pitchFamily="34" charset="-128"/>
            </a:endParaRPr>
          </a:p>
        </p:txBody>
      </p:sp>
      <p:sp>
        <p:nvSpPr>
          <p:cNvPr id="19" name="深度视觉·原创设计 https://www.docer.com/works?userid=22383862"/>
          <p:cNvSpPr txBox="1"/>
          <p:nvPr/>
        </p:nvSpPr>
        <p:spPr>
          <a:xfrm>
            <a:off x="8653919" y="2631506"/>
            <a:ext cx="565973" cy="260350"/>
          </a:xfrm>
          <a:prstGeom prst="rect">
            <a:avLst/>
          </a:prstGeom>
          <a:noFill/>
          <a:effectLst/>
        </p:spPr>
        <p:txBody>
          <a:bodyPr wrap="square" rtlCol="0">
            <a:spAutoFit/>
          </a:bodyPr>
          <a:lstStyle/>
          <a:p>
            <a:pPr algn="ctr"/>
            <a:r>
              <a:rPr lang="en-US" sz="1100" dirty="0">
                <a:solidFill>
                  <a:schemeClr val="tx1">
                    <a:lumMod val="75000"/>
                    <a:lumOff val="25000"/>
                  </a:schemeClr>
                </a:solidFill>
                <a:latin typeface="Source Han Sans CN" panose="020B0500000000000000" pitchFamily="34" charset="-128"/>
                <a:ea typeface="Source Han Sans CN" panose="020B0500000000000000" pitchFamily="34" charset="-128"/>
              </a:rPr>
              <a:t>65%</a:t>
            </a:r>
            <a:endParaRPr lang="en-US" sz="1100" dirty="0">
              <a:solidFill>
                <a:schemeClr val="accent2"/>
              </a:solidFill>
              <a:latin typeface="Source Han Sans CN" panose="020B0500000000000000" pitchFamily="34" charset="-128"/>
              <a:ea typeface="Source Han Sans CN" panose="020B0500000000000000" pitchFamily="34" charset="-128"/>
            </a:endParaRPr>
          </a:p>
        </p:txBody>
      </p:sp>
      <p:sp>
        <p:nvSpPr>
          <p:cNvPr id="20" name="深度视觉·原创设计 https://www.docer.com/works?userid=22383862"/>
          <p:cNvSpPr txBox="1"/>
          <p:nvPr/>
        </p:nvSpPr>
        <p:spPr>
          <a:xfrm>
            <a:off x="9464548" y="2631506"/>
            <a:ext cx="565973" cy="260350"/>
          </a:xfrm>
          <a:prstGeom prst="rect">
            <a:avLst/>
          </a:prstGeom>
          <a:noFill/>
          <a:effectLst/>
        </p:spPr>
        <p:txBody>
          <a:bodyPr wrap="square" rtlCol="0">
            <a:spAutoFit/>
          </a:bodyPr>
          <a:lstStyle/>
          <a:p>
            <a:pPr algn="ctr"/>
            <a:r>
              <a:rPr lang="en-US" sz="1100" dirty="0">
                <a:solidFill>
                  <a:schemeClr val="tx1">
                    <a:lumMod val="75000"/>
                    <a:lumOff val="25000"/>
                  </a:schemeClr>
                </a:solidFill>
                <a:latin typeface="Source Han Sans CN" panose="020B0500000000000000" pitchFamily="34" charset="-128"/>
                <a:ea typeface="Source Han Sans CN" panose="020B0500000000000000" pitchFamily="34" charset="-128"/>
              </a:rPr>
              <a:t>90%</a:t>
            </a:r>
            <a:endParaRPr lang="en-US" sz="1100" dirty="0">
              <a:solidFill>
                <a:schemeClr val="accent2"/>
              </a:solidFill>
              <a:latin typeface="Source Han Sans CN" panose="020B0500000000000000" pitchFamily="34" charset="-128"/>
              <a:ea typeface="Source Han Sans CN" panose="020B0500000000000000" pitchFamily="34" charset="-128"/>
            </a:endParaRPr>
          </a:p>
        </p:txBody>
      </p:sp>
      <p:sp>
        <p:nvSpPr>
          <p:cNvPr id="21" name="深度视觉·原创设计 https://www.docer.com/works?userid=22383862"/>
          <p:cNvSpPr txBox="1"/>
          <p:nvPr/>
        </p:nvSpPr>
        <p:spPr>
          <a:xfrm>
            <a:off x="10322839" y="2631506"/>
            <a:ext cx="565973" cy="260350"/>
          </a:xfrm>
          <a:prstGeom prst="rect">
            <a:avLst/>
          </a:prstGeom>
          <a:noFill/>
          <a:effectLst/>
        </p:spPr>
        <p:txBody>
          <a:bodyPr wrap="square" rtlCol="0">
            <a:spAutoFit/>
          </a:bodyPr>
          <a:lstStyle/>
          <a:p>
            <a:pPr algn="ctr"/>
            <a:r>
              <a:rPr lang="en-US" sz="1100" dirty="0">
                <a:solidFill>
                  <a:schemeClr val="tx1">
                    <a:lumMod val="75000"/>
                    <a:lumOff val="25000"/>
                  </a:schemeClr>
                </a:solidFill>
                <a:latin typeface="Source Han Sans CN" panose="020B0500000000000000" pitchFamily="34" charset="-128"/>
                <a:ea typeface="Source Han Sans CN" panose="020B0500000000000000" pitchFamily="34" charset="-128"/>
              </a:rPr>
              <a:t>30%</a:t>
            </a:r>
            <a:endParaRPr lang="en-US" sz="1100" dirty="0">
              <a:solidFill>
                <a:schemeClr val="accent2"/>
              </a:solidFill>
              <a:latin typeface="Source Han Sans CN" panose="020B0500000000000000" pitchFamily="34" charset="-128"/>
              <a:ea typeface="Source Han Sans CN" panose="020B0500000000000000" pitchFamily="34" charset="-128"/>
            </a:endParaRPr>
          </a:p>
        </p:txBody>
      </p:sp>
      <p:sp>
        <p:nvSpPr>
          <p:cNvPr id="22" name="深度视觉·原创设计 https://www.docer.com/works?userid=22383862"/>
          <p:cNvSpPr txBox="1"/>
          <p:nvPr/>
        </p:nvSpPr>
        <p:spPr>
          <a:xfrm>
            <a:off x="1093107" y="4387215"/>
            <a:ext cx="1242060" cy="768350"/>
          </a:xfrm>
          <a:prstGeom prst="rect">
            <a:avLst/>
          </a:prstGeom>
          <a:noFill/>
        </p:spPr>
        <p:txBody>
          <a:bodyPr wrap="none" rtlCol="0">
            <a:spAutoFit/>
          </a:bodyPr>
          <a:lstStyle>
            <a:defPPr>
              <a:defRPr lang="en-US"/>
            </a:defPPr>
            <a:lvl1pPr>
              <a:defRPr sz="4000">
                <a:solidFill>
                  <a:schemeClr val="tx2"/>
                </a:solidFill>
                <a:ea typeface="Montserrat" charset="0"/>
                <a:cs typeface="Montserrat" charset="0"/>
              </a:defRPr>
            </a:lvl1pPr>
          </a:lstStyle>
          <a:p>
            <a:r>
              <a:rPr lang="en-US" sz="4400" dirty="0">
                <a:solidFill>
                  <a:schemeClr val="accent1"/>
                </a:solidFill>
                <a:latin typeface="Source Han Sans CN" panose="020B0500000000000000" pitchFamily="34" charset="-128"/>
                <a:ea typeface="Source Han Sans CN" panose="020B0500000000000000" pitchFamily="34" charset="-128"/>
              </a:rPr>
              <a:t>70%</a:t>
            </a:r>
            <a:endParaRPr lang="en-US" sz="4400" dirty="0">
              <a:solidFill>
                <a:schemeClr val="accent1"/>
              </a:solidFill>
              <a:latin typeface="Source Han Sans CN" panose="020B0500000000000000" pitchFamily="34" charset="-128"/>
              <a:ea typeface="Source Han Sans CN" panose="020B0500000000000000" pitchFamily="34" charset="-128"/>
            </a:endParaRPr>
          </a:p>
        </p:txBody>
      </p:sp>
      <p:sp>
        <p:nvSpPr>
          <p:cNvPr id="23" name="深度视觉·原创设计 https://www.docer.com/works?userid=22383862"/>
          <p:cNvSpPr txBox="1"/>
          <p:nvPr/>
        </p:nvSpPr>
        <p:spPr>
          <a:xfrm>
            <a:off x="1082947" y="5290932"/>
            <a:ext cx="1242060" cy="768350"/>
          </a:xfrm>
          <a:prstGeom prst="rect">
            <a:avLst/>
          </a:prstGeom>
          <a:noFill/>
        </p:spPr>
        <p:txBody>
          <a:bodyPr wrap="none" rtlCol="0">
            <a:spAutoFit/>
          </a:bodyPr>
          <a:lstStyle>
            <a:defPPr>
              <a:defRPr lang="en-US"/>
            </a:defPPr>
            <a:lvl1pPr>
              <a:defRPr sz="4000">
                <a:solidFill>
                  <a:schemeClr val="tx2"/>
                </a:solidFill>
                <a:ea typeface="Montserrat" charset="0"/>
                <a:cs typeface="Montserrat" charset="0"/>
              </a:defRPr>
            </a:lvl1pPr>
          </a:lstStyle>
          <a:p>
            <a:r>
              <a:rPr lang="en-US" sz="4400" dirty="0">
                <a:solidFill>
                  <a:schemeClr val="accent1"/>
                </a:solidFill>
                <a:latin typeface="Source Han Sans CN" panose="020B0500000000000000" pitchFamily="34" charset="-128"/>
                <a:ea typeface="Source Han Sans CN" panose="020B0500000000000000" pitchFamily="34" charset="-128"/>
              </a:rPr>
              <a:t>51%</a:t>
            </a:r>
            <a:endParaRPr lang="en-US" sz="4400" dirty="0">
              <a:solidFill>
                <a:schemeClr val="accent1"/>
              </a:solidFill>
              <a:latin typeface="Source Han Sans CN" panose="020B0500000000000000" pitchFamily="34" charset="-128"/>
              <a:ea typeface="Source Han Sans CN" panose="020B0500000000000000" pitchFamily="34" charset="-128"/>
            </a:endParaRPr>
          </a:p>
        </p:txBody>
      </p:sp>
      <p:sp>
        <p:nvSpPr>
          <p:cNvPr id="24" name="深度视觉·原创设计 https://www.docer.com/works?userid=22383862"/>
          <p:cNvSpPr/>
          <p:nvPr/>
        </p:nvSpPr>
        <p:spPr>
          <a:xfrm>
            <a:off x="2417872" y="4675829"/>
            <a:ext cx="3685744" cy="346075"/>
          </a:xfrm>
          <a:prstGeom prst="rect">
            <a:avLst/>
          </a:prstGeom>
        </p:spPr>
        <p:txBody>
          <a:bodyPr wrap="square" lIns="91433" tIns="45716" rIns="91433" bIns="45716">
            <a:spAutoFit/>
          </a:bodyPr>
          <a:lstStyle/>
          <a:p>
            <a:pPr lvl="0" algn="l">
              <a:lnSpc>
                <a:spcPts val="2000"/>
              </a:lnSpc>
              <a:defRPr/>
            </a:pPr>
            <a:r>
              <a:rPr lang="zh-CN" altLang="en-US" sz="12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点外卖的原因是因为食堂口味单一</a:t>
            </a:r>
            <a:endParaRPr lang="zh-CN" altLang="en-US" sz="12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p:txBody>
      </p:sp>
      <p:sp>
        <p:nvSpPr>
          <p:cNvPr id="25" name="深度视觉·原创设计 https://www.docer.com/works?userid=22383862"/>
          <p:cNvSpPr/>
          <p:nvPr/>
        </p:nvSpPr>
        <p:spPr>
          <a:xfrm>
            <a:off x="2417872" y="5494097"/>
            <a:ext cx="3685744" cy="346075"/>
          </a:xfrm>
          <a:prstGeom prst="rect">
            <a:avLst/>
          </a:prstGeom>
        </p:spPr>
        <p:txBody>
          <a:bodyPr wrap="square" lIns="91433" tIns="45716" rIns="91433" bIns="45716">
            <a:spAutoFit/>
          </a:bodyPr>
          <a:lstStyle/>
          <a:p>
            <a:pPr lvl="0" algn="l">
              <a:lnSpc>
                <a:spcPts val="2000"/>
              </a:lnSpc>
              <a:defRPr/>
            </a:pPr>
            <a:r>
              <a:rPr lang="zh-CN" altLang="en-US" sz="12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希望学校有跑腿服务</a:t>
            </a:r>
            <a:endParaRPr lang="zh-CN" altLang="en-US" sz="12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p:txBody>
      </p:sp>
      <p:sp>
        <p:nvSpPr>
          <p:cNvPr id="26" name="深度视觉·原创设计 https://www.docer.com/works?userid=22383862"/>
          <p:cNvSpPr txBox="1"/>
          <p:nvPr/>
        </p:nvSpPr>
        <p:spPr>
          <a:xfrm>
            <a:off x="1072433" y="2441345"/>
            <a:ext cx="4608498" cy="1115695"/>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rPr>
              <a:t>通过几个简单的问题，比如：一般在哪里用餐，点外卖的原因，最希望了解什么类型的信息，曾经使用过什么样的平台、软件或小程序，有因为什么原因不再使用软件等等诸如此类的问题直观了解大家的需求。</a:t>
            </a:r>
            <a:endParaRPr kumimoji="0" lang="zh-CN" altLang="en-US"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endParaRPr>
          </a:p>
        </p:txBody>
      </p:sp>
      <p:sp>
        <p:nvSpPr>
          <p:cNvPr id="27" name="深度视觉·原创设计 https://www.docer.com/works?userid=22383862"/>
          <p:cNvSpPr txBox="1"/>
          <p:nvPr/>
        </p:nvSpPr>
        <p:spPr>
          <a:xfrm>
            <a:off x="1072433" y="1629219"/>
            <a:ext cx="2672080" cy="521970"/>
          </a:xfrm>
          <a:prstGeom prst="rect">
            <a:avLst/>
          </a:prstGeom>
          <a:noFill/>
        </p:spPr>
        <p:txBody>
          <a:bodyPr wrap="none" rtlCol="0">
            <a:spAutoFit/>
          </a:bodyPr>
          <a:lstStyle/>
          <a:p>
            <a:pPr algn="l"/>
            <a:r>
              <a:rPr lang="zh-CN" altLang="en-US" sz="2800" dirty="0">
                <a:solidFill>
                  <a:schemeClr val="tx1">
                    <a:lumMod val="75000"/>
                    <a:lumOff val="25000"/>
                  </a:schemeClr>
                </a:solidFill>
                <a:latin typeface="思源黑体 CN Normal" panose="020B0400000000000000" pitchFamily="34" charset="-122"/>
                <a:ea typeface="思源黑体 CN Normal" panose="020B0400000000000000" pitchFamily="34" charset="-122"/>
              </a:rPr>
              <a:t>大学生需求问卷</a:t>
            </a:r>
            <a:endParaRPr lang="zh-CN" altLang="en-US" sz="28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4054"/>
                                  </p:iterate>
                                  <p:childTnLst>
                                    <p:set>
                                      <p:cBhvr>
                                        <p:cTn id="6" dur="1" fill="hold">
                                          <p:stCondLst>
                                            <p:cond delay="0"/>
                                          </p:stCondLst>
                                        </p:cTn>
                                        <p:tgtEl>
                                          <p:spTgt spid="24"/>
                                        </p:tgtEl>
                                        <p:attrNameLst>
                                          <p:attrName>style.visibility</p:attrName>
                                        </p:attrNameLst>
                                      </p:cBhvr>
                                      <p:to>
                                        <p:strVal val="visible"/>
                                      </p:to>
                                    </p:set>
                                    <p:anim calcmode="lin" valueType="num">
                                      <p:cBhvr>
                                        <p:cTn id="7" dur="250" fill="hold"/>
                                        <p:tgtEl>
                                          <p:spTgt spid="24"/>
                                        </p:tgtEl>
                                        <p:attrNameLst>
                                          <p:attrName>ppt_w</p:attrName>
                                        </p:attrNameLst>
                                      </p:cBhvr>
                                      <p:tavLst>
                                        <p:tav tm="0">
                                          <p:val>
                                            <p:fltVal val="0"/>
                                          </p:val>
                                        </p:tav>
                                        <p:tav tm="100000">
                                          <p:val>
                                            <p:strVal val="#ppt_w"/>
                                          </p:val>
                                        </p:tav>
                                      </p:tavLst>
                                    </p:anim>
                                    <p:anim calcmode="lin" valueType="num">
                                      <p:cBhvr>
                                        <p:cTn id="8" dur="250" fill="hold"/>
                                        <p:tgtEl>
                                          <p:spTgt spid="24"/>
                                        </p:tgtEl>
                                        <p:attrNameLst>
                                          <p:attrName>ppt_h</p:attrName>
                                        </p:attrNameLst>
                                      </p:cBhvr>
                                      <p:tavLst>
                                        <p:tav tm="0">
                                          <p:val>
                                            <p:fltVal val="0"/>
                                          </p:val>
                                        </p:tav>
                                        <p:tav tm="100000">
                                          <p:val>
                                            <p:strVal val="#ppt_h"/>
                                          </p:val>
                                        </p:tav>
                                      </p:tavLst>
                                    </p:anim>
                                    <p:animEffect transition="in" filter="fade">
                                      <p:cBhvr>
                                        <p:cTn id="9" dur="250"/>
                                        <p:tgtEl>
                                          <p:spTgt spid="24"/>
                                        </p:tgtEl>
                                      </p:cBhvr>
                                    </p:animEffect>
                                  </p:childTnLst>
                                </p:cTn>
                              </p:par>
                            </p:childTnLst>
                          </p:cTn>
                        </p:par>
                        <p:par>
                          <p:cTn id="10" fill="hold">
                            <p:stCondLst>
                              <p:cond delay="391"/>
                            </p:stCondLst>
                            <p:childTnLst>
                              <p:par>
                                <p:cTn id="11" presetID="53" presetClass="entr" presetSubtype="16" fill="hold" grpId="0" nodeType="afterEffect">
                                  <p:stCondLst>
                                    <p:cond delay="0"/>
                                  </p:stCondLst>
                                  <p:iterate type="lt">
                                    <p:tmPct val="4054"/>
                                  </p:iterate>
                                  <p:childTnLst>
                                    <p:set>
                                      <p:cBhvr>
                                        <p:cTn id="12" dur="1" fill="hold">
                                          <p:stCondLst>
                                            <p:cond delay="0"/>
                                          </p:stCondLst>
                                        </p:cTn>
                                        <p:tgtEl>
                                          <p:spTgt spid="25"/>
                                        </p:tgtEl>
                                        <p:attrNameLst>
                                          <p:attrName>style.visibility</p:attrName>
                                        </p:attrNameLst>
                                      </p:cBhvr>
                                      <p:to>
                                        <p:strVal val="visible"/>
                                      </p:to>
                                    </p:set>
                                    <p:anim calcmode="lin" valueType="num">
                                      <p:cBhvr>
                                        <p:cTn id="13" dur="250" fill="hold"/>
                                        <p:tgtEl>
                                          <p:spTgt spid="25"/>
                                        </p:tgtEl>
                                        <p:attrNameLst>
                                          <p:attrName>ppt_w</p:attrName>
                                        </p:attrNameLst>
                                      </p:cBhvr>
                                      <p:tavLst>
                                        <p:tav tm="0">
                                          <p:val>
                                            <p:fltVal val="0"/>
                                          </p:val>
                                        </p:tav>
                                        <p:tav tm="100000">
                                          <p:val>
                                            <p:strVal val="#ppt_w"/>
                                          </p:val>
                                        </p:tav>
                                      </p:tavLst>
                                    </p:anim>
                                    <p:anim calcmode="lin" valueType="num">
                                      <p:cBhvr>
                                        <p:cTn id="14" dur="250" fill="hold"/>
                                        <p:tgtEl>
                                          <p:spTgt spid="25"/>
                                        </p:tgtEl>
                                        <p:attrNameLst>
                                          <p:attrName>ppt_h</p:attrName>
                                        </p:attrNameLst>
                                      </p:cBhvr>
                                      <p:tavLst>
                                        <p:tav tm="0">
                                          <p:val>
                                            <p:fltVal val="0"/>
                                          </p:val>
                                        </p:tav>
                                        <p:tav tm="100000">
                                          <p:val>
                                            <p:strVal val="#ppt_h"/>
                                          </p:val>
                                        </p:tav>
                                      </p:tavLst>
                                    </p:anim>
                                    <p:animEffect transition="in" filter="fade">
                                      <p:cBhvr>
                                        <p:cTn id="15" dur="250"/>
                                        <p:tgtEl>
                                          <p:spTgt spid="2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3" name="深度视觉·原创设计 https://www.docer.com/works?userid=22383862"/>
          <p:cNvSpPr txBox="1"/>
          <p:nvPr/>
        </p:nvSpPr>
        <p:spPr>
          <a:xfrm>
            <a:off x="379243" y="309320"/>
            <a:ext cx="2131945" cy="398780"/>
          </a:xfrm>
          <a:prstGeom prst="rect">
            <a:avLst/>
          </a:prstGeom>
          <a:noFill/>
        </p:spPr>
        <p:txBody>
          <a:bodyPr wrap="square" rtlCol="0">
            <a:spAutoFit/>
          </a:bodyPr>
          <a:lstStyle/>
          <a:p>
            <a:pPr algn="dist"/>
            <a:r>
              <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需求分析</a:t>
            </a:r>
            <a:endPar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sp>
        <p:nvSpPr>
          <p:cNvPr id="2" name="深度视觉·原创设计 https://www.docer.com/works?userid=22383862"/>
          <p:cNvSpPr/>
          <p:nvPr/>
        </p:nvSpPr>
        <p:spPr>
          <a:xfrm>
            <a:off x="5558362" y="1076227"/>
            <a:ext cx="3706015" cy="45536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noAutofit/>
          </a:bodyPr>
          <a:lstStyle/>
          <a:p>
            <a:pPr algn="ctr"/>
            <a:endParaRPr lang="en-US" sz="900">
              <a:solidFill>
                <a:schemeClr val="accent4"/>
              </a:solidFill>
            </a:endParaRPr>
          </a:p>
        </p:txBody>
      </p:sp>
      <p:sp>
        <p:nvSpPr>
          <p:cNvPr id="8" name="深度视觉·原创设计 https://www.docer.com/works?userid=22383862"/>
          <p:cNvSpPr txBox="1"/>
          <p:nvPr/>
        </p:nvSpPr>
        <p:spPr>
          <a:xfrm>
            <a:off x="626593" y="2124028"/>
            <a:ext cx="3840480" cy="583565"/>
          </a:xfrm>
          <a:prstGeom prst="rect">
            <a:avLst/>
          </a:prstGeom>
          <a:noFill/>
        </p:spPr>
        <p:txBody>
          <a:bodyPr wrap="none" rtlCol="0">
            <a:spAutoFit/>
          </a:bodyPr>
          <a:lstStyle/>
          <a:p>
            <a:pPr algn="r"/>
            <a:r>
              <a:rPr lang="zh-CN" altLang="en-US" sz="3200" dirty="0">
                <a:solidFill>
                  <a:schemeClr val="tx1">
                    <a:lumMod val="75000"/>
                    <a:lumOff val="25000"/>
                  </a:schemeClr>
                </a:solidFill>
                <a:latin typeface="思源黑体 CN Normal" panose="020B0400000000000000" pitchFamily="34" charset="-122"/>
                <a:ea typeface="思源黑体 CN Normal" panose="020B0400000000000000" pitchFamily="34" charset="-122"/>
              </a:rPr>
              <a:t>针对需求调查的功能</a:t>
            </a:r>
            <a:endParaRPr lang="zh-CN" altLang="en-US" sz="32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9" name="深度视觉·原创设计 https://www.docer.com/works?userid=22383862"/>
          <p:cNvSpPr txBox="1"/>
          <p:nvPr/>
        </p:nvSpPr>
        <p:spPr>
          <a:xfrm>
            <a:off x="1283419" y="1600311"/>
            <a:ext cx="3183654" cy="310226"/>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altLang="zh-CN" sz="2400" b="0" i="0" cap="all">
                <a:solidFill>
                  <a:schemeClr val="accent1"/>
                </a:solidFill>
                <a:uFillTx/>
                <a:latin typeface="Source Han Sans CN" panose="020B0500000000000000" pitchFamily="34" charset="-128"/>
                <a:ea typeface="宋体" panose="02010600030101010101" pitchFamily="2" charset="-122"/>
                <a:cs typeface="Lato"/>
                <a:sym typeface="Lato"/>
              </a:rPr>
              <a:t>student need</a:t>
            </a:r>
            <a:endParaRPr lang="en-US" altLang="zh-CN" sz="2400" b="0" i="0" cap="all">
              <a:solidFill>
                <a:schemeClr val="accent1"/>
              </a:solidFill>
              <a:uFillTx/>
              <a:latin typeface="Source Han Sans CN" panose="020B0500000000000000" pitchFamily="34" charset="-128"/>
              <a:ea typeface="宋体" panose="02010600030101010101" pitchFamily="2" charset="-122"/>
              <a:cs typeface="Lato"/>
              <a:sym typeface="Lato"/>
            </a:endParaRPr>
          </a:p>
        </p:txBody>
      </p:sp>
      <p:sp>
        <p:nvSpPr>
          <p:cNvPr id="10" name="深度视觉·原创设计 https://www.docer.com/works?userid=22383862"/>
          <p:cNvSpPr txBox="1"/>
          <p:nvPr/>
        </p:nvSpPr>
        <p:spPr>
          <a:xfrm>
            <a:off x="988015" y="3857549"/>
            <a:ext cx="3479058" cy="859155"/>
          </a:xfrm>
          <a:prstGeom prst="rect">
            <a:avLst/>
          </a:prstGeom>
          <a:noFill/>
        </p:spPr>
        <p:txBody>
          <a:bodyPr wrap="square" lIns="91423" tIns="45712" rIns="91423" bIns="45712" rtlCol="0">
            <a:spAutoFit/>
          </a:bodyPr>
          <a:lstStyle/>
          <a:p>
            <a:pPr marL="0" marR="0" lvl="0" indent="0" algn="r" defTabSz="1217930" rtl="0" eaLnBrk="1" fontAlgn="auto" latinLnBrk="0" hangingPunct="1">
              <a:lnSpc>
                <a:spcPts val="2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rPr>
              <a:t>用户端分成系统模块，个人中心，教务系统，校园跑腿，二手交易市场，校园超市，接单模块，校园指南八大模块</a:t>
            </a:r>
            <a:endParaRPr kumimoji="0" lang="zh-CN" altLang="en-US"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endParaRPr>
          </a:p>
        </p:txBody>
      </p:sp>
      <p:pic>
        <p:nvPicPr>
          <p:cNvPr id="6" name="图片 5"/>
          <p:cNvPicPr>
            <a:picLocks noChangeAspect="1"/>
          </p:cNvPicPr>
          <p:nvPr/>
        </p:nvPicPr>
        <p:blipFill>
          <a:blip r:embed="rId1"/>
          <a:stretch>
            <a:fillRect/>
          </a:stretch>
        </p:blipFill>
        <p:spPr>
          <a:xfrm>
            <a:off x="6750050" y="2836545"/>
            <a:ext cx="2514600" cy="3398520"/>
          </a:xfrm>
          <a:prstGeom prst="rect">
            <a:avLst/>
          </a:prstGeom>
        </p:spPr>
      </p:pic>
      <p:pic>
        <p:nvPicPr>
          <p:cNvPr id="14" name="图片 13"/>
          <p:cNvPicPr>
            <a:picLocks noChangeAspect="1"/>
          </p:cNvPicPr>
          <p:nvPr/>
        </p:nvPicPr>
        <p:blipFill>
          <a:blip r:embed="rId2"/>
          <a:stretch>
            <a:fillRect/>
          </a:stretch>
        </p:blipFill>
        <p:spPr>
          <a:xfrm>
            <a:off x="8988425" y="2836545"/>
            <a:ext cx="2499360" cy="34899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深度视觉·原创设计 https://www.docer.com/works?userid=22383862"/>
          <p:cNvSpPr/>
          <p:nvPr/>
        </p:nvSpPr>
        <p:spPr>
          <a:xfrm>
            <a:off x="0" y="3153554"/>
            <a:ext cx="3628571" cy="37229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深度视觉·原创设计 https://www.docer.com/works?userid=22383862"/>
          <p:cNvSpPr/>
          <p:nvPr/>
        </p:nvSpPr>
        <p:spPr>
          <a:xfrm>
            <a:off x="2073299" y="2169798"/>
            <a:ext cx="2676124" cy="2518404"/>
          </a:xfrm>
          <a:prstGeom prst="rect">
            <a:avLst/>
          </a:prstGeom>
          <a:solidFill>
            <a:schemeClr val="bg1"/>
          </a:solidFill>
          <a:ln>
            <a:noFill/>
          </a:ln>
          <a:effectLst>
            <a:outerShdw blurRad="508000" sx="102000" sy="102000" algn="ctr"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深度视觉·原创设计 https://www.docer.com/works?userid=22383862"/>
          <p:cNvSpPr/>
          <p:nvPr/>
        </p:nvSpPr>
        <p:spPr>
          <a:xfrm rot="16200000">
            <a:off x="11279650" y="20694"/>
            <a:ext cx="933046" cy="8916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 name="深度视觉·原创设计 https://www.docer.com/works?userid=22383862"/>
          <p:cNvSpPr txBox="1"/>
          <p:nvPr/>
        </p:nvSpPr>
        <p:spPr>
          <a:xfrm>
            <a:off x="2673839" y="2430279"/>
            <a:ext cx="1515158" cy="1446550"/>
          </a:xfrm>
          <a:prstGeom prst="rect">
            <a:avLst/>
          </a:prstGeom>
          <a:noFill/>
        </p:spPr>
        <p:txBody>
          <a:bodyPr wrap="none" rtlCol="0">
            <a:spAutoFit/>
          </a:bodyPr>
          <a:lstStyle>
            <a:defPPr>
              <a:defRPr lang="zh-CN"/>
            </a:defPPr>
            <a:lvl1pPr algn="ctr">
              <a:defRPr sz="6600" b="1">
                <a:ln w="12700">
                  <a:noFill/>
                </a:ln>
                <a:gradFill>
                  <a:gsLst>
                    <a:gs pos="50000">
                      <a:srgbClr val="005674"/>
                    </a:gs>
                    <a:gs pos="70000">
                      <a:srgbClr val="00B0F0"/>
                    </a:gs>
                    <a:gs pos="49000">
                      <a:srgbClr val="0070C0"/>
                    </a:gs>
                    <a:gs pos="30000">
                      <a:srgbClr val="00B0F0"/>
                    </a:gs>
                  </a:gsLst>
                  <a:lin ang="5400000" scaled="1"/>
                </a:gradFill>
                <a:effectLst>
                  <a:outerShdw blurRad="254000" dist="152400" dir="2700000" algn="tl" rotWithShape="0">
                    <a:prstClr val="black"/>
                  </a:outerShdw>
                </a:effectLst>
                <a:latin typeface="微软雅黑" panose="020B0503020204020204" pitchFamily="34" charset="-122"/>
                <a:ea typeface="微软雅黑" panose="020B0503020204020204" pitchFamily="34" charset="-122"/>
              </a:defRPr>
            </a:lvl1p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8800" kern="0" dirty="0">
                <a:solidFill>
                  <a:schemeClr val="accent1"/>
                </a:solidFill>
                <a:effectLst/>
                <a:latin typeface="Source Han Sans SC" panose="020B0500000000000000" pitchFamily="34" charset="-122"/>
                <a:ea typeface="Source Han Sans SC" panose="020B0500000000000000" pitchFamily="34" charset="-122"/>
                <a:sym typeface="Source Han Sans SC" panose="020B0500000000000000" pitchFamily="34" charset="-122"/>
              </a:rPr>
              <a:t>02</a:t>
            </a:r>
            <a:endParaRPr kumimoji="0" lang="zh-CN" altLang="en-US" sz="8800" b="1" i="0" u="none" strike="noStrike" kern="0" cap="none" spc="0" normalizeH="0" baseline="0" noProof="0" dirty="0">
              <a:ln w="12700">
                <a:noFill/>
              </a:ln>
              <a:solidFill>
                <a:schemeClr val="accent1"/>
              </a:solidFill>
              <a:effectLst/>
              <a:uLnTx/>
              <a:uFillTx/>
              <a:latin typeface="Source Han Sans SC" panose="020B0500000000000000" pitchFamily="34" charset="-122"/>
              <a:ea typeface="Source Han Sans SC" panose="020B0500000000000000" pitchFamily="34" charset="-122"/>
              <a:sym typeface="Source Han Sans SC" panose="020B0500000000000000" pitchFamily="34" charset="-122"/>
            </a:endParaRPr>
          </a:p>
        </p:txBody>
      </p:sp>
      <p:sp>
        <p:nvSpPr>
          <p:cNvPr id="12" name="深度视觉·原创设计 https://www.docer.com/works?userid=22383862"/>
          <p:cNvSpPr txBox="1"/>
          <p:nvPr/>
        </p:nvSpPr>
        <p:spPr>
          <a:xfrm>
            <a:off x="2789732" y="3780899"/>
            <a:ext cx="1363282" cy="523220"/>
          </a:xfrm>
          <a:prstGeom prst="rect">
            <a:avLst/>
          </a:prstGeom>
        </p:spPr>
        <p:txBody>
          <a:bodyPr wrap="square">
            <a:spAutoFit/>
          </a:bodyPr>
          <a:lstStyle>
            <a:defPPr>
              <a:defRPr lang="zh-CN"/>
            </a:defPPr>
            <a:lvl1pPr algn="ctr" defTabSz="1219200">
              <a:defRPr sz="4400" b="1" spc="400">
                <a:solidFill>
                  <a:schemeClr val="tx1">
                    <a:lumMod val="75000"/>
                    <a:lumOff val="25000"/>
                  </a:schemeClr>
                </a:solidFill>
                <a:latin typeface="方正黑体简体" panose="02010601030101010101" pitchFamily="2" charset="-122"/>
                <a:ea typeface="方正黑体简体" panose="02010601030101010101" pitchFamily="2" charset="-122"/>
                <a:cs typeface="+mn-ea"/>
              </a:defRPr>
            </a:lvl1pPr>
          </a:lstStyle>
          <a:p>
            <a:pPr marL="0" marR="0" lvl="0" indent="0" algn="dist" defTabSz="1219200" rtl="0" eaLnBrk="1" fontAlgn="auto" latinLnBrk="0" hangingPunct="1">
              <a:lnSpc>
                <a:spcPct val="100000"/>
              </a:lnSpc>
              <a:spcBef>
                <a:spcPts val="0"/>
              </a:spcBef>
              <a:spcAft>
                <a:spcPts val="0"/>
              </a:spcAft>
              <a:buClrTx/>
              <a:buSzTx/>
              <a:buFontTx/>
              <a:buNone/>
              <a:defRPr/>
            </a:pPr>
            <a:r>
              <a:rPr kumimoji="0" lang="en-US" altLang="zh-CN" sz="2800" b="0" i="0" u="none" strike="noStrike" kern="0" cap="none" spc="400" normalizeH="0" baseline="0" noProof="0" dirty="0">
                <a:ln>
                  <a:noFill/>
                </a:ln>
                <a:effectLst/>
                <a:uLnTx/>
                <a:uFillTx/>
                <a:latin typeface="思源黑体" panose="020B0500000000000000" pitchFamily="34" charset="-122"/>
                <a:ea typeface="思源黑体" panose="020B0500000000000000" pitchFamily="34" charset="-122"/>
                <a:sym typeface="思源黑体" panose="020B0500000000000000" pitchFamily="34" charset="-122"/>
              </a:rPr>
              <a:t>PART</a:t>
            </a:r>
            <a:endParaRPr kumimoji="0" lang="zh-CN" altLang="en-US" sz="2800" b="0" i="0" u="none" strike="noStrike" kern="0" cap="none" spc="400" normalizeH="0" baseline="0" noProof="0" dirty="0">
              <a:ln>
                <a:noFill/>
              </a:ln>
              <a:effectLst/>
              <a:uLnTx/>
              <a:uFillTx/>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深度视觉·原创设计 https://www.docer.com/works?userid=22383862"/>
          <p:cNvSpPr txBox="1"/>
          <p:nvPr/>
        </p:nvSpPr>
        <p:spPr>
          <a:xfrm>
            <a:off x="5701870" y="2695180"/>
            <a:ext cx="4594369" cy="768350"/>
          </a:xfrm>
          <a:prstGeom prst="rect">
            <a:avLst/>
          </a:prstGeom>
          <a:noFill/>
        </p:spPr>
        <p:txBody>
          <a:bodyPr wrap="square" rtlCol="0">
            <a:spAutoFit/>
          </a:bodyPr>
          <a:lstStyle/>
          <a:p>
            <a:r>
              <a:rPr lang="zh-CN" altLang="en-US" sz="44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原型展示</a:t>
            </a:r>
            <a:endParaRPr lang="zh-CN" altLang="en-US" sz="44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sp>
        <p:nvSpPr>
          <p:cNvPr id="15" name="深度视觉·原创设计 https://www.docer.com/works?userid=22383862"/>
          <p:cNvSpPr txBox="1"/>
          <p:nvPr/>
        </p:nvSpPr>
        <p:spPr>
          <a:xfrm>
            <a:off x="5763895" y="2068195"/>
            <a:ext cx="4827270" cy="537210"/>
          </a:xfrm>
          <a:prstGeom prst="rect">
            <a:avLst/>
          </a:prstGeom>
          <a:noFill/>
          <a:ln>
            <a:noFill/>
          </a:ln>
        </p:spPr>
        <p:txBody>
          <a:bodyPr spcFirstLastPara="1" wrap="square" lIns="91425" tIns="45700" rIns="91425" bIns="45700" anchor="t" anchorCtr="0">
            <a:noAutofit/>
          </a:bodyPr>
          <a:lstStyle/>
          <a:p>
            <a:pPr marL="0" marR="0" lvl="0" indent="0" algn="dist" rtl="0">
              <a:spcBef>
                <a:spcPts val="0"/>
              </a:spcBef>
              <a:spcAft>
                <a:spcPts val="0"/>
              </a:spcAft>
              <a:buNone/>
            </a:pPr>
            <a:r>
              <a:rPr lang="en-US" sz="2800" b="0" i="0" cap="all">
                <a:solidFill>
                  <a:schemeClr val="bg1">
                    <a:lumMod val="50000"/>
                  </a:schemeClr>
                </a:solidFill>
                <a:uFillTx/>
                <a:latin typeface="Source Han Sans SC" charset="0"/>
                <a:ea typeface="Source Han Sans SC" panose="020B0500000000000000" pitchFamily="34" charset="-128"/>
                <a:cs typeface="Lato"/>
                <a:sym typeface="Lato"/>
              </a:rPr>
              <a:t>Prototype show</a:t>
            </a:r>
            <a:endParaRPr lang="en-US" sz="2800" b="0" i="0" cap="all">
              <a:solidFill>
                <a:schemeClr val="bg1">
                  <a:lumMod val="50000"/>
                </a:schemeClr>
              </a:solidFill>
              <a:uFillTx/>
              <a:latin typeface="Source Han Sans SC" charset="0"/>
              <a:ea typeface="Source Han Sans SC" panose="020B0500000000000000" pitchFamily="34" charset="-128"/>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63" presetClass="path" presetSubtype="0" accel="50000" decel="50000" fill="hold" grpId="1" nodeType="withEffect">
                                  <p:stCondLst>
                                    <p:cond delay="500"/>
                                  </p:stCondLst>
                                  <p:childTnLst>
                                    <p:animMotion origin="layout" path="M 1.25E-6 1.11111E-6 L 0.25 1.11111E-6 " pathEditMode="relative" rAng="0" ptsTypes="AA">
                                      <p:cBhvr>
                                        <p:cTn id="11" dur="1000" spd="-100000" fill="hold"/>
                                        <p:tgtEl>
                                          <p:spTgt spid="11"/>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7" name="深度视觉·原创设计 https://www.docer.com/works?userid=22383862"/>
          <p:cNvSpPr txBox="1"/>
          <p:nvPr/>
        </p:nvSpPr>
        <p:spPr>
          <a:xfrm>
            <a:off x="379243" y="309320"/>
            <a:ext cx="2131945" cy="398780"/>
          </a:xfrm>
          <a:prstGeom prst="rect">
            <a:avLst/>
          </a:prstGeom>
          <a:noFill/>
        </p:spPr>
        <p:txBody>
          <a:bodyPr wrap="square" rtlCol="0">
            <a:spAutoFit/>
          </a:bodyPr>
          <a:lstStyle/>
          <a:p>
            <a:pPr algn="dist"/>
            <a:r>
              <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原型展示</a:t>
            </a:r>
            <a:endPar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sp>
        <p:nvSpPr>
          <p:cNvPr id="8" name="深度视觉·原创设计 https://www.docer.com/works?userid=22383862"/>
          <p:cNvSpPr/>
          <p:nvPr/>
        </p:nvSpPr>
        <p:spPr bwMode="auto">
          <a:xfrm>
            <a:off x="4149312" y="1724529"/>
            <a:ext cx="755703" cy="755703"/>
          </a:xfrm>
          <a:prstGeom prst="ellipse">
            <a:avLst/>
          </a:prstGeom>
          <a:solidFill>
            <a:schemeClr val="accent1"/>
          </a:solidFill>
          <a:ln>
            <a:noFill/>
          </a:ln>
          <a:effectLst/>
        </p:spPr>
        <p:txBody>
          <a:bodyPr wrap="none" rtlCol="0" anchor="ctr"/>
          <a:lstStyle/>
          <a:p>
            <a:pPr algn="ctr"/>
            <a:endParaRPr lang="en-US"/>
          </a:p>
        </p:txBody>
      </p:sp>
      <p:sp>
        <p:nvSpPr>
          <p:cNvPr id="11" name="深度视觉·原创设计 https://www.docer.com/works?userid=22383862"/>
          <p:cNvSpPr/>
          <p:nvPr/>
        </p:nvSpPr>
        <p:spPr bwMode="auto">
          <a:xfrm>
            <a:off x="4171763" y="3130315"/>
            <a:ext cx="755703" cy="755703"/>
          </a:xfrm>
          <a:prstGeom prst="ellipse">
            <a:avLst/>
          </a:prstGeom>
          <a:solidFill>
            <a:schemeClr val="accent2"/>
          </a:solidFill>
          <a:ln>
            <a:noFill/>
          </a:ln>
          <a:effectLst/>
        </p:spPr>
        <p:txBody>
          <a:bodyPr wrap="none" rtlCol="0" anchor="ctr"/>
          <a:lstStyle/>
          <a:p>
            <a:pPr algn="ctr"/>
            <a:endParaRPr lang="en-US"/>
          </a:p>
        </p:txBody>
      </p:sp>
      <p:sp>
        <p:nvSpPr>
          <p:cNvPr id="14" name="深度视觉·原创设计 https://www.docer.com/works?userid=22383862"/>
          <p:cNvSpPr/>
          <p:nvPr/>
        </p:nvSpPr>
        <p:spPr bwMode="auto">
          <a:xfrm>
            <a:off x="4171763" y="4536101"/>
            <a:ext cx="755703" cy="755703"/>
          </a:xfrm>
          <a:prstGeom prst="ellipse">
            <a:avLst/>
          </a:prstGeom>
          <a:solidFill>
            <a:schemeClr val="accent1"/>
          </a:solidFill>
          <a:ln>
            <a:noFill/>
          </a:ln>
          <a:effectLst/>
        </p:spPr>
        <p:txBody>
          <a:bodyPr wrap="none" rtlCol="0" anchor="ctr"/>
          <a:lstStyle/>
          <a:p>
            <a:pPr algn="ctr"/>
            <a:endParaRPr lang="en-US"/>
          </a:p>
        </p:txBody>
      </p:sp>
      <p:sp>
        <p:nvSpPr>
          <p:cNvPr id="20" name="深度视觉·原创设计 https://www.docer.com/works?userid=22383862"/>
          <p:cNvSpPr>
            <a:spLocks noChangeArrowheads="1"/>
          </p:cNvSpPr>
          <p:nvPr/>
        </p:nvSpPr>
        <p:spPr bwMode="auto">
          <a:xfrm>
            <a:off x="4375624" y="1950794"/>
            <a:ext cx="324828" cy="303172"/>
          </a:xfrm>
          <a:custGeom>
            <a:avLst/>
            <a:gdLst>
              <a:gd name="T0" fmla="*/ 231 w 462"/>
              <a:gd name="T1" fmla="*/ 25 h 433"/>
              <a:gd name="T2" fmla="*/ 209 w 462"/>
              <a:gd name="T3" fmla="*/ 241 h 433"/>
              <a:gd name="T4" fmla="*/ 220 w 462"/>
              <a:gd name="T5" fmla="*/ 245 h 433"/>
              <a:gd name="T6" fmla="*/ 242 w 462"/>
              <a:gd name="T7" fmla="*/ 245 h 433"/>
              <a:gd name="T8" fmla="*/ 447 w 462"/>
              <a:gd name="T9" fmla="*/ 154 h 433"/>
              <a:gd name="T10" fmla="*/ 458 w 462"/>
              <a:gd name="T11" fmla="*/ 144 h 433"/>
              <a:gd name="T12" fmla="*/ 458 w 462"/>
              <a:gd name="T13" fmla="*/ 118 h 433"/>
              <a:gd name="T14" fmla="*/ 253 w 462"/>
              <a:gd name="T15" fmla="*/ 7 h 433"/>
              <a:gd name="T16" fmla="*/ 242 w 462"/>
              <a:gd name="T17" fmla="*/ 3 h 433"/>
              <a:gd name="T18" fmla="*/ 220 w 462"/>
              <a:gd name="T19" fmla="*/ 3 h 433"/>
              <a:gd name="T20" fmla="*/ 15 w 462"/>
              <a:gd name="T21" fmla="*/ 111 h 433"/>
              <a:gd name="T22" fmla="*/ 4 w 462"/>
              <a:gd name="T23" fmla="*/ 118 h 433"/>
              <a:gd name="T24" fmla="*/ 4 w 462"/>
              <a:gd name="T25" fmla="*/ 144 h 433"/>
              <a:gd name="T26" fmla="*/ 231 w 462"/>
              <a:gd name="T27" fmla="*/ 25 h 433"/>
              <a:gd name="T28" fmla="*/ 231 w 462"/>
              <a:gd name="T29" fmla="*/ 216 h 433"/>
              <a:gd name="T30" fmla="*/ 231 w 462"/>
              <a:gd name="T31" fmla="*/ 25 h 433"/>
              <a:gd name="T32" fmla="*/ 33 w 462"/>
              <a:gd name="T33" fmla="*/ 317 h 433"/>
              <a:gd name="T34" fmla="*/ 0 w 462"/>
              <a:gd name="T35" fmla="*/ 302 h 433"/>
              <a:gd name="T36" fmla="*/ 4 w 462"/>
              <a:gd name="T37" fmla="*/ 320 h 433"/>
              <a:gd name="T38" fmla="*/ 15 w 462"/>
              <a:gd name="T39" fmla="*/ 338 h 433"/>
              <a:gd name="T40" fmla="*/ 209 w 462"/>
              <a:gd name="T41" fmla="*/ 425 h 433"/>
              <a:gd name="T42" fmla="*/ 231 w 462"/>
              <a:gd name="T43" fmla="*/ 432 h 433"/>
              <a:gd name="T44" fmla="*/ 253 w 462"/>
              <a:gd name="T45" fmla="*/ 425 h 433"/>
              <a:gd name="T46" fmla="*/ 447 w 462"/>
              <a:gd name="T47" fmla="*/ 338 h 433"/>
              <a:gd name="T48" fmla="*/ 458 w 462"/>
              <a:gd name="T49" fmla="*/ 320 h 433"/>
              <a:gd name="T50" fmla="*/ 461 w 462"/>
              <a:gd name="T51" fmla="*/ 302 h 433"/>
              <a:gd name="T52" fmla="*/ 231 w 462"/>
              <a:gd name="T53" fmla="*/ 407 h 433"/>
              <a:gd name="T54" fmla="*/ 209 w 462"/>
              <a:gd name="T55" fmla="*/ 335 h 433"/>
              <a:gd name="T56" fmla="*/ 220 w 462"/>
              <a:gd name="T57" fmla="*/ 338 h 433"/>
              <a:gd name="T58" fmla="*/ 242 w 462"/>
              <a:gd name="T59" fmla="*/ 338 h 433"/>
              <a:gd name="T60" fmla="*/ 447 w 462"/>
              <a:gd name="T61" fmla="*/ 245 h 433"/>
              <a:gd name="T62" fmla="*/ 454 w 462"/>
              <a:gd name="T63" fmla="*/ 241 h 433"/>
              <a:gd name="T64" fmla="*/ 461 w 462"/>
              <a:gd name="T65" fmla="*/ 209 h 433"/>
              <a:gd name="T66" fmla="*/ 429 w 462"/>
              <a:gd name="T67" fmla="*/ 223 h 433"/>
              <a:gd name="T68" fmla="*/ 33 w 462"/>
              <a:gd name="T69" fmla="*/ 223 h 433"/>
              <a:gd name="T70" fmla="*/ 0 w 462"/>
              <a:gd name="T71" fmla="*/ 209 h 433"/>
              <a:gd name="T72" fmla="*/ 4 w 462"/>
              <a:gd name="T73" fmla="*/ 230 h 433"/>
              <a:gd name="T74" fmla="*/ 15 w 462"/>
              <a:gd name="T75" fmla="*/ 245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2" h="433">
                <a:moveTo>
                  <a:pt x="231" y="25"/>
                </a:moveTo>
                <a:lnTo>
                  <a:pt x="231" y="25"/>
                </a:lnTo>
                <a:close/>
                <a:moveTo>
                  <a:pt x="15" y="154"/>
                </a:moveTo>
                <a:lnTo>
                  <a:pt x="209" y="241"/>
                </a:lnTo>
                <a:lnTo>
                  <a:pt x="209" y="241"/>
                </a:lnTo>
                <a:lnTo>
                  <a:pt x="220" y="245"/>
                </a:lnTo>
                <a:lnTo>
                  <a:pt x="231" y="248"/>
                </a:lnTo>
                <a:lnTo>
                  <a:pt x="242" y="245"/>
                </a:lnTo>
                <a:lnTo>
                  <a:pt x="253" y="241"/>
                </a:lnTo>
                <a:lnTo>
                  <a:pt x="447" y="154"/>
                </a:lnTo>
                <a:lnTo>
                  <a:pt x="447" y="154"/>
                </a:lnTo>
                <a:lnTo>
                  <a:pt x="458" y="144"/>
                </a:lnTo>
                <a:lnTo>
                  <a:pt x="458" y="133"/>
                </a:lnTo>
                <a:lnTo>
                  <a:pt x="458" y="118"/>
                </a:lnTo>
                <a:lnTo>
                  <a:pt x="447" y="111"/>
                </a:lnTo>
                <a:lnTo>
                  <a:pt x="253" y="7"/>
                </a:lnTo>
                <a:lnTo>
                  <a:pt x="253" y="7"/>
                </a:lnTo>
                <a:lnTo>
                  <a:pt x="242" y="3"/>
                </a:lnTo>
                <a:lnTo>
                  <a:pt x="231" y="0"/>
                </a:lnTo>
                <a:lnTo>
                  <a:pt x="220" y="3"/>
                </a:lnTo>
                <a:lnTo>
                  <a:pt x="209" y="7"/>
                </a:lnTo>
                <a:lnTo>
                  <a:pt x="15" y="111"/>
                </a:lnTo>
                <a:lnTo>
                  <a:pt x="15" y="111"/>
                </a:lnTo>
                <a:lnTo>
                  <a:pt x="4" y="118"/>
                </a:lnTo>
                <a:lnTo>
                  <a:pt x="4" y="133"/>
                </a:lnTo>
                <a:lnTo>
                  <a:pt x="4" y="144"/>
                </a:lnTo>
                <a:lnTo>
                  <a:pt x="15" y="154"/>
                </a:lnTo>
                <a:close/>
                <a:moveTo>
                  <a:pt x="231" y="25"/>
                </a:moveTo>
                <a:lnTo>
                  <a:pt x="429" y="133"/>
                </a:lnTo>
                <a:lnTo>
                  <a:pt x="231" y="216"/>
                </a:lnTo>
                <a:lnTo>
                  <a:pt x="33" y="133"/>
                </a:lnTo>
                <a:lnTo>
                  <a:pt x="231" y="25"/>
                </a:lnTo>
                <a:close/>
                <a:moveTo>
                  <a:pt x="231" y="407"/>
                </a:moveTo>
                <a:lnTo>
                  <a:pt x="33" y="317"/>
                </a:lnTo>
                <a:lnTo>
                  <a:pt x="33" y="317"/>
                </a:lnTo>
                <a:lnTo>
                  <a:pt x="0" y="302"/>
                </a:lnTo>
                <a:lnTo>
                  <a:pt x="0" y="302"/>
                </a:lnTo>
                <a:lnTo>
                  <a:pt x="4" y="320"/>
                </a:lnTo>
                <a:lnTo>
                  <a:pt x="8" y="331"/>
                </a:lnTo>
                <a:lnTo>
                  <a:pt x="15" y="338"/>
                </a:lnTo>
                <a:lnTo>
                  <a:pt x="209" y="425"/>
                </a:lnTo>
                <a:lnTo>
                  <a:pt x="209" y="425"/>
                </a:lnTo>
                <a:lnTo>
                  <a:pt x="220" y="428"/>
                </a:lnTo>
                <a:lnTo>
                  <a:pt x="231" y="432"/>
                </a:lnTo>
                <a:lnTo>
                  <a:pt x="242" y="428"/>
                </a:lnTo>
                <a:lnTo>
                  <a:pt x="253" y="425"/>
                </a:lnTo>
                <a:lnTo>
                  <a:pt x="447" y="338"/>
                </a:lnTo>
                <a:lnTo>
                  <a:pt x="447" y="338"/>
                </a:lnTo>
                <a:lnTo>
                  <a:pt x="454" y="331"/>
                </a:lnTo>
                <a:lnTo>
                  <a:pt x="458" y="320"/>
                </a:lnTo>
                <a:lnTo>
                  <a:pt x="461" y="302"/>
                </a:lnTo>
                <a:lnTo>
                  <a:pt x="461" y="302"/>
                </a:lnTo>
                <a:lnTo>
                  <a:pt x="429" y="317"/>
                </a:lnTo>
                <a:lnTo>
                  <a:pt x="231" y="407"/>
                </a:lnTo>
                <a:close/>
                <a:moveTo>
                  <a:pt x="15" y="245"/>
                </a:moveTo>
                <a:lnTo>
                  <a:pt x="209" y="335"/>
                </a:lnTo>
                <a:lnTo>
                  <a:pt x="209" y="335"/>
                </a:lnTo>
                <a:lnTo>
                  <a:pt x="220" y="338"/>
                </a:lnTo>
                <a:lnTo>
                  <a:pt x="231" y="338"/>
                </a:lnTo>
                <a:lnTo>
                  <a:pt x="242" y="338"/>
                </a:lnTo>
                <a:lnTo>
                  <a:pt x="253" y="335"/>
                </a:lnTo>
                <a:lnTo>
                  <a:pt x="447" y="245"/>
                </a:lnTo>
                <a:lnTo>
                  <a:pt x="447" y="245"/>
                </a:lnTo>
                <a:lnTo>
                  <a:pt x="454" y="241"/>
                </a:lnTo>
                <a:lnTo>
                  <a:pt x="458" y="230"/>
                </a:lnTo>
                <a:lnTo>
                  <a:pt x="461" y="209"/>
                </a:lnTo>
                <a:lnTo>
                  <a:pt x="461" y="209"/>
                </a:lnTo>
                <a:lnTo>
                  <a:pt x="429" y="223"/>
                </a:lnTo>
                <a:lnTo>
                  <a:pt x="231" y="317"/>
                </a:lnTo>
                <a:lnTo>
                  <a:pt x="33" y="223"/>
                </a:lnTo>
                <a:lnTo>
                  <a:pt x="33" y="223"/>
                </a:lnTo>
                <a:lnTo>
                  <a:pt x="0" y="209"/>
                </a:lnTo>
                <a:lnTo>
                  <a:pt x="0" y="209"/>
                </a:lnTo>
                <a:lnTo>
                  <a:pt x="4" y="230"/>
                </a:lnTo>
                <a:lnTo>
                  <a:pt x="8" y="237"/>
                </a:lnTo>
                <a:lnTo>
                  <a:pt x="15" y="245"/>
                </a:lnTo>
                <a:close/>
              </a:path>
            </a:pathLst>
          </a:custGeom>
          <a:solidFill>
            <a:schemeClr val="bg1"/>
          </a:solidFill>
          <a:ln>
            <a:noFill/>
          </a:ln>
          <a:effectLst/>
        </p:spPr>
        <p:txBody>
          <a:bodyPr wrap="none" anchor="ctr"/>
          <a:lstStyle/>
          <a:p>
            <a:endParaRPr lang="en-US"/>
          </a:p>
        </p:txBody>
      </p:sp>
      <p:sp>
        <p:nvSpPr>
          <p:cNvPr id="21" name="深度视觉·原创设计 https://www.docer.com/works?userid=22383862"/>
          <p:cNvSpPr>
            <a:spLocks noChangeArrowheads="1"/>
          </p:cNvSpPr>
          <p:nvPr/>
        </p:nvSpPr>
        <p:spPr bwMode="auto">
          <a:xfrm>
            <a:off x="4403622" y="3363540"/>
            <a:ext cx="268832" cy="289252"/>
          </a:xfrm>
          <a:custGeom>
            <a:avLst/>
            <a:gdLst>
              <a:gd name="T0" fmla="*/ 256 w 347"/>
              <a:gd name="T1" fmla="*/ 235 h 376"/>
              <a:gd name="T2" fmla="*/ 212 w 347"/>
              <a:gd name="T3" fmla="*/ 263 h 376"/>
              <a:gd name="T4" fmla="*/ 141 w 347"/>
              <a:gd name="T5" fmla="*/ 206 h 376"/>
              <a:gd name="T6" fmla="*/ 141 w 347"/>
              <a:gd name="T7" fmla="*/ 166 h 376"/>
              <a:gd name="T8" fmla="*/ 230 w 347"/>
              <a:gd name="T9" fmla="*/ 130 h 376"/>
              <a:gd name="T10" fmla="*/ 274 w 347"/>
              <a:gd name="T11" fmla="*/ 145 h 376"/>
              <a:gd name="T12" fmla="*/ 303 w 347"/>
              <a:gd name="T13" fmla="*/ 138 h 376"/>
              <a:gd name="T14" fmla="*/ 335 w 347"/>
              <a:gd name="T15" fmla="*/ 112 h 376"/>
              <a:gd name="T16" fmla="*/ 346 w 347"/>
              <a:gd name="T17" fmla="*/ 73 h 376"/>
              <a:gd name="T18" fmla="*/ 339 w 347"/>
              <a:gd name="T19" fmla="*/ 44 h 376"/>
              <a:gd name="T20" fmla="*/ 313 w 347"/>
              <a:gd name="T21" fmla="*/ 11 h 376"/>
              <a:gd name="T22" fmla="*/ 274 w 347"/>
              <a:gd name="T23" fmla="*/ 0 h 376"/>
              <a:gd name="T24" fmla="*/ 245 w 347"/>
              <a:gd name="T25" fmla="*/ 8 h 376"/>
              <a:gd name="T26" fmla="*/ 212 w 347"/>
              <a:gd name="T27" fmla="*/ 33 h 376"/>
              <a:gd name="T28" fmla="*/ 202 w 347"/>
              <a:gd name="T29" fmla="*/ 73 h 376"/>
              <a:gd name="T30" fmla="*/ 126 w 347"/>
              <a:gd name="T31" fmla="*/ 138 h 376"/>
              <a:gd name="T32" fmla="*/ 101 w 347"/>
              <a:gd name="T33" fmla="*/ 123 h 376"/>
              <a:gd name="T34" fmla="*/ 72 w 347"/>
              <a:gd name="T35" fmla="*/ 116 h 376"/>
              <a:gd name="T36" fmla="*/ 32 w 347"/>
              <a:gd name="T37" fmla="*/ 127 h 376"/>
              <a:gd name="T38" fmla="*/ 7 w 347"/>
              <a:gd name="T39" fmla="*/ 159 h 376"/>
              <a:gd name="T40" fmla="*/ 0 w 347"/>
              <a:gd name="T41" fmla="*/ 188 h 376"/>
              <a:gd name="T42" fmla="*/ 11 w 347"/>
              <a:gd name="T43" fmla="*/ 228 h 376"/>
              <a:gd name="T44" fmla="*/ 43 w 347"/>
              <a:gd name="T45" fmla="*/ 253 h 376"/>
              <a:gd name="T46" fmla="*/ 72 w 347"/>
              <a:gd name="T47" fmla="*/ 260 h 376"/>
              <a:gd name="T48" fmla="*/ 115 w 347"/>
              <a:gd name="T49" fmla="*/ 245 h 376"/>
              <a:gd name="T50" fmla="*/ 202 w 347"/>
              <a:gd name="T51" fmla="*/ 303 h 376"/>
              <a:gd name="T52" fmla="*/ 209 w 347"/>
              <a:gd name="T53" fmla="*/ 332 h 376"/>
              <a:gd name="T54" fmla="*/ 234 w 347"/>
              <a:gd name="T55" fmla="*/ 364 h 376"/>
              <a:gd name="T56" fmla="*/ 274 w 347"/>
              <a:gd name="T57" fmla="*/ 375 h 376"/>
              <a:gd name="T58" fmla="*/ 303 w 347"/>
              <a:gd name="T59" fmla="*/ 368 h 376"/>
              <a:gd name="T60" fmla="*/ 335 w 347"/>
              <a:gd name="T61" fmla="*/ 343 h 376"/>
              <a:gd name="T62" fmla="*/ 346 w 347"/>
              <a:gd name="T63" fmla="*/ 303 h 376"/>
              <a:gd name="T64" fmla="*/ 339 w 347"/>
              <a:gd name="T65" fmla="*/ 274 h 376"/>
              <a:gd name="T66" fmla="*/ 313 w 347"/>
              <a:gd name="T67" fmla="*/ 242 h 376"/>
              <a:gd name="T68" fmla="*/ 274 w 347"/>
              <a:gd name="T69" fmla="*/ 231 h 376"/>
              <a:gd name="T70" fmla="*/ 292 w 347"/>
              <a:gd name="T71" fmla="*/ 33 h 376"/>
              <a:gd name="T72" fmla="*/ 317 w 347"/>
              <a:gd name="T73" fmla="*/ 73 h 376"/>
              <a:gd name="T74" fmla="*/ 303 w 347"/>
              <a:gd name="T75" fmla="*/ 101 h 376"/>
              <a:gd name="T76" fmla="*/ 274 w 347"/>
              <a:gd name="T77" fmla="*/ 116 h 376"/>
              <a:gd name="T78" fmla="*/ 234 w 347"/>
              <a:gd name="T79" fmla="*/ 91 h 376"/>
              <a:gd name="T80" fmla="*/ 234 w 347"/>
              <a:gd name="T81" fmla="*/ 55 h 376"/>
              <a:gd name="T82" fmla="*/ 274 w 347"/>
              <a:gd name="T83" fmla="*/ 29 h 376"/>
              <a:gd name="T84" fmla="*/ 54 w 347"/>
              <a:gd name="T85" fmla="*/ 228 h 376"/>
              <a:gd name="T86" fmla="*/ 29 w 347"/>
              <a:gd name="T87" fmla="*/ 188 h 376"/>
              <a:gd name="T88" fmla="*/ 43 w 347"/>
              <a:gd name="T89" fmla="*/ 159 h 376"/>
              <a:gd name="T90" fmla="*/ 72 w 347"/>
              <a:gd name="T91" fmla="*/ 145 h 376"/>
              <a:gd name="T92" fmla="*/ 112 w 347"/>
              <a:gd name="T93" fmla="*/ 170 h 376"/>
              <a:gd name="T94" fmla="*/ 112 w 347"/>
              <a:gd name="T95" fmla="*/ 206 h 376"/>
              <a:gd name="T96" fmla="*/ 72 w 347"/>
              <a:gd name="T97" fmla="*/ 231 h 376"/>
              <a:gd name="T98" fmla="*/ 256 w 347"/>
              <a:gd name="T99" fmla="*/ 343 h 376"/>
              <a:gd name="T100" fmla="*/ 230 w 347"/>
              <a:gd name="T101" fmla="*/ 303 h 376"/>
              <a:gd name="T102" fmla="*/ 245 w 347"/>
              <a:gd name="T103" fmla="*/ 274 h 376"/>
              <a:gd name="T104" fmla="*/ 274 w 347"/>
              <a:gd name="T105" fmla="*/ 260 h 376"/>
              <a:gd name="T106" fmla="*/ 313 w 347"/>
              <a:gd name="T107" fmla="*/ 285 h 376"/>
              <a:gd name="T108" fmla="*/ 313 w 347"/>
              <a:gd name="T109" fmla="*/ 321 h 376"/>
              <a:gd name="T110" fmla="*/ 274 w 347"/>
              <a:gd name="T111" fmla="*/ 34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7" h="376">
                <a:moveTo>
                  <a:pt x="274" y="231"/>
                </a:moveTo>
                <a:lnTo>
                  <a:pt x="274" y="231"/>
                </a:lnTo>
                <a:lnTo>
                  <a:pt x="256" y="235"/>
                </a:lnTo>
                <a:lnTo>
                  <a:pt x="238" y="242"/>
                </a:lnTo>
                <a:lnTo>
                  <a:pt x="223" y="249"/>
                </a:lnTo>
                <a:lnTo>
                  <a:pt x="212" y="263"/>
                </a:lnTo>
                <a:lnTo>
                  <a:pt x="137" y="221"/>
                </a:lnTo>
                <a:lnTo>
                  <a:pt x="137" y="221"/>
                </a:lnTo>
                <a:lnTo>
                  <a:pt x="141" y="206"/>
                </a:lnTo>
                <a:lnTo>
                  <a:pt x="144" y="188"/>
                </a:lnTo>
                <a:lnTo>
                  <a:pt x="144" y="188"/>
                </a:lnTo>
                <a:lnTo>
                  <a:pt x="141" y="166"/>
                </a:lnTo>
                <a:lnTo>
                  <a:pt x="220" y="123"/>
                </a:lnTo>
                <a:lnTo>
                  <a:pt x="220" y="123"/>
                </a:lnTo>
                <a:lnTo>
                  <a:pt x="230" y="130"/>
                </a:lnTo>
                <a:lnTo>
                  <a:pt x="245" y="138"/>
                </a:lnTo>
                <a:lnTo>
                  <a:pt x="259" y="145"/>
                </a:lnTo>
                <a:lnTo>
                  <a:pt x="274" y="145"/>
                </a:lnTo>
                <a:lnTo>
                  <a:pt x="274" y="145"/>
                </a:lnTo>
                <a:lnTo>
                  <a:pt x="288" y="145"/>
                </a:lnTo>
                <a:lnTo>
                  <a:pt x="303" y="138"/>
                </a:lnTo>
                <a:lnTo>
                  <a:pt x="313" y="134"/>
                </a:lnTo>
                <a:lnTo>
                  <a:pt x="324" y="123"/>
                </a:lnTo>
                <a:lnTo>
                  <a:pt x="335" y="112"/>
                </a:lnTo>
                <a:lnTo>
                  <a:pt x="339" y="101"/>
                </a:lnTo>
                <a:lnTo>
                  <a:pt x="346" y="87"/>
                </a:lnTo>
                <a:lnTo>
                  <a:pt x="346" y="73"/>
                </a:lnTo>
                <a:lnTo>
                  <a:pt x="346" y="73"/>
                </a:lnTo>
                <a:lnTo>
                  <a:pt x="346" y="58"/>
                </a:lnTo>
                <a:lnTo>
                  <a:pt x="339" y="44"/>
                </a:lnTo>
                <a:lnTo>
                  <a:pt x="335" y="33"/>
                </a:lnTo>
                <a:lnTo>
                  <a:pt x="324" y="22"/>
                </a:lnTo>
                <a:lnTo>
                  <a:pt x="313" y="11"/>
                </a:lnTo>
                <a:lnTo>
                  <a:pt x="303" y="8"/>
                </a:lnTo>
                <a:lnTo>
                  <a:pt x="288" y="0"/>
                </a:lnTo>
                <a:lnTo>
                  <a:pt x="274" y="0"/>
                </a:lnTo>
                <a:lnTo>
                  <a:pt x="274" y="0"/>
                </a:lnTo>
                <a:lnTo>
                  <a:pt x="259" y="0"/>
                </a:lnTo>
                <a:lnTo>
                  <a:pt x="245" y="8"/>
                </a:lnTo>
                <a:lnTo>
                  <a:pt x="234" y="11"/>
                </a:lnTo>
                <a:lnTo>
                  <a:pt x="223" y="22"/>
                </a:lnTo>
                <a:lnTo>
                  <a:pt x="212" y="33"/>
                </a:lnTo>
                <a:lnTo>
                  <a:pt x="209" y="44"/>
                </a:lnTo>
                <a:lnTo>
                  <a:pt x="202" y="58"/>
                </a:lnTo>
                <a:lnTo>
                  <a:pt x="202" y="73"/>
                </a:lnTo>
                <a:lnTo>
                  <a:pt x="202" y="73"/>
                </a:lnTo>
                <a:lnTo>
                  <a:pt x="205" y="94"/>
                </a:lnTo>
                <a:lnTo>
                  <a:pt x="126" y="138"/>
                </a:lnTo>
                <a:lnTo>
                  <a:pt x="126" y="138"/>
                </a:lnTo>
                <a:lnTo>
                  <a:pt x="115" y="130"/>
                </a:lnTo>
                <a:lnTo>
                  <a:pt x="101" y="123"/>
                </a:lnTo>
                <a:lnTo>
                  <a:pt x="86" y="116"/>
                </a:lnTo>
                <a:lnTo>
                  <a:pt x="72" y="116"/>
                </a:lnTo>
                <a:lnTo>
                  <a:pt x="72" y="116"/>
                </a:lnTo>
                <a:lnTo>
                  <a:pt x="58" y="116"/>
                </a:lnTo>
                <a:lnTo>
                  <a:pt x="43" y="123"/>
                </a:lnTo>
                <a:lnTo>
                  <a:pt x="32" y="127"/>
                </a:lnTo>
                <a:lnTo>
                  <a:pt x="22" y="138"/>
                </a:lnTo>
                <a:lnTo>
                  <a:pt x="11" y="148"/>
                </a:lnTo>
                <a:lnTo>
                  <a:pt x="7" y="159"/>
                </a:lnTo>
                <a:lnTo>
                  <a:pt x="0" y="174"/>
                </a:lnTo>
                <a:lnTo>
                  <a:pt x="0" y="188"/>
                </a:lnTo>
                <a:lnTo>
                  <a:pt x="0" y="188"/>
                </a:lnTo>
                <a:lnTo>
                  <a:pt x="0" y="202"/>
                </a:lnTo>
                <a:lnTo>
                  <a:pt x="7" y="217"/>
                </a:lnTo>
                <a:lnTo>
                  <a:pt x="11" y="228"/>
                </a:lnTo>
                <a:lnTo>
                  <a:pt x="22" y="239"/>
                </a:lnTo>
                <a:lnTo>
                  <a:pt x="32" y="249"/>
                </a:lnTo>
                <a:lnTo>
                  <a:pt x="43" y="253"/>
                </a:lnTo>
                <a:lnTo>
                  <a:pt x="58" y="260"/>
                </a:lnTo>
                <a:lnTo>
                  <a:pt x="72" y="260"/>
                </a:lnTo>
                <a:lnTo>
                  <a:pt x="72" y="260"/>
                </a:lnTo>
                <a:lnTo>
                  <a:pt x="94" y="257"/>
                </a:lnTo>
                <a:lnTo>
                  <a:pt x="115" y="245"/>
                </a:lnTo>
                <a:lnTo>
                  <a:pt x="115" y="245"/>
                </a:lnTo>
                <a:lnTo>
                  <a:pt x="202" y="296"/>
                </a:lnTo>
                <a:lnTo>
                  <a:pt x="202" y="296"/>
                </a:lnTo>
                <a:lnTo>
                  <a:pt x="202" y="303"/>
                </a:lnTo>
                <a:lnTo>
                  <a:pt x="202" y="303"/>
                </a:lnTo>
                <a:lnTo>
                  <a:pt x="202" y="318"/>
                </a:lnTo>
                <a:lnTo>
                  <a:pt x="209" y="332"/>
                </a:lnTo>
                <a:lnTo>
                  <a:pt x="212" y="343"/>
                </a:lnTo>
                <a:lnTo>
                  <a:pt x="223" y="354"/>
                </a:lnTo>
                <a:lnTo>
                  <a:pt x="234" y="364"/>
                </a:lnTo>
                <a:lnTo>
                  <a:pt x="245" y="368"/>
                </a:lnTo>
                <a:lnTo>
                  <a:pt x="259" y="375"/>
                </a:lnTo>
                <a:lnTo>
                  <a:pt x="274" y="375"/>
                </a:lnTo>
                <a:lnTo>
                  <a:pt x="274" y="375"/>
                </a:lnTo>
                <a:lnTo>
                  <a:pt x="288" y="375"/>
                </a:lnTo>
                <a:lnTo>
                  <a:pt x="303" y="368"/>
                </a:lnTo>
                <a:lnTo>
                  <a:pt x="313" y="364"/>
                </a:lnTo>
                <a:lnTo>
                  <a:pt x="324" y="354"/>
                </a:lnTo>
                <a:lnTo>
                  <a:pt x="335" y="343"/>
                </a:lnTo>
                <a:lnTo>
                  <a:pt x="339" y="332"/>
                </a:lnTo>
                <a:lnTo>
                  <a:pt x="346" y="318"/>
                </a:lnTo>
                <a:lnTo>
                  <a:pt x="346" y="303"/>
                </a:lnTo>
                <a:lnTo>
                  <a:pt x="346" y="303"/>
                </a:lnTo>
                <a:lnTo>
                  <a:pt x="346" y="289"/>
                </a:lnTo>
                <a:lnTo>
                  <a:pt x="339" y="274"/>
                </a:lnTo>
                <a:lnTo>
                  <a:pt x="335" y="263"/>
                </a:lnTo>
                <a:lnTo>
                  <a:pt x="324" y="253"/>
                </a:lnTo>
                <a:lnTo>
                  <a:pt x="313" y="242"/>
                </a:lnTo>
                <a:lnTo>
                  <a:pt x="303" y="239"/>
                </a:lnTo>
                <a:lnTo>
                  <a:pt x="288" y="231"/>
                </a:lnTo>
                <a:lnTo>
                  <a:pt x="274" y="231"/>
                </a:lnTo>
                <a:close/>
                <a:moveTo>
                  <a:pt x="274" y="29"/>
                </a:moveTo>
                <a:lnTo>
                  <a:pt x="274" y="29"/>
                </a:lnTo>
                <a:lnTo>
                  <a:pt x="292" y="33"/>
                </a:lnTo>
                <a:lnTo>
                  <a:pt x="303" y="44"/>
                </a:lnTo>
                <a:lnTo>
                  <a:pt x="313" y="55"/>
                </a:lnTo>
                <a:lnTo>
                  <a:pt x="317" y="73"/>
                </a:lnTo>
                <a:lnTo>
                  <a:pt x="317" y="73"/>
                </a:lnTo>
                <a:lnTo>
                  <a:pt x="313" y="91"/>
                </a:lnTo>
                <a:lnTo>
                  <a:pt x="303" y="101"/>
                </a:lnTo>
                <a:lnTo>
                  <a:pt x="292" y="112"/>
                </a:lnTo>
                <a:lnTo>
                  <a:pt x="274" y="116"/>
                </a:lnTo>
                <a:lnTo>
                  <a:pt x="274" y="116"/>
                </a:lnTo>
                <a:lnTo>
                  <a:pt x="256" y="112"/>
                </a:lnTo>
                <a:lnTo>
                  <a:pt x="245" y="101"/>
                </a:lnTo>
                <a:lnTo>
                  <a:pt x="234" y="91"/>
                </a:lnTo>
                <a:lnTo>
                  <a:pt x="230" y="73"/>
                </a:lnTo>
                <a:lnTo>
                  <a:pt x="230" y="73"/>
                </a:lnTo>
                <a:lnTo>
                  <a:pt x="234" y="55"/>
                </a:lnTo>
                <a:lnTo>
                  <a:pt x="245" y="44"/>
                </a:lnTo>
                <a:lnTo>
                  <a:pt x="256" y="33"/>
                </a:lnTo>
                <a:lnTo>
                  <a:pt x="274" y="29"/>
                </a:lnTo>
                <a:close/>
                <a:moveTo>
                  <a:pt x="72" y="231"/>
                </a:moveTo>
                <a:lnTo>
                  <a:pt x="72" y="231"/>
                </a:lnTo>
                <a:lnTo>
                  <a:pt x="54" y="228"/>
                </a:lnTo>
                <a:lnTo>
                  <a:pt x="43" y="217"/>
                </a:lnTo>
                <a:lnTo>
                  <a:pt x="32" y="206"/>
                </a:lnTo>
                <a:lnTo>
                  <a:pt x="29" y="188"/>
                </a:lnTo>
                <a:lnTo>
                  <a:pt x="29" y="188"/>
                </a:lnTo>
                <a:lnTo>
                  <a:pt x="32" y="170"/>
                </a:lnTo>
                <a:lnTo>
                  <a:pt x="43" y="159"/>
                </a:lnTo>
                <a:lnTo>
                  <a:pt x="54" y="148"/>
                </a:lnTo>
                <a:lnTo>
                  <a:pt x="72" y="145"/>
                </a:lnTo>
                <a:lnTo>
                  <a:pt x="72" y="145"/>
                </a:lnTo>
                <a:lnTo>
                  <a:pt x="90" y="148"/>
                </a:lnTo>
                <a:lnTo>
                  <a:pt x="101" y="159"/>
                </a:lnTo>
                <a:lnTo>
                  <a:pt x="112" y="170"/>
                </a:lnTo>
                <a:lnTo>
                  <a:pt x="115" y="188"/>
                </a:lnTo>
                <a:lnTo>
                  <a:pt x="115" y="188"/>
                </a:lnTo>
                <a:lnTo>
                  <a:pt x="112" y="206"/>
                </a:lnTo>
                <a:lnTo>
                  <a:pt x="101" y="217"/>
                </a:lnTo>
                <a:lnTo>
                  <a:pt x="90" y="228"/>
                </a:lnTo>
                <a:lnTo>
                  <a:pt x="72" y="231"/>
                </a:lnTo>
                <a:close/>
                <a:moveTo>
                  <a:pt x="274" y="346"/>
                </a:moveTo>
                <a:lnTo>
                  <a:pt x="274" y="346"/>
                </a:lnTo>
                <a:lnTo>
                  <a:pt x="256" y="343"/>
                </a:lnTo>
                <a:lnTo>
                  <a:pt x="245" y="332"/>
                </a:lnTo>
                <a:lnTo>
                  <a:pt x="234" y="321"/>
                </a:lnTo>
                <a:lnTo>
                  <a:pt x="230" y="303"/>
                </a:lnTo>
                <a:lnTo>
                  <a:pt x="230" y="303"/>
                </a:lnTo>
                <a:lnTo>
                  <a:pt x="234" y="285"/>
                </a:lnTo>
                <a:lnTo>
                  <a:pt x="245" y="274"/>
                </a:lnTo>
                <a:lnTo>
                  <a:pt x="256" y="263"/>
                </a:lnTo>
                <a:lnTo>
                  <a:pt x="274" y="260"/>
                </a:lnTo>
                <a:lnTo>
                  <a:pt x="274" y="260"/>
                </a:lnTo>
                <a:lnTo>
                  <a:pt x="292" y="263"/>
                </a:lnTo>
                <a:lnTo>
                  <a:pt x="303" y="274"/>
                </a:lnTo>
                <a:lnTo>
                  <a:pt x="313" y="285"/>
                </a:lnTo>
                <a:lnTo>
                  <a:pt x="317" y="303"/>
                </a:lnTo>
                <a:lnTo>
                  <a:pt x="317" y="303"/>
                </a:lnTo>
                <a:lnTo>
                  <a:pt x="313" y="321"/>
                </a:lnTo>
                <a:lnTo>
                  <a:pt x="303" y="332"/>
                </a:lnTo>
                <a:lnTo>
                  <a:pt x="292" y="343"/>
                </a:lnTo>
                <a:lnTo>
                  <a:pt x="274" y="346"/>
                </a:lnTo>
                <a:close/>
              </a:path>
            </a:pathLst>
          </a:custGeom>
          <a:solidFill>
            <a:schemeClr val="bg1"/>
          </a:solidFill>
          <a:ln>
            <a:noFill/>
          </a:ln>
          <a:effectLst/>
        </p:spPr>
        <p:txBody>
          <a:bodyPr wrap="none" anchor="ctr"/>
          <a:lstStyle/>
          <a:p>
            <a:endParaRPr lang="en-US"/>
          </a:p>
        </p:txBody>
      </p:sp>
      <p:sp>
        <p:nvSpPr>
          <p:cNvPr id="22" name="深度视觉·原创设计 https://www.docer.com/works?userid=22383862"/>
          <p:cNvSpPr>
            <a:spLocks noChangeArrowheads="1"/>
          </p:cNvSpPr>
          <p:nvPr/>
        </p:nvSpPr>
        <p:spPr bwMode="auto">
          <a:xfrm>
            <a:off x="4403622" y="4751538"/>
            <a:ext cx="324826" cy="324828"/>
          </a:xfrm>
          <a:custGeom>
            <a:avLst/>
            <a:gdLst>
              <a:gd name="T0" fmla="*/ 432 w 462"/>
              <a:gd name="T1" fmla="*/ 403 h 462"/>
              <a:gd name="T2" fmla="*/ 428 w 462"/>
              <a:gd name="T3" fmla="*/ 414 h 462"/>
              <a:gd name="T4" fmla="*/ 410 w 462"/>
              <a:gd name="T5" fmla="*/ 428 h 462"/>
              <a:gd name="T6" fmla="*/ 57 w 462"/>
              <a:gd name="T7" fmla="*/ 432 h 462"/>
              <a:gd name="T8" fmla="*/ 47 w 462"/>
              <a:gd name="T9" fmla="*/ 428 h 462"/>
              <a:gd name="T10" fmla="*/ 32 w 462"/>
              <a:gd name="T11" fmla="*/ 414 h 462"/>
              <a:gd name="T12" fmla="*/ 29 w 462"/>
              <a:gd name="T13" fmla="*/ 61 h 462"/>
              <a:gd name="T14" fmla="*/ 32 w 462"/>
              <a:gd name="T15" fmla="*/ 46 h 462"/>
              <a:gd name="T16" fmla="*/ 47 w 462"/>
              <a:gd name="T17" fmla="*/ 32 h 462"/>
              <a:gd name="T18" fmla="*/ 288 w 462"/>
              <a:gd name="T19" fmla="*/ 29 h 462"/>
              <a:gd name="T20" fmla="*/ 57 w 462"/>
              <a:gd name="T21" fmla="*/ 0 h 462"/>
              <a:gd name="T22" fmla="*/ 47 w 462"/>
              <a:gd name="T23" fmla="*/ 0 h 462"/>
              <a:gd name="T24" fmla="*/ 25 w 462"/>
              <a:gd name="T25" fmla="*/ 11 h 462"/>
              <a:gd name="T26" fmla="*/ 3 w 462"/>
              <a:gd name="T27" fmla="*/ 35 h 462"/>
              <a:gd name="T28" fmla="*/ 0 w 462"/>
              <a:gd name="T29" fmla="*/ 61 h 462"/>
              <a:gd name="T30" fmla="*/ 0 w 462"/>
              <a:gd name="T31" fmla="*/ 403 h 462"/>
              <a:gd name="T32" fmla="*/ 3 w 462"/>
              <a:gd name="T33" fmla="*/ 425 h 462"/>
              <a:gd name="T34" fmla="*/ 36 w 462"/>
              <a:gd name="T35" fmla="*/ 457 h 462"/>
              <a:gd name="T36" fmla="*/ 57 w 462"/>
              <a:gd name="T37" fmla="*/ 461 h 462"/>
              <a:gd name="T38" fmla="*/ 399 w 462"/>
              <a:gd name="T39" fmla="*/ 461 h 462"/>
              <a:gd name="T40" fmla="*/ 425 w 462"/>
              <a:gd name="T41" fmla="*/ 457 h 462"/>
              <a:gd name="T42" fmla="*/ 450 w 462"/>
              <a:gd name="T43" fmla="*/ 436 h 462"/>
              <a:gd name="T44" fmla="*/ 461 w 462"/>
              <a:gd name="T45" fmla="*/ 414 h 462"/>
              <a:gd name="T46" fmla="*/ 461 w 462"/>
              <a:gd name="T47" fmla="*/ 173 h 462"/>
              <a:gd name="T48" fmla="*/ 115 w 462"/>
              <a:gd name="T49" fmla="*/ 259 h 462"/>
              <a:gd name="T50" fmla="*/ 54 w 462"/>
              <a:gd name="T51" fmla="*/ 385 h 462"/>
              <a:gd name="T52" fmla="*/ 57 w 462"/>
              <a:gd name="T53" fmla="*/ 403 h 462"/>
              <a:gd name="T54" fmla="*/ 75 w 462"/>
              <a:gd name="T55" fmla="*/ 407 h 462"/>
              <a:gd name="T56" fmla="*/ 201 w 462"/>
              <a:gd name="T57" fmla="*/ 342 h 462"/>
              <a:gd name="T58" fmla="*/ 216 w 462"/>
              <a:gd name="T59" fmla="*/ 335 h 462"/>
              <a:gd name="T60" fmla="*/ 439 w 462"/>
              <a:gd name="T61" fmla="*/ 115 h 462"/>
              <a:gd name="T62" fmla="*/ 446 w 462"/>
              <a:gd name="T63" fmla="*/ 93 h 462"/>
              <a:gd name="T64" fmla="*/ 439 w 462"/>
              <a:gd name="T65" fmla="*/ 72 h 462"/>
              <a:gd name="T66" fmla="*/ 389 w 462"/>
              <a:gd name="T67" fmla="*/ 21 h 462"/>
              <a:gd name="T68" fmla="*/ 367 w 462"/>
              <a:gd name="T69" fmla="*/ 14 h 462"/>
              <a:gd name="T70" fmla="*/ 345 w 462"/>
              <a:gd name="T71" fmla="*/ 21 h 462"/>
              <a:gd name="T72" fmla="*/ 122 w 462"/>
              <a:gd name="T73" fmla="*/ 245 h 462"/>
              <a:gd name="T74" fmla="*/ 115 w 462"/>
              <a:gd name="T75" fmla="*/ 259 h 462"/>
              <a:gd name="T76" fmla="*/ 356 w 462"/>
              <a:gd name="T77" fmla="*/ 53 h 462"/>
              <a:gd name="T78" fmla="*/ 367 w 462"/>
              <a:gd name="T79" fmla="*/ 50 h 462"/>
              <a:gd name="T80" fmla="*/ 378 w 462"/>
              <a:gd name="T81" fmla="*/ 53 h 462"/>
              <a:gd name="T82" fmla="*/ 407 w 462"/>
              <a:gd name="T83" fmla="*/ 82 h 462"/>
              <a:gd name="T84" fmla="*/ 410 w 462"/>
              <a:gd name="T85" fmla="*/ 93 h 462"/>
              <a:gd name="T86" fmla="*/ 407 w 462"/>
              <a:gd name="T87" fmla="*/ 104 h 462"/>
              <a:gd name="T88" fmla="*/ 327 w 462"/>
              <a:gd name="T89" fmla="*/ 82 h 462"/>
              <a:gd name="T90" fmla="*/ 306 w 462"/>
              <a:gd name="T91" fmla="*/ 104 h 462"/>
              <a:gd name="T92" fmla="*/ 194 w 462"/>
              <a:gd name="T93" fmla="*/ 316 h 462"/>
              <a:gd name="T94" fmla="*/ 144 w 462"/>
              <a:gd name="T95" fmla="*/ 266 h 462"/>
              <a:gd name="T96" fmla="*/ 169 w 462"/>
              <a:gd name="T97" fmla="*/ 331 h 462"/>
              <a:gd name="T98" fmla="*/ 93 w 462"/>
              <a:gd name="T99" fmla="*/ 378 h 462"/>
              <a:gd name="T100" fmla="*/ 83 w 462"/>
              <a:gd name="T101" fmla="*/ 378 h 462"/>
              <a:gd name="T102" fmla="*/ 83 w 462"/>
              <a:gd name="T103" fmla="*/ 367 h 462"/>
              <a:gd name="T104" fmla="*/ 169 w 462"/>
              <a:gd name="T105" fmla="*/ 331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2" h="462">
                <a:moveTo>
                  <a:pt x="432" y="173"/>
                </a:moveTo>
                <a:lnTo>
                  <a:pt x="432" y="403"/>
                </a:lnTo>
                <a:lnTo>
                  <a:pt x="432" y="403"/>
                </a:lnTo>
                <a:lnTo>
                  <a:pt x="428" y="414"/>
                </a:lnTo>
                <a:lnTo>
                  <a:pt x="421" y="425"/>
                </a:lnTo>
                <a:lnTo>
                  <a:pt x="410" y="428"/>
                </a:lnTo>
                <a:lnTo>
                  <a:pt x="399" y="432"/>
                </a:lnTo>
                <a:lnTo>
                  <a:pt x="57" y="432"/>
                </a:lnTo>
                <a:lnTo>
                  <a:pt x="57" y="432"/>
                </a:lnTo>
                <a:lnTo>
                  <a:pt x="47" y="428"/>
                </a:lnTo>
                <a:lnTo>
                  <a:pt x="36" y="425"/>
                </a:lnTo>
                <a:lnTo>
                  <a:pt x="32" y="414"/>
                </a:lnTo>
                <a:lnTo>
                  <a:pt x="29" y="403"/>
                </a:lnTo>
                <a:lnTo>
                  <a:pt x="29" y="61"/>
                </a:lnTo>
                <a:lnTo>
                  <a:pt x="29" y="61"/>
                </a:lnTo>
                <a:lnTo>
                  <a:pt x="32" y="46"/>
                </a:lnTo>
                <a:lnTo>
                  <a:pt x="36" y="39"/>
                </a:lnTo>
                <a:lnTo>
                  <a:pt x="47" y="32"/>
                </a:lnTo>
                <a:lnTo>
                  <a:pt x="57" y="29"/>
                </a:lnTo>
                <a:lnTo>
                  <a:pt x="288" y="29"/>
                </a:lnTo>
                <a:lnTo>
                  <a:pt x="288" y="0"/>
                </a:lnTo>
                <a:lnTo>
                  <a:pt x="57" y="0"/>
                </a:lnTo>
                <a:lnTo>
                  <a:pt x="57" y="0"/>
                </a:lnTo>
                <a:lnTo>
                  <a:pt x="47" y="0"/>
                </a:lnTo>
                <a:lnTo>
                  <a:pt x="36" y="3"/>
                </a:lnTo>
                <a:lnTo>
                  <a:pt x="25" y="11"/>
                </a:lnTo>
                <a:lnTo>
                  <a:pt x="18" y="17"/>
                </a:lnTo>
                <a:lnTo>
                  <a:pt x="3" y="35"/>
                </a:lnTo>
                <a:lnTo>
                  <a:pt x="0" y="46"/>
                </a:lnTo>
                <a:lnTo>
                  <a:pt x="0" y="61"/>
                </a:lnTo>
                <a:lnTo>
                  <a:pt x="0" y="403"/>
                </a:lnTo>
                <a:lnTo>
                  <a:pt x="0" y="403"/>
                </a:lnTo>
                <a:lnTo>
                  <a:pt x="0" y="414"/>
                </a:lnTo>
                <a:lnTo>
                  <a:pt x="3" y="425"/>
                </a:lnTo>
                <a:lnTo>
                  <a:pt x="18" y="443"/>
                </a:lnTo>
                <a:lnTo>
                  <a:pt x="36" y="457"/>
                </a:lnTo>
                <a:lnTo>
                  <a:pt x="47" y="461"/>
                </a:lnTo>
                <a:lnTo>
                  <a:pt x="57" y="461"/>
                </a:lnTo>
                <a:lnTo>
                  <a:pt x="399" y="461"/>
                </a:lnTo>
                <a:lnTo>
                  <a:pt x="399" y="461"/>
                </a:lnTo>
                <a:lnTo>
                  <a:pt x="414" y="461"/>
                </a:lnTo>
                <a:lnTo>
                  <a:pt x="425" y="457"/>
                </a:lnTo>
                <a:lnTo>
                  <a:pt x="443" y="443"/>
                </a:lnTo>
                <a:lnTo>
                  <a:pt x="450" y="436"/>
                </a:lnTo>
                <a:lnTo>
                  <a:pt x="457" y="425"/>
                </a:lnTo>
                <a:lnTo>
                  <a:pt x="461" y="414"/>
                </a:lnTo>
                <a:lnTo>
                  <a:pt x="461" y="403"/>
                </a:lnTo>
                <a:lnTo>
                  <a:pt x="461" y="173"/>
                </a:lnTo>
                <a:lnTo>
                  <a:pt x="432" y="173"/>
                </a:lnTo>
                <a:close/>
                <a:moveTo>
                  <a:pt x="115" y="259"/>
                </a:moveTo>
                <a:lnTo>
                  <a:pt x="54" y="385"/>
                </a:lnTo>
                <a:lnTo>
                  <a:pt x="54" y="385"/>
                </a:lnTo>
                <a:lnTo>
                  <a:pt x="54" y="396"/>
                </a:lnTo>
                <a:lnTo>
                  <a:pt x="57" y="403"/>
                </a:lnTo>
                <a:lnTo>
                  <a:pt x="65" y="407"/>
                </a:lnTo>
                <a:lnTo>
                  <a:pt x="75" y="407"/>
                </a:lnTo>
                <a:lnTo>
                  <a:pt x="201" y="342"/>
                </a:lnTo>
                <a:lnTo>
                  <a:pt x="201" y="342"/>
                </a:lnTo>
                <a:lnTo>
                  <a:pt x="209" y="342"/>
                </a:lnTo>
                <a:lnTo>
                  <a:pt x="216" y="335"/>
                </a:lnTo>
                <a:lnTo>
                  <a:pt x="439" y="115"/>
                </a:lnTo>
                <a:lnTo>
                  <a:pt x="439" y="115"/>
                </a:lnTo>
                <a:lnTo>
                  <a:pt x="443" y="104"/>
                </a:lnTo>
                <a:lnTo>
                  <a:pt x="446" y="93"/>
                </a:lnTo>
                <a:lnTo>
                  <a:pt x="443" y="82"/>
                </a:lnTo>
                <a:lnTo>
                  <a:pt x="439" y="72"/>
                </a:lnTo>
                <a:lnTo>
                  <a:pt x="389" y="21"/>
                </a:lnTo>
                <a:lnTo>
                  <a:pt x="389" y="21"/>
                </a:lnTo>
                <a:lnTo>
                  <a:pt x="378" y="17"/>
                </a:lnTo>
                <a:lnTo>
                  <a:pt x="367" y="14"/>
                </a:lnTo>
                <a:lnTo>
                  <a:pt x="356" y="17"/>
                </a:lnTo>
                <a:lnTo>
                  <a:pt x="345" y="21"/>
                </a:lnTo>
                <a:lnTo>
                  <a:pt x="122" y="245"/>
                </a:lnTo>
                <a:lnTo>
                  <a:pt x="122" y="245"/>
                </a:lnTo>
                <a:lnTo>
                  <a:pt x="118" y="252"/>
                </a:lnTo>
                <a:lnTo>
                  <a:pt x="115" y="259"/>
                </a:lnTo>
                <a:close/>
                <a:moveTo>
                  <a:pt x="356" y="53"/>
                </a:moveTo>
                <a:lnTo>
                  <a:pt x="356" y="53"/>
                </a:lnTo>
                <a:lnTo>
                  <a:pt x="360" y="50"/>
                </a:lnTo>
                <a:lnTo>
                  <a:pt x="367" y="50"/>
                </a:lnTo>
                <a:lnTo>
                  <a:pt x="371" y="50"/>
                </a:lnTo>
                <a:lnTo>
                  <a:pt x="378" y="53"/>
                </a:lnTo>
                <a:lnTo>
                  <a:pt x="407" y="82"/>
                </a:lnTo>
                <a:lnTo>
                  <a:pt x="407" y="82"/>
                </a:lnTo>
                <a:lnTo>
                  <a:pt x="410" y="86"/>
                </a:lnTo>
                <a:lnTo>
                  <a:pt x="410" y="93"/>
                </a:lnTo>
                <a:lnTo>
                  <a:pt x="410" y="97"/>
                </a:lnTo>
                <a:lnTo>
                  <a:pt x="407" y="104"/>
                </a:lnTo>
                <a:lnTo>
                  <a:pt x="378" y="133"/>
                </a:lnTo>
                <a:lnTo>
                  <a:pt x="327" y="82"/>
                </a:lnTo>
                <a:lnTo>
                  <a:pt x="356" y="53"/>
                </a:lnTo>
                <a:close/>
                <a:moveTo>
                  <a:pt x="306" y="104"/>
                </a:moveTo>
                <a:lnTo>
                  <a:pt x="356" y="154"/>
                </a:lnTo>
                <a:lnTo>
                  <a:pt x="194" y="316"/>
                </a:lnTo>
                <a:lnTo>
                  <a:pt x="194" y="316"/>
                </a:lnTo>
                <a:lnTo>
                  <a:pt x="144" y="266"/>
                </a:lnTo>
                <a:lnTo>
                  <a:pt x="306" y="104"/>
                </a:lnTo>
                <a:close/>
                <a:moveTo>
                  <a:pt x="169" y="331"/>
                </a:moveTo>
                <a:lnTo>
                  <a:pt x="93" y="378"/>
                </a:lnTo>
                <a:lnTo>
                  <a:pt x="93" y="378"/>
                </a:lnTo>
                <a:lnTo>
                  <a:pt x="86" y="378"/>
                </a:lnTo>
                <a:lnTo>
                  <a:pt x="83" y="378"/>
                </a:lnTo>
                <a:lnTo>
                  <a:pt x="83" y="374"/>
                </a:lnTo>
                <a:lnTo>
                  <a:pt x="83" y="367"/>
                </a:lnTo>
                <a:lnTo>
                  <a:pt x="129" y="292"/>
                </a:lnTo>
                <a:lnTo>
                  <a:pt x="169" y="331"/>
                </a:lnTo>
                <a:close/>
              </a:path>
            </a:pathLst>
          </a:custGeom>
          <a:solidFill>
            <a:schemeClr val="bg1"/>
          </a:solidFill>
          <a:ln>
            <a:noFill/>
          </a:ln>
          <a:effectLst/>
        </p:spPr>
        <p:txBody>
          <a:bodyPr wrap="none" anchor="ctr"/>
          <a:lstStyle/>
          <a:p>
            <a:r>
              <a:rPr lang="en-US" dirty="0"/>
              <a:t> </a:t>
            </a:r>
            <a:endParaRPr lang="en-US" dirty="0"/>
          </a:p>
        </p:txBody>
      </p:sp>
      <p:sp>
        <p:nvSpPr>
          <p:cNvPr id="26" name="深度视觉·原创设计 https://www.docer.com/works?userid=22383862"/>
          <p:cNvSpPr/>
          <p:nvPr/>
        </p:nvSpPr>
        <p:spPr>
          <a:xfrm>
            <a:off x="5131327" y="1978266"/>
            <a:ext cx="2009488" cy="603885"/>
          </a:xfrm>
          <a:prstGeom prst="rect">
            <a:avLst/>
          </a:prstGeom>
        </p:spPr>
        <p:txBody>
          <a:bodyPr wrap="square">
            <a:spAutoFit/>
          </a:bodyPr>
          <a:lstStyle/>
          <a:p>
            <a:pPr lvl="0" algn="l">
              <a:lnSpc>
                <a:spcPts val="2000"/>
              </a:lnSpc>
              <a:buClrTx/>
              <a:buSzTx/>
              <a:buFontTx/>
              <a:defRPr/>
            </a:pPr>
            <a:r>
              <a:rPr lang="zh-CN" altLang="en-US" sz="11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rPr>
              <a:t>用户自定义搜索自己感兴趣的内容</a:t>
            </a:r>
            <a:endParaRPr lang="zh-CN" altLang="en-US" sz="11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endParaRPr>
          </a:p>
        </p:txBody>
      </p:sp>
      <p:sp>
        <p:nvSpPr>
          <p:cNvPr id="27" name="深度视觉·原创设计 https://www.docer.com/works?userid=22383862"/>
          <p:cNvSpPr/>
          <p:nvPr/>
        </p:nvSpPr>
        <p:spPr>
          <a:xfrm>
            <a:off x="5131327" y="1662738"/>
            <a:ext cx="1092141" cy="33718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chemeClr val="tx1">
                    <a:lumMod val="75000"/>
                    <a:lumOff val="25000"/>
                  </a:schemeClr>
                </a:solidFill>
                <a:effectLst/>
                <a:uLnTx/>
                <a:uFillTx/>
                <a:latin typeface="Source Han Sans SC" panose="020B0500000000000000" pitchFamily="34" charset="-128"/>
                <a:ea typeface="宋体" panose="02010600030101010101" pitchFamily="2" charset="-122"/>
                <a:cs typeface="Open Sans" pitchFamily="34" charset="0"/>
                <a:sym typeface="+mn-ea"/>
              </a:rPr>
              <a:t>搜索框</a:t>
            </a:r>
            <a:endParaRPr kumimoji="0" lang="zh-CN" altLang="en-US" sz="1600" b="1" i="0" u="none" strike="noStrike" kern="1200" cap="none" spc="0" normalizeH="0" baseline="0" noProof="0" dirty="0">
              <a:ln>
                <a:noFill/>
              </a:ln>
              <a:solidFill>
                <a:schemeClr val="tx1">
                  <a:lumMod val="75000"/>
                  <a:lumOff val="25000"/>
                </a:schemeClr>
              </a:solidFill>
              <a:effectLst/>
              <a:uLnTx/>
              <a:uFillTx/>
              <a:latin typeface="Source Han Sans SC" panose="020B0500000000000000" pitchFamily="34" charset="-128"/>
              <a:ea typeface="宋体" panose="02010600030101010101" pitchFamily="2" charset="-122"/>
              <a:cs typeface="Open Sans" pitchFamily="34" charset="0"/>
              <a:sym typeface="+mn-ea"/>
            </a:endParaRPr>
          </a:p>
        </p:txBody>
      </p:sp>
      <p:sp>
        <p:nvSpPr>
          <p:cNvPr id="28" name="深度视觉·原创设计 https://www.docer.com/works?userid=22383862"/>
          <p:cNvSpPr/>
          <p:nvPr/>
        </p:nvSpPr>
        <p:spPr>
          <a:xfrm>
            <a:off x="5131327" y="3386574"/>
            <a:ext cx="2009488" cy="860425"/>
          </a:xfrm>
          <a:prstGeom prst="rect">
            <a:avLst/>
          </a:prstGeom>
        </p:spPr>
        <p:txBody>
          <a:bodyPr wrap="square">
            <a:spAutoFit/>
          </a:bodyPr>
          <a:lstStyle/>
          <a:p>
            <a:pPr lvl="0" algn="l">
              <a:lnSpc>
                <a:spcPts val="2000"/>
              </a:lnSpc>
              <a:buClrTx/>
              <a:buSzTx/>
              <a:buFontTx/>
              <a:defRPr/>
            </a:pPr>
            <a:r>
              <a:rPr lang="zh-CN" altLang="en-US" sz="11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rPr>
              <a:t>轮播图不定时更新，用于展示最新的资讯和消息，公告用于展示最新的学校通知</a:t>
            </a:r>
            <a:endParaRPr lang="zh-CN" altLang="en-US" sz="11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endParaRPr>
          </a:p>
        </p:txBody>
      </p:sp>
      <p:sp>
        <p:nvSpPr>
          <p:cNvPr id="29" name="深度视觉·原创设计 https://www.docer.com/works?userid=22383862"/>
          <p:cNvSpPr/>
          <p:nvPr/>
        </p:nvSpPr>
        <p:spPr>
          <a:xfrm>
            <a:off x="5131327" y="3065331"/>
            <a:ext cx="1092141" cy="33718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itchFamily="34" charset="0"/>
                <a:sym typeface="+mn-ea"/>
              </a:rPr>
              <a:t>资讯更新</a:t>
            </a:r>
            <a:endParaRPr kumimoji="0" lang="zh-CN" altLang="en-US" sz="1600" b="1" i="0" u="none" strike="noStrike" kern="1200" cap="none" spc="0" normalizeH="0" baseline="0"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itchFamily="34" charset="0"/>
              <a:sym typeface="+mn-ea"/>
            </a:endParaRPr>
          </a:p>
        </p:txBody>
      </p:sp>
      <p:sp>
        <p:nvSpPr>
          <p:cNvPr id="30" name="深度视觉·原创设计 https://www.docer.com/works?userid=22383862"/>
          <p:cNvSpPr/>
          <p:nvPr/>
        </p:nvSpPr>
        <p:spPr>
          <a:xfrm>
            <a:off x="5131327" y="4788947"/>
            <a:ext cx="2009488" cy="603885"/>
          </a:xfrm>
          <a:prstGeom prst="rect">
            <a:avLst/>
          </a:prstGeom>
        </p:spPr>
        <p:txBody>
          <a:bodyPr wrap="square">
            <a:spAutoFit/>
          </a:bodyPr>
          <a:lstStyle/>
          <a:p>
            <a:pPr lvl="0" algn="l">
              <a:lnSpc>
                <a:spcPts val="2000"/>
              </a:lnSpc>
              <a:defRPr/>
            </a:pPr>
            <a:r>
              <a:rPr lang="zh-CN" altLang="en-US" sz="11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rPr>
              <a:t>分成服务，课表，主页，消息，我的</a:t>
            </a:r>
            <a:endParaRPr lang="zh-CN" altLang="en-US" sz="11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endParaRPr>
          </a:p>
        </p:txBody>
      </p:sp>
      <p:sp>
        <p:nvSpPr>
          <p:cNvPr id="31" name="深度视觉·原创设计 https://www.docer.com/works?userid=22383862"/>
          <p:cNvSpPr/>
          <p:nvPr/>
        </p:nvSpPr>
        <p:spPr>
          <a:xfrm>
            <a:off x="5131327" y="4467704"/>
            <a:ext cx="1092141" cy="33718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b="1"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itchFamily="34" charset="0"/>
                <a:sym typeface="+mn-ea"/>
              </a:rPr>
              <a:t>功能框</a:t>
            </a:r>
            <a:endParaRPr kumimoji="0" lang="zh-CN" altLang="en-US" sz="1600" b="1" i="0" u="none" strike="noStrike" kern="1200" cap="none" spc="0" normalizeH="0" baseline="0"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itchFamily="34" charset="0"/>
              <a:sym typeface="+mn-ea"/>
            </a:endParaRPr>
          </a:p>
        </p:txBody>
      </p:sp>
      <p:sp>
        <p:nvSpPr>
          <p:cNvPr id="32" name="深度视觉·原创设计 https://www.docer.com/works?userid=22383862"/>
          <p:cNvSpPr txBox="1"/>
          <p:nvPr/>
        </p:nvSpPr>
        <p:spPr>
          <a:xfrm>
            <a:off x="1199515" y="2052955"/>
            <a:ext cx="2436495" cy="768350"/>
          </a:xfrm>
          <a:prstGeom prst="rect">
            <a:avLst/>
          </a:prstGeom>
          <a:noFill/>
        </p:spPr>
        <p:txBody>
          <a:bodyPr wrap="square" rtlCol="0">
            <a:spAutoFit/>
          </a:bodyPr>
          <a:lstStyle/>
          <a:p>
            <a:r>
              <a:rPr lang="zh-CN" sz="4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主界面</a:t>
            </a:r>
            <a:endParaRPr lang="zh-CN" sz="44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33" name="深度视觉·原创设计 https://www.docer.com/works?userid=22383862"/>
          <p:cNvSpPr txBox="1"/>
          <p:nvPr/>
        </p:nvSpPr>
        <p:spPr>
          <a:xfrm>
            <a:off x="358775" y="1585595"/>
            <a:ext cx="4313555" cy="31051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US" sz="2400" b="0" i="0" cap="all">
                <a:solidFill>
                  <a:schemeClr val="accent1"/>
                </a:solidFill>
                <a:uFillTx/>
                <a:latin typeface="Source Han Sans CN" charset="0"/>
                <a:ea typeface="Source Han Sans CN" panose="020B0500000000000000" pitchFamily="34" charset="-128"/>
                <a:cs typeface="Lato"/>
                <a:sym typeface="Lato"/>
              </a:rPr>
              <a:t>The main interface</a:t>
            </a:r>
            <a:endParaRPr lang="en-US" sz="2400" b="0" i="0" cap="all">
              <a:solidFill>
                <a:schemeClr val="accent1"/>
              </a:solidFill>
              <a:uFillTx/>
              <a:latin typeface="Source Han Sans CN" charset="0"/>
              <a:ea typeface="Source Han Sans CN" panose="020B0500000000000000" pitchFamily="34" charset="-128"/>
              <a:cs typeface="Lato"/>
              <a:sym typeface="Lato"/>
            </a:endParaRPr>
          </a:p>
        </p:txBody>
      </p:sp>
      <p:sp>
        <p:nvSpPr>
          <p:cNvPr id="34" name="深度视觉·原创设计 https://www.docer.com/works?userid=22383862"/>
          <p:cNvSpPr txBox="1"/>
          <p:nvPr/>
        </p:nvSpPr>
        <p:spPr>
          <a:xfrm>
            <a:off x="1190118" y="3005610"/>
            <a:ext cx="2828804" cy="412750"/>
          </a:xfrm>
          <a:prstGeom prst="rect">
            <a:avLst/>
          </a:prstGeom>
          <a:noFill/>
        </p:spPr>
        <p:txBody>
          <a:bodyPr wrap="square" lIns="91423" tIns="45712" rIns="91423" bIns="45712" rtlCol="0">
            <a:spAutoFit/>
          </a:bodyPr>
          <a:lstStyle/>
          <a:p>
            <a:pPr marL="0" marR="0" lvl="0" indent="0" defTabSz="121793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rPr>
              <a:t>直观展示</a:t>
            </a:r>
            <a:r>
              <a:rPr kumimoji="0" lang="en-US" altLang="zh-CN"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rPr>
              <a:t>APP</a:t>
            </a:r>
            <a:r>
              <a:rPr kumimoji="0" lang="zh-CN" altLang="en-US"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rPr>
              <a:t>的功能和用处</a:t>
            </a:r>
            <a:endParaRPr kumimoji="0" lang="zh-CN" altLang="en-US"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endParaRPr>
          </a:p>
        </p:txBody>
      </p:sp>
      <p:pic>
        <p:nvPicPr>
          <p:cNvPr id="3" name="图片 2"/>
          <p:cNvPicPr>
            <a:picLocks noChangeAspect="1"/>
          </p:cNvPicPr>
          <p:nvPr/>
        </p:nvPicPr>
        <p:blipFill>
          <a:blip r:embed="rId1"/>
          <a:stretch>
            <a:fillRect/>
          </a:stretch>
        </p:blipFill>
        <p:spPr>
          <a:xfrm>
            <a:off x="8093075" y="635"/>
            <a:ext cx="3497580" cy="64820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par>
                          <p:cTn id="23" fill="hold">
                            <p:stCondLst>
                              <p:cond delay="500"/>
                            </p:stCondLst>
                            <p:childTnLst>
                              <p:par>
                                <p:cTn id="24" presetID="42" presetClass="entr" presetSubtype="0" fill="hold" grpId="0"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anim calcmode="lin" valueType="num">
                                      <p:cBhvr>
                                        <p:cTn id="32" dur="1000" fill="hold"/>
                                        <p:tgtEl>
                                          <p:spTgt spid="27"/>
                                        </p:tgtEl>
                                        <p:attrNameLst>
                                          <p:attrName>ppt_x</p:attrName>
                                        </p:attrNameLst>
                                      </p:cBhvr>
                                      <p:tavLst>
                                        <p:tav tm="0">
                                          <p:val>
                                            <p:strVal val="#ppt_x"/>
                                          </p:val>
                                        </p:tav>
                                        <p:tav tm="100000">
                                          <p:val>
                                            <p:strVal val="#ppt_x"/>
                                          </p:val>
                                        </p:tav>
                                      </p:tavLst>
                                    </p:anim>
                                    <p:anim calcmode="lin" valueType="num">
                                      <p:cBhvr>
                                        <p:cTn id="33" dur="1000" fill="hold"/>
                                        <p:tgtEl>
                                          <p:spTgt spid="27"/>
                                        </p:tgtEl>
                                        <p:attrNameLst>
                                          <p:attrName>ppt_y</p:attrName>
                                        </p:attrNameLst>
                                      </p:cBhvr>
                                      <p:tavLst>
                                        <p:tav tm="0">
                                          <p:val>
                                            <p:strVal val="#ppt_y+.1"/>
                                          </p:val>
                                        </p:tav>
                                        <p:tav tm="100000">
                                          <p:val>
                                            <p:strVal val="#ppt_y"/>
                                          </p:val>
                                        </p:tav>
                                      </p:tavLst>
                                    </p:anim>
                                  </p:childTnLst>
                                </p:cTn>
                              </p:par>
                            </p:childTnLst>
                          </p:cTn>
                        </p:par>
                        <p:par>
                          <p:cTn id="34" fill="hold">
                            <p:stCondLst>
                              <p:cond delay="1500"/>
                            </p:stCondLst>
                            <p:childTnLst>
                              <p:par>
                                <p:cTn id="35" presetID="42" presetClass="entr" presetSubtype="0" fill="hold" grpId="0" nodeType="after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1000"/>
                                        <p:tgtEl>
                                          <p:spTgt spid="28"/>
                                        </p:tgtEl>
                                      </p:cBhvr>
                                    </p:animEffect>
                                    <p:anim calcmode="lin" valueType="num">
                                      <p:cBhvr>
                                        <p:cTn id="38" dur="1000" fill="hold"/>
                                        <p:tgtEl>
                                          <p:spTgt spid="28"/>
                                        </p:tgtEl>
                                        <p:attrNameLst>
                                          <p:attrName>ppt_x</p:attrName>
                                        </p:attrNameLst>
                                      </p:cBhvr>
                                      <p:tavLst>
                                        <p:tav tm="0">
                                          <p:val>
                                            <p:strVal val="#ppt_x"/>
                                          </p:val>
                                        </p:tav>
                                        <p:tav tm="100000">
                                          <p:val>
                                            <p:strVal val="#ppt_x"/>
                                          </p:val>
                                        </p:tav>
                                      </p:tavLst>
                                    </p:anim>
                                    <p:anim calcmode="lin" valueType="num">
                                      <p:cBhvr>
                                        <p:cTn id="39" dur="1000" fill="hold"/>
                                        <p:tgtEl>
                                          <p:spTgt spid="2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1000"/>
                                        <p:tgtEl>
                                          <p:spTgt spid="29"/>
                                        </p:tgtEl>
                                      </p:cBhvr>
                                    </p:animEffect>
                                    <p:anim calcmode="lin" valueType="num">
                                      <p:cBhvr>
                                        <p:cTn id="43" dur="1000" fill="hold"/>
                                        <p:tgtEl>
                                          <p:spTgt spid="29"/>
                                        </p:tgtEl>
                                        <p:attrNameLst>
                                          <p:attrName>ppt_x</p:attrName>
                                        </p:attrNameLst>
                                      </p:cBhvr>
                                      <p:tavLst>
                                        <p:tav tm="0">
                                          <p:val>
                                            <p:strVal val="#ppt_x"/>
                                          </p:val>
                                        </p:tav>
                                        <p:tav tm="100000">
                                          <p:val>
                                            <p:strVal val="#ppt_x"/>
                                          </p:val>
                                        </p:tav>
                                      </p:tavLst>
                                    </p:anim>
                                    <p:anim calcmode="lin" valueType="num">
                                      <p:cBhvr>
                                        <p:cTn id="44" dur="1000" fill="hold"/>
                                        <p:tgtEl>
                                          <p:spTgt spid="29"/>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1000"/>
                                        <p:tgtEl>
                                          <p:spTgt spid="30"/>
                                        </p:tgtEl>
                                      </p:cBhvr>
                                    </p:animEffect>
                                    <p:anim calcmode="lin" valueType="num">
                                      <p:cBhvr>
                                        <p:cTn id="49" dur="1000" fill="hold"/>
                                        <p:tgtEl>
                                          <p:spTgt spid="30"/>
                                        </p:tgtEl>
                                        <p:attrNameLst>
                                          <p:attrName>ppt_x</p:attrName>
                                        </p:attrNameLst>
                                      </p:cBhvr>
                                      <p:tavLst>
                                        <p:tav tm="0">
                                          <p:val>
                                            <p:strVal val="#ppt_x"/>
                                          </p:val>
                                        </p:tav>
                                        <p:tav tm="100000">
                                          <p:val>
                                            <p:strVal val="#ppt_x"/>
                                          </p:val>
                                        </p:tav>
                                      </p:tavLst>
                                    </p:anim>
                                    <p:anim calcmode="lin" valueType="num">
                                      <p:cBhvr>
                                        <p:cTn id="50" dur="1000" fill="hold"/>
                                        <p:tgtEl>
                                          <p:spTgt spid="30"/>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1000"/>
                                        <p:tgtEl>
                                          <p:spTgt spid="31"/>
                                        </p:tgtEl>
                                      </p:cBhvr>
                                    </p:animEffect>
                                    <p:anim calcmode="lin" valueType="num">
                                      <p:cBhvr>
                                        <p:cTn id="54" dur="1000" fill="hold"/>
                                        <p:tgtEl>
                                          <p:spTgt spid="31"/>
                                        </p:tgtEl>
                                        <p:attrNameLst>
                                          <p:attrName>ppt_x</p:attrName>
                                        </p:attrNameLst>
                                      </p:cBhvr>
                                      <p:tavLst>
                                        <p:tav tm="0">
                                          <p:val>
                                            <p:strVal val="#ppt_x"/>
                                          </p:val>
                                        </p:tav>
                                        <p:tav tm="100000">
                                          <p:val>
                                            <p:strVal val="#ppt_x"/>
                                          </p:val>
                                        </p:tav>
                                      </p:tavLst>
                                    </p:anim>
                                    <p:anim calcmode="lin" valueType="num">
                                      <p:cBhvr>
                                        <p:cTn id="55" dur="1000" fill="hold"/>
                                        <p:tgtEl>
                                          <p:spTgt spid="31"/>
                                        </p:tgtEl>
                                        <p:attrNameLst>
                                          <p:attrName>ppt_y</p:attrName>
                                        </p:attrNameLst>
                                      </p:cBhvr>
                                      <p:tavLst>
                                        <p:tav tm="0">
                                          <p:val>
                                            <p:strVal val="#ppt_y+.1"/>
                                          </p:val>
                                        </p:tav>
                                        <p:tav tm="100000">
                                          <p:val>
                                            <p:strVal val="#ppt_y"/>
                                          </p:val>
                                        </p:tav>
                                      </p:tavLst>
                                    </p:anim>
                                  </p:childTnLst>
                                </p:cTn>
                              </p:par>
                              <p:par>
                                <p:cTn id="56" presetID="22" presetClass="entr" presetSubtype="8"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wipe(left)">
                                      <p:cBhvr>
                                        <p:cTn id="5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4" grpId="0" animBg="1"/>
      <p:bldP spid="20" grpId="0" animBg="1"/>
      <p:bldP spid="21" grpId="0" animBg="1"/>
      <p:bldP spid="22" grpId="0" animBg="1"/>
      <p:bldP spid="26" grpId="0"/>
      <p:bldP spid="27" grpId="0"/>
      <p:bldP spid="28" grpId="0"/>
      <p:bldP spid="29" grpId="0"/>
      <p:bldP spid="30" grpId="0"/>
      <p:bldP spid="31" grpId="0"/>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2" name="深度视觉·原创设计 https://www.docer.com/works?userid=22383862"/>
          <p:cNvSpPr txBox="1"/>
          <p:nvPr/>
        </p:nvSpPr>
        <p:spPr>
          <a:xfrm>
            <a:off x="379243" y="309320"/>
            <a:ext cx="2131945" cy="398780"/>
          </a:xfrm>
          <a:prstGeom prst="rect">
            <a:avLst/>
          </a:prstGeom>
          <a:noFill/>
        </p:spPr>
        <p:txBody>
          <a:bodyPr wrap="square" rtlCol="0">
            <a:spAutoFit/>
          </a:bodyPr>
          <a:lstStyle/>
          <a:p>
            <a:pPr algn="dist"/>
            <a:r>
              <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原型展示</a:t>
            </a:r>
            <a:endPar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cxnSp>
        <p:nvCxnSpPr>
          <p:cNvPr id="3" name="深度视觉·原创设计 https://www.docer.com/works?userid=22383862"/>
          <p:cNvCxnSpPr/>
          <p:nvPr/>
        </p:nvCxnSpPr>
        <p:spPr>
          <a:xfrm>
            <a:off x="7931727" y="3430732"/>
            <a:ext cx="4260273" cy="0"/>
          </a:xfrm>
          <a:prstGeom prst="line">
            <a:avLst/>
          </a:prstGeom>
          <a:ln w="25400">
            <a:solidFill>
              <a:schemeClr val="bg1">
                <a:lumMod val="85000"/>
              </a:schemeClr>
            </a:solidFill>
            <a:prstDash val="sysDash"/>
            <a:headEnd type="oval" w="med" len="med"/>
          </a:ln>
        </p:spPr>
        <p:style>
          <a:lnRef idx="1">
            <a:schemeClr val="accent1"/>
          </a:lnRef>
          <a:fillRef idx="0">
            <a:schemeClr val="accent1"/>
          </a:fillRef>
          <a:effectRef idx="0">
            <a:schemeClr val="accent1"/>
          </a:effectRef>
          <a:fontRef idx="minor">
            <a:schemeClr val="tx1"/>
          </a:fontRef>
        </p:style>
      </p:cxnSp>
      <p:sp>
        <p:nvSpPr>
          <p:cNvPr id="4" name="深度视觉·原创设计 https://www.docer.com/works?userid=22383862"/>
          <p:cNvSpPr/>
          <p:nvPr/>
        </p:nvSpPr>
        <p:spPr>
          <a:xfrm>
            <a:off x="9798627" y="3246076"/>
            <a:ext cx="369311" cy="369311"/>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 dirty="0">
              <a:latin typeface="Roboto Light"/>
            </a:endParaRPr>
          </a:p>
        </p:txBody>
      </p:sp>
      <p:sp>
        <p:nvSpPr>
          <p:cNvPr id="5" name="深度视觉·原创设计 https://www.docer.com/works?userid=22383862"/>
          <p:cNvSpPr/>
          <p:nvPr/>
        </p:nvSpPr>
        <p:spPr>
          <a:xfrm>
            <a:off x="9511333" y="4110272"/>
            <a:ext cx="1877103" cy="603885"/>
          </a:xfrm>
          <a:prstGeom prst="rect">
            <a:avLst/>
          </a:prstGeom>
        </p:spPr>
        <p:txBody>
          <a:bodyPr wrap="square">
            <a:spAutoFit/>
          </a:bodyPr>
          <a:lstStyle/>
          <a:p>
            <a:pPr lvl="0" algn="l">
              <a:lnSpc>
                <a:spcPts val="2000"/>
              </a:lnSpc>
              <a:defRPr/>
            </a:pPr>
            <a:r>
              <a:rPr lang="zh-CN" altLang="en-US" sz="11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实时更新列表，给兼职用户更好体验</a:t>
            </a:r>
            <a:endParaRPr lang="zh-CN" altLang="en-US" sz="11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p:txBody>
      </p:sp>
      <p:sp>
        <p:nvSpPr>
          <p:cNvPr id="6" name="深度视觉·原创设计 https://www.docer.com/works?userid=22383862"/>
          <p:cNvSpPr/>
          <p:nvPr/>
        </p:nvSpPr>
        <p:spPr>
          <a:xfrm>
            <a:off x="9511333" y="3800043"/>
            <a:ext cx="1092141" cy="33718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rPr>
              <a:t>抢单</a:t>
            </a:r>
            <a:endParaRPr kumimoji="0" lang="zh-CN" altLang="en-US" sz="1600" b="1"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endParaRPr>
          </a:p>
        </p:txBody>
      </p:sp>
      <p:sp>
        <p:nvSpPr>
          <p:cNvPr id="8" name="深度视觉·原创设计 https://www.docer.com/works?userid=22383862"/>
          <p:cNvSpPr txBox="1"/>
          <p:nvPr/>
        </p:nvSpPr>
        <p:spPr>
          <a:xfrm>
            <a:off x="2056026" y="1728377"/>
            <a:ext cx="1808480" cy="583565"/>
          </a:xfrm>
          <a:prstGeom prst="rect">
            <a:avLst/>
          </a:prstGeom>
          <a:noFill/>
        </p:spPr>
        <p:txBody>
          <a:bodyPr wrap="none" rtlCol="0">
            <a:spAutoFit/>
          </a:bodyPr>
          <a:lstStyle/>
          <a:p>
            <a:pPr algn="l"/>
            <a:r>
              <a:rPr lang="zh-CN" altLang="en-US" sz="3200" dirty="0">
                <a:solidFill>
                  <a:schemeClr val="tx1">
                    <a:lumMod val="75000"/>
                    <a:lumOff val="25000"/>
                  </a:schemeClr>
                </a:solidFill>
                <a:latin typeface="思源黑体 CN Normal" panose="020B0400000000000000" pitchFamily="34" charset="-122"/>
                <a:ea typeface="思源黑体 CN Normal" panose="020B0400000000000000" pitchFamily="34" charset="-122"/>
              </a:rPr>
              <a:t>接单主页</a:t>
            </a:r>
            <a:endParaRPr lang="zh-CN" altLang="en-US" sz="32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9" name="深度视觉·原创设计 https://www.docer.com/works?userid=22383862"/>
          <p:cNvSpPr txBox="1"/>
          <p:nvPr/>
        </p:nvSpPr>
        <p:spPr>
          <a:xfrm>
            <a:off x="2056026" y="2986405"/>
            <a:ext cx="3407382" cy="735965"/>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rPr>
              <a:t>通过抢单的功能需要兼职的用户自行选择时间和送达地址</a:t>
            </a:r>
            <a:endParaRPr kumimoji="0" lang="zh-CN" altLang="en-US"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endParaRPr>
          </a:p>
        </p:txBody>
      </p:sp>
      <p:pic>
        <p:nvPicPr>
          <p:cNvPr id="13" name="图片 12"/>
          <p:cNvPicPr>
            <a:picLocks noChangeAspect="1"/>
          </p:cNvPicPr>
          <p:nvPr/>
        </p:nvPicPr>
        <p:blipFill>
          <a:blip r:embed="rId1"/>
          <a:stretch>
            <a:fillRect/>
          </a:stretch>
        </p:blipFill>
        <p:spPr>
          <a:xfrm>
            <a:off x="5527040" y="25400"/>
            <a:ext cx="3398520" cy="64573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22" presetClass="entr" presetSubtype="8"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2" name="深度视觉·原创设计 https://www.docer.com/works?userid=22383862"/>
          <p:cNvSpPr txBox="1"/>
          <p:nvPr/>
        </p:nvSpPr>
        <p:spPr>
          <a:xfrm>
            <a:off x="379243" y="309320"/>
            <a:ext cx="2131945" cy="398780"/>
          </a:xfrm>
          <a:prstGeom prst="rect">
            <a:avLst/>
          </a:prstGeom>
          <a:noFill/>
        </p:spPr>
        <p:txBody>
          <a:bodyPr wrap="square" rtlCol="0">
            <a:spAutoFit/>
          </a:bodyPr>
          <a:lstStyle/>
          <a:p>
            <a:pPr algn="dist"/>
            <a:r>
              <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原型展示</a:t>
            </a:r>
            <a:endPar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cxnSp>
        <p:nvCxnSpPr>
          <p:cNvPr id="3" name="深度视觉·原创设计 https://www.docer.com/works?userid=22383862"/>
          <p:cNvCxnSpPr/>
          <p:nvPr/>
        </p:nvCxnSpPr>
        <p:spPr>
          <a:xfrm>
            <a:off x="7931727" y="3430732"/>
            <a:ext cx="4260273" cy="0"/>
          </a:xfrm>
          <a:prstGeom prst="line">
            <a:avLst/>
          </a:prstGeom>
          <a:ln w="25400">
            <a:solidFill>
              <a:schemeClr val="bg1">
                <a:lumMod val="85000"/>
              </a:schemeClr>
            </a:solidFill>
            <a:prstDash val="sysDash"/>
            <a:headEnd type="oval" w="med" len="med"/>
          </a:ln>
        </p:spPr>
        <p:style>
          <a:lnRef idx="1">
            <a:schemeClr val="accent1"/>
          </a:lnRef>
          <a:fillRef idx="0">
            <a:schemeClr val="accent1"/>
          </a:fillRef>
          <a:effectRef idx="0">
            <a:schemeClr val="accent1"/>
          </a:effectRef>
          <a:fontRef idx="minor">
            <a:schemeClr val="tx1"/>
          </a:fontRef>
        </p:style>
      </p:cxnSp>
      <p:sp>
        <p:nvSpPr>
          <p:cNvPr id="4" name="深度视觉·原创设计 https://www.docer.com/works?userid=22383862"/>
          <p:cNvSpPr/>
          <p:nvPr/>
        </p:nvSpPr>
        <p:spPr>
          <a:xfrm>
            <a:off x="9798627" y="3246076"/>
            <a:ext cx="369311" cy="369311"/>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 dirty="0">
              <a:latin typeface="Roboto Light"/>
            </a:endParaRPr>
          </a:p>
        </p:txBody>
      </p:sp>
      <p:sp>
        <p:nvSpPr>
          <p:cNvPr id="5" name="深度视觉·原创设计 https://www.docer.com/works?userid=22383862"/>
          <p:cNvSpPr/>
          <p:nvPr/>
        </p:nvSpPr>
        <p:spPr>
          <a:xfrm>
            <a:off x="9511333" y="4110272"/>
            <a:ext cx="1877103" cy="347345"/>
          </a:xfrm>
          <a:prstGeom prst="rect">
            <a:avLst/>
          </a:prstGeom>
        </p:spPr>
        <p:txBody>
          <a:bodyPr wrap="square">
            <a:spAutoFit/>
          </a:bodyPr>
          <a:lstStyle/>
          <a:p>
            <a:pPr lvl="0" algn="l">
              <a:lnSpc>
                <a:spcPts val="2000"/>
              </a:lnSpc>
              <a:defRPr/>
            </a:pPr>
            <a:r>
              <a:rPr lang="zh-CN" altLang="en-US" sz="11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每周更新本学期的课程</a:t>
            </a:r>
            <a:endParaRPr lang="zh-CN" altLang="en-US" sz="11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p:txBody>
      </p:sp>
      <p:sp>
        <p:nvSpPr>
          <p:cNvPr id="6" name="深度视觉·原创设计 https://www.docer.com/works?userid=22383862"/>
          <p:cNvSpPr/>
          <p:nvPr/>
        </p:nvSpPr>
        <p:spPr>
          <a:xfrm>
            <a:off x="9511333" y="3800043"/>
            <a:ext cx="1092141" cy="33718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rPr>
              <a:t>周周更新</a:t>
            </a:r>
            <a:endParaRPr kumimoji="0" lang="zh-CN" altLang="en-US" sz="1600" b="1"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endParaRPr>
          </a:p>
        </p:txBody>
      </p:sp>
      <p:sp>
        <p:nvSpPr>
          <p:cNvPr id="8" name="深度视觉·原创设计 https://www.docer.com/works?userid=22383862"/>
          <p:cNvSpPr txBox="1"/>
          <p:nvPr/>
        </p:nvSpPr>
        <p:spPr>
          <a:xfrm>
            <a:off x="2056026" y="1728377"/>
            <a:ext cx="1402080" cy="583565"/>
          </a:xfrm>
          <a:prstGeom prst="rect">
            <a:avLst/>
          </a:prstGeom>
          <a:noFill/>
        </p:spPr>
        <p:txBody>
          <a:bodyPr wrap="none" rtlCol="0">
            <a:spAutoFit/>
          </a:bodyPr>
          <a:lstStyle/>
          <a:p>
            <a:pPr algn="l"/>
            <a:r>
              <a:rPr lang="zh-CN" altLang="en-US" sz="320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课程表</a:t>
            </a:r>
            <a:endParaRPr lang="zh-CN" altLang="en-US" sz="32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9" name="深度视觉·原创设计 https://www.docer.com/works?userid=22383862"/>
          <p:cNvSpPr txBox="1"/>
          <p:nvPr/>
        </p:nvSpPr>
        <p:spPr>
          <a:xfrm>
            <a:off x="2056026" y="2986405"/>
            <a:ext cx="3407382" cy="412750"/>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rPr>
              <a:t>显示本周当前用户的具体课程</a:t>
            </a:r>
            <a:endParaRPr kumimoji="0" lang="zh-CN" altLang="en-US"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endParaRPr>
          </a:p>
        </p:txBody>
      </p:sp>
      <p:pic>
        <p:nvPicPr>
          <p:cNvPr id="2" name="图片 1"/>
          <p:cNvPicPr>
            <a:picLocks noChangeAspect="1"/>
          </p:cNvPicPr>
          <p:nvPr/>
        </p:nvPicPr>
        <p:blipFill>
          <a:blip r:embed="rId1"/>
          <a:stretch>
            <a:fillRect/>
          </a:stretch>
        </p:blipFill>
        <p:spPr>
          <a:xfrm>
            <a:off x="5737225" y="36195"/>
            <a:ext cx="3329940" cy="64465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22" presetClass="entr" presetSubtype="8"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6" grpId="0"/>
      <p:bldP spid="9" grpId="0"/>
    </p:bldLst>
  </p:timing>
</p:sld>
</file>

<file path=ppt/tags/tag1.xml><?xml version="1.0" encoding="utf-8"?>
<p:tagLst xmlns:p="http://schemas.openxmlformats.org/presentationml/2006/main">
  <p:tag name="KSO_WM_UNIT_PLACING_PICTURE_USER_VIEWPORT" val="{&quot;height&quot;:9637,&quot;width&quot;:5424}"/>
</p:tagLst>
</file>

<file path=ppt/tags/tag2.xml><?xml version="1.0" encoding="utf-8"?>
<p:tagLst xmlns:p="http://schemas.openxmlformats.org/presentationml/2006/main">
  <p:tag name="KSO_WM_UNIT_PLACING_PICTURE_USER_VIEWPORT" val="{&quot;height&quot;:9685,&quot;width&quot;:5184}"/>
</p:tagLst>
</file>

<file path=ppt/tags/tag3.xml><?xml version="1.0" encoding="utf-8"?>
<p:tagLst xmlns:p="http://schemas.openxmlformats.org/presentationml/2006/main">
  <p:tag name="KSO_WM_UNIT_PLACING_PICTURE_USER_VIEWPORT" val="{&quot;height&quot;:10260,&quot;width&quot;:5268}"/>
</p:tagLst>
</file>

<file path=ppt/theme/theme1.xml><?xml version="1.0" encoding="utf-8"?>
<a:theme xmlns:a="http://schemas.openxmlformats.org/drawingml/2006/main" name="Office 主题​​">
  <a:themeElements>
    <a:clrScheme name="自定义 22">
      <a:dk1>
        <a:srgbClr val="000000"/>
      </a:dk1>
      <a:lt1>
        <a:srgbClr val="FFFFFF"/>
      </a:lt1>
      <a:dk2>
        <a:srgbClr val="44546A"/>
      </a:dk2>
      <a:lt2>
        <a:srgbClr val="E7E6E6"/>
      </a:lt2>
      <a:accent1>
        <a:srgbClr val="176F6E"/>
      </a:accent1>
      <a:accent2>
        <a:srgbClr val="FA7812"/>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1415</Words>
  <Application>WPS 演示</Application>
  <PresentationFormat>宽屏</PresentationFormat>
  <Paragraphs>234</Paragraphs>
  <Slides>20</Slides>
  <Notes>0</Notes>
  <HiddenSlides>0</HiddenSlides>
  <MMClips>0</MMClips>
  <ScaleCrop>false</ScaleCrop>
  <HeadingPairs>
    <vt:vector size="6" baseType="variant">
      <vt:variant>
        <vt:lpstr>已用的字体</vt:lpstr>
      </vt:variant>
      <vt:variant>
        <vt:i4>30</vt:i4>
      </vt:variant>
      <vt:variant>
        <vt:lpstr>主题</vt:lpstr>
      </vt:variant>
      <vt:variant>
        <vt:i4>1</vt:i4>
      </vt:variant>
      <vt:variant>
        <vt:lpstr>幻灯片标题</vt:lpstr>
      </vt:variant>
      <vt:variant>
        <vt:i4>20</vt:i4>
      </vt:variant>
    </vt:vector>
  </HeadingPairs>
  <TitlesOfParts>
    <vt:vector size="51" baseType="lpstr">
      <vt:lpstr>Arial</vt:lpstr>
      <vt:lpstr>宋体</vt:lpstr>
      <vt:lpstr>Wingdings</vt:lpstr>
      <vt:lpstr>Calibri</vt:lpstr>
      <vt:lpstr>思源黑体</vt:lpstr>
      <vt:lpstr>黑体</vt:lpstr>
      <vt:lpstr>思源黑体 CN Heavy</vt:lpstr>
      <vt:lpstr>思源黑体</vt:lpstr>
      <vt:lpstr>Source Han Sans CN Normal</vt:lpstr>
      <vt:lpstr>微软雅黑</vt:lpstr>
      <vt:lpstr>Source Han Sans SC</vt:lpstr>
      <vt:lpstr>方正黑体简体</vt:lpstr>
      <vt:lpstr>阿里巴巴普惠体 M</vt:lpstr>
      <vt:lpstr>Source Han Sans SC</vt:lpstr>
      <vt:lpstr>Source Han Sans SC</vt:lpstr>
      <vt:lpstr>Lato</vt:lpstr>
      <vt:lpstr>FZHei-B01S</vt:lpstr>
      <vt:lpstr>Source Han Sans CN</vt:lpstr>
      <vt:lpstr>Montserrat</vt:lpstr>
      <vt:lpstr>思源黑体 CN Normal</vt:lpstr>
      <vt:lpstr>Open Sans</vt:lpstr>
      <vt:lpstr>Source Han Sans CN</vt:lpstr>
      <vt:lpstr>Roboto Light</vt:lpstr>
      <vt:lpstr>等线</vt:lpstr>
      <vt:lpstr>Arial Unicode MS</vt:lpstr>
      <vt:lpstr>等线 Light</vt:lpstr>
      <vt:lpstr>汉仪书宋二简</vt:lpstr>
      <vt:lpstr>Yu Gothic UI Semilight</vt:lpstr>
      <vt:lpstr>Segoe Print</vt:lpstr>
      <vt:lpstr>Yu Gothic UI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阿炸与阿爆</cp:lastModifiedBy>
  <cp:revision>12</cp:revision>
  <dcterms:created xsi:type="dcterms:W3CDTF">2020-12-16T07:00:00Z</dcterms:created>
  <dcterms:modified xsi:type="dcterms:W3CDTF">2022-04-19T10:04:42Z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KSOTemplateUUID">
    <vt:lpwstr>v1.0_mb_GFsagpEW0KZX4KYobGbbRw==</vt:lpwstr>
  </property>
  <property fmtid="{D5CDD505-2E9C-101B-9397-08002B2CF9AE}" pid="4" name="ICV">
    <vt:lpwstr>D11BE5CB42F44BF192070CA2360FAD10</vt:lpwstr>
  </property>
</Properties>
</file>