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8" r:id="rId3"/>
    <p:sldId id="261" r:id="rId5"/>
    <p:sldId id="277" r:id="rId6"/>
    <p:sldId id="279" r:id="rId7"/>
    <p:sldId id="259" r:id="rId8"/>
    <p:sldId id="275" r:id="rId9"/>
    <p:sldId id="276" r:id="rId10"/>
    <p:sldId id="280" r:id="rId11"/>
    <p:sldId id="265" r:id="rId12"/>
    <p:sldId id="263" r:id="rId13"/>
    <p:sldId id="260" r:id="rId14"/>
    <p:sldId id="264" r:id="rId15"/>
    <p:sldId id="268" r:id="rId16"/>
    <p:sldId id="269" r:id="rId17"/>
    <p:sldId id="270" r:id="rId18"/>
    <p:sldId id="266" r:id="rId19"/>
    <p:sldId id="262" r:id="rId20"/>
    <p:sldId id="26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8BE2FF19-9D0A-674D-9D47-6BFADE4156DE}"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BE2FF19-9D0A-674D-9D47-6BFADE4156DE}"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BE2FF19-9D0A-674D-9D47-6BFADE4156DE}"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BE2FF19-9D0A-674D-9D47-6BFADE4156DE}"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8BE2FF19-9D0A-674D-9D47-6BFADE4156DE}"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8BE2FF19-9D0A-674D-9D47-6BFADE4156DE}" type="datetimeFigureOut">
              <a:rPr/>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8BE2FF19-9D0A-674D-9D47-6BFADE4156DE}" type="datetimeFigureOut">
              <a:rPr/>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8BE2FF19-9D0A-674D-9D47-6BFADE4156DE}" type="datetimeFigureOut">
              <a:rPr/>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2FF19-9D0A-674D-9D47-6BFADE4156DE}" type="datetimeFigureOut">
              <a:rPr/>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8BE2FF19-9D0A-674D-9D47-6BFADE4156DE}" type="datetimeFigureOut">
              <a:rPr/>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8BE2FF19-9D0A-674D-9D47-6BFADE4156DE}" type="datetimeFigureOut">
              <a:rPr/>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F52F851F-98DE-E84B-B6F1-112EE897FC2E}" type="slidenum">
              <a:rPr/>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2FF19-9D0A-674D-9D47-6BFADE4156DE}" type="datetimeFigureOut">
              <a:rPr/>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F851F-98DE-E84B-B6F1-112EE897FC2E}" type="slidenum">
              <a:rPr/>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30.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5.png"/><Relationship Id="rId2" Type="http://schemas.openxmlformats.org/officeDocument/2006/relationships/image" Target="../media/image11.png"/><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1.png"/><Relationship Id="rId6" Type="http://schemas.openxmlformats.org/officeDocument/2006/relationships/tags" Target="../tags/tag3.xml"/><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tags" Target="../tags/tag2.xml"/><Relationship Id="rId2" Type="http://schemas.openxmlformats.org/officeDocument/2006/relationships/image" Target="../media/image8.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6331" y="1979720"/>
            <a:ext cx="3319826" cy="2898560"/>
          </a:xfrm>
          <a:prstGeom prst="rect">
            <a:avLst/>
          </a:prstGeom>
          <a:blipFill>
            <a:blip r:embed="rId1"/>
            <a:srcRect/>
            <a:stretch>
              <a:fillRect l="-11409" r="-114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20741" y="1485900"/>
            <a:ext cx="4451005" cy="3886200"/>
          </a:xfrm>
          <a:prstGeom prst="rect">
            <a:avLst/>
          </a:prstGeom>
          <a:solidFill>
            <a:srgbClr val="4963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133340" y="1713230"/>
            <a:ext cx="6099175" cy="76835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400" b="1">
                <a:solidFill>
                  <a:schemeClr val="tx1">
                    <a:lumMod val="75000"/>
                    <a:lumOff val="25000"/>
                  </a:schemeClr>
                </a:solidFill>
                <a:effectLst>
                  <a:outerShdw blurRad="63500" sx="102000" sy="102000" algn="ctr" rotWithShape="0">
                    <a:schemeClr val="bg1">
                      <a:alpha val="20000"/>
                    </a:schemeClr>
                  </a:outerShdw>
                </a:effectLst>
                <a:latin typeface="微软雅黑" panose="020B0503020204020204" pitchFamily="34" charset="-122"/>
                <a:ea typeface="微软雅黑" panose="020B0503020204020204" pitchFamily="34" charset="-122"/>
                <a:sym typeface="Arial" panose="020B0604020202020204" pitchFamily="34" charset="0"/>
              </a:rPr>
              <a:t>系统设计和数据库设计</a:t>
            </a:r>
            <a:endParaRPr lang="zh-CN" altLang="en-US" sz="4400" b="1">
              <a:solidFill>
                <a:schemeClr val="tx1">
                  <a:lumMod val="75000"/>
                  <a:lumOff val="25000"/>
                </a:schemeClr>
              </a:solidFill>
              <a:effectLst>
                <a:outerShdw blurRad="63500" sx="102000" sy="102000" algn="ctr" rotWithShape="0">
                  <a:schemeClr val="bg1">
                    <a:alpha val="20000"/>
                  </a:schemeClr>
                </a:outerShdw>
              </a:effectLst>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框 4"/>
          <p:cNvSpPr txBox="1"/>
          <p:nvPr/>
        </p:nvSpPr>
        <p:spPr>
          <a:xfrm>
            <a:off x="5427980" y="2689860"/>
            <a:ext cx="6790055" cy="460375"/>
          </a:xfrm>
          <a:prstGeom prst="rect">
            <a:avLst/>
          </a:prstGeom>
          <a:noFill/>
          <a:effectLst/>
        </p:spPr>
        <p:txBody>
          <a:bodyPr wrap="square" rtlCol="0">
            <a:spAutoFit/>
          </a:bodyPr>
          <a:lstStyle>
            <a:defPPr>
              <a:defRPr lang="zh-CN"/>
            </a:defPPr>
            <a:lvl1pPr>
              <a:defRPr sz="4800">
                <a:solidFill>
                  <a:schemeClr val="bg1"/>
                </a:solidFill>
                <a:latin typeface="思源黑体 CN Heavy" panose="020B0A00000000000000" pitchFamily="34" charset="-122"/>
                <a:ea typeface="思源黑体 CN Heavy" panose="020B0A00000000000000" pitchFamily="34" charset="-122"/>
              </a:defRPr>
            </a:lvl1pPr>
          </a:lstStyle>
          <a:p>
            <a:r>
              <a:rPr sz="2400" cap="all" spc="600" dirty="0">
                <a:solidFill>
                  <a:schemeClr val="tx1">
                    <a:lumMod val="75000"/>
                    <a:lumOff val="25000"/>
                  </a:schemeClr>
                </a:solidFill>
                <a:uFillTx/>
                <a:latin typeface="微软雅黑" panose="020B0503020204020204" pitchFamily="34" charset="-122"/>
                <a:ea typeface="微软雅黑" panose="020B0503020204020204" pitchFamily="34" charset="-122"/>
              </a:rPr>
              <a:t>System and database </a:t>
            </a:r>
            <a:endParaRPr lang="en-US" sz="2400" cap="all" spc="600" dirty="0">
              <a:solidFill>
                <a:schemeClr val="tx1">
                  <a:lumMod val="75000"/>
                  <a:lumOff val="25000"/>
                </a:schemeClr>
              </a:solidFill>
              <a:uFillTx/>
              <a:latin typeface="微软雅黑" panose="020B0503020204020204" pitchFamily="34" charset="-122"/>
              <a:ea typeface="微软雅黑" panose="020B0503020204020204" pitchFamily="34" charset="-122"/>
            </a:endParaRPr>
          </a:p>
        </p:txBody>
      </p:sp>
      <p:sp>
        <p:nvSpPr>
          <p:cNvPr id="7" name="TextBox 9"/>
          <p:cNvSpPr txBox="1"/>
          <p:nvPr/>
        </p:nvSpPr>
        <p:spPr>
          <a:xfrm>
            <a:off x="5427785" y="3547055"/>
            <a:ext cx="4992576" cy="570865"/>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a:latin typeface="微软雅黑" panose="020B0503020204020204" pitchFamily="34" charset="-122"/>
                <a:ea typeface="微软雅黑" panose="020B0503020204020204" pitchFamily="34" charset="-122"/>
              </a:rPr>
              <a:t>进一步对本</a:t>
            </a:r>
            <a:r>
              <a:rPr lang="en-US" altLang="zh-CN">
                <a:latin typeface="微软雅黑" panose="020B0503020204020204" pitchFamily="34" charset="-122"/>
                <a:ea typeface="微软雅黑" panose="020B0503020204020204" pitchFamily="34" charset="-122"/>
              </a:rPr>
              <a:t>APP</a:t>
            </a:r>
            <a:r>
              <a:rPr lang="zh-CN" altLang="en-US">
                <a:latin typeface="微软雅黑" panose="020B0503020204020204" pitchFamily="34" charset="-122"/>
                <a:ea typeface="微软雅黑" panose="020B0503020204020204" pitchFamily="34" charset="-122"/>
              </a:rPr>
              <a:t>进行设计，按照市场调研的需求分析，进一步进行系统设计和数据库设计</a:t>
            </a:r>
            <a:endParaRPr lang="en-US" altLang="zh-CN">
              <a:latin typeface="微软雅黑" panose="020B0503020204020204" pitchFamily="34" charset="-122"/>
              <a:ea typeface="微软雅黑" panose="020B0503020204020204" pitchFamily="34" charset="-122"/>
            </a:endParaRPr>
          </a:p>
        </p:txBody>
      </p:sp>
      <p:sp>
        <p:nvSpPr>
          <p:cNvPr id="8" name="矩形 7"/>
          <p:cNvSpPr/>
          <p:nvPr/>
        </p:nvSpPr>
        <p:spPr>
          <a:xfrm>
            <a:off x="11232515" y="497150"/>
            <a:ext cx="627628" cy="5850384"/>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537835" y="4738370"/>
            <a:ext cx="3265805" cy="368300"/>
          </a:xfrm>
          <a:prstGeom prst="rect">
            <a:avLst/>
          </a:prstGeom>
          <a:noFill/>
        </p:spPr>
        <p:txBody>
          <a:bodyPr wrap="none" rtlCol="0" anchor="t">
            <a:spAutoFit/>
          </a:bodyPr>
          <a:p>
            <a:pPr algn="ctr"/>
            <a:r>
              <a:rPr lang="en-US" altLang="zh-CN">
                <a:solidFill>
                  <a:schemeClr val="tx1">
                    <a:lumMod val="50000"/>
                    <a:lumOff val="50000"/>
                  </a:schemeClr>
                </a:solidFill>
                <a:latin typeface="微软雅黑" panose="020B0503020204020204" pitchFamily="34" charset="-122"/>
                <a:ea typeface="微软雅黑" panose="020B0503020204020204" pitchFamily="34" charset="-122"/>
                <a:sym typeface="+mn-ea"/>
              </a:rPr>
              <a:t>Created by </a:t>
            </a:r>
            <a:r>
              <a:rPr lang="zh-CN" altLang="en-US">
                <a:solidFill>
                  <a:schemeClr val="tx1">
                    <a:lumMod val="50000"/>
                    <a:lumOff val="50000"/>
                  </a:schemeClr>
                </a:solidFill>
                <a:latin typeface="微软雅黑" panose="020B0503020204020204" pitchFamily="34" charset="-122"/>
                <a:ea typeface="微软雅黑" panose="020B0503020204020204" pitchFamily="34" charset="-122"/>
                <a:sym typeface="+mn-ea"/>
              </a:rPr>
              <a:t>比奇堡的小机灵鬼</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childTnLst>
                          </p:cTn>
                        </p:par>
                        <p:par>
                          <p:cTn id="9" fill="hold">
                            <p:stCondLst>
                              <p:cond delay="500"/>
                            </p:stCondLst>
                            <p:childTnLst>
                              <p:par>
                                <p:cTn id="10" presetID="12" presetClass="entr" presetSubtype="4" fill="hold" grpId="0" nodeType="afterEffect">
                                  <p:stCondLst>
                                    <p:cond delay="0"/>
                                  </p:stCondLst>
                                  <p:iterate type="lt">
                                    <p:tmPct val="5983"/>
                                  </p:iterate>
                                  <p:childTnLst>
                                    <p:set>
                                      <p:cBhvr>
                                        <p:cTn id="11" dur="1" fill="hold">
                                          <p:stCondLst>
                                            <p:cond delay="0"/>
                                          </p:stCondLst>
                                        </p:cTn>
                                        <p:tgtEl>
                                          <p:spTgt spid="7"/>
                                        </p:tgtEl>
                                        <p:attrNameLst>
                                          <p:attrName>style.visibility</p:attrName>
                                        </p:attrNameLst>
                                      </p:cBhvr>
                                      <p:to>
                                        <p:strVal val="visible"/>
                                      </p:to>
                                    </p:set>
                                    <p:anim calcmode="lin" valueType="num">
                                      <p:cBhvr additive="base">
                                        <p:cTn id="12" dur="250"/>
                                        <p:tgtEl>
                                          <p:spTgt spid="7"/>
                                        </p:tgtEl>
                                        <p:attrNameLst>
                                          <p:attrName>ppt_y</p:attrName>
                                        </p:attrNameLst>
                                      </p:cBhvr>
                                      <p:tavLst>
                                        <p:tav tm="0">
                                          <p:val>
                                            <p:strVal val="#ppt_y+#ppt_h*1.125000"/>
                                          </p:val>
                                        </p:tav>
                                        <p:tav tm="100000">
                                          <p:val>
                                            <p:strVal val="#ppt_y"/>
                                          </p:val>
                                        </p:tav>
                                      </p:tavLst>
                                    </p:anim>
                                    <p:animEffect transition="in" filter="wipe(up)">
                                      <p:cBhvr>
                                        <p:cTn id="1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362200"/>
            <a:ext cx="5791200" cy="2133600"/>
          </a:xfrm>
          <a:prstGeom prst="rect">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1"/>
              </a:solidFill>
              <a:effectLst>
                <a:outerShdw blurRad="38100" dist="25400" dir="5400000" algn="ctr" rotWithShape="0">
                  <a:srgbClr val="6E747A">
                    <a:alpha val="43000"/>
                  </a:srgbClr>
                </a:outerShdw>
              </a:effectLst>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3" name="矩形 2"/>
          <p:cNvSpPr/>
          <p:nvPr/>
        </p:nvSpPr>
        <p:spPr>
          <a:xfrm>
            <a:off x="6464300" y="2362200"/>
            <a:ext cx="5727700" cy="213360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4" name="矩形 3"/>
          <p:cNvSpPr/>
          <p:nvPr/>
        </p:nvSpPr>
        <p:spPr>
          <a:xfrm>
            <a:off x="763284" y="566160"/>
            <a:ext cx="4214158" cy="2504843"/>
          </a:xfrm>
          <a:prstGeom prst="rect">
            <a:avLst/>
          </a:prstGeom>
          <a:blipFill>
            <a:blip r:embed="rId1"/>
            <a:srcRect/>
            <a:stretch>
              <a:fillRect l="-1080" r="-108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319360" y="559810"/>
            <a:ext cx="4214158" cy="2504843"/>
          </a:xfrm>
          <a:prstGeom prst="rect">
            <a:avLst/>
          </a:prstGeom>
          <a:blipFill>
            <a:blip r:embed="rId2"/>
            <a:srcRect/>
            <a:stretch>
              <a:fillRect t="-4305" b="-430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6"/>
          <p:cNvSpPr txBox="1"/>
          <p:nvPr/>
        </p:nvSpPr>
        <p:spPr>
          <a:xfrm>
            <a:off x="681990" y="3429000"/>
            <a:ext cx="4016375" cy="645160"/>
          </a:xfrm>
          <a:prstGeom prst="rect">
            <a:avLst/>
          </a:prstGeom>
          <a:noFill/>
        </p:spPr>
        <p:txBody>
          <a:bodyPr wrap="square" rtlCol="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管理员表</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b="1" cap="all" dirty="0">
                <a:solidFill>
                  <a:schemeClr val="bg1">
                    <a:lumMod val="65000"/>
                  </a:schemeClr>
                </a:solidFill>
                <a:uFillTx/>
                <a:latin typeface="微软雅黑" panose="020B0503020204020204" pitchFamily="34" charset="-122"/>
                <a:ea typeface="微软雅黑" panose="020B0503020204020204" pitchFamily="34" charset="-122"/>
                <a:sym typeface="微软雅黑" panose="020B0503020204020204" pitchFamily="34" charset="-122"/>
              </a:rPr>
              <a:t>The administrator table</a:t>
            </a:r>
            <a:endParaRPr lang="en-US" b="1" cap="all" dirty="0">
              <a:solidFill>
                <a:schemeClr val="bg1">
                  <a:lumMod val="65000"/>
                </a:schemeClr>
              </a:solidFill>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TextBox 6"/>
          <p:cNvSpPr txBox="1"/>
          <p:nvPr/>
        </p:nvSpPr>
        <p:spPr>
          <a:xfrm>
            <a:off x="7319360" y="3428961"/>
            <a:ext cx="2972303" cy="645160"/>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菜单表</a:t>
            </a:r>
            <a:endParaRPr 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b="1" cap="all" dirty="0">
                <a:solidFill>
                  <a:schemeClr val="bg1">
                    <a:lumMod val="85000"/>
                  </a:schemeClr>
                </a:solidFill>
                <a:uFillTx/>
                <a:latin typeface="微软雅黑" panose="020B0503020204020204" pitchFamily="34" charset="-122"/>
                <a:ea typeface="微软雅黑" panose="020B0503020204020204" pitchFamily="34" charset="-122"/>
                <a:sym typeface="微软雅黑" panose="020B0503020204020204" pitchFamily="34" charset="-122"/>
              </a:rPr>
              <a:t>The menu list</a:t>
            </a:r>
            <a:endParaRPr lang="en-US" b="1" cap="all" dirty="0">
              <a:solidFill>
                <a:schemeClr val="bg1">
                  <a:lumMod val="85000"/>
                </a:schemeClr>
              </a:solidFill>
              <a:uFillTx/>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 name="图片 9"/>
          <p:cNvPicPr>
            <a:picLocks noChangeAspect="1"/>
          </p:cNvPicPr>
          <p:nvPr/>
        </p:nvPicPr>
        <p:blipFill>
          <a:blip r:embed="rId3"/>
          <a:stretch>
            <a:fillRect/>
          </a:stretch>
        </p:blipFill>
        <p:spPr>
          <a:xfrm>
            <a:off x="763270" y="566420"/>
            <a:ext cx="4220845" cy="2492375"/>
          </a:xfrm>
          <a:prstGeom prst="rect">
            <a:avLst/>
          </a:prstGeom>
        </p:spPr>
      </p:pic>
      <p:pic>
        <p:nvPicPr>
          <p:cNvPr id="11" name="图片 10"/>
          <p:cNvPicPr>
            <a:picLocks noChangeAspect="1"/>
          </p:cNvPicPr>
          <p:nvPr/>
        </p:nvPicPr>
        <p:blipFill>
          <a:blip r:embed="rId4"/>
          <a:stretch>
            <a:fillRect/>
          </a:stretch>
        </p:blipFill>
        <p:spPr>
          <a:xfrm>
            <a:off x="3155315" y="4912360"/>
            <a:ext cx="5746115" cy="1440180"/>
          </a:xfrm>
          <a:prstGeom prst="rect">
            <a:avLst/>
          </a:prstGeom>
        </p:spPr>
      </p:pic>
      <p:pic>
        <p:nvPicPr>
          <p:cNvPr id="12" name="图片 11"/>
          <p:cNvPicPr>
            <a:picLocks noChangeAspect="1"/>
          </p:cNvPicPr>
          <p:nvPr/>
        </p:nvPicPr>
        <p:blipFill>
          <a:blip r:embed="rId5"/>
          <a:stretch>
            <a:fillRect/>
          </a:stretch>
        </p:blipFill>
        <p:spPr>
          <a:xfrm>
            <a:off x="7080885" y="523875"/>
            <a:ext cx="5184140" cy="2534920"/>
          </a:xfrm>
          <a:prstGeom prst="rect">
            <a:avLst/>
          </a:prstGeom>
        </p:spPr>
      </p:pic>
      <p:sp>
        <p:nvSpPr>
          <p:cNvPr id="13" name="TextBox 6"/>
          <p:cNvSpPr txBox="1"/>
          <p:nvPr/>
        </p:nvSpPr>
        <p:spPr>
          <a:xfrm>
            <a:off x="8901430" y="5596255"/>
            <a:ext cx="3001645" cy="645160"/>
          </a:xfrm>
          <a:prstGeom prst="rect">
            <a:avLst/>
          </a:prstGeom>
          <a:noFill/>
        </p:spPr>
        <p:txBody>
          <a:bodyPr wrap="square" rtlCol="0">
            <a:spAutoFit/>
          </a:bodyPr>
          <a:p>
            <a:r>
              <a:rPr lang="zh-CN"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角色表</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b="1" cap="all" dirty="0">
                <a:solidFill>
                  <a:schemeClr val="bg1">
                    <a:lumMod val="65000"/>
                  </a:schemeClr>
                </a:solidFill>
                <a:uFillTx/>
                <a:latin typeface="微软雅黑" panose="020B0503020204020204" pitchFamily="34" charset="-122"/>
                <a:ea typeface="微软雅黑" panose="020B0503020204020204" pitchFamily="34" charset="-122"/>
                <a:sym typeface="微软雅黑" panose="020B0503020204020204" pitchFamily="34" charset="-122"/>
              </a:rPr>
              <a:t>Character sheet</a:t>
            </a:r>
            <a:endParaRPr lang="en-US" b="1" cap="all" dirty="0">
              <a:solidFill>
                <a:schemeClr val="bg1">
                  <a:lumMod val="65000"/>
                </a:schemeClr>
              </a:solidFill>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文本框 15"/>
          <p:cNvSpPr txBox="1"/>
          <p:nvPr/>
        </p:nvSpPr>
        <p:spPr>
          <a:xfrm>
            <a:off x="763270" y="5448300"/>
            <a:ext cx="2108200" cy="521970"/>
          </a:xfrm>
          <a:prstGeom prst="rect">
            <a:avLst/>
          </a:prstGeom>
          <a:noFill/>
        </p:spPr>
        <p:txBody>
          <a:bodyPr wrap="square" rtlCol="0">
            <a:spAutoFit/>
          </a:bodyPr>
          <a:p>
            <a:pPr algn="ctr"/>
            <a:r>
              <a:rPr lang="zh-CN" altLang="en-US" sz="2800" b="1">
                <a:solidFill>
                  <a:schemeClr val="accent1"/>
                </a:solidFill>
                <a:effectLst>
                  <a:outerShdw blurRad="38100" dist="25400" dir="5400000" algn="ctr" rotWithShape="0">
                    <a:srgbClr val="6E747A">
                      <a:alpha val="43000"/>
                    </a:srgbClr>
                  </a:outerShdw>
                </a:effectLst>
                <a:sym typeface="+mn-ea"/>
              </a:rPr>
              <a:t>系统管理</a:t>
            </a:r>
            <a:endParaRPr lang="zh-CN" altLang="en-US" sz="2800" b="1">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750"/>
                                        <p:tgtEl>
                                          <p:spTgt spid="6"/>
                                        </p:tgtEl>
                                      </p:cBhvr>
                                    </p:animEffect>
                                  </p:childTnLst>
                                </p:cTn>
                              </p:par>
                            </p:childTnLst>
                          </p:cTn>
                        </p:par>
                        <p:par>
                          <p:cTn id="8" fill="hold">
                            <p:stCondLst>
                              <p:cond delay="10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750"/>
                                        <p:tgtEl>
                                          <p:spTgt spid="7"/>
                                        </p:tgtEl>
                                      </p:cBhvr>
                                    </p:animEffect>
                                  </p:childTnLst>
                                </p:cTn>
                              </p:par>
                            </p:childTnLst>
                          </p:cTn>
                        </p:par>
                        <p:par>
                          <p:cTn id="12" fill="hold">
                            <p:stCondLst>
                              <p:cond delay="2000"/>
                            </p:stCondLst>
                            <p:childTnLst>
                              <p:par>
                                <p:cTn id="13" presetID="14" presetClass="entr" presetSubtype="1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56250" y="497150"/>
            <a:ext cx="11079499" cy="1478299"/>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6"/>
          <p:cNvSpPr txBox="1"/>
          <p:nvPr/>
        </p:nvSpPr>
        <p:spPr>
          <a:xfrm>
            <a:off x="4567555" y="821055"/>
            <a:ext cx="3964940" cy="82994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用户管理</a:t>
            </a:r>
            <a:endPar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en-US" sz="2400" b="1" cap="all" dirty="0">
                <a:solidFill>
                  <a:schemeClr val="bg1">
                    <a:lumMod val="85000"/>
                  </a:schemeClr>
                </a:solidFill>
                <a:uFillTx/>
                <a:latin typeface="微软雅黑" panose="020B0503020204020204" pitchFamily="34" charset="-122"/>
                <a:ea typeface="微软雅黑" panose="020B0503020204020204" pitchFamily="34" charset="-122"/>
                <a:sym typeface="微软雅黑" panose="020B0503020204020204" pitchFamily="34" charset="-122"/>
              </a:rPr>
              <a:t>User management</a:t>
            </a:r>
            <a:endParaRPr lang="en-US" sz="2400" b="1" cap="all" dirty="0">
              <a:solidFill>
                <a:schemeClr val="bg1">
                  <a:lumMod val="85000"/>
                </a:schemeClr>
              </a:solidFill>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TextBox 9"/>
          <p:cNvSpPr txBox="1"/>
          <p:nvPr/>
        </p:nvSpPr>
        <p:spPr>
          <a:xfrm>
            <a:off x="8050960" y="4577316"/>
            <a:ext cx="3042610" cy="1052596"/>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a:latin typeface="微软雅黑" panose="020B0503020204020204" pitchFamily="34" charset="-122"/>
                <a:ea typeface="微软雅黑" panose="020B0503020204020204" pitchFamily="34" charset="-122"/>
              </a:rPr>
              <a:t>您的内容打在这里，或者通过复制您的文本后，在此框中选择粘贴，并选择只保留文字。在此录入上述图表的综合描述说明，在此录入上述图综合容表的打在这里。</a:t>
            </a:r>
            <a:endParaRPr lang="zh-CN" altLang="en-US">
              <a:latin typeface="微软雅黑" panose="020B0503020204020204" pitchFamily="34" charset="-122"/>
              <a:ea typeface="微软雅黑" panose="020B0503020204020204" pitchFamily="34" charset="-122"/>
            </a:endParaRPr>
          </a:p>
        </p:txBody>
      </p:sp>
      <p:sp>
        <p:nvSpPr>
          <p:cNvPr id="12" name="TextBox 9"/>
          <p:cNvSpPr txBox="1"/>
          <p:nvPr/>
        </p:nvSpPr>
        <p:spPr>
          <a:xfrm>
            <a:off x="1309470" y="4577316"/>
            <a:ext cx="3042610" cy="1052596"/>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algn="r"/>
            <a:r>
              <a:rPr lang="zh-CN" altLang="en-US">
                <a:latin typeface="微软雅黑" panose="020B0503020204020204" pitchFamily="34" charset="-122"/>
                <a:ea typeface="微软雅黑" panose="020B0503020204020204" pitchFamily="34" charset="-122"/>
              </a:rPr>
              <a:t>您的内容打在这里，或者通过复制您的文本后，在此框中选择粘贴，并选择只保留文字。在此录入上述图表的综合描述说明，在此录入上述图综合容表的打在这里。</a:t>
            </a:r>
            <a:endParaRPr lang="zh-CN" altLang="en-US">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1"/>
          <a:stretch>
            <a:fillRect/>
          </a:stretch>
        </p:blipFill>
        <p:spPr>
          <a:xfrm>
            <a:off x="499745" y="1975485"/>
            <a:ext cx="5677535" cy="4297680"/>
          </a:xfrm>
          <a:prstGeom prst="rect">
            <a:avLst/>
          </a:prstGeom>
        </p:spPr>
      </p:pic>
      <p:sp>
        <p:nvSpPr>
          <p:cNvPr id="16" name="文本框 15"/>
          <p:cNvSpPr txBox="1"/>
          <p:nvPr/>
        </p:nvSpPr>
        <p:spPr>
          <a:xfrm>
            <a:off x="2404745" y="6459220"/>
            <a:ext cx="1093470" cy="398780"/>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rPr>
              <a:t>用户表</a:t>
            </a:r>
            <a:endParaRPr lang="zh-CN" altLang="en-US" sz="2000">
              <a:latin typeface="微软雅黑" panose="020B0503020204020204" pitchFamily="34" charset="-122"/>
              <a:ea typeface="微软雅黑" panose="020B0503020204020204" pitchFamily="34" charset="-122"/>
            </a:endParaRPr>
          </a:p>
        </p:txBody>
      </p:sp>
      <p:sp>
        <p:nvSpPr>
          <p:cNvPr id="17" name="文本框 16"/>
          <p:cNvSpPr txBox="1"/>
          <p:nvPr/>
        </p:nvSpPr>
        <p:spPr>
          <a:xfrm>
            <a:off x="8797290" y="5660390"/>
            <a:ext cx="1093470" cy="398780"/>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rPr>
              <a:t>地址表</a:t>
            </a:r>
            <a:endParaRPr lang="zh-CN" altLang="en-US" sz="2000">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2"/>
          <a:stretch>
            <a:fillRect/>
          </a:stretch>
        </p:blipFill>
        <p:spPr>
          <a:xfrm>
            <a:off x="6684645" y="1965960"/>
            <a:ext cx="4951095" cy="36944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750"/>
                                        <p:tgtEl>
                                          <p:spTgt spid="10"/>
                                        </p:tgtEl>
                                      </p:cBhvr>
                                    </p:animEffect>
                                  </p:childTnLst>
                                </p:cTn>
                              </p:par>
                            </p:childTnLst>
                          </p:cTn>
                        </p:par>
                        <p:par>
                          <p:cTn id="8" fill="hold">
                            <p:stCondLst>
                              <p:cond delay="1000"/>
                            </p:stCondLst>
                            <p:childTnLst>
                              <p:par>
                                <p:cTn id="9" presetID="12" presetClass="entr" presetSubtype="4" fill="hold" grpId="0" nodeType="afterEffect">
                                  <p:stCondLst>
                                    <p:cond delay="0"/>
                                  </p:stCondLst>
                                  <p:iterate type="lt">
                                    <p:tmPct val="5983"/>
                                  </p:iterate>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p:tgtEl>
                                          <p:spTgt spid="11"/>
                                        </p:tgtEl>
                                        <p:attrNameLst>
                                          <p:attrName>ppt_y</p:attrName>
                                        </p:attrNameLst>
                                      </p:cBhvr>
                                      <p:tavLst>
                                        <p:tav tm="0">
                                          <p:val>
                                            <p:strVal val="#ppt_y+#ppt_h*1.125000"/>
                                          </p:val>
                                        </p:tav>
                                        <p:tav tm="100000">
                                          <p:val>
                                            <p:strVal val="#ppt_y"/>
                                          </p:val>
                                        </p:tav>
                                      </p:tavLst>
                                    </p:anim>
                                    <p:animEffect transition="in" filter="wipe(up)">
                                      <p:cBhvr>
                                        <p:cTn id="12" dur="250"/>
                                        <p:tgtEl>
                                          <p:spTgt spid="11"/>
                                        </p:tgtEl>
                                      </p:cBhvr>
                                    </p:animEffect>
                                  </p:childTnLst>
                                </p:cTn>
                              </p:par>
                            </p:childTnLst>
                          </p:cTn>
                        </p:par>
                        <p:par>
                          <p:cTn id="13" fill="hold">
                            <p:stCondLst>
                              <p:cond delay="2061"/>
                            </p:stCondLst>
                            <p:childTnLst>
                              <p:par>
                                <p:cTn id="14" presetID="12" presetClass="entr" presetSubtype="4" fill="hold" grpId="0" nodeType="afterEffect">
                                  <p:stCondLst>
                                    <p:cond delay="0"/>
                                  </p:stCondLst>
                                  <p:iterate type="lt">
                                    <p:tmPct val="5983"/>
                                  </p:iterate>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250"/>
                                        <p:tgtEl>
                                          <p:spTgt spid="12"/>
                                        </p:tgtEl>
                                        <p:attrNameLst>
                                          <p:attrName>ppt_y</p:attrName>
                                        </p:attrNameLst>
                                      </p:cBhvr>
                                      <p:tavLst>
                                        <p:tav tm="0">
                                          <p:val>
                                            <p:strVal val="#ppt_y+#ppt_h*1.125000"/>
                                          </p:val>
                                        </p:tav>
                                        <p:tav tm="100000">
                                          <p:val>
                                            <p:strVal val="#ppt_y"/>
                                          </p:val>
                                        </p:tav>
                                      </p:tavLst>
                                    </p:anim>
                                    <p:animEffect transition="in" filter="wipe(up)">
                                      <p:cBhvr>
                                        <p:cTn id="17"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171" y="251"/>
            <a:ext cx="2357032" cy="1795733"/>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4" name="TextBox 6"/>
          <p:cNvSpPr txBox="1"/>
          <p:nvPr/>
        </p:nvSpPr>
        <p:spPr>
          <a:xfrm>
            <a:off x="-21212" y="873987"/>
            <a:ext cx="2119583" cy="922020"/>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商家管理</a:t>
            </a:r>
            <a:endParaRPr 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b="1" cap="all" dirty="0">
                <a:solidFill>
                  <a:schemeClr val="bg1">
                    <a:lumMod val="85000"/>
                  </a:schemeClr>
                </a:solidFill>
                <a:uFillTx/>
                <a:latin typeface="微软雅黑" panose="020B0503020204020204" pitchFamily="34" charset="-122"/>
                <a:ea typeface="微软雅黑" panose="020B0503020204020204" pitchFamily="34" charset="-122"/>
                <a:sym typeface="微软雅黑" panose="020B0503020204020204" pitchFamily="34" charset="-122"/>
              </a:rPr>
              <a:t>Business management</a:t>
            </a:r>
            <a:endParaRPr lang="en-US" b="1" cap="all" dirty="0">
              <a:solidFill>
                <a:schemeClr val="bg1">
                  <a:lumMod val="85000"/>
                </a:schemeClr>
              </a:solidFill>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nvSpPr>
        <p:spPr>
          <a:xfrm>
            <a:off x="1136650" y="2389505"/>
            <a:ext cx="1198880" cy="46037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商家表</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0" y="2956560"/>
            <a:ext cx="5794375" cy="3901440"/>
          </a:xfrm>
          <a:prstGeom prst="rect">
            <a:avLst/>
          </a:prstGeom>
        </p:spPr>
      </p:pic>
      <p:pic>
        <p:nvPicPr>
          <p:cNvPr id="13" name="图片 12"/>
          <p:cNvPicPr>
            <a:picLocks noChangeAspect="1"/>
          </p:cNvPicPr>
          <p:nvPr/>
        </p:nvPicPr>
        <p:blipFill>
          <a:blip r:embed="rId2"/>
          <a:stretch>
            <a:fillRect/>
          </a:stretch>
        </p:blipFill>
        <p:spPr>
          <a:xfrm>
            <a:off x="3756660" y="622300"/>
            <a:ext cx="8435340" cy="1424940"/>
          </a:xfrm>
          <a:prstGeom prst="rect">
            <a:avLst/>
          </a:prstGeom>
        </p:spPr>
      </p:pic>
      <p:sp>
        <p:nvSpPr>
          <p:cNvPr id="14" name="文本框 13"/>
          <p:cNvSpPr txBox="1"/>
          <p:nvPr/>
        </p:nvSpPr>
        <p:spPr>
          <a:xfrm>
            <a:off x="5444490" y="93980"/>
            <a:ext cx="1789430" cy="460375"/>
          </a:xfrm>
          <a:prstGeom prst="rect">
            <a:avLst/>
          </a:prstGeom>
          <a:noFill/>
        </p:spPr>
        <p:txBody>
          <a:bodyPr wrap="square" rtlCol="0">
            <a:spAutoFit/>
          </a:bodyPr>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产品类型表</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3"/>
          <a:stretch>
            <a:fillRect/>
          </a:stretch>
        </p:blipFill>
        <p:spPr>
          <a:xfrm>
            <a:off x="6332855" y="3337560"/>
            <a:ext cx="5859145" cy="3520440"/>
          </a:xfrm>
          <a:prstGeom prst="rect">
            <a:avLst/>
          </a:prstGeom>
        </p:spPr>
      </p:pic>
      <p:sp>
        <p:nvSpPr>
          <p:cNvPr id="16" name="文本框 15"/>
          <p:cNvSpPr txBox="1"/>
          <p:nvPr/>
        </p:nvSpPr>
        <p:spPr>
          <a:xfrm>
            <a:off x="8513445" y="2753360"/>
            <a:ext cx="1198880" cy="460375"/>
          </a:xfrm>
          <a:prstGeom prst="rect">
            <a:avLst/>
          </a:prstGeom>
          <a:noFill/>
        </p:spPr>
        <p:txBody>
          <a:bodyPr wrap="square" rtlCol="0">
            <a:spAutoFit/>
          </a:bodyPr>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产品表</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3335" y="497205"/>
            <a:ext cx="12204700" cy="147828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6"/>
          <p:cNvSpPr txBox="1"/>
          <p:nvPr/>
        </p:nvSpPr>
        <p:spPr>
          <a:xfrm>
            <a:off x="3434080" y="821055"/>
            <a:ext cx="5323205" cy="82994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推送管理</a:t>
            </a:r>
            <a:endPar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en-US" sz="2400" b="1" cap="all" dirty="0">
                <a:solidFill>
                  <a:schemeClr val="bg1">
                    <a:lumMod val="85000"/>
                  </a:schemeClr>
                </a:solidFill>
                <a:uFillTx/>
                <a:latin typeface="微软雅黑" panose="020B0503020204020204" pitchFamily="34" charset="-122"/>
                <a:ea typeface="微软雅黑" panose="020B0503020204020204" pitchFamily="34" charset="-122"/>
                <a:sym typeface="微软雅黑" panose="020B0503020204020204" pitchFamily="34" charset="-122"/>
              </a:rPr>
              <a:t>Push the management</a:t>
            </a:r>
            <a:endParaRPr lang="en-US" sz="2400" b="1" cap="all" dirty="0">
              <a:solidFill>
                <a:schemeClr val="bg1">
                  <a:lumMod val="85000"/>
                </a:schemeClr>
              </a:solidFill>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文本框 15"/>
          <p:cNvSpPr txBox="1"/>
          <p:nvPr/>
        </p:nvSpPr>
        <p:spPr>
          <a:xfrm>
            <a:off x="1969770" y="6313170"/>
            <a:ext cx="1448435" cy="398780"/>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rPr>
              <a:t>轮播图表</a:t>
            </a:r>
            <a:endParaRPr lang="zh-CN" altLang="en-US" sz="2000">
              <a:latin typeface="微软雅黑" panose="020B0503020204020204" pitchFamily="34" charset="-122"/>
              <a:ea typeface="微软雅黑" panose="020B0503020204020204" pitchFamily="34" charset="-122"/>
            </a:endParaRPr>
          </a:p>
        </p:txBody>
      </p:sp>
      <p:sp>
        <p:nvSpPr>
          <p:cNvPr id="17" name="文本框 16"/>
          <p:cNvSpPr txBox="1"/>
          <p:nvPr/>
        </p:nvSpPr>
        <p:spPr>
          <a:xfrm>
            <a:off x="9170670" y="6313170"/>
            <a:ext cx="1093470" cy="398780"/>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rPr>
              <a:t>广告表</a:t>
            </a:r>
            <a:endParaRPr lang="zh-CN" altLang="en-US" sz="200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0" y="1966595"/>
            <a:ext cx="5387975" cy="4290060"/>
          </a:xfrm>
          <a:prstGeom prst="rect">
            <a:avLst/>
          </a:prstGeom>
        </p:spPr>
      </p:pic>
      <p:pic>
        <p:nvPicPr>
          <p:cNvPr id="3" name="图片 2"/>
          <p:cNvPicPr>
            <a:picLocks noChangeAspect="1"/>
          </p:cNvPicPr>
          <p:nvPr/>
        </p:nvPicPr>
        <p:blipFill>
          <a:blip r:embed="rId2"/>
          <a:stretch>
            <a:fillRect/>
          </a:stretch>
        </p:blipFill>
        <p:spPr>
          <a:xfrm>
            <a:off x="6533515" y="1966595"/>
            <a:ext cx="5658485" cy="42627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171" y="251"/>
            <a:ext cx="2357032" cy="1795733"/>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4" name="TextBox 6"/>
          <p:cNvSpPr txBox="1"/>
          <p:nvPr/>
        </p:nvSpPr>
        <p:spPr>
          <a:xfrm>
            <a:off x="-21212" y="873987"/>
            <a:ext cx="2119583" cy="922020"/>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论坛管理</a:t>
            </a:r>
            <a:endParaRPr 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b="1" cap="all" dirty="0">
                <a:solidFill>
                  <a:schemeClr val="bg1">
                    <a:lumMod val="85000"/>
                  </a:schemeClr>
                </a:solidFill>
                <a:uFillTx/>
                <a:latin typeface="微软雅黑" panose="020B0503020204020204" pitchFamily="34" charset="-122"/>
                <a:ea typeface="微软雅黑" panose="020B0503020204020204" pitchFamily="34" charset="-122"/>
                <a:sym typeface="微软雅黑" panose="020B0503020204020204" pitchFamily="34" charset="-122"/>
              </a:rPr>
              <a:t>BBS</a:t>
            </a:r>
            <a:endParaRPr lang="en-US" b="1" cap="all" dirty="0">
              <a:solidFill>
                <a:schemeClr val="bg1">
                  <a:lumMod val="85000"/>
                </a:schemeClr>
              </a:solidFill>
              <a:uFillTx/>
              <a:latin typeface="微软雅黑" panose="020B0503020204020204" pitchFamily="34" charset="-122"/>
              <a:ea typeface="微软雅黑" panose="020B0503020204020204" pitchFamily="34" charset="-122"/>
              <a:sym typeface="微软雅黑" panose="020B0503020204020204" pitchFamily="34" charset="-122"/>
            </a:endParaRPr>
          </a:p>
          <a:p>
            <a:r>
              <a:rPr lang="en-US" b="1" cap="all" dirty="0">
                <a:solidFill>
                  <a:schemeClr val="bg1">
                    <a:lumMod val="85000"/>
                  </a:schemeClr>
                </a:solidFill>
                <a:uFillTx/>
                <a:latin typeface="微软雅黑" panose="020B0503020204020204" pitchFamily="34" charset="-122"/>
                <a:ea typeface="微软雅黑" panose="020B0503020204020204" pitchFamily="34" charset="-122"/>
                <a:sym typeface="微软雅黑" panose="020B0503020204020204" pitchFamily="34" charset="-122"/>
              </a:rPr>
              <a:t>management</a:t>
            </a:r>
            <a:endParaRPr lang="en-US" b="1" cap="all" dirty="0">
              <a:solidFill>
                <a:schemeClr val="bg1">
                  <a:lumMod val="85000"/>
                </a:schemeClr>
              </a:solidFill>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nvSpPr>
        <p:spPr>
          <a:xfrm>
            <a:off x="8460105" y="3198495"/>
            <a:ext cx="1198880" cy="46037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论坛表</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7277735" y="203200"/>
            <a:ext cx="1789430" cy="460375"/>
          </a:xfrm>
          <a:prstGeom prst="rect">
            <a:avLst/>
          </a:prstGeom>
          <a:noFill/>
        </p:spPr>
        <p:txBody>
          <a:bodyPr wrap="square" rtlCol="0">
            <a:spAutoFit/>
          </a:bodyPr>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点赞表</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2641600" y="5502275"/>
            <a:ext cx="1198880" cy="460375"/>
          </a:xfrm>
          <a:prstGeom prst="rect">
            <a:avLst/>
          </a:prstGeom>
          <a:noFill/>
        </p:spPr>
        <p:txBody>
          <a:bodyPr wrap="square" rtlCol="0">
            <a:spAutoFit/>
          </a:bodyPr>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评论表</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152900" y="744855"/>
            <a:ext cx="8039100" cy="1379220"/>
          </a:xfrm>
          <a:prstGeom prst="rect">
            <a:avLst/>
          </a:prstGeom>
        </p:spPr>
      </p:pic>
      <p:pic>
        <p:nvPicPr>
          <p:cNvPr id="5" name="图片 4"/>
          <p:cNvPicPr>
            <a:picLocks noChangeAspect="1"/>
          </p:cNvPicPr>
          <p:nvPr/>
        </p:nvPicPr>
        <p:blipFill>
          <a:blip r:embed="rId2"/>
          <a:stretch>
            <a:fillRect/>
          </a:stretch>
        </p:blipFill>
        <p:spPr>
          <a:xfrm>
            <a:off x="-20955" y="2205355"/>
            <a:ext cx="8481060" cy="2202180"/>
          </a:xfrm>
          <a:prstGeom prst="rect">
            <a:avLst/>
          </a:prstGeom>
        </p:spPr>
      </p:pic>
      <p:pic>
        <p:nvPicPr>
          <p:cNvPr id="7" name="图片 6"/>
          <p:cNvPicPr>
            <a:picLocks noChangeAspect="1"/>
          </p:cNvPicPr>
          <p:nvPr/>
        </p:nvPicPr>
        <p:blipFill>
          <a:blip r:embed="rId3"/>
          <a:stretch>
            <a:fillRect/>
          </a:stretch>
        </p:blipFill>
        <p:spPr>
          <a:xfrm>
            <a:off x="3840480" y="4733290"/>
            <a:ext cx="8351520" cy="2133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69099" y="-91"/>
            <a:ext cx="2419863" cy="2039016"/>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6"/>
          <p:cNvSpPr txBox="1"/>
          <p:nvPr/>
        </p:nvSpPr>
        <p:spPr>
          <a:xfrm>
            <a:off x="1778928" y="476934"/>
            <a:ext cx="2119583" cy="1198880"/>
          </a:xfrm>
          <a:prstGeom prst="rect">
            <a:avLst/>
          </a:prstGeom>
          <a:noFill/>
        </p:spPr>
        <p:txBody>
          <a:bodyPr wrap="square" rtlCol="0">
            <a:spAutoFit/>
          </a:bodyPr>
          <a:lstStyle/>
          <a:p>
            <a:r>
              <a:rPr lang="en-US" b="1" cap="all" dirty="0">
                <a:solidFill>
                  <a:schemeClr val="bg1"/>
                </a:solidFill>
                <a:uFillTx/>
                <a:latin typeface="微软雅黑" panose="020B0503020204020204" pitchFamily="34" charset="-122"/>
                <a:ea typeface="微软雅黑" panose="020B0503020204020204" pitchFamily="34" charset="-122"/>
                <a:sym typeface="微软雅黑" panose="020B0503020204020204" pitchFamily="34" charset="-122"/>
              </a:rPr>
              <a:t>二手市场管理Second-hand market management</a:t>
            </a:r>
            <a:endParaRPr lang="en-US" b="1" cap="all" dirty="0">
              <a:solidFill>
                <a:schemeClr val="bg1"/>
              </a:solidFill>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9"/>
          <p:cNvSpPr txBox="1"/>
          <p:nvPr/>
        </p:nvSpPr>
        <p:spPr>
          <a:xfrm>
            <a:off x="1636395" y="3143885"/>
            <a:ext cx="2352675" cy="570865"/>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a:t>At the touch of love everyone becomes a poet.</a:t>
            </a:r>
            <a:endParaRPr lang="zh-CN" altLang="en-US"/>
          </a:p>
        </p:txBody>
      </p:sp>
      <p:sp>
        <p:nvSpPr>
          <p:cNvPr id="7" name="矩形 6"/>
          <p:cNvSpPr/>
          <p:nvPr/>
        </p:nvSpPr>
        <p:spPr>
          <a:xfrm>
            <a:off x="3982085" y="0"/>
            <a:ext cx="8189595"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 name="矩形 3"/>
          <p:cNvSpPr/>
          <p:nvPr/>
        </p:nvSpPr>
        <p:spPr>
          <a:xfrm>
            <a:off x="1569099" y="4819559"/>
            <a:ext cx="2419863" cy="2039016"/>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descr="微信图片_20220419175402"/>
          <p:cNvPicPr>
            <a:picLocks noChangeAspect="1"/>
          </p:cNvPicPr>
          <p:nvPr>
            <p:custDataLst>
              <p:tags r:id="rId1"/>
            </p:custDataLst>
          </p:nvPr>
        </p:nvPicPr>
        <p:blipFill>
          <a:blip r:embed="rId2"/>
          <a:stretch>
            <a:fillRect/>
          </a:stretch>
        </p:blipFill>
        <p:spPr>
          <a:xfrm>
            <a:off x="1804670" y="4904740"/>
            <a:ext cx="1948815" cy="1953895"/>
          </a:xfrm>
          <a:prstGeom prst="rect">
            <a:avLst/>
          </a:prstGeom>
        </p:spPr>
      </p:pic>
      <p:pic>
        <p:nvPicPr>
          <p:cNvPr id="8" name="图片 7"/>
          <p:cNvPicPr>
            <a:picLocks noChangeAspect="1"/>
          </p:cNvPicPr>
          <p:nvPr/>
        </p:nvPicPr>
        <p:blipFill>
          <a:blip r:embed="rId3"/>
          <a:stretch>
            <a:fillRect/>
          </a:stretch>
        </p:blipFill>
        <p:spPr>
          <a:xfrm>
            <a:off x="3989070" y="2038985"/>
            <a:ext cx="8215630" cy="2753995"/>
          </a:xfrm>
          <a:prstGeom prst="rect">
            <a:avLst/>
          </a:prstGeom>
        </p:spPr>
      </p:pic>
      <p:sp>
        <p:nvSpPr>
          <p:cNvPr id="10" name="矩形 9"/>
          <p:cNvSpPr/>
          <p:nvPr/>
        </p:nvSpPr>
        <p:spPr>
          <a:xfrm>
            <a:off x="0" y="0"/>
            <a:ext cx="157607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7139940" y="1503680"/>
            <a:ext cx="1845945" cy="460375"/>
          </a:xfrm>
          <a:prstGeom prst="rect">
            <a:avLst/>
          </a:prstGeom>
          <a:noFill/>
        </p:spPr>
        <p:txBody>
          <a:bodyPr wrap="square" rtlCol="0">
            <a:spAutoFit/>
          </a:bodyPr>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闲置物品表</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childTnLst>
                          </p:cTn>
                        </p:par>
                        <p:par>
                          <p:cTn id="8" fill="hold">
                            <p:stCondLst>
                              <p:cond delay="1000"/>
                            </p:stCondLst>
                            <p:childTnLst>
                              <p:par>
                                <p:cTn id="9" presetID="12" presetClass="entr" presetSubtype="4" fill="hold" grpId="0" nodeType="afterEffect">
                                  <p:stCondLst>
                                    <p:cond delay="0"/>
                                  </p:stCondLst>
                                  <p:iterate type="lt">
                                    <p:tmPct val="5983"/>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250"/>
                                        <p:tgtEl>
                                          <p:spTgt spid="6"/>
                                        </p:tgtEl>
                                        <p:attrNameLst>
                                          <p:attrName>ppt_y</p:attrName>
                                        </p:attrNameLst>
                                      </p:cBhvr>
                                      <p:tavLst>
                                        <p:tav tm="0">
                                          <p:val>
                                            <p:strVal val="#ppt_y+#ppt_h*1.125000"/>
                                          </p:val>
                                        </p:tav>
                                        <p:tav tm="100000">
                                          <p:val>
                                            <p:strVal val="#ppt_y"/>
                                          </p:val>
                                        </p:tav>
                                      </p:tavLst>
                                    </p:anim>
                                    <p:animEffect transition="in" filter="wipe(up)">
                                      <p:cBhvr>
                                        <p:cTn id="12"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00" y="0"/>
            <a:ext cx="2831650" cy="4701396"/>
          </a:xfrm>
          <a:prstGeom prst="rect">
            <a:avLst/>
          </a:prstGeom>
          <a:blipFill>
            <a:blip r:embed="rId1"/>
            <a:srcRect/>
            <a:stretch>
              <a:fillRect l="-6859" r="-685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3" name="矩形 2"/>
          <p:cNvSpPr/>
          <p:nvPr/>
        </p:nvSpPr>
        <p:spPr>
          <a:xfrm>
            <a:off x="85" y="4631485"/>
            <a:ext cx="2831650" cy="2226335"/>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4" name="TextBox 6"/>
          <p:cNvSpPr txBox="1"/>
          <p:nvPr/>
        </p:nvSpPr>
        <p:spPr>
          <a:xfrm>
            <a:off x="-233042" y="5421536"/>
            <a:ext cx="2972303" cy="645160"/>
          </a:xfrm>
          <a:prstGeom prst="rect">
            <a:avLst/>
          </a:prstGeom>
          <a:noFill/>
        </p:spPr>
        <p:txBody>
          <a:bodyPr wrap="square" rtlCol="0">
            <a:spAutoFit/>
          </a:bodyPr>
          <a:lstStyle/>
          <a:p>
            <a:pPr algn="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校园服务</a:t>
            </a:r>
            <a:endParaRPr 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r>
              <a:rPr lang="en-US" b="1" cap="all" dirty="0">
                <a:solidFill>
                  <a:schemeClr val="bg1">
                    <a:lumMod val="85000"/>
                  </a:schemeClr>
                </a:solidFill>
                <a:uFillTx/>
                <a:latin typeface="微软雅黑" panose="020B0503020204020204" pitchFamily="34" charset="-122"/>
                <a:ea typeface="微软雅黑" panose="020B0503020204020204" pitchFamily="34" charset="-122"/>
                <a:sym typeface="微软雅黑" panose="020B0503020204020204" pitchFamily="34" charset="-122"/>
              </a:rPr>
              <a:t>Campus services</a:t>
            </a:r>
            <a:endParaRPr lang="en-US" b="1" cap="all" dirty="0">
              <a:solidFill>
                <a:schemeClr val="bg1">
                  <a:lumMod val="85000"/>
                </a:schemeClr>
              </a:solidFill>
              <a:uFillTx/>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2" name="直接连接符 11"/>
          <p:cNvCxnSpPr/>
          <p:nvPr/>
        </p:nvCxnSpPr>
        <p:spPr>
          <a:xfrm>
            <a:off x="4418564" y="1802921"/>
            <a:ext cx="7063829"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2"/>
          <a:stretch>
            <a:fillRect/>
          </a:stretch>
        </p:blipFill>
        <p:spPr>
          <a:xfrm>
            <a:off x="3542030" y="878840"/>
            <a:ext cx="8389620" cy="2446020"/>
          </a:xfrm>
          <a:prstGeom prst="rect">
            <a:avLst/>
          </a:prstGeom>
        </p:spPr>
      </p:pic>
      <p:pic>
        <p:nvPicPr>
          <p:cNvPr id="10" name="图片 9"/>
          <p:cNvPicPr>
            <a:picLocks noChangeAspect="1"/>
          </p:cNvPicPr>
          <p:nvPr/>
        </p:nvPicPr>
        <p:blipFill>
          <a:blip r:embed="rId3"/>
          <a:stretch>
            <a:fillRect/>
          </a:stretch>
        </p:blipFill>
        <p:spPr>
          <a:xfrm>
            <a:off x="3542030" y="4641850"/>
            <a:ext cx="8229600" cy="2204720"/>
          </a:xfrm>
          <a:prstGeom prst="rect">
            <a:avLst/>
          </a:prstGeom>
        </p:spPr>
      </p:pic>
      <p:sp>
        <p:nvSpPr>
          <p:cNvPr id="16" name="文本框 15"/>
          <p:cNvSpPr txBox="1"/>
          <p:nvPr/>
        </p:nvSpPr>
        <p:spPr>
          <a:xfrm>
            <a:off x="7027545" y="418465"/>
            <a:ext cx="1257935" cy="460375"/>
          </a:xfrm>
          <a:prstGeom prst="rect">
            <a:avLst/>
          </a:prstGeom>
          <a:noFill/>
        </p:spPr>
        <p:txBody>
          <a:bodyPr wrap="square" rtlCol="0">
            <a:spAutoFit/>
          </a:bodyPr>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组织表</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734175" y="4110355"/>
            <a:ext cx="1845945" cy="460375"/>
          </a:xfrm>
          <a:prstGeom prst="rect">
            <a:avLst/>
          </a:prstGeom>
          <a:noFill/>
        </p:spPr>
        <p:txBody>
          <a:bodyPr wrap="square" rtlCol="0">
            <a:spAutoFit/>
          </a:bodyPr>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电话簿表</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06" y="391244"/>
            <a:ext cx="4235570" cy="1337094"/>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250175" y="391244"/>
            <a:ext cx="7956429" cy="1337094"/>
          </a:xfrm>
          <a:prstGeom prst="rect">
            <a:avLst/>
          </a:prstGeom>
          <a:blipFill>
            <a:blip r:embed="rId1"/>
            <a:srcRect/>
            <a:stretch>
              <a:fillRect t="-759" b="-75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6"/>
          <p:cNvSpPr txBox="1"/>
          <p:nvPr/>
        </p:nvSpPr>
        <p:spPr>
          <a:xfrm>
            <a:off x="934754" y="761093"/>
            <a:ext cx="2972303" cy="706755"/>
          </a:xfrm>
          <a:prstGeom prst="rect">
            <a:avLst/>
          </a:prstGeom>
          <a:noFill/>
        </p:spPr>
        <p:txBody>
          <a:bodyPr wrap="square" rtlCol="0">
            <a:spAutoFit/>
          </a:bodyPr>
          <a:lstStyle/>
          <a:p>
            <a:pPr algn="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数据库设计</a:t>
            </a:r>
            <a:r>
              <a:rPr 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E-R</a:t>
            </a: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图（部分）</a:t>
            </a:r>
            <a:endParaRPr 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r>
              <a:rPr lang="en-US" sz="2000" b="1" cap="all" dirty="0">
                <a:solidFill>
                  <a:schemeClr val="bg1">
                    <a:lumMod val="85000"/>
                  </a:schemeClr>
                </a:solidFill>
                <a:uFillTx/>
                <a:latin typeface="微软雅黑" panose="020B0503020204020204" pitchFamily="34" charset="-122"/>
                <a:ea typeface="微软雅黑" panose="020B0503020204020204" pitchFamily="34" charset="-122"/>
                <a:sym typeface="微软雅黑" panose="020B0503020204020204" pitchFamily="34" charset="-122"/>
              </a:rPr>
              <a:t>E-r diagram</a:t>
            </a:r>
            <a:endParaRPr lang="en-US" sz="2000" b="1" cap="all" dirty="0">
              <a:solidFill>
                <a:schemeClr val="bg1">
                  <a:lumMod val="85000"/>
                </a:schemeClr>
              </a:solidFill>
              <a:uFillTx/>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99695" y="1978660"/>
            <a:ext cx="5135880" cy="4564380"/>
          </a:xfrm>
          <a:prstGeom prst="rect">
            <a:avLst/>
          </a:prstGeom>
        </p:spPr>
      </p:pic>
      <p:pic>
        <p:nvPicPr>
          <p:cNvPr id="11" name="图片 10"/>
          <p:cNvPicPr>
            <a:picLocks noChangeAspect="1"/>
          </p:cNvPicPr>
          <p:nvPr/>
        </p:nvPicPr>
        <p:blipFill>
          <a:blip r:embed="rId3"/>
          <a:stretch>
            <a:fillRect/>
          </a:stretch>
        </p:blipFill>
        <p:spPr>
          <a:xfrm>
            <a:off x="5361940" y="2451100"/>
            <a:ext cx="6134100" cy="3619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6331" y="1979720"/>
            <a:ext cx="3319826" cy="2898560"/>
          </a:xfrm>
          <a:prstGeom prst="rect">
            <a:avLst/>
          </a:prstGeom>
          <a:blipFill>
            <a:blip r:embed="rId1"/>
            <a:srcRect/>
            <a:stretch>
              <a:fillRect l="-11409" r="-114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20741" y="1485900"/>
            <a:ext cx="4451005" cy="3886200"/>
          </a:xfrm>
          <a:prstGeom prst="rect">
            <a:avLst/>
          </a:prstGeom>
          <a:solidFill>
            <a:srgbClr val="4963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553401" y="2378676"/>
            <a:ext cx="3797633" cy="830997"/>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800">
                <a:solidFill>
                  <a:schemeClr val="tx1">
                    <a:lumMod val="75000"/>
                    <a:lumOff val="25000"/>
                  </a:schemeClr>
                </a:solidFill>
                <a:effectLst>
                  <a:outerShdw blurRad="63500" sx="102000" sy="102000" algn="ctr" rotWithShape="0">
                    <a:schemeClr val="bg1">
                      <a:alpha val="20000"/>
                    </a:schemeClr>
                  </a:outerShdw>
                </a:effectLst>
                <a:latin typeface="微软雅黑" panose="020B0503020204020204" pitchFamily="34" charset="-122"/>
                <a:ea typeface="微软雅黑" panose="020B0503020204020204" pitchFamily="34" charset="-122"/>
                <a:sym typeface="Arial" panose="020B0604020202020204" pitchFamily="34" charset="0"/>
              </a:rPr>
              <a:t>谢谢观赏</a:t>
            </a:r>
            <a:endParaRPr kumimoji="0" lang="zh-CN" altLang="en-US" sz="4800" b="0" i="0" u="none" strike="noStrike" kern="1200" cap="none" spc="0" normalizeH="0" baseline="0" noProof="0" dirty="0">
              <a:ln>
                <a:noFill/>
              </a:ln>
              <a:solidFill>
                <a:schemeClr val="tx1">
                  <a:lumMod val="75000"/>
                  <a:lumOff val="25000"/>
                </a:schemeClr>
              </a:solidFill>
              <a:effectLst>
                <a:outerShdw blurRad="63500" sx="102000" sy="102000" algn="ctr" rotWithShape="0">
                  <a:schemeClr val="bg1">
                    <a:alpha val="20000"/>
                  </a:schemeClr>
                </a:outerShdw>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框 4"/>
          <p:cNvSpPr txBox="1"/>
          <p:nvPr/>
        </p:nvSpPr>
        <p:spPr>
          <a:xfrm>
            <a:off x="5553401" y="3209673"/>
            <a:ext cx="4100347" cy="707886"/>
          </a:xfrm>
          <a:prstGeom prst="rect">
            <a:avLst/>
          </a:prstGeom>
          <a:noFill/>
          <a:effectLst/>
        </p:spPr>
        <p:txBody>
          <a:bodyPr wrap="square" rtlCol="0">
            <a:spAutoFit/>
          </a:bodyPr>
          <a:lstStyle>
            <a:defPPr>
              <a:defRPr lang="zh-CN"/>
            </a:defPPr>
            <a:lvl1pPr>
              <a:defRPr sz="4800">
                <a:solidFill>
                  <a:schemeClr val="bg1"/>
                </a:solidFill>
                <a:latin typeface="思源黑体 CN Heavy" panose="020B0A00000000000000" pitchFamily="34" charset="-122"/>
                <a:ea typeface="思源黑体 CN Heavy" panose="020B0A00000000000000" pitchFamily="34" charset="-122"/>
              </a:defRPr>
            </a:lvl1pPr>
          </a:lstStyle>
          <a:p>
            <a:r>
              <a:rPr lang="en-US" altLang="zh-CN" sz="4000" spc="600">
                <a:solidFill>
                  <a:schemeClr val="bg1">
                    <a:lumMod val="75000"/>
                  </a:schemeClr>
                </a:solidFill>
                <a:latin typeface="微软雅黑" panose="020B0503020204020204" pitchFamily="34" charset="-122"/>
                <a:ea typeface="微软雅黑" panose="020B0503020204020204" pitchFamily="34" charset="-122"/>
              </a:rPr>
              <a:t>THANK YOU</a:t>
            </a:r>
            <a:endParaRPr lang="en-US" altLang="zh-CN" sz="4000" spc="6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53710" y="4878070"/>
            <a:ext cx="4128135" cy="306705"/>
          </a:xfrm>
          <a:prstGeom prst="rect">
            <a:avLst/>
          </a:prstGeom>
          <a:noFill/>
        </p:spPr>
        <p:txBody>
          <a:bodyPr wrap="square" rtlCol="0">
            <a:spAutoFit/>
          </a:bodyPr>
          <a:lstStyle/>
          <a:p>
            <a:pPr algn="ctr"/>
            <a:r>
              <a:rPr lang="en-US" altLang="zh-CN" sz="1400">
                <a:solidFill>
                  <a:schemeClr val="tx1">
                    <a:lumMod val="50000"/>
                    <a:lumOff val="50000"/>
                  </a:schemeClr>
                </a:solidFill>
                <a:latin typeface="微软雅黑" panose="020B0503020204020204" pitchFamily="34" charset="-122"/>
                <a:ea typeface="微软雅黑" panose="020B0503020204020204" pitchFamily="34" charset="-122"/>
              </a:rPr>
              <a:t>Created by </a:t>
            </a:r>
            <a:r>
              <a:rPr lang="zh-CN" altLang="en-US" sz="1400">
                <a:solidFill>
                  <a:schemeClr val="tx1">
                    <a:lumMod val="50000"/>
                    <a:lumOff val="50000"/>
                  </a:schemeClr>
                </a:solidFill>
                <a:latin typeface="微软雅黑" panose="020B0503020204020204" pitchFamily="34" charset="-122"/>
                <a:ea typeface="微软雅黑" panose="020B0503020204020204" pitchFamily="34" charset="-122"/>
              </a:rPr>
              <a:t>比奇堡的小机灵鬼</a:t>
            </a:r>
            <a:endParaRPr lang="zh-CN" altLang="en-US" sz="14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1232515" y="497150"/>
            <a:ext cx="627628" cy="5850384"/>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3284" y="2015399"/>
            <a:ext cx="2419863" cy="2039016"/>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6"/>
          <p:cNvSpPr txBox="1"/>
          <p:nvPr/>
        </p:nvSpPr>
        <p:spPr>
          <a:xfrm>
            <a:off x="913423" y="3105834"/>
            <a:ext cx="2119583" cy="645160"/>
          </a:xfrm>
          <a:prstGeom prst="rect">
            <a:avLst/>
          </a:prstGeom>
          <a:noFill/>
        </p:spPr>
        <p:txBody>
          <a:bodyPr wrap="square" rtlCol="0">
            <a:spAutoFit/>
          </a:bodyPr>
          <a:lstStyle/>
          <a:p>
            <a:r>
              <a:rPr lang="zh-CN" altLang="en-US" b="1" cap="all" dirty="0">
                <a:solidFill>
                  <a:schemeClr val="bg1">
                    <a:lumMod val="85000"/>
                  </a:schemeClr>
                </a:solidFill>
                <a:uFillTx/>
                <a:latin typeface="微软雅黑" panose="020B0503020204020204" pitchFamily="34" charset="-122"/>
                <a:ea typeface="微软雅黑" panose="020B0503020204020204" pitchFamily="34" charset="-122"/>
                <a:sym typeface="微软雅黑" panose="020B0503020204020204" pitchFamily="34" charset="-122"/>
              </a:rPr>
              <a:t>引言</a:t>
            </a:r>
            <a:r>
              <a:rPr lang="en-US" b="1" cap="all" dirty="0">
                <a:solidFill>
                  <a:schemeClr val="bg1">
                    <a:lumMod val="85000"/>
                  </a:schemeClr>
                </a:solidFill>
                <a:uFillTx/>
                <a:latin typeface="微软雅黑" panose="020B0503020204020204" pitchFamily="34" charset="-122"/>
                <a:ea typeface="微软雅黑" panose="020B0503020204020204" pitchFamily="34" charset="-122"/>
                <a:sym typeface="微软雅黑" panose="020B0503020204020204" pitchFamily="34" charset="-122"/>
              </a:rPr>
              <a:t>introduction</a:t>
            </a:r>
            <a:endParaRPr lang="en-US" b="1" cap="all" dirty="0">
              <a:solidFill>
                <a:schemeClr val="bg1">
                  <a:lumMod val="85000"/>
                </a:schemeClr>
              </a:solidFill>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9"/>
          <p:cNvSpPr txBox="1"/>
          <p:nvPr/>
        </p:nvSpPr>
        <p:spPr>
          <a:xfrm>
            <a:off x="763284" y="4355723"/>
            <a:ext cx="2566512" cy="81026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a:t>No one indebted for others,while many people don't know how to cherish others</a:t>
            </a:r>
            <a:endParaRPr lang="zh-CN" altLang="en-US"/>
          </a:p>
        </p:txBody>
      </p:sp>
      <p:sp>
        <p:nvSpPr>
          <p:cNvPr id="7" name="矩形 6"/>
          <p:cNvSpPr/>
          <p:nvPr/>
        </p:nvSpPr>
        <p:spPr>
          <a:xfrm>
            <a:off x="5279367" y="0"/>
            <a:ext cx="691263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9"/>
          <p:cNvSpPr txBox="1"/>
          <p:nvPr/>
        </p:nvSpPr>
        <p:spPr>
          <a:xfrm>
            <a:off x="6896015" y="1698029"/>
            <a:ext cx="4262288" cy="4004945"/>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sz="1400">
                <a:latin typeface="微软雅黑" panose="020B0503020204020204" pitchFamily="34" charset="-122"/>
                <a:ea typeface="微软雅黑" panose="020B0503020204020204" pitchFamily="34" charset="-122"/>
              </a:rPr>
              <a:t>数据库之前，都必须设计好数据库，包括将要存储的数据的类型，数据之间的相互关系，数据的约束形式。数据库设计的好坏是一-个关键 。在进行项目开发时，数据库的设计相当于整个系统的基建工程，同时为了后续的数据库维护工作提供了良好的使用说明，也可以作为未来版本升级时的重要参考资料。数据库设计的目标是建立一个合适的数据模型。这个数据模型应当是满足用户要求，既能合理地组织用户需要的所有数据，又能支持用户对数据的的所有处理功能。并且要具有较高的范式,数据完整性好，效益高，便于理解和维护，没有数据冲突。同时为了更好的便于开发，我们同样需要在构建数据库设计说明书时对字段添加说明供给开发人员更好的观看</a:t>
            </a: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childTnLst>
                          </p:cTn>
                        </p:par>
                        <p:par>
                          <p:cTn id="8" fill="hold">
                            <p:stCondLst>
                              <p:cond delay="1000"/>
                            </p:stCondLst>
                            <p:childTnLst>
                              <p:par>
                                <p:cTn id="9" presetID="12" presetClass="entr" presetSubtype="4" fill="hold" grpId="0" nodeType="afterEffect">
                                  <p:stCondLst>
                                    <p:cond delay="0"/>
                                  </p:stCondLst>
                                  <p:iterate type="lt">
                                    <p:tmPct val="5983"/>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250"/>
                                        <p:tgtEl>
                                          <p:spTgt spid="6"/>
                                        </p:tgtEl>
                                        <p:attrNameLst>
                                          <p:attrName>ppt_y</p:attrName>
                                        </p:attrNameLst>
                                      </p:cBhvr>
                                      <p:tavLst>
                                        <p:tav tm="0">
                                          <p:val>
                                            <p:strVal val="#ppt_y+#ppt_h*1.125000"/>
                                          </p:val>
                                        </p:tav>
                                        <p:tav tm="100000">
                                          <p:val>
                                            <p:strVal val="#ppt_y"/>
                                          </p:val>
                                        </p:tav>
                                      </p:tavLst>
                                    </p:anim>
                                    <p:animEffect transition="in" filter="wipe(up)">
                                      <p:cBhvr>
                                        <p:cTn id="12" dur="250"/>
                                        <p:tgtEl>
                                          <p:spTgt spid="6"/>
                                        </p:tgtEl>
                                      </p:cBhvr>
                                    </p:animEffect>
                                  </p:childTnLst>
                                </p:cTn>
                              </p:par>
                            </p:childTnLst>
                          </p:cTn>
                        </p:par>
                        <p:par>
                          <p:cTn id="13" fill="hold">
                            <p:stCondLst>
                              <p:cond delay="2136"/>
                            </p:stCondLst>
                            <p:childTnLst>
                              <p:par>
                                <p:cTn id="14" presetID="12" presetClass="entr" presetSubtype="4" fill="hold" grpId="0" nodeType="afterEffect">
                                  <p:stCondLst>
                                    <p:cond delay="0"/>
                                  </p:stCondLst>
                                  <p:iterate type="lt">
                                    <p:tmPct val="5983"/>
                                  </p:iterate>
                                  <p:childTnLst>
                                    <p:set>
                                      <p:cBhvr>
                                        <p:cTn id="15" dur="1" fill="hold">
                                          <p:stCondLst>
                                            <p:cond delay="0"/>
                                          </p:stCondLst>
                                        </p:cTn>
                                        <p:tgtEl>
                                          <p:spTgt spid="9"/>
                                        </p:tgtEl>
                                        <p:attrNameLst>
                                          <p:attrName>style.visibility</p:attrName>
                                        </p:attrNameLst>
                                      </p:cBhvr>
                                      <p:to>
                                        <p:strVal val="visible"/>
                                      </p:to>
                                    </p:set>
                                    <p:anim calcmode="lin" valueType="num">
                                      <p:cBhvr additive="base">
                                        <p:cTn id="16" dur="250"/>
                                        <p:tgtEl>
                                          <p:spTgt spid="9"/>
                                        </p:tgtEl>
                                        <p:attrNameLst>
                                          <p:attrName>ppt_y</p:attrName>
                                        </p:attrNameLst>
                                      </p:cBhvr>
                                      <p:tavLst>
                                        <p:tav tm="0">
                                          <p:val>
                                            <p:strVal val="#ppt_y+#ppt_h*1.125000"/>
                                          </p:val>
                                        </p:tav>
                                        <p:tav tm="100000">
                                          <p:val>
                                            <p:strVal val="#ppt_y"/>
                                          </p:val>
                                        </p:tav>
                                      </p:tavLst>
                                    </p:anim>
                                    <p:animEffect transition="in" filter="wipe(up)">
                                      <p:cBhvr>
                                        <p:cTn id="17"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60535" y="2212340"/>
            <a:ext cx="2831465" cy="4761865"/>
          </a:xfrm>
          <a:prstGeom prst="rect">
            <a:avLst/>
          </a:prstGeom>
          <a:blipFill>
            <a:blip r:embed="rId1"/>
            <a:srcRect/>
            <a:stretch>
              <a:fillRect l="-6859" r="-685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grpSp>
        <p:nvGrpSpPr>
          <p:cNvPr id="10" name="组合 9"/>
          <p:cNvGrpSpPr/>
          <p:nvPr/>
        </p:nvGrpSpPr>
        <p:grpSpPr>
          <a:xfrm>
            <a:off x="9219565" y="0"/>
            <a:ext cx="2971800" cy="2226310"/>
            <a:chOff x="1409" y="7404"/>
            <a:chExt cx="4680" cy="3506"/>
          </a:xfrm>
        </p:grpSpPr>
        <p:sp>
          <p:nvSpPr>
            <p:cNvPr id="3" name="矩形 2"/>
            <p:cNvSpPr/>
            <p:nvPr/>
          </p:nvSpPr>
          <p:spPr>
            <a:xfrm>
              <a:off x="1631" y="7404"/>
              <a:ext cx="4459" cy="3506"/>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4" name="TextBox 6"/>
            <p:cNvSpPr txBox="1"/>
            <p:nvPr/>
          </p:nvSpPr>
          <p:spPr>
            <a:xfrm>
              <a:off x="1409" y="8360"/>
              <a:ext cx="4681" cy="1016"/>
            </a:xfrm>
            <a:prstGeom prst="rect">
              <a:avLst/>
            </a:prstGeom>
            <a:noFill/>
          </p:spPr>
          <p:txBody>
            <a:bodyPr wrap="square" rtlCol="0">
              <a:spAutoFit/>
            </a:bodyPr>
            <a:lstStyle/>
            <a:p>
              <a:pPr algn="r"/>
              <a:r>
                <a:rPr lang="zh-CN" altLang="en-US" b="1"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分工安排与预期安排</a:t>
              </a:r>
              <a:endParaRPr lang="zh-CN" altLang="en-US" b="1"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r"/>
              <a:r>
                <a:rPr lang="en-US" b="1"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OUR COMPANY</a:t>
              </a:r>
              <a:endParaRPr lang="en-US" b="1"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9" name="图片 8"/>
          <p:cNvPicPr>
            <a:picLocks noChangeAspect="1"/>
          </p:cNvPicPr>
          <p:nvPr/>
        </p:nvPicPr>
        <p:blipFill>
          <a:blip r:embed="rId2"/>
          <a:stretch>
            <a:fillRect/>
          </a:stretch>
        </p:blipFill>
        <p:spPr>
          <a:xfrm>
            <a:off x="614045" y="4808220"/>
            <a:ext cx="8411210" cy="2049780"/>
          </a:xfrm>
          <a:prstGeom prst="rect">
            <a:avLst/>
          </a:prstGeom>
        </p:spPr>
      </p:pic>
      <p:pic>
        <p:nvPicPr>
          <p:cNvPr id="11" name="图片 10"/>
          <p:cNvPicPr>
            <a:picLocks noChangeAspect="1"/>
          </p:cNvPicPr>
          <p:nvPr/>
        </p:nvPicPr>
        <p:blipFill>
          <a:blip r:embed="rId3"/>
          <a:stretch>
            <a:fillRect/>
          </a:stretch>
        </p:blipFill>
        <p:spPr>
          <a:xfrm>
            <a:off x="2795270" y="607060"/>
            <a:ext cx="4503420" cy="3489960"/>
          </a:xfrm>
          <a:prstGeom prst="rect">
            <a:avLst/>
          </a:prstGeom>
        </p:spPr>
      </p:pic>
      <p:sp>
        <p:nvSpPr>
          <p:cNvPr id="16" name="文本框 15"/>
          <p:cNvSpPr txBox="1"/>
          <p:nvPr/>
        </p:nvSpPr>
        <p:spPr>
          <a:xfrm>
            <a:off x="4448175" y="4424680"/>
            <a:ext cx="1197610" cy="337185"/>
          </a:xfrm>
          <a:prstGeom prst="rect">
            <a:avLst/>
          </a:prstGeom>
          <a:noFill/>
        </p:spPr>
        <p:txBody>
          <a:bodyPr wrap="square" rtlCol="0">
            <a:spAutoFit/>
          </a:bodyPr>
          <a:p>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成员分工</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569460" y="269875"/>
            <a:ext cx="1197610" cy="337185"/>
          </a:xfrm>
          <a:prstGeom prst="rect">
            <a:avLst/>
          </a:prstGeom>
          <a:noFill/>
        </p:spPr>
        <p:txBody>
          <a:bodyPr wrap="square" rtlCol="0">
            <a:spAutoFit/>
          </a:bodyPr>
          <a:p>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项目安排</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16677" y="1835988"/>
            <a:ext cx="3024757" cy="5022012"/>
          </a:xfrm>
          <a:prstGeom prst="rect">
            <a:avLst/>
          </a:prstGeom>
          <a:blipFill>
            <a:blip r:embed="rId1"/>
            <a:srcRect/>
            <a:stretch>
              <a:fillRect l="-6859" r="-685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3" name="矩形 2"/>
          <p:cNvSpPr/>
          <p:nvPr/>
        </p:nvSpPr>
        <p:spPr>
          <a:xfrm>
            <a:off x="9167243" y="3856008"/>
            <a:ext cx="3024757" cy="3001992"/>
          </a:xfrm>
          <a:prstGeom prst="rect">
            <a:avLst/>
          </a:prstGeom>
          <a:blipFill>
            <a:blip r:embed="rId2"/>
            <a:srcRect/>
            <a:stretch>
              <a:fillRect t="-8248" b="-824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4" name="矩形 3"/>
          <p:cNvSpPr/>
          <p:nvPr/>
        </p:nvSpPr>
        <p:spPr>
          <a:xfrm>
            <a:off x="9167243" y="0"/>
            <a:ext cx="3024757" cy="3429000"/>
          </a:xfrm>
          <a:prstGeom prst="rect">
            <a:avLst/>
          </a:prstGeom>
          <a:blipFill>
            <a:blip r:embed="rId3"/>
            <a:srcRect/>
            <a:stretch>
              <a:fillRect t="-11257" b="-1125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5" name="矩形 4"/>
          <p:cNvSpPr/>
          <p:nvPr/>
        </p:nvSpPr>
        <p:spPr>
          <a:xfrm>
            <a:off x="5176516" y="1413293"/>
            <a:ext cx="830346" cy="250310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grpSp>
        <p:nvGrpSpPr>
          <p:cNvPr id="6" name="组合 5"/>
          <p:cNvGrpSpPr/>
          <p:nvPr/>
        </p:nvGrpSpPr>
        <p:grpSpPr>
          <a:xfrm>
            <a:off x="591585" y="622300"/>
            <a:ext cx="6812915" cy="1044042"/>
            <a:chOff x="1694202" y="1422016"/>
            <a:chExt cx="8121996" cy="1044042"/>
          </a:xfrm>
        </p:grpSpPr>
        <p:sp>
          <p:nvSpPr>
            <p:cNvPr id="7" name="文本框 6"/>
            <p:cNvSpPr txBox="1"/>
            <p:nvPr/>
          </p:nvSpPr>
          <p:spPr>
            <a:xfrm>
              <a:off x="1694202" y="1422016"/>
              <a:ext cx="8121996" cy="583565"/>
            </a:xfrm>
            <a:prstGeom prst="rect">
              <a:avLst/>
            </a:prstGeom>
            <a:noFill/>
          </p:spPr>
          <p:txBody>
            <a:bodyPr wrap="square" rtlCol="0">
              <a:spAutoFit/>
            </a:bodyPr>
            <a:lstStyle/>
            <a:p>
              <a:r>
                <a:rPr lang="en-US" altLang="zh-CN" sz="3200" cap="all" spc="-300" dirty="0">
                  <a:solidFill>
                    <a:schemeClr val="tx1">
                      <a:lumMod val="75000"/>
                      <a:lumOff val="25000"/>
                    </a:schemeClr>
                  </a:solidFill>
                  <a:uFillTx/>
                  <a:latin typeface="微软雅黑" panose="020B0503020204020204" pitchFamily="34" charset="-122"/>
                  <a:ea typeface="微软雅黑" panose="020B0503020204020204" pitchFamily="34" charset="-122"/>
                </a:rPr>
                <a:t>Member contribution ratio</a:t>
              </a:r>
              <a:endParaRPr lang="en-US" altLang="zh-CN" sz="3200" cap="all" spc="-300" dirty="0">
                <a:solidFill>
                  <a:schemeClr val="tx1">
                    <a:lumMod val="75000"/>
                    <a:lumOff val="25000"/>
                  </a:schemeClr>
                </a:solidFill>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3827274" y="2005683"/>
              <a:ext cx="3259005" cy="46037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成员贡献比</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pic>
        <p:nvPicPr>
          <p:cNvPr id="11" name="图片 10"/>
          <p:cNvPicPr>
            <a:picLocks noChangeAspect="1"/>
          </p:cNvPicPr>
          <p:nvPr/>
        </p:nvPicPr>
        <p:blipFill>
          <a:blip r:embed="rId4"/>
          <a:stretch>
            <a:fillRect/>
          </a:stretch>
        </p:blipFill>
        <p:spPr>
          <a:xfrm>
            <a:off x="615315" y="1981200"/>
            <a:ext cx="3893820" cy="4876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7409565" y="1149086"/>
            <a:ext cx="3270271" cy="3190104"/>
          </a:xfrm>
          <a:prstGeom prst="rect">
            <a:avLst/>
          </a:prstGeom>
          <a:noFill/>
          <a:ln w="101600">
            <a:solidFill>
              <a:srgbClr val="49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97150" y="497150"/>
            <a:ext cx="2388093" cy="5850384"/>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rot="16200000">
            <a:off x="-217035" y="319981"/>
            <a:ext cx="6185535" cy="3983867"/>
            <a:chOff x="2329202" y="1222626"/>
            <a:chExt cx="6185535" cy="3983867"/>
          </a:xfrm>
        </p:grpSpPr>
        <p:sp>
          <p:nvSpPr>
            <p:cNvPr id="6" name="文本框 5"/>
            <p:cNvSpPr txBox="1"/>
            <p:nvPr/>
          </p:nvSpPr>
          <p:spPr>
            <a:xfrm>
              <a:off x="2329202" y="1222626"/>
              <a:ext cx="6185535" cy="521970"/>
            </a:xfrm>
            <a:prstGeom prst="rect">
              <a:avLst/>
            </a:prstGeom>
            <a:noFill/>
          </p:spPr>
          <p:txBody>
            <a:bodyPr wrap="square" rtlCol="0">
              <a:spAutoFit/>
            </a:bodyPr>
            <a:lstStyle/>
            <a:p>
              <a:r>
                <a:rPr lang="en-US" altLang="zh-CN" sz="2800" cap="all" spc="-300" dirty="0">
                  <a:solidFill>
                    <a:schemeClr val="bg1"/>
                  </a:solidFill>
                  <a:uFillTx/>
                  <a:latin typeface="微软雅黑" panose="020B0503020204020204" pitchFamily="34" charset="-122"/>
                  <a:ea typeface="微软雅黑" panose="020B0503020204020204" pitchFamily="34" charset="-122"/>
                </a:rPr>
                <a:t>The system design</a:t>
              </a:r>
              <a:endParaRPr lang="en-US" altLang="zh-CN" sz="2800" cap="all" spc="-300" dirty="0">
                <a:solidFill>
                  <a:schemeClr val="bg1"/>
                </a:solidFill>
                <a:uFillTx/>
                <a:latin typeface="微软雅黑" panose="020B0503020204020204" pitchFamily="34" charset="-122"/>
                <a:ea typeface="微软雅黑" panose="020B0503020204020204" pitchFamily="34" charset="-122"/>
              </a:endParaRPr>
            </a:p>
          </p:txBody>
        </p:sp>
        <p:sp>
          <p:nvSpPr>
            <p:cNvPr id="7" name="文本框 6"/>
            <p:cNvSpPr txBox="1"/>
            <p:nvPr/>
          </p:nvSpPr>
          <p:spPr>
            <a:xfrm rot="5400000">
              <a:off x="2457472" y="3100423"/>
              <a:ext cx="3259005" cy="953135"/>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系统</a:t>
              </a:r>
              <a:endParaRPr lang="zh-CN" altLang="en-US"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设计</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8" name="TextBox 9"/>
          <p:cNvSpPr txBox="1"/>
          <p:nvPr/>
        </p:nvSpPr>
        <p:spPr>
          <a:xfrm>
            <a:off x="3399392" y="2575773"/>
            <a:ext cx="3236222" cy="3166745"/>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sz="1400">
                <a:latin typeface="微软雅黑" panose="020B0503020204020204" pitchFamily="34" charset="-122"/>
                <a:ea typeface="微软雅黑" panose="020B0503020204020204" pitchFamily="34" charset="-122"/>
              </a:rPr>
              <a:t>总体设计：</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(1)需求规定</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(2)运行环境</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计算机硬件：CPU :2.0Hz</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内存:2GB</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硬盘:50GB</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操作系统：WINDOWS</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编译程序：JAVA</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手机版本：安卓系统6.0以上，IOS系统8.0以上</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网络通信：2MBb宽带</a:t>
            </a:r>
            <a:endParaRPr lang="zh-CN" altLang="en-US" sz="1400">
              <a:latin typeface="微软雅黑" panose="020B0503020204020204" pitchFamily="34" charset="-122"/>
              <a:ea typeface="微软雅黑" panose="020B0503020204020204" pitchFamily="34" charset="-122"/>
            </a:endParaRPr>
          </a:p>
        </p:txBody>
      </p:sp>
      <p:grpSp>
        <p:nvGrpSpPr>
          <p:cNvPr id="9" name="组合 8"/>
          <p:cNvGrpSpPr/>
          <p:nvPr/>
        </p:nvGrpSpPr>
        <p:grpSpPr>
          <a:xfrm>
            <a:off x="7617362" y="1663360"/>
            <a:ext cx="5852952" cy="3531280"/>
            <a:chOff x="1044000" y="2268000"/>
            <a:chExt cx="6096000" cy="3680834"/>
          </a:xfrm>
          <a:effectLst/>
        </p:grpSpPr>
        <p:grpSp>
          <p:nvGrpSpPr>
            <p:cNvPr id="10" name="Group 22"/>
            <p:cNvGrpSpPr/>
            <p:nvPr/>
          </p:nvGrpSpPr>
          <p:grpSpPr>
            <a:xfrm>
              <a:off x="1044000" y="2268000"/>
              <a:ext cx="6096000" cy="3680834"/>
              <a:chOff x="2392014" y="1138727"/>
              <a:chExt cx="4388572" cy="2647847"/>
            </a:xfrm>
          </p:grpSpPr>
          <p:pic>
            <p:nvPicPr>
              <p:cNvPr id="12" name="Picture 25"/>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2392014" y="1138727"/>
                <a:ext cx="4388572" cy="2647847"/>
              </a:xfrm>
              <a:prstGeom prst="rect">
                <a:avLst/>
              </a:prstGeom>
            </p:spPr>
          </p:pic>
          <p:sp>
            <p:nvSpPr>
              <p:cNvPr id="13" name="Rectangle 32"/>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tx1">
                      <a:lumMod val="75000"/>
                      <a:lumOff val="25000"/>
                    </a:schemeClr>
                  </a:solidFill>
                  <a:latin typeface="+mn-ea"/>
                </a:endParaRPr>
              </a:p>
            </p:txBody>
          </p:sp>
        </p:grpSp>
        <p:pic>
          <p:nvPicPr>
            <p:cNvPr id="11" name="图片占位符 2"/>
            <p:cNvPicPr>
              <a:picLocks noChangeAspect="1"/>
            </p:cNvPicPr>
            <p:nvPr>
              <p:custDataLst>
                <p:tags r:id="rId3"/>
              </p:custDataLst>
            </p:nvPr>
          </p:nvPicPr>
          <p:blipFill>
            <a:blip r:embed="rId4" cstate="print">
              <a:grayscl/>
              <a:extLst>
                <a:ext uri="{28A0092B-C50C-407E-A947-70E740481C1C}">
                  <a14:useLocalDpi xmlns:a14="http://schemas.microsoft.com/office/drawing/2010/main" val="0"/>
                </a:ext>
              </a:extLst>
            </a:blip>
            <a:stretch>
              <a:fillRect/>
            </a:stretch>
          </p:blipFill>
          <p:spPr>
            <a:xfrm>
              <a:off x="1760864" y="2410991"/>
              <a:ext cx="4683588" cy="2948764"/>
            </a:xfrm>
            <a:prstGeom prst="rect">
              <a:avLst/>
            </a:prstGeom>
            <a:blipFill>
              <a:blip r:embed="rId5" cstate="print">
                <a:grayscl/>
                <a:extLst>
                  <a:ext uri="{28A0092B-C50C-407E-A947-70E740481C1C}">
                    <a14:useLocalDpi xmlns:a14="http://schemas.microsoft.com/office/drawing/2010/main" val="0"/>
                  </a:ext>
                </a:extLst>
              </a:blip>
              <a:stretch>
                <a:fillRect/>
              </a:stretch>
            </a:blipFill>
          </p:spPr>
        </p:pic>
      </p:grpSp>
      <p:pic>
        <p:nvPicPr>
          <p:cNvPr id="2" name="图片 1" descr="微信图片_20220419175402"/>
          <p:cNvPicPr>
            <a:picLocks noChangeAspect="1"/>
          </p:cNvPicPr>
          <p:nvPr>
            <p:custDataLst>
              <p:tags r:id="rId6"/>
            </p:custDataLst>
          </p:nvPr>
        </p:nvPicPr>
        <p:blipFill>
          <a:blip r:embed="rId7"/>
          <a:stretch>
            <a:fillRect/>
          </a:stretch>
        </p:blipFill>
        <p:spPr>
          <a:xfrm>
            <a:off x="9228455" y="1897380"/>
            <a:ext cx="2630170" cy="26358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5983"/>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250"/>
                                        <p:tgtEl>
                                          <p:spTgt spid="8"/>
                                        </p:tgtEl>
                                        <p:attrNameLst>
                                          <p:attrName>ppt_y</p:attrName>
                                        </p:attrNameLst>
                                      </p:cBhvr>
                                      <p:tavLst>
                                        <p:tav tm="0">
                                          <p:val>
                                            <p:strVal val="#ppt_y+#ppt_h*1.125000"/>
                                          </p:val>
                                        </p:tav>
                                        <p:tav tm="100000">
                                          <p:val>
                                            <p:strVal val="#ppt_y"/>
                                          </p:val>
                                        </p:tav>
                                      </p:tavLst>
                                    </p:anim>
                                    <p:animEffect transition="in" filter="wipe(up)">
                                      <p:cBhvr>
                                        <p:cTn id="13" dur="250"/>
                                        <p:tgtEl>
                                          <p:spTgt spid="8"/>
                                        </p:tgtEl>
                                      </p:cBhvr>
                                    </p:animEffect>
                                  </p:childTnLst>
                                </p:cTn>
                              </p:par>
                              <p:par>
                                <p:cTn id="14" presetID="37" presetClass="entr" presetSubtype="0" fill="hold" nodeType="withEffect">
                                  <p:stCondLst>
                                    <p:cond delay="3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900" decel="100000" fill="hold"/>
                                        <p:tgtEl>
                                          <p:spTgt spid="9"/>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31435" y="5252720"/>
            <a:ext cx="2120900" cy="1384300"/>
            <a:chOff x="4702607" y="3063362"/>
            <a:chExt cx="2789961" cy="1800000"/>
          </a:xfrm>
        </p:grpSpPr>
        <p:grpSp>
          <p:nvGrpSpPr>
            <p:cNvPr id="3" name="组合 2"/>
            <p:cNvGrpSpPr>
              <a:grpSpLocks noChangeAspect="1"/>
            </p:cNvGrpSpPr>
            <p:nvPr/>
          </p:nvGrpSpPr>
          <p:grpSpPr>
            <a:xfrm>
              <a:off x="4702607" y="3063362"/>
              <a:ext cx="2789961" cy="1800000"/>
              <a:chOff x="2078023" y="1773226"/>
              <a:chExt cx="1999686" cy="1290136"/>
            </a:xfrm>
          </p:grpSpPr>
          <p:sp>
            <p:nvSpPr>
              <p:cNvPr id="5" name="4"/>
              <p:cNvSpPr/>
              <p:nvPr/>
            </p:nvSpPr>
            <p:spPr bwMode="auto">
              <a:xfrm>
                <a:off x="2498900" y="1880109"/>
                <a:ext cx="1094772" cy="1094772"/>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rgbClr val="4963A8"/>
              </a:solidFill>
              <a:ln>
                <a:noFill/>
              </a:ln>
            </p:spPr>
            <p:txBody>
              <a:bodyPr wrap="square" lIns="91440" tIns="45720" rIns="91440" bIns="45720" anchor="ctr">
                <a:normAutofit/>
              </a:bodyPr>
              <a:lstStyle/>
              <a:p>
                <a:pPr algn="ctr"/>
                <a:endParaRPr>
                  <a:latin typeface="+mn-ea"/>
                  <a:ea typeface="+mn-ea"/>
                </a:endParaRPr>
              </a:p>
            </p:txBody>
          </p:sp>
          <p:sp>
            <p:nvSpPr>
              <p:cNvPr id="6" name="3"/>
              <p:cNvSpPr/>
              <p:nvPr/>
            </p:nvSpPr>
            <p:spPr bwMode="auto">
              <a:xfrm>
                <a:off x="3626639" y="2612292"/>
                <a:ext cx="451070" cy="451070"/>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chemeClr val="bg2"/>
              </a:solidFill>
              <a:ln>
                <a:noFill/>
              </a:ln>
            </p:spPr>
            <p:txBody>
              <a:bodyPr wrap="square" lIns="91440" tIns="45720" rIns="91440" bIns="45720" anchor="ctr">
                <a:normAutofit/>
              </a:bodyPr>
              <a:lstStyle/>
              <a:p>
                <a:pPr algn="ctr"/>
                <a:endParaRPr>
                  <a:latin typeface="+mn-ea"/>
                  <a:ea typeface="+mn-ea"/>
                </a:endParaRPr>
              </a:p>
            </p:txBody>
          </p:sp>
          <p:sp>
            <p:nvSpPr>
              <p:cNvPr id="7" name="2"/>
              <p:cNvSpPr/>
              <p:nvPr/>
            </p:nvSpPr>
            <p:spPr bwMode="auto">
              <a:xfrm>
                <a:off x="2078023" y="2135680"/>
                <a:ext cx="225535" cy="225535"/>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chemeClr val="bg2"/>
              </a:solidFill>
              <a:ln>
                <a:noFill/>
              </a:ln>
            </p:spPr>
            <p:txBody>
              <a:bodyPr wrap="square" lIns="91440" tIns="45720" rIns="91440" bIns="45720" anchor="ctr">
                <a:normAutofit fontScale="52500"/>
              </a:bodyPr>
              <a:lstStyle/>
              <a:p>
                <a:pPr algn="ctr"/>
                <a:endParaRPr>
                  <a:latin typeface="+mn-ea"/>
                  <a:ea typeface="+mn-ea"/>
                </a:endParaRPr>
              </a:p>
            </p:txBody>
          </p:sp>
          <p:sp>
            <p:nvSpPr>
              <p:cNvPr id="8" name="1"/>
              <p:cNvSpPr/>
              <p:nvPr/>
            </p:nvSpPr>
            <p:spPr bwMode="auto">
              <a:xfrm>
                <a:off x="3461295" y="1773226"/>
                <a:ext cx="327720" cy="327720"/>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rgbClr val="4963A8"/>
              </a:solidFill>
              <a:ln>
                <a:noFill/>
              </a:ln>
            </p:spPr>
            <p:txBody>
              <a:bodyPr wrap="square" lIns="91440" tIns="45720" rIns="91440" bIns="45720" anchor="ctr">
                <a:normAutofit lnSpcReduction="10000"/>
              </a:bodyPr>
              <a:lstStyle/>
              <a:p>
                <a:pPr algn="ctr"/>
                <a:endParaRPr>
                  <a:latin typeface="+mn-ea"/>
                  <a:ea typeface="+mn-ea"/>
                </a:endParaRPr>
              </a:p>
            </p:txBody>
          </p:sp>
        </p:grpSp>
        <p:sp>
          <p:nvSpPr>
            <p:cNvPr id="4" name="5"/>
            <p:cNvSpPr/>
            <p:nvPr/>
          </p:nvSpPr>
          <p:spPr bwMode="auto">
            <a:xfrm>
              <a:off x="5823676" y="3746349"/>
              <a:ext cx="459700" cy="459700"/>
            </a:xfrm>
            <a:custGeom>
              <a:avLst/>
              <a:gdLst>
                <a:gd name="T0" fmla="*/ 119 w 236"/>
                <a:gd name="T1" fmla="*/ 123 h 236"/>
                <a:gd name="T2" fmla="*/ 111 w 236"/>
                <a:gd name="T3" fmla="*/ 131 h 236"/>
                <a:gd name="T4" fmla="*/ 115 w 236"/>
                <a:gd name="T5" fmla="*/ 138 h 236"/>
                <a:gd name="T6" fmla="*/ 115 w 236"/>
                <a:gd name="T7" fmla="*/ 150 h 236"/>
                <a:gd name="T8" fmla="*/ 118 w 236"/>
                <a:gd name="T9" fmla="*/ 154 h 236"/>
                <a:gd name="T10" fmla="*/ 119 w 236"/>
                <a:gd name="T11" fmla="*/ 154 h 236"/>
                <a:gd name="T12" fmla="*/ 122 w 236"/>
                <a:gd name="T13" fmla="*/ 150 h 236"/>
                <a:gd name="T14" fmla="*/ 122 w 236"/>
                <a:gd name="T15" fmla="*/ 138 h 236"/>
                <a:gd name="T16" fmla="*/ 126 w 236"/>
                <a:gd name="T17" fmla="*/ 131 h 236"/>
                <a:gd name="T18" fmla="*/ 119 w 236"/>
                <a:gd name="T19" fmla="*/ 123 h 236"/>
                <a:gd name="T20" fmla="*/ 119 w 236"/>
                <a:gd name="T21" fmla="*/ 66 h 236"/>
                <a:gd name="T22" fmla="*/ 100 w 236"/>
                <a:gd name="T23" fmla="*/ 84 h 236"/>
                <a:gd name="T24" fmla="*/ 100 w 236"/>
                <a:gd name="T25" fmla="*/ 102 h 236"/>
                <a:gd name="T26" fmla="*/ 137 w 236"/>
                <a:gd name="T27" fmla="*/ 102 h 236"/>
                <a:gd name="T28" fmla="*/ 137 w 236"/>
                <a:gd name="T29" fmla="*/ 84 h 236"/>
                <a:gd name="T30" fmla="*/ 119 w 236"/>
                <a:gd name="T31" fmla="*/ 66 h 236"/>
                <a:gd name="T32" fmla="*/ 118 w 236"/>
                <a:gd name="T33" fmla="*/ 0 h 236"/>
                <a:gd name="T34" fmla="*/ 0 w 236"/>
                <a:gd name="T35" fmla="*/ 118 h 236"/>
                <a:gd name="T36" fmla="*/ 118 w 236"/>
                <a:gd name="T37" fmla="*/ 236 h 236"/>
                <a:gd name="T38" fmla="*/ 236 w 236"/>
                <a:gd name="T39" fmla="*/ 118 h 236"/>
                <a:gd name="T40" fmla="*/ 118 w 236"/>
                <a:gd name="T41" fmla="*/ 0 h 236"/>
                <a:gd name="T42" fmla="*/ 164 w 236"/>
                <a:gd name="T43" fmla="*/ 161 h 236"/>
                <a:gd name="T44" fmla="*/ 149 w 236"/>
                <a:gd name="T45" fmla="*/ 176 h 236"/>
                <a:gd name="T46" fmla="*/ 88 w 236"/>
                <a:gd name="T47" fmla="*/ 176 h 236"/>
                <a:gd name="T48" fmla="*/ 73 w 236"/>
                <a:gd name="T49" fmla="*/ 161 h 236"/>
                <a:gd name="T50" fmla="*/ 73 w 236"/>
                <a:gd name="T51" fmla="*/ 105 h 236"/>
                <a:gd name="T52" fmla="*/ 76 w 236"/>
                <a:gd name="T53" fmla="*/ 102 h 236"/>
                <a:gd name="T54" fmla="*/ 86 w 236"/>
                <a:gd name="T55" fmla="*/ 102 h 236"/>
                <a:gd name="T56" fmla="*/ 86 w 236"/>
                <a:gd name="T57" fmla="*/ 84 h 236"/>
                <a:gd name="T58" fmla="*/ 118 w 236"/>
                <a:gd name="T59" fmla="*/ 51 h 236"/>
                <a:gd name="T60" fmla="*/ 119 w 236"/>
                <a:gd name="T61" fmla="*/ 51 h 236"/>
                <a:gd name="T62" fmla="*/ 152 w 236"/>
                <a:gd name="T63" fmla="*/ 84 h 236"/>
                <a:gd name="T64" fmla="*/ 152 w 236"/>
                <a:gd name="T65" fmla="*/ 102 h 236"/>
                <a:gd name="T66" fmla="*/ 161 w 236"/>
                <a:gd name="T67" fmla="*/ 102 h 236"/>
                <a:gd name="T68" fmla="*/ 164 w 236"/>
                <a:gd name="T69" fmla="*/ 105 h 236"/>
                <a:gd name="T70" fmla="*/ 164 w 236"/>
                <a:gd name="T71" fmla="*/ 16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236">
                  <a:moveTo>
                    <a:pt x="119" y="123"/>
                  </a:moveTo>
                  <a:cubicBezTo>
                    <a:pt x="114" y="123"/>
                    <a:pt x="111" y="127"/>
                    <a:pt x="111" y="131"/>
                  </a:cubicBezTo>
                  <a:cubicBezTo>
                    <a:pt x="111" y="134"/>
                    <a:pt x="112" y="136"/>
                    <a:pt x="115" y="138"/>
                  </a:cubicBezTo>
                  <a:cubicBezTo>
                    <a:pt x="115" y="150"/>
                    <a:pt x="115" y="150"/>
                    <a:pt x="115" y="150"/>
                  </a:cubicBezTo>
                  <a:cubicBezTo>
                    <a:pt x="115" y="152"/>
                    <a:pt x="116" y="154"/>
                    <a:pt x="118" y="154"/>
                  </a:cubicBezTo>
                  <a:cubicBezTo>
                    <a:pt x="119" y="154"/>
                    <a:pt x="119" y="154"/>
                    <a:pt x="119" y="154"/>
                  </a:cubicBezTo>
                  <a:cubicBezTo>
                    <a:pt x="121" y="154"/>
                    <a:pt x="122" y="152"/>
                    <a:pt x="122" y="150"/>
                  </a:cubicBezTo>
                  <a:cubicBezTo>
                    <a:pt x="122" y="138"/>
                    <a:pt x="122" y="138"/>
                    <a:pt x="122" y="138"/>
                  </a:cubicBezTo>
                  <a:cubicBezTo>
                    <a:pt x="125" y="136"/>
                    <a:pt x="126" y="134"/>
                    <a:pt x="126" y="131"/>
                  </a:cubicBezTo>
                  <a:cubicBezTo>
                    <a:pt x="126" y="126"/>
                    <a:pt x="123" y="123"/>
                    <a:pt x="119" y="123"/>
                  </a:cubicBezTo>
                  <a:close/>
                  <a:moveTo>
                    <a:pt x="119" y="66"/>
                  </a:moveTo>
                  <a:cubicBezTo>
                    <a:pt x="108" y="66"/>
                    <a:pt x="100" y="74"/>
                    <a:pt x="100" y="84"/>
                  </a:cubicBezTo>
                  <a:cubicBezTo>
                    <a:pt x="100" y="102"/>
                    <a:pt x="100" y="102"/>
                    <a:pt x="100" y="102"/>
                  </a:cubicBezTo>
                  <a:cubicBezTo>
                    <a:pt x="137" y="102"/>
                    <a:pt x="137" y="102"/>
                    <a:pt x="137" y="102"/>
                  </a:cubicBezTo>
                  <a:cubicBezTo>
                    <a:pt x="137" y="84"/>
                    <a:pt x="137" y="84"/>
                    <a:pt x="137" y="84"/>
                  </a:cubicBezTo>
                  <a:cubicBezTo>
                    <a:pt x="137" y="74"/>
                    <a:pt x="129" y="66"/>
                    <a:pt x="119" y="66"/>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64" y="161"/>
                  </a:moveTo>
                  <a:cubicBezTo>
                    <a:pt x="164" y="169"/>
                    <a:pt x="157" y="176"/>
                    <a:pt x="149" y="176"/>
                  </a:cubicBezTo>
                  <a:cubicBezTo>
                    <a:pt x="88" y="176"/>
                    <a:pt x="88" y="176"/>
                    <a:pt x="88" y="176"/>
                  </a:cubicBezTo>
                  <a:cubicBezTo>
                    <a:pt x="80" y="176"/>
                    <a:pt x="73" y="169"/>
                    <a:pt x="73" y="161"/>
                  </a:cubicBezTo>
                  <a:cubicBezTo>
                    <a:pt x="73" y="105"/>
                    <a:pt x="73" y="105"/>
                    <a:pt x="73" y="105"/>
                  </a:cubicBezTo>
                  <a:cubicBezTo>
                    <a:pt x="73" y="103"/>
                    <a:pt x="74" y="102"/>
                    <a:pt x="76" y="102"/>
                  </a:cubicBezTo>
                  <a:cubicBezTo>
                    <a:pt x="86" y="102"/>
                    <a:pt x="86" y="102"/>
                    <a:pt x="86" y="102"/>
                  </a:cubicBezTo>
                  <a:cubicBezTo>
                    <a:pt x="86" y="84"/>
                    <a:pt x="86" y="84"/>
                    <a:pt x="86" y="84"/>
                  </a:cubicBezTo>
                  <a:cubicBezTo>
                    <a:pt x="86" y="66"/>
                    <a:pt x="100" y="52"/>
                    <a:pt x="118" y="51"/>
                  </a:cubicBezTo>
                  <a:cubicBezTo>
                    <a:pt x="119" y="51"/>
                    <a:pt x="119" y="51"/>
                    <a:pt x="119" y="51"/>
                  </a:cubicBezTo>
                  <a:cubicBezTo>
                    <a:pt x="137" y="52"/>
                    <a:pt x="152" y="66"/>
                    <a:pt x="152" y="84"/>
                  </a:cubicBezTo>
                  <a:cubicBezTo>
                    <a:pt x="152" y="102"/>
                    <a:pt x="152" y="102"/>
                    <a:pt x="152" y="102"/>
                  </a:cubicBezTo>
                  <a:cubicBezTo>
                    <a:pt x="161" y="102"/>
                    <a:pt x="161" y="102"/>
                    <a:pt x="161" y="102"/>
                  </a:cubicBezTo>
                  <a:cubicBezTo>
                    <a:pt x="163" y="102"/>
                    <a:pt x="164" y="103"/>
                    <a:pt x="164" y="105"/>
                  </a:cubicBezTo>
                  <a:lnTo>
                    <a:pt x="164" y="161"/>
                  </a:lnTo>
                  <a:close/>
                </a:path>
              </a:pathLst>
            </a:custGeom>
            <a:solidFill>
              <a:srgbClr val="4963A8"/>
            </a:solidFill>
            <a:ln>
              <a:noFill/>
            </a:ln>
          </p:spPr>
          <p:txBody>
            <a:bodyPr anchor="ctr"/>
            <a:lstStyle/>
            <a:p>
              <a:pPr algn="ctr"/>
              <a:endParaRPr>
                <a:latin typeface="+mn-ea"/>
                <a:ea typeface="+mn-ea"/>
              </a:endParaRPr>
            </a:p>
          </p:txBody>
        </p:sp>
      </p:grpSp>
      <p:sp>
        <p:nvSpPr>
          <p:cNvPr id="9" name="矩形 8"/>
          <p:cNvSpPr/>
          <p:nvPr/>
        </p:nvSpPr>
        <p:spPr>
          <a:xfrm>
            <a:off x="556250" y="497150"/>
            <a:ext cx="11079499" cy="1478299"/>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6"/>
          <p:cNvSpPr txBox="1"/>
          <p:nvPr/>
        </p:nvSpPr>
        <p:spPr>
          <a:xfrm>
            <a:off x="2652395" y="750570"/>
            <a:ext cx="6887210" cy="82994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基本系统设计概念和处理流程</a:t>
            </a:r>
            <a:endParaRPr 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en-US" sz="2400" b="1" cap="all" dirty="0">
                <a:solidFill>
                  <a:schemeClr val="bg1">
                    <a:lumMod val="85000"/>
                  </a:schemeClr>
                </a:solidFill>
                <a:uFillTx/>
                <a:latin typeface="微软雅黑" panose="020B0503020204020204" pitchFamily="34" charset="-122"/>
                <a:ea typeface="微软雅黑" panose="020B0503020204020204" pitchFamily="34" charset="-122"/>
                <a:sym typeface="微软雅黑" panose="020B0503020204020204" pitchFamily="34" charset="-122"/>
              </a:rPr>
              <a:t>Design concept and basic flow</a:t>
            </a:r>
            <a:endParaRPr lang="en-US" sz="2400" b="1" cap="all" dirty="0">
              <a:solidFill>
                <a:schemeClr val="bg1">
                  <a:lumMod val="85000"/>
                </a:schemeClr>
              </a:solidFill>
              <a:uFillTx/>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6" name="图片 15"/>
          <p:cNvPicPr>
            <a:picLocks noChangeAspect="1"/>
          </p:cNvPicPr>
          <p:nvPr/>
        </p:nvPicPr>
        <p:blipFill>
          <a:blip r:embed="rId1"/>
          <a:stretch>
            <a:fillRect/>
          </a:stretch>
        </p:blipFill>
        <p:spPr>
          <a:xfrm>
            <a:off x="8040370" y="2186940"/>
            <a:ext cx="3451860" cy="4671060"/>
          </a:xfrm>
          <a:prstGeom prst="rect">
            <a:avLst/>
          </a:prstGeom>
        </p:spPr>
      </p:pic>
      <p:grpSp>
        <p:nvGrpSpPr>
          <p:cNvPr id="22" name="组合 21"/>
          <p:cNvGrpSpPr/>
          <p:nvPr/>
        </p:nvGrpSpPr>
        <p:grpSpPr>
          <a:xfrm>
            <a:off x="6345555" y="3160395"/>
            <a:ext cx="1772920" cy="513080"/>
            <a:chOff x="9784" y="5585"/>
            <a:chExt cx="2792" cy="808"/>
          </a:xfrm>
        </p:grpSpPr>
        <p:sp>
          <p:nvSpPr>
            <p:cNvPr id="18" name="左箭头 17"/>
            <p:cNvSpPr/>
            <p:nvPr/>
          </p:nvSpPr>
          <p:spPr>
            <a:xfrm rot="10800000">
              <a:off x="9784" y="5585"/>
              <a:ext cx="2793" cy="808"/>
            </a:xfrm>
            <a:prstGeom prst="lef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9962" y="5699"/>
              <a:ext cx="2332" cy="580"/>
            </a:xfrm>
            <a:prstGeom prst="rect">
              <a:avLst/>
            </a:prstGeom>
            <a:noFill/>
          </p:spPr>
          <p:txBody>
            <a:bodyPr wrap="square" rtlCol="0">
              <a:spAutoFit/>
            </a:bodyPr>
            <a:p>
              <a:r>
                <a:rPr lang="zh-CN" altLang="en-US">
                  <a:solidFill>
                    <a:schemeClr val="bg1"/>
                  </a:solidFill>
                </a:rPr>
                <a:t>配送员注册</a:t>
              </a:r>
              <a:endParaRPr lang="zh-CN" altLang="en-US">
                <a:solidFill>
                  <a:schemeClr val="bg1"/>
                </a:solidFill>
              </a:endParaRPr>
            </a:p>
          </p:txBody>
        </p:sp>
      </p:grpSp>
      <p:pic>
        <p:nvPicPr>
          <p:cNvPr id="24" name="图片 23"/>
          <p:cNvPicPr>
            <a:picLocks noChangeAspect="1"/>
          </p:cNvPicPr>
          <p:nvPr/>
        </p:nvPicPr>
        <p:blipFill>
          <a:blip r:embed="rId2"/>
          <a:stretch>
            <a:fillRect/>
          </a:stretch>
        </p:blipFill>
        <p:spPr>
          <a:xfrm>
            <a:off x="243840" y="2075815"/>
            <a:ext cx="4887595" cy="4472940"/>
          </a:xfrm>
          <a:prstGeom prst="rect">
            <a:avLst/>
          </a:prstGeom>
        </p:spPr>
      </p:pic>
      <p:grpSp>
        <p:nvGrpSpPr>
          <p:cNvPr id="23" name="组合 22"/>
          <p:cNvGrpSpPr/>
          <p:nvPr/>
        </p:nvGrpSpPr>
        <p:grpSpPr>
          <a:xfrm>
            <a:off x="4048760" y="2326640"/>
            <a:ext cx="1901190" cy="513080"/>
            <a:chOff x="6744" y="3952"/>
            <a:chExt cx="2994" cy="808"/>
          </a:xfrm>
        </p:grpSpPr>
        <p:sp>
          <p:nvSpPr>
            <p:cNvPr id="17" name="左箭头 16"/>
            <p:cNvSpPr/>
            <p:nvPr/>
          </p:nvSpPr>
          <p:spPr>
            <a:xfrm>
              <a:off x="6744" y="3952"/>
              <a:ext cx="2793" cy="808"/>
            </a:xfrm>
            <a:prstGeom prst="lef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7406" y="4066"/>
              <a:ext cx="2332" cy="580"/>
            </a:xfrm>
            <a:prstGeom prst="rect">
              <a:avLst/>
            </a:prstGeom>
            <a:noFill/>
          </p:spPr>
          <p:txBody>
            <a:bodyPr wrap="square" rtlCol="0">
              <a:spAutoFit/>
            </a:bodyPr>
            <a:p>
              <a:r>
                <a:rPr lang="zh-CN" altLang="en-US">
                  <a:solidFill>
                    <a:schemeClr val="bg1"/>
                  </a:solidFill>
                </a:rPr>
                <a:t>学生注册</a:t>
              </a:r>
              <a:endParaRPr lang="zh-CN" altLang="en-US">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509270" y="1537970"/>
            <a:ext cx="3032760" cy="4998720"/>
          </a:xfrm>
          <a:prstGeom prst="rect">
            <a:avLst/>
          </a:prstGeom>
        </p:spPr>
      </p:pic>
      <p:sp>
        <p:nvSpPr>
          <p:cNvPr id="2" name="矩形 1"/>
          <p:cNvSpPr/>
          <p:nvPr/>
        </p:nvSpPr>
        <p:spPr>
          <a:xfrm>
            <a:off x="1" y="84"/>
            <a:ext cx="4235570" cy="1337094"/>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250175" y="84"/>
            <a:ext cx="7956429" cy="1337094"/>
          </a:xfrm>
          <a:prstGeom prst="rect">
            <a:avLst/>
          </a:prstGeom>
          <a:blipFill>
            <a:blip r:embed="rId2"/>
            <a:srcRect/>
            <a:stretch>
              <a:fillRect t="-759" b="-75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6"/>
          <p:cNvSpPr txBox="1"/>
          <p:nvPr/>
        </p:nvSpPr>
        <p:spPr>
          <a:xfrm>
            <a:off x="509270" y="250190"/>
            <a:ext cx="3427730" cy="706755"/>
          </a:xfrm>
          <a:prstGeom prst="rect">
            <a:avLst/>
          </a:prstGeom>
          <a:noFill/>
        </p:spPr>
        <p:txBody>
          <a:bodyPr wrap="square" rtlCol="0">
            <a:spAutoFit/>
          </a:bodyPr>
          <a:lstStyle/>
          <a:p>
            <a:pPr algn="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设计概念和处理流程（续）</a:t>
            </a:r>
            <a:endParaRPr 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r>
              <a:rPr lang="en-US" sz="2000" b="1"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OUR COMPANY</a:t>
            </a:r>
            <a:endParaRPr lang="en-US" sz="2000" b="1"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2" name="图片 11"/>
          <p:cNvPicPr>
            <a:picLocks noChangeAspect="1"/>
          </p:cNvPicPr>
          <p:nvPr/>
        </p:nvPicPr>
        <p:blipFill>
          <a:blip r:embed="rId3"/>
          <a:stretch>
            <a:fillRect/>
          </a:stretch>
        </p:blipFill>
        <p:spPr>
          <a:xfrm>
            <a:off x="4235450" y="1911350"/>
            <a:ext cx="1668780" cy="4251960"/>
          </a:xfrm>
          <a:prstGeom prst="rect">
            <a:avLst/>
          </a:prstGeom>
        </p:spPr>
      </p:pic>
      <p:pic>
        <p:nvPicPr>
          <p:cNvPr id="13" name="图片 12"/>
          <p:cNvPicPr>
            <a:picLocks noChangeAspect="1"/>
          </p:cNvPicPr>
          <p:nvPr/>
        </p:nvPicPr>
        <p:blipFill>
          <a:blip r:embed="rId4"/>
          <a:stretch>
            <a:fillRect/>
          </a:stretch>
        </p:blipFill>
        <p:spPr>
          <a:xfrm>
            <a:off x="5913120" y="2736850"/>
            <a:ext cx="6278880" cy="30937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7235" y="240665"/>
            <a:ext cx="4671695" cy="6182360"/>
          </a:xfrm>
          <a:prstGeom prst="rect">
            <a:avLst/>
          </a:prstGeom>
          <a:blipFill>
            <a:blip r:embed="rId1"/>
            <a:srcRect/>
            <a:stretch>
              <a:fillRect t="-3540" b="-35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grpSp>
        <p:nvGrpSpPr>
          <p:cNvPr id="8" name="组合 7"/>
          <p:cNvGrpSpPr/>
          <p:nvPr/>
        </p:nvGrpSpPr>
        <p:grpSpPr>
          <a:xfrm>
            <a:off x="5935345" y="240665"/>
            <a:ext cx="2357120" cy="1389380"/>
            <a:chOff x="9406" y="2742"/>
            <a:chExt cx="3712" cy="2188"/>
          </a:xfrm>
        </p:grpSpPr>
        <p:sp>
          <p:nvSpPr>
            <p:cNvPr id="3" name="矩形 2"/>
            <p:cNvSpPr/>
            <p:nvPr/>
          </p:nvSpPr>
          <p:spPr>
            <a:xfrm>
              <a:off x="9406" y="2742"/>
              <a:ext cx="3712" cy="2189"/>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4" name="TextBox 6"/>
            <p:cNvSpPr txBox="1"/>
            <p:nvPr/>
          </p:nvSpPr>
          <p:spPr>
            <a:xfrm>
              <a:off x="9780" y="3517"/>
              <a:ext cx="3338" cy="1016"/>
            </a:xfrm>
            <a:prstGeom prst="rect">
              <a:avLst/>
            </a:prstGeom>
            <a:noFill/>
          </p:spPr>
          <p:txBody>
            <a:bodyPr wrap="square" rtlCol="0">
              <a:spAutoFit/>
            </a:bodyPr>
            <a:lstStyle/>
            <a:p>
              <a:r>
                <a:rPr lang="zh-CN" altLang="en-US" b="1"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系统设计</a:t>
              </a:r>
              <a:endParaRPr lang="zh-CN" altLang="en-US" b="1"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b="1"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OUR COMPANY</a:t>
              </a:r>
              <a:endParaRPr lang="en-US" b="1"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 name="组合 4"/>
          <p:cNvGrpSpPr/>
          <p:nvPr/>
        </p:nvGrpSpPr>
        <p:grpSpPr>
          <a:xfrm>
            <a:off x="5935129" y="1814782"/>
            <a:ext cx="4102343" cy="809338"/>
            <a:chOff x="1694202" y="1507546"/>
            <a:chExt cx="4890596" cy="809338"/>
          </a:xfrm>
        </p:grpSpPr>
        <p:sp>
          <p:nvSpPr>
            <p:cNvPr id="6" name="文本框 5"/>
            <p:cNvSpPr txBox="1"/>
            <p:nvPr/>
          </p:nvSpPr>
          <p:spPr>
            <a:xfrm>
              <a:off x="1694202" y="1507546"/>
              <a:ext cx="4890596" cy="460375"/>
            </a:xfrm>
            <a:prstGeom prst="rect">
              <a:avLst/>
            </a:prstGeom>
            <a:noFill/>
          </p:spPr>
          <p:txBody>
            <a:bodyPr wrap="square" rtlCol="0">
              <a:spAutoFit/>
            </a:bodyPr>
            <a:lstStyle/>
            <a:p>
              <a:r>
                <a:rPr lang="en-US" altLang="zh-CN" sz="2400" cap="all" dirty="0">
                  <a:solidFill>
                    <a:schemeClr val="tx1">
                      <a:lumMod val="75000"/>
                      <a:lumOff val="25000"/>
                    </a:schemeClr>
                  </a:solidFill>
                  <a:uFillTx/>
                  <a:latin typeface="微软雅黑" panose="020B0503020204020204" pitchFamily="34" charset="-122"/>
                  <a:ea typeface="微软雅黑" panose="020B0503020204020204" pitchFamily="34" charset="-122"/>
                </a:rPr>
                <a:t>Interface design</a:t>
              </a:r>
              <a:endParaRPr lang="en-US" altLang="zh-CN" sz="2400" cap="all" dirty="0">
                <a:solidFill>
                  <a:schemeClr val="tx1">
                    <a:lumMod val="75000"/>
                    <a:lumOff val="25000"/>
                  </a:schemeClr>
                </a:solidFill>
                <a:uFillTx/>
                <a:latin typeface="微软雅黑" panose="020B0503020204020204" pitchFamily="34" charset="-122"/>
                <a:ea typeface="微软雅黑" panose="020B0503020204020204" pitchFamily="34" charset="-122"/>
              </a:endParaRPr>
            </a:p>
          </p:txBody>
        </p:sp>
        <p:sp>
          <p:nvSpPr>
            <p:cNvPr id="7" name="文本框 6"/>
            <p:cNvSpPr txBox="1"/>
            <p:nvPr/>
          </p:nvSpPr>
          <p:spPr>
            <a:xfrm>
              <a:off x="1722777" y="1918104"/>
              <a:ext cx="3259005" cy="39878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接口设计</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cxnSp>
        <p:nvCxnSpPr>
          <p:cNvPr id="9" name="直接连接符 8"/>
          <p:cNvCxnSpPr/>
          <p:nvPr/>
        </p:nvCxnSpPr>
        <p:spPr>
          <a:xfrm>
            <a:off x="5935603" y="2729434"/>
            <a:ext cx="495035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59098" y="2924224"/>
            <a:ext cx="4950358" cy="3725545"/>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sz="1400">
                <a:latin typeface="微软雅黑" panose="020B0503020204020204" pitchFamily="34" charset="-122"/>
                <a:ea typeface="微软雅黑" panose="020B0503020204020204" pitchFamily="34" charset="-122"/>
              </a:rPr>
              <a:t>(1)用户接口</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用户登录：用户通过账号密码登录，若账号或密码有错误，则会在对应的输入框后进行提示</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学生认证：用户输入自己的学号，姓名，预留手机号，通过手机号获取验证码来进行学生认证，若所填信息与学校系统内预留信息不用则无法认证通过</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(2)外部接口</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Android兼容的所有手机</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支持WiFi正常连接并且具有蓝牙功能 有摄像功能,支持拍摄及上传照片</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Android版本6.0或以上 IOS微信（WeChat）版本8.0.20或以上</a:t>
            </a:r>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微信支付接口</a:t>
            </a:r>
            <a:endParaRPr lang="zh-CN" altLang="en-US" sz="140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stretch>
            <a:fillRect/>
          </a:stretch>
        </p:blipFill>
        <p:spPr>
          <a:xfrm>
            <a:off x="737235" y="240030"/>
            <a:ext cx="4671695" cy="62172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5983"/>
                                  </p:iterate>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250"/>
                                        <p:tgtEl>
                                          <p:spTgt spid="10"/>
                                        </p:tgtEl>
                                        <p:attrNameLst>
                                          <p:attrName>ppt_y</p:attrName>
                                        </p:attrNameLst>
                                      </p:cBhvr>
                                      <p:tavLst>
                                        <p:tav tm="0">
                                          <p:val>
                                            <p:strVal val="#ppt_y+#ppt_h*1.125000"/>
                                          </p:val>
                                        </p:tav>
                                        <p:tav tm="100000">
                                          <p:val>
                                            <p:strVal val="#ppt_y"/>
                                          </p:val>
                                        </p:tav>
                                      </p:tavLst>
                                    </p:anim>
                                    <p:animEffect transition="in" filter="wipe(up)">
                                      <p:cBhvr>
                                        <p:cTn id="13"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540750" y="0"/>
            <a:ext cx="3651250" cy="3429000"/>
          </a:xfrm>
          <a:prstGeom prst="rect">
            <a:avLst/>
          </a:prstGeom>
          <a:blipFill>
            <a:blip r:embed="rId1"/>
            <a:srcRect/>
            <a:stretch>
              <a:fillRect t="-11257" b="-1125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sp>
        <p:nvSpPr>
          <p:cNvPr id="5" name="矩形 4"/>
          <p:cNvSpPr/>
          <p:nvPr/>
        </p:nvSpPr>
        <p:spPr>
          <a:xfrm rot="16200000">
            <a:off x="3867150" y="-1646555"/>
            <a:ext cx="830580" cy="8563610"/>
          </a:xfrm>
          <a:prstGeom prst="rect">
            <a:avLst/>
          </a:pr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erif CJK SC" panose="02020400000000000000" pitchFamily="18" charset="-122"/>
              <a:ea typeface="FZHei-B01S" panose="02010601030101010101" pitchFamily="2" charset="-122"/>
              <a:sym typeface="Noto Serif CJK SC" panose="02020400000000000000" pitchFamily="18" charset="-122"/>
            </a:endParaRPr>
          </a:p>
        </p:txBody>
      </p:sp>
      <p:grpSp>
        <p:nvGrpSpPr>
          <p:cNvPr id="6" name="组合 5"/>
          <p:cNvGrpSpPr/>
          <p:nvPr/>
        </p:nvGrpSpPr>
        <p:grpSpPr>
          <a:xfrm>
            <a:off x="591585" y="622300"/>
            <a:ext cx="6169025" cy="999592"/>
            <a:chOff x="1694202" y="1422016"/>
            <a:chExt cx="7354385" cy="999592"/>
          </a:xfrm>
        </p:grpSpPr>
        <p:sp>
          <p:nvSpPr>
            <p:cNvPr id="7" name="文本框 6"/>
            <p:cNvSpPr txBox="1"/>
            <p:nvPr/>
          </p:nvSpPr>
          <p:spPr>
            <a:xfrm>
              <a:off x="1694202" y="1422016"/>
              <a:ext cx="7354385" cy="583565"/>
            </a:xfrm>
            <a:prstGeom prst="rect">
              <a:avLst/>
            </a:prstGeom>
            <a:noFill/>
          </p:spPr>
          <p:txBody>
            <a:bodyPr wrap="square" rtlCol="0">
              <a:spAutoFit/>
            </a:bodyPr>
            <a:lstStyle/>
            <a:p>
              <a:r>
                <a:rPr lang="en-US" altLang="zh-CN" sz="3200" cap="all" spc="-300" dirty="0">
                  <a:solidFill>
                    <a:schemeClr val="tx1">
                      <a:lumMod val="75000"/>
                      <a:lumOff val="25000"/>
                    </a:schemeClr>
                  </a:solidFill>
                  <a:uFillTx/>
                  <a:latin typeface="微软雅黑" panose="020B0503020204020204" pitchFamily="34" charset="-122"/>
                  <a:ea typeface="微软雅黑" panose="020B0503020204020204" pitchFamily="34" charset="-122"/>
                </a:rPr>
                <a:t>Function Description</a:t>
              </a:r>
              <a:endParaRPr lang="en-US" altLang="zh-CN" sz="3200" cap="all" spc="-300" dirty="0">
                <a:solidFill>
                  <a:schemeClr val="tx1">
                    <a:lumMod val="75000"/>
                    <a:lumOff val="25000"/>
                  </a:schemeClr>
                </a:solidFill>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1722777" y="1961233"/>
              <a:ext cx="3259005" cy="46037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管理功能描述</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2060575" y="3959225"/>
            <a:ext cx="1186180" cy="1619885"/>
            <a:chOff x="2784" y="6235"/>
            <a:chExt cx="1868" cy="2551"/>
          </a:xfrm>
        </p:grpSpPr>
        <p:sp>
          <p:nvSpPr>
            <p:cNvPr id="26" name="TextBox 42"/>
            <p:cNvSpPr txBox="1"/>
            <p:nvPr/>
          </p:nvSpPr>
          <p:spPr>
            <a:xfrm>
              <a:off x="2784" y="7510"/>
              <a:ext cx="1868" cy="1276"/>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sz="1200" dirty="0">
                  <a:latin typeface="微软雅黑" panose="020B0503020204020204" pitchFamily="34" charset="-122"/>
                  <a:ea typeface="微软雅黑" panose="020B0503020204020204" pitchFamily="34" charset="-122"/>
                </a:rPr>
                <a:t>管理用户，后台统计用户数量和维护用户</a:t>
              </a:r>
              <a:endParaRPr lang="id-ID" sz="1200" dirty="0">
                <a:latin typeface="微软雅黑" panose="020B0503020204020204" pitchFamily="34" charset="-122"/>
                <a:ea typeface="微软雅黑" panose="020B0503020204020204" pitchFamily="34" charset="-122"/>
              </a:endParaRPr>
            </a:p>
          </p:txBody>
        </p:sp>
        <p:sp>
          <p:nvSpPr>
            <p:cNvPr id="27" name="TextBox 6"/>
            <p:cNvSpPr txBox="1"/>
            <p:nvPr/>
          </p:nvSpPr>
          <p:spPr>
            <a:xfrm>
              <a:off x="3008" y="7121"/>
              <a:ext cx="1420" cy="483"/>
            </a:xfrm>
            <a:prstGeom prst="rect">
              <a:avLst/>
            </a:prstGeom>
            <a:noFill/>
          </p:spPr>
          <p:txBody>
            <a:bodyPr wrap="square" rtlCol="0">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用户管理</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Shape 585"/>
            <p:cNvSpPr/>
            <p:nvPr/>
          </p:nvSpPr>
          <p:spPr>
            <a:xfrm>
              <a:off x="3385" y="6235"/>
              <a:ext cx="666" cy="889"/>
            </a:xfrm>
            <a:custGeom>
              <a:avLst/>
              <a:gdLst/>
              <a:ahLst/>
              <a:cxnLst>
                <a:cxn ang="0">
                  <a:pos x="wd2" y="hd2"/>
                </a:cxn>
                <a:cxn ang="5400000">
                  <a:pos x="wd2" y="hd2"/>
                </a:cxn>
                <a:cxn ang="10800000">
                  <a:pos x="wd2" y="hd2"/>
                </a:cxn>
                <a:cxn ang="16200000">
                  <a:pos x="wd2" y="hd2"/>
                </a:cxn>
              </a:cxnLst>
              <a:rect l="0" t="0" r="r" b="b"/>
              <a:pathLst>
                <a:path w="21112" h="20488" extrusionOk="0">
                  <a:moveTo>
                    <a:pt x="20641" y="8000"/>
                  </a:moveTo>
                  <a:cubicBezTo>
                    <a:pt x="17555" y="10400"/>
                    <a:pt x="10943" y="17120"/>
                    <a:pt x="7416" y="19840"/>
                  </a:cubicBezTo>
                  <a:cubicBezTo>
                    <a:pt x="4551" y="21600"/>
                    <a:pt x="5212" y="19200"/>
                    <a:pt x="5212" y="19360"/>
                  </a:cubicBezTo>
                  <a:cubicBezTo>
                    <a:pt x="6094" y="17440"/>
                    <a:pt x="6975" y="14560"/>
                    <a:pt x="7857" y="13120"/>
                  </a:cubicBezTo>
                  <a:cubicBezTo>
                    <a:pt x="8078" y="12320"/>
                    <a:pt x="7637" y="12160"/>
                    <a:pt x="6975" y="12160"/>
                  </a:cubicBezTo>
                  <a:cubicBezTo>
                    <a:pt x="5433" y="12160"/>
                    <a:pt x="2788" y="12160"/>
                    <a:pt x="1024" y="12160"/>
                  </a:cubicBezTo>
                  <a:cubicBezTo>
                    <a:pt x="363" y="12160"/>
                    <a:pt x="-298" y="11840"/>
                    <a:pt x="143" y="11040"/>
                  </a:cubicBezTo>
                  <a:cubicBezTo>
                    <a:pt x="1024" y="8800"/>
                    <a:pt x="4110" y="3360"/>
                    <a:pt x="5212" y="1120"/>
                  </a:cubicBezTo>
                  <a:cubicBezTo>
                    <a:pt x="5653" y="320"/>
                    <a:pt x="6094" y="0"/>
                    <a:pt x="6975" y="0"/>
                  </a:cubicBezTo>
                  <a:cubicBezTo>
                    <a:pt x="9620" y="0"/>
                    <a:pt x="15351" y="0"/>
                    <a:pt x="17775" y="0"/>
                  </a:cubicBezTo>
                  <a:cubicBezTo>
                    <a:pt x="18657" y="0"/>
                    <a:pt x="18657" y="480"/>
                    <a:pt x="17996" y="1120"/>
                  </a:cubicBezTo>
                  <a:cubicBezTo>
                    <a:pt x="16894" y="2560"/>
                    <a:pt x="15131" y="5120"/>
                    <a:pt x="14249" y="6400"/>
                  </a:cubicBezTo>
                  <a:cubicBezTo>
                    <a:pt x="13588" y="7040"/>
                    <a:pt x="14469" y="7040"/>
                    <a:pt x="14910" y="7040"/>
                  </a:cubicBezTo>
                  <a:cubicBezTo>
                    <a:pt x="16453" y="7040"/>
                    <a:pt x="18878" y="7040"/>
                    <a:pt x="20420" y="7040"/>
                  </a:cubicBezTo>
                  <a:cubicBezTo>
                    <a:pt x="21302" y="7040"/>
                    <a:pt x="21302" y="7680"/>
                    <a:pt x="20641" y="8000"/>
                  </a:cubicBezTo>
                  <a:close/>
                  <a:moveTo>
                    <a:pt x="14910" y="8320"/>
                  </a:moveTo>
                  <a:cubicBezTo>
                    <a:pt x="14469" y="8320"/>
                    <a:pt x="13147" y="8320"/>
                    <a:pt x="12486" y="7520"/>
                  </a:cubicBezTo>
                  <a:cubicBezTo>
                    <a:pt x="12265" y="7200"/>
                    <a:pt x="12045" y="6560"/>
                    <a:pt x="12706" y="5760"/>
                  </a:cubicBezTo>
                  <a:cubicBezTo>
                    <a:pt x="13367" y="4640"/>
                    <a:pt x="14910" y="2720"/>
                    <a:pt x="15792" y="1280"/>
                  </a:cubicBezTo>
                  <a:cubicBezTo>
                    <a:pt x="6975" y="1280"/>
                    <a:pt x="6975" y="1280"/>
                    <a:pt x="6975" y="1280"/>
                  </a:cubicBezTo>
                  <a:cubicBezTo>
                    <a:pt x="6975" y="1280"/>
                    <a:pt x="6975" y="1280"/>
                    <a:pt x="6975" y="1280"/>
                  </a:cubicBezTo>
                  <a:cubicBezTo>
                    <a:pt x="6975" y="1280"/>
                    <a:pt x="6975" y="1440"/>
                    <a:pt x="6975" y="1600"/>
                  </a:cubicBezTo>
                  <a:cubicBezTo>
                    <a:pt x="6535" y="2080"/>
                    <a:pt x="6535" y="2080"/>
                    <a:pt x="6535" y="2080"/>
                  </a:cubicBezTo>
                  <a:cubicBezTo>
                    <a:pt x="5433" y="4160"/>
                    <a:pt x="3229" y="8480"/>
                    <a:pt x="1906" y="10880"/>
                  </a:cubicBezTo>
                  <a:cubicBezTo>
                    <a:pt x="6975" y="10880"/>
                    <a:pt x="6975" y="10880"/>
                    <a:pt x="6975" y="10880"/>
                  </a:cubicBezTo>
                  <a:cubicBezTo>
                    <a:pt x="7857" y="10880"/>
                    <a:pt x="8739" y="11200"/>
                    <a:pt x="9180" y="11520"/>
                  </a:cubicBezTo>
                  <a:cubicBezTo>
                    <a:pt x="9620" y="12000"/>
                    <a:pt x="9841" y="12640"/>
                    <a:pt x="9400" y="13440"/>
                  </a:cubicBezTo>
                  <a:cubicBezTo>
                    <a:pt x="9400" y="13440"/>
                    <a:pt x="9400" y="13440"/>
                    <a:pt x="9400" y="13440"/>
                  </a:cubicBezTo>
                  <a:cubicBezTo>
                    <a:pt x="9400" y="13440"/>
                    <a:pt x="9400" y="13440"/>
                    <a:pt x="9400" y="13440"/>
                  </a:cubicBezTo>
                  <a:cubicBezTo>
                    <a:pt x="8959" y="14400"/>
                    <a:pt x="8518" y="15680"/>
                    <a:pt x="8078" y="17120"/>
                  </a:cubicBezTo>
                  <a:cubicBezTo>
                    <a:pt x="7857" y="17280"/>
                    <a:pt x="7857" y="17440"/>
                    <a:pt x="7857" y="17600"/>
                  </a:cubicBezTo>
                  <a:cubicBezTo>
                    <a:pt x="9400" y="16160"/>
                    <a:pt x="11384" y="14400"/>
                    <a:pt x="13367" y="12480"/>
                  </a:cubicBezTo>
                  <a:cubicBezTo>
                    <a:pt x="14910" y="11040"/>
                    <a:pt x="16673" y="9440"/>
                    <a:pt x="17996" y="8320"/>
                  </a:cubicBezTo>
                  <a:cubicBezTo>
                    <a:pt x="14910" y="8320"/>
                    <a:pt x="14910" y="8320"/>
                    <a:pt x="14910" y="8320"/>
                  </a:cubicBezTo>
                  <a:close/>
                </a:path>
              </a:pathLst>
            </a:cu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389255" y="3957320"/>
            <a:ext cx="1132840" cy="1622425"/>
            <a:chOff x="613" y="6232"/>
            <a:chExt cx="1784" cy="2555"/>
          </a:xfrm>
        </p:grpSpPr>
        <p:sp>
          <p:nvSpPr>
            <p:cNvPr id="29" name="TextBox 42"/>
            <p:cNvSpPr txBox="1"/>
            <p:nvPr/>
          </p:nvSpPr>
          <p:spPr>
            <a:xfrm>
              <a:off x="613" y="7511"/>
              <a:ext cx="1785" cy="1276"/>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id-ID" sz="1200" dirty="0">
                  <a:latin typeface="微软雅黑" panose="020B0503020204020204" pitchFamily="34" charset="-122"/>
                  <a:ea typeface="微软雅黑" panose="020B0503020204020204" pitchFamily="34" charset="-122"/>
                </a:rPr>
                <a:t>用户无权限，后台由专门的人员操作工作</a:t>
              </a:r>
              <a:endParaRPr lang="zh-CN" altLang="id-ID" sz="1200" dirty="0">
                <a:latin typeface="微软雅黑" panose="020B0503020204020204" pitchFamily="34" charset="-122"/>
                <a:ea typeface="微软雅黑" panose="020B0503020204020204" pitchFamily="34" charset="-122"/>
              </a:endParaRPr>
            </a:p>
          </p:txBody>
        </p:sp>
        <p:sp>
          <p:nvSpPr>
            <p:cNvPr id="30" name="TextBox 6"/>
            <p:cNvSpPr txBox="1"/>
            <p:nvPr/>
          </p:nvSpPr>
          <p:spPr>
            <a:xfrm>
              <a:off x="777" y="7124"/>
              <a:ext cx="1457" cy="483"/>
            </a:xfrm>
            <a:prstGeom prst="rect">
              <a:avLst/>
            </a:prstGeom>
            <a:noFill/>
          </p:spPr>
          <p:txBody>
            <a:bodyPr wrap="square" rtlCol="0">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系统管理</a:t>
              </a:r>
              <a:endParaRPr lang="en-US" sz="1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Shape 583"/>
            <p:cNvSpPr/>
            <p:nvPr/>
          </p:nvSpPr>
          <p:spPr>
            <a:xfrm>
              <a:off x="1078" y="6232"/>
              <a:ext cx="722" cy="890"/>
            </a:xfrm>
            <a:custGeom>
              <a:avLst/>
              <a:gdLst/>
              <a:ahLst/>
              <a:cxnLst>
                <a:cxn ang="0">
                  <a:pos x="wd2" y="hd2"/>
                </a:cxn>
                <a:cxn ang="5400000">
                  <a:pos x="wd2" y="hd2"/>
                </a:cxn>
                <a:cxn ang="10800000">
                  <a:pos x="wd2" y="hd2"/>
                </a:cxn>
                <a:cxn ang="16200000">
                  <a:pos x="wd2" y="hd2"/>
                </a:cxn>
              </a:cxnLst>
              <a:rect l="0" t="0" r="r" b="b"/>
              <a:pathLst>
                <a:path w="21600" h="21600" extrusionOk="0">
                  <a:moveTo>
                    <a:pt x="18277" y="13500"/>
                  </a:moveTo>
                  <a:cubicBezTo>
                    <a:pt x="19731" y="12150"/>
                    <a:pt x="20769" y="10125"/>
                    <a:pt x="20769" y="8100"/>
                  </a:cubicBezTo>
                  <a:cubicBezTo>
                    <a:pt x="20769" y="3713"/>
                    <a:pt x="16408" y="0"/>
                    <a:pt x="10800" y="0"/>
                  </a:cubicBezTo>
                  <a:cubicBezTo>
                    <a:pt x="5192" y="0"/>
                    <a:pt x="831" y="3713"/>
                    <a:pt x="831" y="8100"/>
                  </a:cubicBezTo>
                  <a:cubicBezTo>
                    <a:pt x="831" y="10125"/>
                    <a:pt x="1869" y="12150"/>
                    <a:pt x="3323" y="13500"/>
                  </a:cubicBezTo>
                  <a:cubicBezTo>
                    <a:pt x="1869" y="15694"/>
                    <a:pt x="0" y="18225"/>
                    <a:pt x="0" y="18225"/>
                  </a:cubicBezTo>
                  <a:cubicBezTo>
                    <a:pt x="4362" y="18731"/>
                    <a:pt x="4362" y="18731"/>
                    <a:pt x="4362" y="18731"/>
                  </a:cubicBezTo>
                  <a:cubicBezTo>
                    <a:pt x="7062" y="21600"/>
                    <a:pt x="7062" y="21600"/>
                    <a:pt x="7062" y="21600"/>
                  </a:cubicBezTo>
                  <a:cubicBezTo>
                    <a:pt x="7062" y="21600"/>
                    <a:pt x="9138" y="18731"/>
                    <a:pt x="10800" y="16369"/>
                  </a:cubicBezTo>
                  <a:cubicBezTo>
                    <a:pt x="12462" y="18731"/>
                    <a:pt x="14538" y="21600"/>
                    <a:pt x="14538" y="21600"/>
                  </a:cubicBezTo>
                  <a:cubicBezTo>
                    <a:pt x="17238" y="18731"/>
                    <a:pt x="17238" y="18731"/>
                    <a:pt x="17238" y="18731"/>
                  </a:cubicBezTo>
                  <a:cubicBezTo>
                    <a:pt x="21600" y="18225"/>
                    <a:pt x="21600" y="18225"/>
                    <a:pt x="21600" y="18225"/>
                  </a:cubicBezTo>
                  <a:cubicBezTo>
                    <a:pt x="21600" y="18225"/>
                    <a:pt x="19731" y="15694"/>
                    <a:pt x="18277" y="13500"/>
                  </a:cubicBezTo>
                  <a:close/>
                  <a:moveTo>
                    <a:pt x="6646" y="19575"/>
                  </a:moveTo>
                  <a:cubicBezTo>
                    <a:pt x="5400" y="17381"/>
                    <a:pt x="5400" y="17381"/>
                    <a:pt x="5400" y="17381"/>
                  </a:cubicBezTo>
                  <a:cubicBezTo>
                    <a:pt x="2492" y="17550"/>
                    <a:pt x="2492" y="17550"/>
                    <a:pt x="2492" y="17550"/>
                  </a:cubicBezTo>
                  <a:cubicBezTo>
                    <a:pt x="2492" y="17550"/>
                    <a:pt x="3531" y="16031"/>
                    <a:pt x="4569" y="14344"/>
                  </a:cubicBezTo>
                  <a:cubicBezTo>
                    <a:pt x="5815" y="15188"/>
                    <a:pt x="7269" y="15862"/>
                    <a:pt x="9138" y="16031"/>
                  </a:cubicBezTo>
                  <a:cubicBezTo>
                    <a:pt x="7892" y="17888"/>
                    <a:pt x="6646" y="19575"/>
                    <a:pt x="6646" y="19575"/>
                  </a:cubicBezTo>
                  <a:close/>
                  <a:moveTo>
                    <a:pt x="2492" y="8100"/>
                  </a:moveTo>
                  <a:cubicBezTo>
                    <a:pt x="2492" y="4388"/>
                    <a:pt x="6231" y="1350"/>
                    <a:pt x="10800" y="1350"/>
                  </a:cubicBezTo>
                  <a:cubicBezTo>
                    <a:pt x="15369" y="1350"/>
                    <a:pt x="19108" y="4388"/>
                    <a:pt x="19108" y="8100"/>
                  </a:cubicBezTo>
                  <a:cubicBezTo>
                    <a:pt x="19108" y="11813"/>
                    <a:pt x="15369" y="14850"/>
                    <a:pt x="10800" y="14850"/>
                  </a:cubicBezTo>
                  <a:cubicBezTo>
                    <a:pt x="6231" y="14850"/>
                    <a:pt x="2492" y="11813"/>
                    <a:pt x="2492" y="8100"/>
                  </a:cubicBezTo>
                  <a:close/>
                  <a:moveTo>
                    <a:pt x="16200" y="17381"/>
                  </a:moveTo>
                  <a:cubicBezTo>
                    <a:pt x="14954" y="19575"/>
                    <a:pt x="14954" y="19575"/>
                    <a:pt x="14954" y="19575"/>
                  </a:cubicBezTo>
                  <a:cubicBezTo>
                    <a:pt x="14954" y="19575"/>
                    <a:pt x="13708" y="17888"/>
                    <a:pt x="12462" y="16031"/>
                  </a:cubicBezTo>
                  <a:cubicBezTo>
                    <a:pt x="14331" y="15862"/>
                    <a:pt x="15785" y="15188"/>
                    <a:pt x="17031" y="14344"/>
                  </a:cubicBezTo>
                  <a:cubicBezTo>
                    <a:pt x="18069" y="16031"/>
                    <a:pt x="19108" y="17550"/>
                    <a:pt x="19108" y="17550"/>
                  </a:cubicBezTo>
                  <a:cubicBezTo>
                    <a:pt x="16200" y="17381"/>
                    <a:pt x="16200" y="17381"/>
                    <a:pt x="16200" y="17381"/>
                  </a:cubicBezTo>
                  <a:close/>
                  <a:moveTo>
                    <a:pt x="10800" y="3375"/>
                  </a:moveTo>
                  <a:cubicBezTo>
                    <a:pt x="7685" y="3375"/>
                    <a:pt x="4985" y="5569"/>
                    <a:pt x="4985" y="8100"/>
                  </a:cubicBezTo>
                  <a:cubicBezTo>
                    <a:pt x="4985" y="10800"/>
                    <a:pt x="7685" y="12825"/>
                    <a:pt x="10800" y="12825"/>
                  </a:cubicBezTo>
                  <a:cubicBezTo>
                    <a:pt x="13915" y="12825"/>
                    <a:pt x="16615" y="10800"/>
                    <a:pt x="16615" y="8100"/>
                  </a:cubicBezTo>
                  <a:cubicBezTo>
                    <a:pt x="16615" y="5569"/>
                    <a:pt x="13915" y="3375"/>
                    <a:pt x="10800" y="3375"/>
                  </a:cubicBezTo>
                  <a:close/>
                  <a:moveTo>
                    <a:pt x="10800" y="11475"/>
                  </a:moveTo>
                  <a:cubicBezTo>
                    <a:pt x="8515" y="11475"/>
                    <a:pt x="6646" y="9956"/>
                    <a:pt x="6646" y="8100"/>
                  </a:cubicBezTo>
                  <a:cubicBezTo>
                    <a:pt x="6646" y="6244"/>
                    <a:pt x="8515" y="4725"/>
                    <a:pt x="10800" y="4725"/>
                  </a:cubicBezTo>
                  <a:cubicBezTo>
                    <a:pt x="13085" y="4725"/>
                    <a:pt x="14954" y="6244"/>
                    <a:pt x="14954" y="8100"/>
                  </a:cubicBezTo>
                  <a:cubicBezTo>
                    <a:pt x="14954" y="9956"/>
                    <a:pt x="13085" y="11475"/>
                    <a:pt x="10800" y="11475"/>
                  </a:cubicBezTo>
                  <a:close/>
                </a:path>
              </a:pathLst>
            </a:cu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4901565" y="3959225"/>
            <a:ext cx="1186180" cy="1612265"/>
            <a:chOff x="7176" y="6248"/>
            <a:chExt cx="1868" cy="2539"/>
          </a:xfrm>
        </p:grpSpPr>
        <p:sp>
          <p:nvSpPr>
            <p:cNvPr id="35" name="Shape 583"/>
            <p:cNvSpPr/>
            <p:nvPr/>
          </p:nvSpPr>
          <p:spPr>
            <a:xfrm>
              <a:off x="7637" y="6248"/>
              <a:ext cx="722" cy="890"/>
            </a:xfrm>
            <a:custGeom>
              <a:avLst/>
              <a:gdLst/>
              <a:ahLst/>
              <a:cxnLst>
                <a:cxn ang="0">
                  <a:pos x="wd2" y="hd2"/>
                </a:cxn>
                <a:cxn ang="5400000">
                  <a:pos x="wd2" y="hd2"/>
                </a:cxn>
                <a:cxn ang="10800000">
                  <a:pos x="wd2" y="hd2"/>
                </a:cxn>
                <a:cxn ang="16200000">
                  <a:pos x="wd2" y="hd2"/>
                </a:cxn>
              </a:cxnLst>
              <a:rect l="0" t="0" r="r" b="b"/>
              <a:pathLst>
                <a:path w="21600" h="21600" extrusionOk="0">
                  <a:moveTo>
                    <a:pt x="18277" y="13500"/>
                  </a:moveTo>
                  <a:cubicBezTo>
                    <a:pt x="19731" y="12150"/>
                    <a:pt x="20769" y="10125"/>
                    <a:pt x="20769" y="8100"/>
                  </a:cubicBezTo>
                  <a:cubicBezTo>
                    <a:pt x="20769" y="3713"/>
                    <a:pt x="16408" y="0"/>
                    <a:pt x="10800" y="0"/>
                  </a:cubicBezTo>
                  <a:cubicBezTo>
                    <a:pt x="5192" y="0"/>
                    <a:pt x="831" y="3713"/>
                    <a:pt x="831" y="8100"/>
                  </a:cubicBezTo>
                  <a:cubicBezTo>
                    <a:pt x="831" y="10125"/>
                    <a:pt x="1869" y="12150"/>
                    <a:pt x="3323" y="13500"/>
                  </a:cubicBezTo>
                  <a:cubicBezTo>
                    <a:pt x="1869" y="15694"/>
                    <a:pt x="0" y="18225"/>
                    <a:pt x="0" y="18225"/>
                  </a:cubicBezTo>
                  <a:cubicBezTo>
                    <a:pt x="4362" y="18731"/>
                    <a:pt x="4362" y="18731"/>
                    <a:pt x="4362" y="18731"/>
                  </a:cubicBezTo>
                  <a:cubicBezTo>
                    <a:pt x="7062" y="21600"/>
                    <a:pt x="7062" y="21600"/>
                    <a:pt x="7062" y="21600"/>
                  </a:cubicBezTo>
                  <a:cubicBezTo>
                    <a:pt x="7062" y="21600"/>
                    <a:pt x="9138" y="18731"/>
                    <a:pt x="10800" y="16369"/>
                  </a:cubicBezTo>
                  <a:cubicBezTo>
                    <a:pt x="12462" y="18731"/>
                    <a:pt x="14538" y="21600"/>
                    <a:pt x="14538" y="21600"/>
                  </a:cubicBezTo>
                  <a:cubicBezTo>
                    <a:pt x="17238" y="18731"/>
                    <a:pt x="17238" y="18731"/>
                    <a:pt x="17238" y="18731"/>
                  </a:cubicBezTo>
                  <a:cubicBezTo>
                    <a:pt x="21600" y="18225"/>
                    <a:pt x="21600" y="18225"/>
                    <a:pt x="21600" y="18225"/>
                  </a:cubicBezTo>
                  <a:cubicBezTo>
                    <a:pt x="21600" y="18225"/>
                    <a:pt x="19731" y="15694"/>
                    <a:pt x="18277" y="13500"/>
                  </a:cubicBezTo>
                  <a:close/>
                  <a:moveTo>
                    <a:pt x="6646" y="19575"/>
                  </a:moveTo>
                  <a:cubicBezTo>
                    <a:pt x="5400" y="17381"/>
                    <a:pt x="5400" y="17381"/>
                    <a:pt x="5400" y="17381"/>
                  </a:cubicBezTo>
                  <a:cubicBezTo>
                    <a:pt x="2492" y="17550"/>
                    <a:pt x="2492" y="17550"/>
                    <a:pt x="2492" y="17550"/>
                  </a:cubicBezTo>
                  <a:cubicBezTo>
                    <a:pt x="2492" y="17550"/>
                    <a:pt x="3531" y="16031"/>
                    <a:pt x="4569" y="14344"/>
                  </a:cubicBezTo>
                  <a:cubicBezTo>
                    <a:pt x="5815" y="15188"/>
                    <a:pt x="7269" y="15862"/>
                    <a:pt x="9138" y="16031"/>
                  </a:cubicBezTo>
                  <a:cubicBezTo>
                    <a:pt x="7892" y="17888"/>
                    <a:pt x="6646" y="19575"/>
                    <a:pt x="6646" y="19575"/>
                  </a:cubicBezTo>
                  <a:close/>
                  <a:moveTo>
                    <a:pt x="2492" y="8100"/>
                  </a:moveTo>
                  <a:cubicBezTo>
                    <a:pt x="2492" y="4388"/>
                    <a:pt x="6231" y="1350"/>
                    <a:pt x="10800" y="1350"/>
                  </a:cubicBezTo>
                  <a:cubicBezTo>
                    <a:pt x="15369" y="1350"/>
                    <a:pt x="19108" y="4388"/>
                    <a:pt x="19108" y="8100"/>
                  </a:cubicBezTo>
                  <a:cubicBezTo>
                    <a:pt x="19108" y="11813"/>
                    <a:pt x="15369" y="14850"/>
                    <a:pt x="10800" y="14850"/>
                  </a:cubicBezTo>
                  <a:cubicBezTo>
                    <a:pt x="6231" y="14850"/>
                    <a:pt x="2492" y="11813"/>
                    <a:pt x="2492" y="8100"/>
                  </a:cubicBezTo>
                  <a:close/>
                  <a:moveTo>
                    <a:pt x="16200" y="17381"/>
                  </a:moveTo>
                  <a:cubicBezTo>
                    <a:pt x="14954" y="19575"/>
                    <a:pt x="14954" y="19575"/>
                    <a:pt x="14954" y="19575"/>
                  </a:cubicBezTo>
                  <a:cubicBezTo>
                    <a:pt x="14954" y="19575"/>
                    <a:pt x="13708" y="17888"/>
                    <a:pt x="12462" y="16031"/>
                  </a:cubicBezTo>
                  <a:cubicBezTo>
                    <a:pt x="14331" y="15862"/>
                    <a:pt x="15785" y="15188"/>
                    <a:pt x="17031" y="14344"/>
                  </a:cubicBezTo>
                  <a:cubicBezTo>
                    <a:pt x="18069" y="16031"/>
                    <a:pt x="19108" y="17550"/>
                    <a:pt x="19108" y="17550"/>
                  </a:cubicBezTo>
                  <a:cubicBezTo>
                    <a:pt x="16200" y="17381"/>
                    <a:pt x="16200" y="17381"/>
                    <a:pt x="16200" y="17381"/>
                  </a:cubicBezTo>
                  <a:close/>
                  <a:moveTo>
                    <a:pt x="10800" y="3375"/>
                  </a:moveTo>
                  <a:cubicBezTo>
                    <a:pt x="7685" y="3375"/>
                    <a:pt x="4985" y="5569"/>
                    <a:pt x="4985" y="8100"/>
                  </a:cubicBezTo>
                  <a:cubicBezTo>
                    <a:pt x="4985" y="10800"/>
                    <a:pt x="7685" y="12825"/>
                    <a:pt x="10800" y="12825"/>
                  </a:cubicBezTo>
                  <a:cubicBezTo>
                    <a:pt x="13915" y="12825"/>
                    <a:pt x="16615" y="10800"/>
                    <a:pt x="16615" y="8100"/>
                  </a:cubicBezTo>
                  <a:cubicBezTo>
                    <a:pt x="16615" y="5569"/>
                    <a:pt x="13915" y="3375"/>
                    <a:pt x="10800" y="3375"/>
                  </a:cubicBezTo>
                  <a:close/>
                  <a:moveTo>
                    <a:pt x="10800" y="11475"/>
                  </a:moveTo>
                  <a:cubicBezTo>
                    <a:pt x="8515" y="11475"/>
                    <a:pt x="6646" y="9956"/>
                    <a:pt x="6646" y="8100"/>
                  </a:cubicBezTo>
                  <a:cubicBezTo>
                    <a:pt x="6646" y="6244"/>
                    <a:pt x="8515" y="4725"/>
                    <a:pt x="10800" y="4725"/>
                  </a:cubicBezTo>
                  <a:cubicBezTo>
                    <a:pt x="13085" y="4725"/>
                    <a:pt x="14954" y="6244"/>
                    <a:pt x="14954" y="8100"/>
                  </a:cubicBezTo>
                  <a:cubicBezTo>
                    <a:pt x="14954" y="9956"/>
                    <a:pt x="13085" y="11475"/>
                    <a:pt x="10800" y="11475"/>
                  </a:cubicBezTo>
                  <a:close/>
                </a:path>
              </a:pathLst>
            </a:custGeom>
            <a:solidFill>
              <a:srgbClr val="4963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a:solidFill>
                  <a:schemeClr val="lt1"/>
                </a:solidFill>
                <a:latin typeface="微软雅黑" panose="020B0503020204020204" pitchFamily="34" charset="-122"/>
                <a:ea typeface="微软雅黑" panose="020B0503020204020204" pitchFamily="34" charset="-122"/>
              </a:endParaRPr>
            </a:p>
          </p:txBody>
        </p:sp>
        <p:sp>
          <p:nvSpPr>
            <p:cNvPr id="40" name="TextBox 6"/>
            <p:cNvSpPr txBox="1"/>
            <p:nvPr/>
          </p:nvSpPr>
          <p:spPr>
            <a:xfrm>
              <a:off x="7292" y="7137"/>
              <a:ext cx="1409" cy="483"/>
            </a:xfrm>
            <a:prstGeom prst="rect">
              <a:avLst/>
            </a:prstGeom>
            <a:noFill/>
          </p:spPr>
          <p:txBody>
            <a:bodyPr wrap="square" rtlCol="0">
              <a:spAutoFit/>
            </a:bodyPr>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推送管理</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TextBox 42"/>
            <p:cNvSpPr txBox="1"/>
            <p:nvPr/>
          </p:nvSpPr>
          <p:spPr>
            <a:xfrm>
              <a:off x="7176" y="7511"/>
              <a:ext cx="1868" cy="1276"/>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id-ID" sz="1200" dirty="0">
                  <a:latin typeface="微软雅黑" panose="020B0503020204020204" pitchFamily="34" charset="-122"/>
                  <a:ea typeface="微软雅黑" panose="020B0503020204020204" pitchFamily="34" charset="-122"/>
                </a:rPr>
                <a:t>主页面及时对于新资讯进行推送</a:t>
              </a:r>
              <a:endParaRPr lang="zh-CN" altLang="id-ID" sz="1200" dirty="0">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6539230" y="3932555"/>
            <a:ext cx="1186180" cy="1614805"/>
            <a:chOff x="9907" y="6301"/>
            <a:chExt cx="1868" cy="2543"/>
          </a:xfrm>
        </p:grpSpPr>
        <p:sp>
          <p:nvSpPr>
            <p:cNvPr id="10" name="TextBox 6"/>
            <p:cNvSpPr txBox="1"/>
            <p:nvPr/>
          </p:nvSpPr>
          <p:spPr>
            <a:xfrm>
              <a:off x="9907" y="7085"/>
              <a:ext cx="1708" cy="483"/>
            </a:xfrm>
            <a:prstGeom prst="rect">
              <a:avLst/>
            </a:prstGeom>
            <a:noFill/>
          </p:spPr>
          <p:txBody>
            <a:bodyPr wrap="square" rtlCol="0">
              <a:spAutoFit/>
            </a:bodyPr>
            <a:lstStyle/>
            <a:p>
              <a:r>
                <a:rPr lang="zh-CN" sz="1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论坛管理</a:t>
              </a:r>
              <a:endParaRPr lang="zh-CN" sz="1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Shape 2554"/>
            <p:cNvSpPr/>
            <p:nvPr/>
          </p:nvSpPr>
          <p:spPr>
            <a:xfrm>
              <a:off x="10094" y="6301"/>
              <a:ext cx="862" cy="784"/>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4963A8"/>
            </a:solidFill>
            <a:ln w="12700">
              <a:miter lim="400000"/>
            </a:ln>
          </p:spPr>
          <p:txBody>
            <a:bodyPr lIns="19045" tIns="19045" rIns="19045" bIns="19045" anchor="ctr"/>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方正黑体简体" panose="02010601030101010101" pitchFamily="2" charset="-122"/>
                <a:ea typeface="方正黑体简体" panose="02010601030101010101" pitchFamily="2" charset="-122"/>
                <a:cs typeface="方正黑体简体" panose="02010601030101010101" pitchFamily="2" charset="-122"/>
              </a:endParaRPr>
            </a:p>
          </p:txBody>
        </p:sp>
        <p:sp>
          <p:nvSpPr>
            <p:cNvPr id="42" name="TextBox 42"/>
            <p:cNvSpPr txBox="1"/>
            <p:nvPr/>
          </p:nvSpPr>
          <p:spPr>
            <a:xfrm>
              <a:off x="9907" y="7568"/>
              <a:ext cx="1868" cy="1276"/>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sz="1200" dirty="0">
                  <a:latin typeface="微软雅黑" panose="020B0503020204020204" pitchFamily="34" charset="-122"/>
                  <a:ea typeface="微软雅黑" panose="020B0503020204020204" pitchFamily="34" charset="-122"/>
                </a:rPr>
                <a:t>用户用于交流的平台，互相交换信息</a:t>
              </a:r>
              <a:endParaRPr lang="zh-CN" altLang="en-US" sz="1200" dirty="0">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3488690" y="3932555"/>
            <a:ext cx="1186180" cy="1407160"/>
            <a:chOff x="5038" y="6193"/>
            <a:chExt cx="1868" cy="2216"/>
          </a:xfrm>
        </p:grpSpPr>
        <p:sp>
          <p:nvSpPr>
            <p:cNvPr id="9" name="TextBox 6"/>
            <p:cNvSpPr txBox="1"/>
            <p:nvPr/>
          </p:nvSpPr>
          <p:spPr>
            <a:xfrm>
              <a:off x="5098" y="7124"/>
              <a:ext cx="1409" cy="483"/>
            </a:xfrm>
            <a:prstGeom prst="rect">
              <a:avLst/>
            </a:prstGeom>
            <a:noFill/>
          </p:spPr>
          <p:txBody>
            <a:bodyPr wrap="square" rtlCol="0">
              <a:spAutoFit/>
            </a:bodyPr>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商家管理</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Box 42"/>
            <p:cNvSpPr txBox="1"/>
            <p:nvPr/>
          </p:nvSpPr>
          <p:spPr>
            <a:xfrm>
              <a:off x="5038" y="7511"/>
              <a:ext cx="1868" cy="899"/>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id-ID" sz="1200" dirty="0">
                  <a:latin typeface="微软雅黑" panose="020B0503020204020204" pitchFamily="34" charset="-122"/>
                  <a:ea typeface="微软雅黑" panose="020B0503020204020204" pitchFamily="34" charset="-122"/>
                </a:rPr>
                <a:t>管理商家店铺进行及时整改</a:t>
              </a:r>
              <a:endParaRPr lang="zh-CN" altLang="id-ID" sz="1200" dirty="0">
                <a:latin typeface="微软雅黑" panose="020B0503020204020204" pitchFamily="34" charset="-122"/>
                <a:ea typeface="微软雅黑" panose="020B0503020204020204" pitchFamily="34" charset="-122"/>
              </a:endParaRPr>
            </a:p>
          </p:txBody>
        </p:sp>
        <p:sp>
          <p:nvSpPr>
            <p:cNvPr id="47" name="Shape 2547"/>
            <p:cNvSpPr/>
            <p:nvPr/>
          </p:nvSpPr>
          <p:spPr>
            <a:xfrm>
              <a:off x="5459" y="6193"/>
              <a:ext cx="862" cy="862"/>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4963A8"/>
            </a:solidFill>
            <a:ln w="12700">
              <a:miter lim="400000"/>
            </a:ln>
          </p:spPr>
          <p:txBody>
            <a:bodyPr lIns="19045" tIns="19045" rIns="19045" bIns="19045" anchor="ctr"/>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方正黑体简体" panose="02010601030101010101" pitchFamily="2" charset="-122"/>
                <a:ea typeface="方正黑体简体" panose="02010601030101010101" pitchFamily="2" charset="-122"/>
                <a:cs typeface="方正黑体简体" panose="02010601030101010101" pitchFamily="2" charset="-122"/>
              </a:endParaRPr>
            </a:p>
          </p:txBody>
        </p:sp>
      </p:grpSp>
      <p:grpSp>
        <p:nvGrpSpPr>
          <p:cNvPr id="63" name="组合 62"/>
          <p:cNvGrpSpPr/>
          <p:nvPr/>
        </p:nvGrpSpPr>
        <p:grpSpPr>
          <a:xfrm>
            <a:off x="8039100" y="3973426"/>
            <a:ext cx="1373505" cy="1407564"/>
            <a:chOff x="12809" y="6193"/>
            <a:chExt cx="2163" cy="2217"/>
          </a:xfrm>
        </p:grpSpPr>
        <p:sp>
          <p:nvSpPr>
            <p:cNvPr id="20" name="Shape 2525"/>
            <p:cNvSpPr/>
            <p:nvPr/>
          </p:nvSpPr>
          <p:spPr>
            <a:xfrm>
              <a:off x="13299" y="6193"/>
              <a:ext cx="862" cy="862"/>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4963A8"/>
            </a:solidFill>
            <a:ln w="12700">
              <a:miter lim="400000"/>
            </a:ln>
          </p:spPr>
          <p:txBody>
            <a:bodyPr lIns="19045" tIns="19045" rIns="19045" bIns="19045" anchor="ctr"/>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方正黑体简体" panose="02010601030101010101" pitchFamily="2" charset="-122"/>
                <a:ea typeface="方正黑体简体" panose="02010601030101010101" pitchFamily="2" charset="-122"/>
                <a:cs typeface="方正黑体简体" panose="02010601030101010101" pitchFamily="2" charset="-122"/>
              </a:endParaRPr>
            </a:p>
          </p:txBody>
        </p:sp>
        <p:sp>
          <p:nvSpPr>
            <p:cNvPr id="43" name="TextBox 6"/>
            <p:cNvSpPr txBox="1"/>
            <p:nvPr/>
          </p:nvSpPr>
          <p:spPr>
            <a:xfrm>
              <a:off x="12809" y="7096"/>
              <a:ext cx="2163" cy="483"/>
            </a:xfrm>
            <a:prstGeom prst="rect">
              <a:avLst/>
            </a:prstGeom>
            <a:noFill/>
          </p:spPr>
          <p:txBody>
            <a:bodyPr wrap="square" rtlCol="0">
              <a:spAutoFit/>
            </a:bodyPr>
            <a:p>
              <a:r>
                <a:rPr lang="zh-CN" sz="1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二手市场管理</a:t>
              </a:r>
              <a:endParaRPr lang="zh-CN" sz="1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TextBox 42"/>
            <p:cNvSpPr txBox="1"/>
            <p:nvPr/>
          </p:nvSpPr>
          <p:spPr>
            <a:xfrm>
              <a:off x="12956" y="7511"/>
              <a:ext cx="1868" cy="899"/>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sz="1200" dirty="0">
                  <a:latin typeface="微软雅黑" panose="020B0503020204020204" pitchFamily="34" charset="-122"/>
                  <a:ea typeface="微软雅黑" panose="020B0503020204020204" pitchFamily="34" charset="-122"/>
                </a:rPr>
                <a:t>用户交易平台，管理交易信息</a:t>
              </a:r>
              <a:endParaRPr lang="zh-CN" altLang="en-US" sz="1200" dirty="0">
                <a:latin typeface="微软雅黑" panose="020B0503020204020204" pitchFamily="34" charset="-122"/>
                <a:ea typeface="微软雅黑" panose="020B0503020204020204" pitchFamily="34" charset="-122"/>
              </a:endParaRPr>
            </a:p>
          </p:txBody>
        </p:sp>
      </p:grpSp>
      <p:grpSp>
        <p:nvGrpSpPr>
          <p:cNvPr id="64" name="组合 63"/>
          <p:cNvGrpSpPr/>
          <p:nvPr/>
        </p:nvGrpSpPr>
        <p:grpSpPr>
          <a:xfrm>
            <a:off x="9859645" y="3973195"/>
            <a:ext cx="1457325" cy="1344930"/>
            <a:chOff x="15604" y="6204"/>
            <a:chExt cx="2295" cy="2118"/>
          </a:xfrm>
        </p:grpSpPr>
        <p:sp>
          <p:nvSpPr>
            <p:cNvPr id="21" name="Shape 2547"/>
            <p:cNvSpPr/>
            <p:nvPr/>
          </p:nvSpPr>
          <p:spPr>
            <a:xfrm>
              <a:off x="15851" y="6204"/>
              <a:ext cx="862" cy="862"/>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4963A8"/>
            </a:solidFill>
            <a:ln w="12700">
              <a:miter lim="400000"/>
            </a:ln>
          </p:spPr>
          <p:txBody>
            <a:bodyPr lIns="19045" tIns="19045" rIns="19045" bIns="19045" anchor="ctr"/>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方正黑体简体" panose="02010601030101010101" pitchFamily="2" charset="-122"/>
                <a:ea typeface="方正黑体简体" panose="02010601030101010101" pitchFamily="2" charset="-122"/>
                <a:cs typeface="方正黑体简体" panose="02010601030101010101" pitchFamily="2" charset="-122"/>
              </a:endParaRPr>
            </a:p>
          </p:txBody>
        </p:sp>
        <p:sp>
          <p:nvSpPr>
            <p:cNvPr id="45" name="TextBox 6"/>
            <p:cNvSpPr txBox="1"/>
            <p:nvPr/>
          </p:nvSpPr>
          <p:spPr>
            <a:xfrm>
              <a:off x="15737" y="7027"/>
              <a:ext cx="2163" cy="483"/>
            </a:xfrm>
            <a:prstGeom prst="rect">
              <a:avLst/>
            </a:prstGeom>
            <a:noFill/>
          </p:spPr>
          <p:txBody>
            <a:bodyPr wrap="square" rtlCol="0">
              <a:spAutoFit/>
            </a:bodyPr>
            <a:p>
              <a:r>
                <a:rPr lang="zh-CN" sz="1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校园服务</a:t>
              </a:r>
              <a:endParaRPr lang="zh-CN" sz="1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 name="TextBox 42"/>
            <p:cNvSpPr txBox="1"/>
            <p:nvPr/>
          </p:nvSpPr>
          <p:spPr>
            <a:xfrm>
              <a:off x="15604" y="7424"/>
              <a:ext cx="1868" cy="899"/>
            </a:xfrm>
            <a:prstGeom prst="rect">
              <a:avLst/>
            </a:prstGeom>
          </p:spPr>
          <p:txBody>
            <a:bodyPr wrap="square">
              <a:spAutoFit/>
            </a:bodyPr>
            <a:lstStyle>
              <a:defPPr>
                <a:defRPr lang="zh-CN"/>
              </a:defPPr>
              <a:lvl1pPr defTabSz="457200">
                <a:lnSpc>
                  <a:spcPct val="130000"/>
                </a:lnSpc>
                <a:defRPr sz="14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sz="1200" dirty="0">
                  <a:latin typeface="微软雅黑" panose="020B0503020204020204" pitchFamily="34" charset="-122"/>
                  <a:ea typeface="微软雅黑" panose="020B0503020204020204" pitchFamily="34" charset="-122"/>
                </a:rPr>
                <a:t>用户自定义选择校园服务</a:t>
              </a:r>
              <a:endParaRPr lang="zh-CN" altLang="en-US" sz="1200" dirty="0">
                <a:latin typeface="微软雅黑" panose="020B0503020204020204" pitchFamily="34" charset="-122"/>
                <a:ea typeface="微软雅黑" panose="020B0503020204020204" pitchFamily="34" charset="-122"/>
              </a:endParaRPr>
            </a:p>
          </p:txBody>
        </p:sp>
      </p:grpSp>
      <p:sp>
        <p:nvSpPr>
          <p:cNvPr id="2" name="矩形 1"/>
          <p:cNvSpPr/>
          <p:nvPr/>
        </p:nvSpPr>
        <p:spPr>
          <a:xfrm>
            <a:off x="3401060" y="2312670"/>
            <a:ext cx="2468880" cy="645160"/>
          </a:xfrm>
          <a:prstGeom prst="rect">
            <a:avLst/>
          </a:prstGeom>
          <a:noFill/>
          <a:ln>
            <a:noFill/>
          </a:ln>
        </p:spPr>
        <p:txBody>
          <a:bodyPr wrap="none" rtlCol="0" anchor="t">
            <a:spAutoFit/>
          </a:bodyPr>
          <a:p>
            <a:pPr algn="ctr"/>
            <a:r>
              <a:rPr lang="zh-CN"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rPr>
              <a:t>数据库设计</a:t>
            </a:r>
            <a:endParaRPr lang="zh-CN"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5561.070866141733,&quot;width&quot;:9217.247244094488}"/>
</p:tagLst>
</file>

<file path=ppt/tags/tag2.xml><?xml version="1.0" encoding="utf-8"?>
<p:tagLst xmlns:p="http://schemas.openxmlformats.org/presentationml/2006/main">
  <p:tag name="KSO_WM_UNIT_PLACING_PICTURE_USER_VIEWPORT" val="{&quot;height&quot;:4455.046212767965,&quot;width&quot;:7081.658232525265}"/>
</p:tagLst>
</file>

<file path=ppt/tags/tag3.xml><?xml version="1.0" encoding="utf-8"?>
<p:tagLst xmlns:p="http://schemas.openxmlformats.org/presentationml/2006/main">
  <p:tag name="KSO_WM_UNIT_PLACING_PICTURE_USER_VIEWPORT" val="{&quot;height&quot;:10800,&quot;width&quot;:10777}"/>
</p:tagLst>
</file>

<file path=ppt/tags/tag4.xml><?xml version="1.0" encoding="utf-8"?>
<p:tagLst xmlns:p="http://schemas.openxmlformats.org/presentationml/2006/main">
  <p:tag name="KSO_WM_UNIT_PLACING_PICTURE_USER_VIEWPORT" val="{&quot;height&quot;:10800,&quot;width&quot;:1077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1634</Words>
  <Application>WPS 演示</Application>
  <PresentationFormat>宽屏</PresentationFormat>
  <Paragraphs>171</Paragraphs>
  <Slides>18</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18</vt:i4>
      </vt:variant>
    </vt:vector>
  </HeadingPairs>
  <TitlesOfParts>
    <vt:vector size="36" baseType="lpstr">
      <vt:lpstr>Arial</vt:lpstr>
      <vt:lpstr>宋体</vt:lpstr>
      <vt:lpstr>Wingdings</vt:lpstr>
      <vt:lpstr>微软雅黑</vt:lpstr>
      <vt:lpstr>思源黑体 CN Heavy</vt:lpstr>
      <vt:lpstr>黑体</vt:lpstr>
      <vt:lpstr>Source Han Sans CN Normal</vt:lpstr>
      <vt:lpstr>Yu Gothic UI Semilight</vt:lpstr>
      <vt:lpstr>Noto Serif CJK SC</vt:lpstr>
      <vt:lpstr>FZHei-B01S</vt:lpstr>
      <vt:lpstr>Gill Sans</vt:lpstr>
      <vt:lpstr>方正黑体简体</vt:lpstr>
      <vt:lpstr>等线</vt:lpstr>
      <vt:lpstr>Arial Unicode MS</vt:lpstr>
      <vt:lpstr>等线 Light</vt:lpstr>
      <vt:lpstr>Calibri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阿炸与阿爆</cp:lastModifiedBy>
  <cp:revision>7</cp:revision>
  <dcterms:created xsi:type="dcterms:W3CDTF">2020-02-28T09:13:00Z</dcterms:created>
  <dcterms:modified xsi:type="dcterms:W3CDTF">2022-05-01T09:26:58Z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KSOTemplateUUID">
    <vt:lpwstr>v1.0_mb_pQzIEODkE5dyNjgFDpJPHw==</vt:lpwstr>
  </property>
  <property fmtid="{D5CDD505-2E9C-101B-9397-08002B2CF9AE}" pid="4" name="ICV">
    <vt:lpwstr>FC0829758EA74BF3B2807C82D4EF9040</vt:lpwstr>
  </property>
</Properties>
</file>