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9" r:id="rId3"/>
    <p:sldId id="260" r:id="rId4"/>
    <p:sldId id="261" r:id="rId5"/>
    <p:sldId id="262" r:id="rId6"/>
    <p:sldId id="263" r:id="rId7"/>
    <p:sldId id="264" r:id="rId8"/>
    <p:sldId id="265"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362"/>
    <p:restoredTop sz="94629"/>
  </p:normalViewPr>
  <p:slideViewPr>
    <p:cSldViewPr snapToGrid="0" snapToObjects="1">
      <p:cViewPr varScale="1">
        <p:scale>
          <a:sx n="73" d="100"/>
          <a:sy n="73" d="100"/>
        </p:scale>
        <p:origin x="88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5DDDC-8263-B942-9B3B-1E1B06C50C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A09EC82-A236-004F-96D4-9B236FAF15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4AE58FB-70EC-FB4F-85AE-14663DF82FD2}"/>
              </a:ext>
            </a:extLst>
          </p:cNvPr>
          <p:cNvSpPr>
            <a:spLocks noGrp="1"/>
          </p:cNvSpPr>
          <p:nvPr>
            <p:ph type="dt" sz="half" idx="10"/>
          </p:nvPr>
        </p:nvSpPr>
        <p:spPr/>
        <p:txBody>
          <a:bodyPr/>
          <a:lstStyle/>
          <a:p>
            <a:fld id="{2D850547-A75C-704E-9269-EFE29E398635}" type="datetimeFigureOut">
              <a:rPr lang="en-US" smtClean="0"/>
              <a:t>10/16/2022</a:t>
            </a:fld>
            <a:endParaRPr lang="en-US"/>
          </a:p>
        </p:txBody>
      </p:sp>
      <p:sp>
        <p:nvSpPr>
          <p:cNvPr id="5" name="Footer Placeholder 4">
            <a:extLst>
              <a:ext uri="{FF2B5EF4-FFF2-40B4-BE49-F238E27FC236}">
                <a16:creationId xmlns:a16="http://schemas.microsoft.com/office/drawing/2014/main" id="{D5576A45-7970-A94D-915B-C1B639249F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3598F8-12DA-7245-9312-DCC6FA64C285}"/>
              </a:ext>
            </a:extLst>
          </p:cNvPr>
          <p:cNvSpPr>
            <a:spLocks noGrp="1"/>
          </p:cNvSpPr>
          <p:nvPr>
            <p:ph type="sldNum" sz="quarter" idx="12"/>
          </p:nvPr>
        </p:nvSpPr>
        <p:spPr/>
        <p:txBody>
          <a:bodyPr/>
          <a:lstStyle/>
          <a:p>
            <a:fld id="{B892C366-1507-0D4B-A1C7-CD4549EFAF90}" type="slidenum">
              <a:rPr lang="en-US" smtClean="0"/>
              <a:t>‹#›</a:t>
            </a:fld>
            <a:endParaRPr lang="en-US"/>
          </a:p>
        </p:txBody>
      </p:sp>
    </p:spTree>
    <p:extLst>
      <p:ext uri="{BB962C8B-B14F-4D97-AF65-F5344CB8AC3E}">
        <p14:creationId xmlns:p14="http://schemas.microsoft.com/office/powerpoint/2010/main" val="3903743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05FCE-88B8-F44D-A06B-7B2369BA98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FF888CA-9857-0040-8193-D9F5E6161E9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B01327-38DC-6940-BCFC-6CA49F57E80D}"/>
              </a:ext>
            </a:extLst>
          </p:cNvPr>
          <p:cNvSpPr>
            <a:spLocks noGrp="1"/>
          </p:cNvSpPr>
          <p:nvPr>
            <p:ph type="dt" sz="half" idx="10"/>
          </p:nvPr>
        </p:nvSpPr>
        <p:spPr/>
        <p:txBody>
          <a:bodyPr/>
          <a:lstStyle/>
          <a:p>
            <a:fld id="{2D850547-A75C-704E-9269-EFE29E398635}" type="datetimeFigureOut">
              <a:rPr lang="en-US" smtClean="0"/>
              <a:t>10/16/2022</a:t>
            </a:fld>
            <a:endParaRPr lang="en-US"/>
          </a:p>
        </p:txBody>
      </p:sp>
      <p:sp>
        <p:nvSpPr>
          <p:cNvPr id="5" name="Footer Placeholder 4">
            <a:extLst>
              <a:ext uri="{FF2B5EF4-FFF2-40B4-BE49-F238E27FC236}">
                <a16:creationId xmlns:a16="http://schemas.microsoft.com/office/drawing/2014/main" id="{B4677103-7728-F34D-BE74-6F3F84556F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3ED426-9D1F-0241-B133-3A057A9ACFD4}"/>
              </a:ext>
            </a:extLst>
          </p:cNvPr>
          <p:cNvSpPr>
            <a:spLocks noGrp="1"/>
          </p:cNvSpPr>
          <p:nvPr>
            <p:ph type="sldNum" sz="quarter" idx="12"/>
          </p:nvPr>
        </p:nvSpPr>
        <p:spPr/>
        <p:txBody>
          <a:bodyPr/>
          <a:lstStyle/>
          <a:p>
            <a:fld id="{B892C366-1507-0D4B-A1C7-CD4549EFAF90}" type="slidenum">
              <a:rPr lang="en-US" smtClean="0"/>
              <a:t>‹#›</a:t>
            </a:fld>
            <a:endParaRPr lang="en-US"/>
          </a:p>
        </p:txBody>
      </p:sp>
    </p:spTree>
    <p:extLst>
      <p:ext uri="{BB962C8B-B14F-4D97-AF65-F5344CB8AC3E}">
        <p14:creationId xmlns:p14="http://schemas.microsoft.com/office/powerpoint/2010/main" val="2038066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830F29-3688-F348-B9E6-9287BFCC5B7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750524C-928B-8041-880D-BD90B89BBDF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7BB107-C5B7-8C43-8D49-C1362B7D611F}"/>
              </a:ext>
            </a:extLst>
          </p:cNvPr>
          <p:cNvSpPr>
            <a:spLocks noGrp="1"/>
          </p:cNvSpPr>
          <p:nvPr>
            <p:ph type="dt" sz="half" idx="10"/>
          </p:nvPr>
        </p:nvSpPr>
        <p:spPr/>
        <p:txBody>
          <a:bodyPr/>
          <a:lstStyle/>
          <a:p>
            <a:fld id="{2D850547-A75C-704E-9269-EFE29E398635}" type="datetimeFigureOut">
              <a:rPr lang="en-US" smtClean="0"/>
              <a:t>10/16/2022</a:t>
            </a:fld>
            <a:endParaRPr lang="en-US"/>
          </a:p>
        </p:txBody>
      </p:sp>
      <p:sp>
        <p:nvSpPr>
          <p:cNvPr id="5" name="Footer Placeholder 4">
            <a:extLst>
              <a:ext uri="{FF2B5EF4-FFF2-40B4-BE49-F238E27FC236}">
                <a16:creationId xmlns:a16="http://schemas.microsoft.com/office/drawing/2014/main" id="{E1AFAB93-E324-3345-8C12-1BAF72667B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D40B6D-20DC-614A-8DEC-6FA10F7471E8}"/>
              </a:ext>
            </a:extLst>
          </p:cNvPr>
          <p:cNvSpPr>
            <a:spLocks noGrp="1"/>
          </p:cNvSpPr>
          <p:nvPr>
            <p:ph type="sldNum" sz="quarter" idx="12"/>
          </p:nvPr>
        </p:nvSpPr>
        <p:spPr/>
        <p:txBody>
          <a:bodyPr/>
          <a:lstStyle/>
          <a:p>
            <a:fld id="{B892C366-1507-0D4B-A1C7-CD4549EFAF90}" type="slidenum">
              <a:rPr lang="en-US" smtClean="0"/>
              <a:t>‹#›</a:t>
            </a:fld>
            <a:endParaRPr lang="en-US"/>
          </a:p>
        </p:txBody>
      </p:sp>
    </p:spTree>
    <p:extLst>
      <p:ext uri="{BB962C8B-B14F-4D97-AF65-F5344CB8AC3E}">
        <p14:creationId xmlns:p14="http://schemas.microsoft.com/office/powerpoint/2010/main" val="2670877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5906E-D2E2-9E4C-9F56-2561778E98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AA807F-53AD-3644-BC01-BA049BD9CC0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BA4032-ACCA-D940-A5D9-4D139EE93E3A}"/>
              </a:ext>
            </a:extLst>
          </p:cNvPr>
          <p:cNvSpPr>
            <a:spLocks noGrp="1"/>
          </p:cNvSpPr>
          <p:nvPr>
            <p:ph type="dt" sz="half" idx="10"/>
          </p:nvPr>
        </p:nvSpPr>
        <p:spPr/>
        <p:txBody>
          <a:bodyPr/>
          <a:lstStyle/>
          <a:p>
            <a:fld id="{2D850547-A75C-704E-9269-EFE29E398635}" type="datetimeFigureOut">
              <a:rPr lang="en-US" smtClean="0"/>
              <a:t>10/16/2022</a:t>
            </a:fld>
            <a:endParaRPr lang="en-US"/>
          </a:p>
        </p:txBody>
      </p:sp>
      <p:sp>
        <p:nvSpPr>
          <p:cNvPr id="5" name="Footer Placeholder 4">
            <a:extLst>
              <a:ext uri="{FF2B5EF4-FFF2-40B4-BE49-F238E27FC236}">
                <a16:creationId xmlns:a16="http://schemas.microsoft.com/office/drawing/2014/main" id="{BCDC932F-9C59-EC4E-9882-30A63908CF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2CF78C-1672-5F44-8C4F-17E8044BBE4D}"/>
              </a:ext>
            </a:extLst>
          </p:cNvPr>
          <p:cNvSpPr>
            <a:spLocks noGrp="1"/>
          </p:cNvSpPr>
          <p:nvPr>
            <p:ph type="sldNum" sz="quarter" idx="12"/>
          </p:nvPr>
        </p:nvSpPr>
        <p:spPr/>
        <p:txBody>
          <a:bodyPr/>
          <a:lstStyle/>
          <a:p>
            <a:fld id="{B892C366-1507-0D4B-A1C7-CD4549EFAF90}" type="slidenum">
              <a:rPr lang="en-US" smtClean="0"/>
              <a:t>‹#›</a:t>
            </a:fld>
            <a:endParaRPr lang="en-US"/>
          </a:p>
        </p:txBody>
      </p:sp>
    </p:spTree>
    <p:extLst>
      <p:ext uri="{BB962C8B-B14F-4D97-AF65-F5344CB8AC3E}">
        <p14:creationId xmlns:p14="http://schemas.microsoft.com/office/powerpoint/2010/main" val="3067767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8CC72-C0DA-A740-A7ED-C1DE8FCE7B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F104CA8-5221-044D-9378-44234E43B3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8730475-A912-F248-A266-A039086A8057}"/>
              </a:ext>
            </a:extLst>
          </p:cNvPr>
          <p:cNvSpPr>
            <a:spLocks noGrp="1"/>
          </p:cNvSpPr>
          <p:nvPr>
            <p:ph type="dt" sz="half" idx="10"/>
          </p:nvPr>
        </p:nvSpPr>
        <p:spPr/>
        <p:txBody>
          <a:bodyPr/>
          <a:lstStyle/>
          <a:p>
            <a:fld id="{2D850547-A75C-704E-9269-EFE29E398635}" type="datetimeFigureOut">
              <a:rPr lang="en-US" smtClean="0"/>
              <a:t>10/16/2022</a:t>
            </a:fld>
            <a:endParaRPr lang="en-US"/>
          </a:p>
        </p:txBody>
      </p:sp>
      <p:sp>
        <p:nvSpPr>
          <p:cNvPr id="5" name="Footer Placeholder 4">
            <a:extLst>
              <a:ext uri="{FF2B5EF4-FFF2-40B4-BE49-F238E27FC236}">
                <a16:creationId xmlns:a16="http://schemas.microsoft.com/office/drawing/2014/main" id="{DB3E6B99-7D31-D74A-9BA6-E2729E4E68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583462-B6FC-BC4C-865C-542B97837CFF}"/>
              </a:ext>
            </a:extLst>
          </p:cNvPr>
          <p:cNvSpPr>
            <a:spLocks noGrp="1"/>
          </p:cNvSpPr>
          <p:nvPr>
            <p:ph type="sldNum" sz="quarter" idx="12"/>
          </p:nvPr>
        </p:nvSpPr>
        <p:spPr/>
        <p:txBody>
          <a:bodyPr/>
          <a:lstStyle/>
          <a:p>
            <a:fld id="{B892C366-1507-0D4B-A1C7-CD4549EFAF90}" type="slidenum">
              <a:rPr lang="en-US" smtClean="0"/>
              <a:t>‹#›</a:t>
            </a:fld>
            <a:endParaRPr lang="en-US"/>
          </a:p>
        </p:txBody>
      </p:sp>
    </p:spTree>
    <p:extLst>
      <p:ext uri="{BB962C8B-B14F-4D97-AF65-F5344CB8AC3E}">
        <p14:creationId xmlns:p14="http://schemas.microsoft.com/office/powerpoint/2010/main" val="577818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ADC3F-3E1A-644B-A7CB-4070291002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C491A8-8B4E-9041-8851-C096B6D2F4E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3E594A-7B4B-6C41-87B4-07756EC99DC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A46224F-D1FF-9249-8920-D5C7E2BFE225}"/>
              </a:ext>
            </a:extLst>
          </p:cNvPr>
          <p:cNvSpPr>
            <a:spLocks noGrp="1"/>
          </p:cNvSpPr>
          <p:nvPr>
            <p:ph type="dt" sz="half" idx="10"/>
          </p:nvPr>
        </p:nvSpPr>
        <p:spPr/>
        <p:txBody>
          <a:bodyPr/>
          <a:lstStyle/>
          <a:p>
            <a:fld id="{2D850547-A75C-704E-9269-EFE29E398635}" type="datetimeFigureOut">
              <a:rPr lang="en-US" smtClean="0"/>
              <a:t>10/16/2022</a:t>
            </a:fld>
            <a:endParaRPr lang="en-US"/>
          </a:p>
        </p:txBody>
      </p:sp>
      <p:sp>
        <p:nvSpPr>
          <p:cNvPr id="6" name="Footer Placeholder 5">
            <a:extLst>
              <a:ext uri="{FF2B5EF4-FFF2-40B4-BE49-F238E27FC236}">
                <a16:creationId xmlns:a16="http://schemas.microsoft.com/office/drawing/2014/main" id="{86C61BEE-3661-394E-86F6-8C3C4C2B89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5895FC-2FAA-714A-BB5A-06778F002A39}"/>
              </a:ext>
            </a:extLst>
          </p:cNvPr>
          <p:cNvSpPr>
            <a:spLocks noGrp="1"/>
          </p:cNvSpPr>
          <p:nvPr>
            <p:ph type="sldNum" sz="quarter" idx="12"/>
          </p:nvPr>
        </p:nvSpPr>
        <p:spPr/>
        <p:txBody>
          <a:bodyPr/>
          <a:lstStyle/>
          <a:p>
            <a:fld id="{B892C366-1507-0D4B-A1C7-CD4549EFAF90}" type="slidenum">
              <a:rPr lang="en-US" smtClean="0"/>
              <a:t>‹#›</a:t>
            </a:fld>
            <a:endParaRPr lang="en-US"/>
          </a:p>
        </p:txBody>
      </p:sp>
    </p:spTree>
    <p:extLst>
      <p:ext uri="{BB962C8B-B14F-4D97-AF65-F5344CB8AC3E}">
        <p14:creationId xmlns:p14="http://schemas.microsoft.com/office/powerpoint/2010/main" val="3310388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9D7DC-5503-A948-9835-BFC0539D911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BE8214A-0223-C746-BE44-71CE127823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F6E6D0C-23D7-C74A-A3CE-92A26AE4A2E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244A74C-A742-0542-9352-5599D77157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62B9C28-27BE-5E42-8A65-F7B59001EB3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B53624D-1E2C-A143-81FD-E28DC0BCD493}"/>
              </a:ext>
            </a:extLst>
          </p:cNvPr>
          <p:cNvSpPr>
            <a:spLocks noGrp="1"/>
          </p:cNvSpPr>
          <p:nvPr>
            <p:ph type="dt" sz="half" idx="10"/>
          </p:nvPr>
        </p:nvSpPr>
        <p:spPr/>
        <p:txBody>
          <a:bodyPr/>
          <a:lstStyle/>
          <a:p>
            <a:fld id="{2D850547-A75C-704E-9269-EFE29E398635}" type="datetimeFigureOut">
              <a:rPr lang="en-US" smtClean="0"/>
              <a:t>10/16/2022</a:t>
            </a:fld>
            <a:endParaRPr lang="en-US"/>
          </a:p>
        </p:txBody>
      </p:sp>
      <p:sp>
        <p:nvSpPr>
          <p:cNvPr id="8" name="Footer Placeholder 7">
            <a:extLst>
              <a:ext uri="{FF2B5EF4-FFF2-40B4-BE49-F238E27FC236}">
                <a16:creationId xmlns:a16="http://schemas.microsoft.com/office/drawing/2014/main" id="{BF7AC518-60C0-F445-B153-E0BFC0161A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93E930-4F82-3547-90F1-69FBDBDF48FD}"/>
              </a:ext>
            </a:extLst>
          </p:cNvPr>
          <p:cNvSpPr>
            <a:spLocks noGrp="1"/>
          </p:cNvSpPr>
          <p:nvPr>
            <p:ph type="sldNum" sz="quarter" idx="12"/>
          </p:nvPr>
        </p:nvSpPr>
        <p:spPr/>
        <p:txBody>
          <a:bodyPr/>
          <a:lstStyle/>
          <a:p>
            <a:fld id="{B892C366-1507-0D4B-A1C7-CD4549EFAF90}" type="slidenum">
              <a:rPr lang="en-US" smtClean="0"/>
              <a:t>‹#›</a:t>
            </a:fld>
            <a:endParaRPr lang="en-US"/>
          </a:p>
        </p:txBody>
      </p:sp>
    </p:spTree>
    <p:extLst>
      <p:ext uri="{BB962C8B-B14F-4D97-AF65-F5344CB8AC3E}">
        <p14:creationId xmlns:p14="http://schemas.microsoft.com/office/powerpoint/2010/main" val="3626697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84080-C17A-0B4A-BFC4-DECEF565B26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C02F9AD-0104-C243-A855-0F558A5E5BD6}"/>
              </a:ext>
            </a:extLst>
          </p:cNvPr>
          <p:cNvSpPr>
            <a:spLocks noGrp="1"/>
          </p:cNvSpPr>
          <p:nvPr>
            <p:ph type="dt" sz="half" idx="10"/>
          </p:nvPr>
        </p:nvSpPr>
        <p:spPr/>
        <p:txBody>
          <a:bodyPr/>
          <a:lstStyle/>
          <a:p>
            <a:fld id="{2D850547-A75C-704E-9269-EFE29E398635}" type="datetimeFigureOut">
              <a:rPr lang="en-US" smtClean="0"/>
              <a:t>10/16/2022</a:t>
            </a:fld>
            <a:endParaRPr lang="en-US"/>
          </a:p>
        </p:txBody>
      </p:sp>
      <p:sp>
        <p:nvSpPr>
          <p:cNvPr id="4" name="Footer Placeholder 3">
            <a:extLst>
              <a:ext uri="{FF2B5EF4-FFF2-40B4-BE49-F238E27FC236}">
                <a16:creationId xmlns:a16="http://schemas.microsoft.com/office/drawing/2014/main" id="{44944BAD-7985-C14B-A8CD-78CFD1658DC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8A2AD2C-B8E7-F341-A85E-57374B30FD62}"/>
              </a:ext>
            </a:extLst>
          </p:cNvPr>
          <p:cNvSpPr>
            <a:spLocks noGrp="1"/>
          </p:cNvSpPr>
          <p:nvPr>
            <p:ph type="sldNum" sz="quarter" idx="12"/>
          </p:nvPr>
        </p:nvSpPr>
        <p:spPr/>
        <p:txBody>
          <a:bodyPr/>
          <a:lstStyle/>
          <a:p>
            <a:fld id="{B892C366-1507-0D4B-A1C7-CD4549EFAF90}" type="slidenum">
              <a:rPr lang="en-US" smtClean="0"/>
              <a:t>‹#›</a:t>
            </a:fld>
            <a:endParaRPr lang="en-US"/>
          </a:p>
        </p:txBody>
      </p:sp>
    </p:spTree>
    <p:extLst>
      <p:ext uri="{BB962C8B-B14F-4D97-AF65-F5344CB8AC3E}">
        <p14:creationId xmlns:p14="http://schemas.microsoft.com/office/powerpoint/2010/main" val="452557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086C28-A4D5-DE4B-AEC2-3E027746AFC7}"/>
              </a:ext>
            </a:extLst>
          </p:cNvPr>
          <p:cNvSpPr>
            <a:spLocks noGrp="1"/>
          </p:cNvSpPr>
          <p:nvPr>
            <p:ph type="dt" sz="half" idx="10"/>
          </p:nvPr>
        </p:nvSpPr>
        <p:spPr/>
        <p:txBody>
          <a:bodyPr/>
          <a:lstStyle/>
          <a:p>
            <a:fld id="{2D850547-A75C-704E-9269-EFE29E398635}" type="datetimeFigureOut">
              <a:rPr lang="en-US" smtClean="0"/>
              <a:t>10/16/2022</a:t>
            </a:fld>
            <a:endParaRPr lang="en-US"/>
          </a:p>
        </p:txBody>
      </p:sp>
      <p:sp>
        <p:nvSpPr>
          <p:cNvPr id="3" name="Footer Placeholder 2">
            <a:extLst>
              <a:ext uri="{FF2B5EF4-FFF2-40B4-BE49-F238E27FC236}">
                <a16:creationId xmlns:a16="http://schemas.microsoft.com/office/drawing/2014/main" id="{7C044CDA-7E12-D74B-A606-733879A6F1A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F475880-DE1F-CF4C-BA2F-3B430B2B9EFF}"/>
              </a:ext>
            </a:extLst>
          </p:cNvPr>
          <p:cNvSpPr>
            <a:spLocks noGrp="1"/>
          </p:cNvSpPr>
          <p:nvPr>
            <p:ph type="sldNum" sz="quarter" idx="12"/>
          </p:nvPr>
        </p:nvSpPr>
        <p:spPr/>
        <p:txBody>
          <a:bodyPr/>
          <a:lstStyle/>
          <a:p>
            <a:fld id="{B892C366-1507-0D4B-A1C7-CD4549EFAF90}" type="slidenum">
              <a:rPr lang="en-US" smtClean="0"/>
              <a:t>‹#›</a:t>
            </a:fld>
            <a:endParaRPr lang="en-US"/>
          </a:p>
        </p:txBody>
      </p:sp>
    </p:spTree>
    <p:extLst>
      <p:ext uri="{BB962C8B-B14F-4D97-AF65-F5344CB8AC3E}">
        <p14:creationId xmlns:p14="http://schemas.microsoft.com/office/powerpoint/2010/main" val="2922160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21A66-10D2-4444-856B-554F8072F5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9E6FAF1-8804-AB45-801A-676216C741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A5C67EC-7C2D-DA4C-B657-E2C4266371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B722C60-A5FC-9147-9497-72A99A43A1E9}"/>
              </a:ext>
            </a:extLst>
          </p:cNvPr>
          <p:cNvSpPr>
            <a:spLocks noGrp="1"/>
          </p:cNvSpPr>
          <p:nvPr>
            <p:ph type="dt" sz="half" idx="10"/>
          </p:nvPr>
        </p:nvSpPr>
        <p:spPr/>
        <p:txBody>
          <a:bodyPr/>
          <a:lstStyle/>
          <a:p>
            <a:fld id="{2D850547-A75C-704E-9269-EFE29E398635}" type="datetimeFigureOut">
              <a:rPr lang="en-US" smtClean="0"/>
              <a:t>10/16/2022</a:t>
            </a:fld>
            <a:endParaRPr lang="en-US"/>
          </a:p>
        </p:txBody>
      </p:sp>
      <p:sp>
        <p:nvSpPr>
          <p:cNvPr id="6" name="Footer Placeholder 5">
            <a:extLst>
              <a:ext uri="{FF2B5EF4-FFF2-40B4-BE49-F238E27FC236}">
                <a16:creationId xmlns:a16="http://schemas.microsoft.com/office/drawing/2014/main" id="{4AEB8A2F-92B5-6847-8738-8357575D70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2DC520-EB5C-0A48-9D2B-A7D16D55CB23}"/>
              </a:ext>
            </a:extLst>
          </p:cNvPr>
          <p:cNvSpPr>
            <a:spLocks noGrp="1"/>
          </p:cNvSpPr>
          <p:nvPr>
            <p:ph type="sldNum" sz="quarter" idx="12"/>
          </p:nvPr>
        </p:nvSpPr>
        <p:spPr/>
        <p:txBody>
          <a:bodyPr/>
          <a:lstStyle/>
          <a:p>
            <a:fld id="{B892C366-1507-0D4B-A1C7-CD4549EFAF90}" type="slidenum">
              <a:rPr lang="en-US" smtClean="0"/>
              <a:t>‹#›</a:t>
            </a:fld>
            <a:endParaRPr lang="en-US"/>
          </a:p>
        </p:txBody>
      </p:sp>
    </p:spTree>
    <p:extLst>
      <p:ext uri="{BB962C8B-B14F-4D97-AF65-F5344CB8AC3E}">
        <p14:creationId xmlns:p14="http://schemas.microsoft.com/office/powerpoint/2010/main" val="2543397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8E0D6-0190-4F47-A332-537238B08B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2204398-C771-7247-92D7-5F77CCC3B1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4A19440-9A9B-284B-8B9D-912F4B22BF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589DA09-3CCD-A749-8FF2-E6B8282B7C08}"/>
              </a:ext>
            </a:extLst>
          </p:cNvPr>
          <p:cNvSpPr>
            <a:spLocks noGrp="1"/>
          </p:cNvSpPr>
          <p:nvPr>
            <p:ph type="dt" sz="half" idx="10"/>
          </p:nvPr>
        </p:nvSpPr>
        <p:spPr/>
        <p:txBody>
          <a:bodyPr/>
          <a:lstStyle/>
          <a:p>
            <a:fld id="{2D850547-A75C-704E-9269-EFE29E398635}" type="datetimeFigureOut">
              <a:rPr lang="en-US" smtClean="0"/>
              <a:t>10/16/2022</a:t>
            </a:fld>
            <a:endParaRPr lang="en-US"/>
          </a:p>
        </p:txBody>
      </p:sp>
      <p:sp>
        <p:nvSpPr>
          <p:cNvPr id="6" name="Footer Placeholder 5">
            <a:extLst>
              <a:ext uri="{FF2B5EF4-FFF2-40B4-BE49-F238E27FC236}">
                <a16:creationId xmlns:a16="http://schemas.microsoft.com/office/drawing/2014/main" id="{F4EB5F24-8802-FF4F-BE60-BFC29204EB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33D9F4-84BB-254F-91AF-83E5F9EAEBD5}"/>
              </a:ext>
            </a:extLst>
          </p:cNvPr>
          <p:cNvSpPr>
            <a:spLocks noGrp="1"/>
          </p:cNvSpPr>
          <p:nvPr>
            <p:ph type="sldNum" sz="quarter" idx="12"/>
          </p:nvPr>
        </p:nvSpPr>
        <p:spPr/>
        <p:txBody>
          <a:bodyPr/>
          <a:lstStyle/>
          <a:p>
            <a:fld id="{B892C366-1507-0D4B-A1C7-CD4549EFAF90}" type="slidenum">
              <a:rPr lang="en-US" smtClean="0"/>
              <a:t>‹#›</a:t>
            </a:fld>
            <a:endParaRPr lang="en-US"/>
          </a:p>
        </p:txBody>
      </p:sp>
    </p:spTree>
    <p:extLst>
      <p:ext uri="{BB962C8B-B14F-4D97-AF65-F5344CB8AC3E}">
        <p14:creationId xmlns:p14="http://schemas.microsoft.com/office/powerpoint/2010/main" val="1562775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5E1A2B-A1EC-B644-9535-3581DA28E1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54E1572-D4D3-4643-9BF5-EF6081895A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C9A225-B80E-DE46-B043-80C9CA0166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850547-A75C-704E-9269-EFE29E398635}" type="datetimeFigureOut">
              <a:rPr lang="en-US" smtClean="0"/>
              <a:t>10/16/2022</a:t>
            </a:fld>
            <a:endParaRPr lang="en-US"/>
          </a:p>
        </p:txBody>
      </p:sp>
      <p:sp>
        <p:nvSpPr>
          <p:cNvPr id="5" name="Footer Placeholder 4">
            <a:extLst>
              <a:ext uri="{FF2B5EF4-FFF2-40B4-BE49-F238E27FC236}">
                <a16:creationId xmlns:a16="http://schemas.microsoft.com/office/drawing/2014/main" id="{CD3B1F25-D2BF-3D4D-AE97-AEEC1D8291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376945C-0A0E-C642-9292-B57D0E0700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92C366-1507-0D4B-A1C7-CD4549EFAF90}" type="slidenum">
              <a:rPr lang="en-US" smtClean="0"/>
              <a:t>‹#›</a:t>
            </a:fld>
            <a:endParaRPr lang="en-US"/>
          </a:p>
        </p:txBody>
      </p:sp>
    </p:spTree>
    <p:extLst>
      <p:ext uri="{BB962C8B-B14F-4D97-AF65-F5344CB8AC3E}">
        <p14:creationId xmlns:p14="http://schemas.microsoft.com/office/powerpoint/2010/main" val="3165925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12B920A3-014D-2048-926E-24F55318A33A}"/>
              </a:ext>
            </a:extLst>
          </p:cNvPr>
          <p:cNvGrpSpPr/>
          <p:nvPr/>
        </p:nvGrpSpPr>
        <p:grpSpPr>
          <a:xfrm>
            <a:off x="341164" y="2812363"/>
            <a:ext cx="9056054" cy="1233274"/>
            <a:chOff x="341164" y="2185940"/>
            <a:chExt cx="9056054" cy="1233274"/>
          </a:xfrm>
        </p:grpSpPr>
        <p:sp>
          <p:nvSpPr>
            <p:cNvPr id="4" name="TextBox 3">
              <a:extLst>
                <a:ext uri="{FF2B5EF4-FFF2-40B4-BE49-F238E27FC236}">
                  <a16:creationId xmlns:a16="http://schemas.microsoft.com/office/drawing/2014/main" id="{FB830410-5B78-654B-9FF6-AEDA9DE4B19F}"/>
                </a:ext>
              </a:extLst>
            </p:cNvPr>
            <p:cNvSpPr txBox="1"/>
            <p:nvPr/>
          </p:nvSpPr>
          <p:spPr>
            <a:xfrm>
              <a:off x="341164" y="2185940"/>
              <a:ext cx="9056054" cy="595518"/>
            </a:xfrm>
            <a:prstGeom prst="rect">
              <a:avLst/>
            </a:prstGeom>
            <a:noFill/>
          </p:spPr>
          <p:txBody>
            <a:bodyPr wrap="square" rtlCol="0">
              <a:noAutofit/>
            </a:bodyPr>
            <a:lstStyle/>
            <a:p>
              <a:r>
                <a:rPr lang="en-US" sz="3600" dirty="0" err="1">
                  <a:solidFill>
                    <a:srgbClr val="E85C25"/>
                  </a:solidFill>
                  <a:latin typeface="Arial" panose="020B0604020202020204" pitchFamily="34" charset="0"/>
                  <a:cs typeface="Arial" panose="020B0604020202020204" pitchFamily="34" charset="0"/>
                </a:rPr>
                <a:t>Hanga</a:t>
              </a:r>
              <a:r>
                <a:rPr lang="en-US" sz="3600" dirty="0">
                  <a:solidFill>
                    <a:srgbClr val="E85C25"/>
                  </a:solidFill>
                  <a:latin typeface="Arial" panose="020B0604020202020204" pitchFamily="34" charset="0"/>
                  <a:cs typeface="Arial" panose="020B0604020202020204" pitchFamily="34" charset="0"/>
                </a:rPr>
                <a:t> </a:t>
              </a:r>
              <a:r>
                <a:rPr lang="en-US" sz="3600" dirty="0" err="1">
                  <a:solidFill>
                    <a:srgbClr val="E85C25"/>
                  </a:solidFill>
                  <a:latin typeface="Arial" panose="020B0604020202020204" pitchFamily="34" charset="0"/>
                  <a:cs typeface="Arial" panose="020B0604020202020204" pitchFamily="34" charset="0"/>
                </a:rPr>
                <a:t>Pitchfest</a:t>
              </a:r>
              <a:r>
                <a:rPr lang="en-US" sz="3600" dirty="0">
                  <a:solidFill>
                    <a:srgbClr val="E85C25"/>
                  </a:solidFill>
                  <a:latin typeface="Arial" panose="020B0604020202020204" pitchFamily="34" charset="0"/>
                  <a:cs typeface="Arial" panose="020B0604020202020204" pitchFamily="34" charset="0"/>
                </a:rPr>
                <a:t> 2021 Pitch Deck</a:t>
              </a:r>
              <a:endParaRPr lang="en-US" sz="2400" dirty="0">
                <a:solidFill>
                  <a:srgbClr val="E85C25"/>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F3436F0E-1AD3-3841-9701-8AEA9B2A402F}"/>
                </a:ext>
              </a:extLst>
            </p:cNvPr>
            <p:cNvSpPr txBox="1"/>
            <p:nvPr/>
          </p:nvSpPr>
          <p:spPr>
            <a:xfrm>
              <a:off x="341164" y="2823696"/>
              <a:ext cx="9056054" cy="595518"/>
            </a:xfrm>
            <a:prstGeom prst="rect">
              <a:avLst/>
            </a:prstGeom>
            <a:noFill/>
          </p:spPr>
          <p:txBody>
            <a:bodyPr wrap="square" rtlCol="0">
              <a:noAutofit/>
            </a:bodyPr>
            <a:lstStyle/>
            <a:p>
              <a:r>
                <a:rPr lang="en-US" sz="3600" dirty="0">
                  <a:solidFill>
                    <a:schemeClr val="bg2">
                      <a:lumMod val="25000"/>
                    </a:schemeClr>
                  </a:solidFill>
                  <a:latin typeface="Arial" panose="020B0604020202020204" pitchFamily="34" charset="0"/>
                  <a:cs typeface="Arial" panose="020B0604020202020204" pitchFamily="34" charset="0"/>
                </a:rPr>
                <a:t>Name of </a:t>
              </a:r>
              <a:r>
                <a:rPr lang="en-US" sz="3600" dirty="0" smtClean="0">
                  <a:solidFill>
                    <a:schemeClr val="bg2">
                      <a:lumMod val="25000"/>
                    </a:schemeClr>
                  </a:solidFill>
                  <a:latin typeface="Arial" panose="020B0604020202020204" pitchFamily="34" charset="0"/>
                  <a:cs typeface="Arial" panose="020B0604020202020204" pitchFamily="34" charset="0"/>
                </a:rPr>
                <a:t>start-up</a:t>
              </a:r>
            </a:p>
            <a:p>
              <a:endParaRPr lang="en-US" sz="3600" dirty="0">
                <a:solidFill>
                  <a:schemeClr val="bg2">
                    <a:lumMod val="25000"/>
                  </a:schemeClr>
                </a:solidFill>
                <a:latin typeface="Arial" panose="020B0604020202020204" pitchFamily="34" charset="0"/>
                <a:cs typeface="Arial" panose="020B0604020202020204" pitchFamily="34" charset="0"/>
              </a:endParaRPr>
            </a:p>
            <a:p>
              <a:r>
                <a:rPr lang="en-US" sz="3600" dirty="0" smtClean="0">
                  <a:solidFill>
                    <a:schemeClr val="bg2">
                      <a:lumMod val="25000"/>
                    </a:schemeClr>
                  </a:solidFill>
                  <a:latin typeface="Arial" panose="020B0604020202020204" pitchFamily="34" charset="0"/>
                  <a:cs typeface="Arial" panose="020B0604020202020204" pitchFamily="34" charset="0"/>
                </a:rPr>
                <a:t>Fight against </a:t>
              </a:r>
              <a:r>
                <a:rPr lang="en-US" sz="3600" dirty="0" smtClean="0">
                  <a:solidFill>
                    <a:schemeClr val="bg2">
                      <a:lumMod val="25000"/>
                    </a:schemeClr>
                  </a:solidFill>
                  <a:latin typeface="Arial" panose="020B0604020202020204" pitchFamily="34" charset="0"/>
                  <a:cs typeface="Arial" panose="020B0604020202020204" pitchFamily="34" charset="0"/>
                </a:rPr>
                <a:t>virus (Arduino web based) </a:t>
              </a:r>
              <a:endParaRPr lang="en-US" sz="3600" dirty="0" smtClean="0">
                <a:solidFill>
                  <a:schemeClr val="bg2">
                    <a:lumMod val="25000"/>
                  </a:schemeClr>
                </a:solidFill>
                <a:latin typeface="Arial" panose="020B0604020202020204" pitchFamily="34" charset="0"/>
                <a:cs typeface="Arial" panose="020B0604020202020204" pitchFamily="34" charset="0"/>
              </a:endParaRPr>
            </a:p>
            <a:p>
              <a:endParaRPr lang="en-US" sz="2400" dirty="0">
                <a:solidFill>
                  <a:schemeClr val="bg2">
                    <a:lumMod val="25000"/>
                  </a:schemeClr>
                </a:solidFill>
                <a:latin typeface="Arial" panose="020B0604020202020204" pitchFamily="34" charset="0"/>
                <a:cs typeface="Arial" panose="020B0604020202020204" pitchFamily="34" charset="0"/>
              </a:endParaRPr>
            </a:p>
          </p:txBody>
        </p:sp>
      </p:grpSp>
      <p:pic>
        <p:nvPicPr>
          <p:cNvPr id="6" name="Picture 5">
            <a:extLst>
              <a:ext uri="{FF2B5EF4-FFF2-40B4-BE49-F238E27FC236}">
                <a16:creationId xmlns:a16="http://schemas.microsoft.com/office/drawing/2014/main" id="{1D6C0A68-03A2-C94E-841F-E011A1840F5B}"/>
              </a:ext>
            </a:extLst>
          </p:cNvPr>
          <p:cNvPicPr>
            <a:picLocks noChangeAspect="1"/>
          </p:cNvPicPr>
          <p:nvPr/>
        </p:nvPicPr>
        <p:blipFill>
          <a:blip r:embed="rId2"/>
          <a:stretch>
            <a:fillRect/>
          </a:stretch>
        </p:blipFill>
        <p:spPr>
          <a:xfrm>
            <a:off x="10999639" y="272087"/>
            <a:ext cx="816124" cy="707510"/>
          </a:xfrm>
          <a:prstGeom prst="rect">
            <a:avLst/>
          </a:prstGeom>
        </p:spPr>
      </p:pic>
    </p:spTree>
    <p:extLst>
      <p:ext uri="{BB962C8B-B14F-4D97-AF65-F5344CB8AC3E}">
        <p14:creationId xmlns:p14="http://schemas.microsoft.com/office/powerpoint/2010/main" val="1243904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A25A05-DAAC-1145-B069-17C99C58A5D2}"/>
              </a:ext>
            </a:extLst>
          </p:cNvPr>
          <p:cNvPicPr>
            <a:picLocks noChangeAspect="1"/>
          </p:cNvPicPr>
          <p:nvPr/>
        </p:nvPicPr>
        <p:blipFill>
          <a:blip r:embed="rId2"/>
          <a:stretch>
            <a:fillRect/>
          </a:stretch>
        </p:blipFill>
        <p:spPr>
          <a:xfrm>
            <a:off x="10932414" y="5859667"/>
            <a:ext cx="869061" cy="753402"/>
          </a:xfrm>
          <a:prstGeom prst="rect">
            <a:avLst/>
          </a:prstGeom>
        </p:spPr>
      </p:pic>
      <p:sp>
        <p:nvSpPr>
          <p:cNvPr id="13" name="TextBox 12">
            <a:extLst>
              <a:ext uri="{FF2B5EF4-FFF2-40B4-BE49-F238E27FC236}">
                <a16:creationId xmlns:a16="http://schemas.microsoft.com/office/drawing/2014/main" id="{2689BEAD-C297-454C-9E0A-354864BDC5F0}"/>
              </a:ext>
            </a:extLst>
          </p:cNvPr>
          <p:cNvSpPr txBox="1"/>
          <p:nvPr/>
        </p:nvSpPr>
        <p:spPr>
          <a:xfrm>
            <a:off x="341164" y="399583"/>
            <a:ext cx="9056054" cy="595518"/>
          </a:xfrm>
          <a:prstGeom prst="rect">
            <a:avLst/>
          </a:prstGeom>
          <a:noFill/>
        </p:spPr>
        <p:txBody>
          <a:bodyPr wrap="square" rtlCol="0">
            <a:noAutofit/>
          </a:bodyPr>
          <a:lstStyle/>
          <a:p>
            <a:r>
              <a:rPr lang="en-US" sz="2400" dirty="0">
                <a:solidFill>
                  <a:srgbClr val="E85C25"/>
                </a:solidFill>
                <a:latin typeface="Arial" panose="020B0604020202020204" pitchFamily="34" charset="0"/>
                <a:cs typeface="Arial" panose="020B0604020202020204" pitchFamily="34" charset="0"/>
              </a:rPr>
              <a:t>Problem statement</a:t>
            </a:r>
          </a:p>
        </p:txBody>
      </p:sp>
      <p:sp>
        <p:nvSpPr>
          <p:cNvPr id="2" name="TextBox 1">
            <a:extLst>
              <a:ext uri="{FF2B5EF4-FFF2-40B4-BE49-F238E27FC236}">
                <a16:creationId xmlns:a16="http://schemas.microsoft.com/office/drawing/2014/main" id="{C7C0FD75-2B52-BE4D-B6C5-4C4E22FB6E05}"/>
              </a:ext>
            </a:extLst>
          </p:cNvPr>
          <p:cNvSpPr txBox="1"/>
          <p:nvPr/>
        </p:nvSpPr>
        <p:spPr>
          <a:xfrm>
            <a:off x="412604" y="995101"/>
            <a:ext cx="11446024" cy="4791337"/>
          </a:xfrm>
          <a:prstGeom prst="rect">
            <a:avLst/>
          </a:prstGeom>
          <a:noFill/>
        </p:spPr>
        <p:txBody>
          <a:bodyPr wrap="square" rtlCol="0">
            <a:noAutofit/>
          </a:bodyPr>
          <a:lstStyle/>
          <a:p>
            <a:pPr lvl="0">
              <a:lnSpc>
                <a:spcPct val="115000"/>
              </a:lnSpc>
            </a:pPr>
            <a:r>
              <a:rPr lang="en-US" sz="1600" i="1" dirty="0">
                <a:latin typeface="Arial" panose="020B0604020202020204" pitchFamily="34" charset="0"/>
                <a:ea typeface="Montserrat"/>
                <a:cs typeface="Arial" panose="020B0604020202020204" pitchFamily="34" charset="0"/>
                <a:sym typeface="Montserrat"/>
              </a:rPr>
              <a:t>What specific problem does your startup aim to solve? What is </a:t>
            </a:r>
            <a:r>
              <a:rPr lang="en-US" sz="1600" i="1" dirty="0" smtClean="0">
                <a:latin typeface="Arial" panose="020B0604020202020204" pitchFamily="34" charset="0"/>
                <a:ea typeface="Montserrat"/>
                <a:cs typeface="Arial" panose="020B0604020202020204" pitchFamily="34" charset="0"/>
                <a:sym typeface="Montserrat"/>
              </a:rPr>
              <a:t>the </a:t>
            </a:r>
            <a:r>
              <a:rPr lang="en-US" sz="1600" i="1" dirty="0">
                <a:latin typeface="Arial" panose="020B0604020202020204" pitchFamily="34" charset="0"/>
                <a:ea typeface="Montserrat"/>
                <a:cs typeface="Arial" panose="020B0604020202020204" pitchFamily="34" charset="0"/>
                <a:sym typeface="Montserrat"/>
              </a:rPr>
              <a:t>customer's need/problem do you seek to </a:t>
            </a:r>
            <a:r>
              <a:rPr lang="en-US" sz="1600" i="1" dirty="0" smtClean="0">
                <a:latin typeface="Arial" panose="020B0604020202020204" pitchFamily="34" charset="0"/>
                <a:ea typeface="Montserrat"/>
                <a:cs typeface="Arial" panose="020B0604020202020204" pitchFamily="34" charset="0"/>
                <a:sym typeface="Montserrat"/>
              </a:rPr>
              <a:t>address?</a:t>
            </a:r>
          </a:p>
          <a:p>
            <a:pPr lvl="0">
              <a:lnSpc>
                <a:spcPct val="115000"/>
              </a:lnSpc>
            </a:pPr>
            <a:endParaRPr lang="en-US" sz="1600" b="0" i="1" u="none" strike="noStrike" cap="none" dirty="0">
              <a:solidFill>
                <a:srgbClr val="000000"/>
              </a:solidFill>
              <a:latin typeface="Arial" panose="020B0604020202020204" pitchFamily="34" charset="0"/>
              <a:ea typeface="Arial"/>
              <a:cs typeface="Arial" panose="020B0604020202020204" pitchFamily="34" charset="0"/>
              <a:sym typeface="Montserrat"/>
            </a:endParaRPr>
          </a:p>
          <a:p>
            <a:pPr lvl="0">
              <a:lnSpc>
                <a:spcPct val="115000"/>
              </a:lnSpc>
            </a:pPr>
            <a:r>
              <a:rPr lang="en-US" sz="2000" dirty="0">
                <a:solidFill>
                  <a:srgbClr val="000000"/>
                </a:solidFill>
                <a:latin typeface="Arial" panose="020B0604020202020204" pitchFamily="34" charset="0"/>
                <a:ea typeface="Arial"/>
                <a:cs typeface="Arial" panose="020B0604020202020204" pitchFamily="34" charset="0"/>
                <a:sym typeface="Arial"/>
              </a:rPr>
              <a:t>when world impacted by covid-19 in 2019 even in </a:t>
            </a:r>
            <a:r>
              <a:rPr lang="en-US" sz="2000" dirty="0" err="1">
                <a:solidFill>
                  <a:srgbClr val="000000"/>
                </a:solidFill>
                <a:latin typeface="Arial" panose="020B0604020202020204" pitchFamily="34" charset="0"/>
                <a:ea typeface="Arial"/>
                <a:cs typeface="Arial" panose="020B0604020202020204" pitchFamily="34" charset="0"/>
                <a:sym typeface="Arial"/>
              </a:rPr>
              <a:t>rwanda</a:t>
            </a:r>
            <a:r>
              <a:rPr lang="en-US" sz="2000" dirty="0">
                <a:solidFill>
                  <a:srgbClr val="000000"/>
                </a:solidFill>
                <a:latin typeface="Arial" panose="020B0604020202020204" pitchFamily="34" charset="0"/>
                <a:ea typeface="Arial"/>
                <a:cs typeface="Arial" panose="020B0604020202020204" pitchFamily="34" charset="0"/>
                <a:sym typeface="Arial"/>
              </a:rPr>
              <a:t> we had been impacted too ,it was difficult to know whose person were met with an infected person or patient zero in order to take him/her be kept in lockdown for 14 days or two weeks for preventing other people for their selves secure, this  problem solving not only on COVID but also EBOLA .</a:t>
            </a:r>
            <a:endParaRPr lang="en-US" sz="2000" b="0" i="0" u="none" strike="noStrike" cap="none" dirty="0">
              <a:solidFill>
                <a:srgbClr val="000000"/>
              </a:solidFill>
              <a:latin typeface="Arial" panose="020B0604020202020204" pitchFamily="34" charset="0"/>
              <a:ea typeface="Arial"/>
              <a:cs typeface="Arial" panose="020B0604020202020204" pitchFamily="34" charset="0"/>
              <a:sym typeface="Arial"/>
            </a:endParaRPr>
          </a:p>
        </p:txBody>
      </p:sp>
    </p:spTree>
    <p:extLst>
      <p:ext uri="{BB962C8B-B14F-4D97-AF65-F5344CB8AC3E}">
        <p14:creationId xmlns:p14="http://schemas.microsoft.com/office/powerpoint/2010/main" val="2761717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A25A05-DAAC-1145-B069-17C99C58A5D2}"/>
              </a:ext>
            </a:extLst>
          </p:cNvPr>
          <p:cNvPicPr>
            <a:picLocks noChangeAspect="1"/>
          </p:cNvPicPr>
          <p:nvPr/>
        </p:nvPicPr>
        <p:blipFill>
          <a:blip r:embed="rId2"/>
          <a:stretch>
            <a:fillRect/>
          </a:stretch>
        </p:blipFill>
        <p:spPr>
          <a:xfrm>
            <a:off x="10932414" y="5859667"/>
            <a:ext cx="869061" cy="753402"/>
          </a:xfrm>
          <a:prstGeom prst="rect">
            <a:avLst/>
          </a:prstGeom>
        </p:spPr>
      </p:pic>
      <p:sp>
        <p:nvSpPr>
          <p:cNvPr id="13" name="TextBox 12">
            <a:extLst>
              <a:ext uri="{FF2B5EF4-FFF2-40B4-BE49-F238E27FC236}">
                <a16:creationId xmlns:a16="http://schemas.microsoft.com/office/drawing/2014/main" id="{2689BEAD-C297-454C-9E0A-354864BDC5F0}"/>
              </a:ext>
            </a:extLst>
          </p:cNvPr>
          <p:cNvSpPr txBox="1"/>
          <p:nvPr/>
        </p:nvSpPr>
        <p:spPr>
          <a:xfrm>
            <a:off x="341164" y="399583"/>
            <a:ext cx="9056054" cy="595518"/>
          </a:xfrm>
          <a:prstGeom prst="rect">
            <a:avLst/>
          </a:prstGeom>
          <a:noFill/>
        </p:spPr>
        <p:txBody>
          <a:bodyPr wrap="square" rtlCol="0">
            <a:noAutofit/>
          </a:bodyPr>
          <a:lstStyle/>
          <a:p>
            <a:r>
              <a:rPr lang="en-US" sz="2400" dirty="0">
                <a:solidFill>
                  <a:srgbClr val="E85C25"/>
                </a:solidFill>
                <a:latin typeface="Arial" panose="020B0604020202020204" pitchFamily="34" charset="0"/>
                <a:cs typeface="Arial" panose="020B0604020202020204" pitchFamily="34" charset="0"/>
              </a:rPr>
              <a:t>Solution statement</a:t>
            </a:r>
          </a:p>
        </p:txBody>
      </p:sp>
      <p:sp>
        <p:nvSpPr>
          <p:cNvPr id="2" name="TextBox 1">
            <a:extLst>
              <a:ext uri="{FF2B5EF4-FFF2-40B4-BE49-F238E27FC236}">
                <a16:creationId xmlns:a16="http://schemas.microsoft.com/office/drawing/2014/main" id="{C7C0FD75-2B52-BE4D-B6C5-4C4E22FB6E05}"/>
              </a:ext>
            </a:extLst>
          </p:cNvPr>
          <p:cNvSpPr txBox="1"/>
          <p:nvPr/>
        </p:nvSpPr>
        <p:spPr>
          <a:xfrm>
            <a:off x="412604" y="995101"/>
            <a:ext cx="11446024" cy="4791337"/>
          </a:xfrm>
          <a:prstGeom prst="rect">
            <a:avLst/>
          </a:prstGeom>
          <a:noFill/>
        </p:spPr>
        <p:txBody>
          <a:bodyPr wrap="square" rtlCol="0">
            <a:noAutofit/>
          </a:bodyPr>
          <a:lstStyle/>
          <a:p>
            <a:pPr>
              <a:lnSpc>
                <a:spcPct val="115000"/>
              </a:lnSpc>
            </a:pPr>
            <a:r>
              <a:rPr lang="en-US" sz="1600" i="1" dirty="0">
                <a:latin typeface="Arial" panose="020B0604020202020204" pitchFamily="34" charset="0"/>
                <a:cs typeface="Arial" panose="020B0604020202020204" pitchFamily="34" charset="0"/>
                <a:sym typeface="Montserrat"/>
              </a:rPr>
              <a:t>What is your startup idea? Please describe the specific products/ services you offer. What makes your idea innovative</a:t>
            </a:r>
            <a:r>
              <a:rPr lang="en-US" sz="1600" i="1" dirty="0" smtClean="0">
                <a:latin typeface="Arial" panose="020B0604020202020204" pitchFamily="34" charset="0"/>
                <a:cs typeface="Arial" panose="020B0604020202020204" pitchFamily="34" charset="0"/>
                <a:sym typeface="Montserrat"/>
              </a:rPr>
              <a:t>?</a:t>
            </a:r>
          </a:p>
          <a:p>
            <a:pPr>
              <a:lnSpc>
                <a:spcPct val="115000"/>
              </a:lnSpc>
            </a:pPr>
            <a:endParaRPr lang="en-US" sz="1600" i="1" dirty="0">
              <a:latin typeface="Arial" panose="020B0604020202020204" pitchFamily="34" charset="0"/>
              <a:cs typeface="Arial" panose="020B0604020202020204" pitchFamily="34" charset="0"/>
              <a:sym typeface="Montserrat"/>
            </a:endParaRPr>
          </a:p>
          <a:p>
            <a:pPr>
              <a:lnSpc>
                <a:spcPct val="115000"/>
              </a:lnSpc>
            </a:pPr>
            <a:r>
              <a:rPr lang="en-US" sz="1600" i="1" dirty="0">
                <a:latin typeface="Arial" panose="020B0604020202020204" pitchFamily="34" charset="0"/>
                <a:cs typeface="Arial" panose="020B0604020202020204" pitchFamily="34" charset="0"/>
                <a:sym typeface="Montserrat"/>
              </a:rPr>
              <a:t>as described above , it was difficult to know a person(citizen) met with an infected person or </a:t>
            </a:r>
            <a:r>
              <a:rPr lang="en-US" sz="1600" i="1" dirty="0" err="1">
                <a:latin typeface="Arial" panose="020B0604020202020204" pitchFamily="34" charset="0"/>
                <a:cs typeface="Arial" panose="020B0604020202020204" pitchFamily="34" charset="0"/>
                <a:sym typeface="Montserrat"/>
              </a:rPr>
              <a:t>pantient</a:t>
            </a:r>
            <a:r>
              <a:rPr lang="en-US" sz="1600" i="1" dirty="0">
                <a:latin typeface="Arial" panose="020B0604020202020204" pitchFamily="34" charset="0"/>
                <a:cs typeface="Arial" panose="020B0604020202020204" pitchFamily="34" charset="0"/>
                <a:sym typeface="Montserrat"/>
              </a:rPr>
              <a:t> zero  to be kept in lockdown for 14 days , solution for that is , </a:t>
            </a:r>
            <a:r>
              <a:rPr lang="en-US" sz="1600" i="1" dirty="0" err="1">
                <a:latin typeface="Arial" panose="020B0604020202020204" pitchFamily="34" charset="0"/>
                <a:cs typeface="Arial" panose="020B0604020202020204" pitchFamily="34" charset="0"/>
                <a:sym typeface="Montserrat"/>
              </a:rPr>
              <a:t>i</a:t>
            </a:r>
            <a:r>
              <a:rPr lang="en-US" sz="1600" i="1" dirty="0">
                <a:latin typeface="Arial" panose="020B0604020202020204" pitchFamily="34" charset="0"/>
                <a:cs typeface="Arial" panose="020B0604020202020204" pitchFamily="34" charset="0"/>
                <a:sym typeface="Montserrat"/>
              </a:rPr>
              <a:t> developed a software project </a:t>
            </a:r>
            <a:r>
              <a:rPr lang="en-US" sz="1600" i="1" dirty="0" err="1">
                <a:latin typeface="Arial" panose="020B0604020202020204" pitchFamily="34" charset="0"/>
                <a:cs typeface="Arial" panose="020B0604020202020204" pitchFamily="34" charset="0"/>
                <a:sym typeface="Montserrat"/>
              </a:rPr>
              <a:t>colled</a:t>
            </a:r>
            <a:r>
              <a:rPr lang="en-US" sz="1600" i="1" dirty="0">
                <a:latin typeface="Arial" panose="020B0604020202020204" pitchFamily="34" charset="0"/>
                <a:cs typeface="Arial" panose="020B0604020202020204" pitchFamily="34" charset="0"/>
                <a:sym typeface="Montserrat"/>
              </a:rPr>
              <a:t> fight against virus is an </a:t>
            </a:r>
            <a:r>
              <a:rPr lang="en-US" sz="1600" i="1" dirty="0" err="1">
                <a:latin typeface="Arial" panose="020B0604020202020204" pitchFamily="34" charset="0"/>
                <a:cs typeface="Arial" panose="020B0604020202020204" pitchFamily="34" charset="0"/>
                <a:sym typeface="Montserrat"/>
              </a:rPr>
              <a:t>arduino</a:t>
            </a:r>
            <a:r>
              <a:rPr lang="en-US" sz="1600" i="1" dirty="0">
                <a:latin typeface="Arial" panose="020B0604020202020204" pitchFamily="34" charset="0"/>
                <a:cs typeface="Arial" panose="020B0604020202020204" pitchFamily="34" charset="0"/>
                <a:sym typeface="Montserrat"/>
              </a:rPr>
              <a:t> web </a:t>
            </a:r>
            <a:r>
              <a:rPr lang="en-US" sz="1600" i="1" dirty="0" err="1">
                <a:latin typeface="Arial" panose="020B0604020202020204" pitchFamily="34" charset="0"/>
                <a:cs typeface="Arial" panose="020B0604020202020204" pitchFamily="34" charset="0"/>
                <a:sym typeface="Montserrat"/>
              </a:rPr>
              <a:t>besed</a:t>
            </a:r>
            <a:r>
              <a:rPr lang="en-US" sz="1600" i="1" dirty="0">
                <a:latin typeface="Arial" panose="020B0604020202020204" pitchFamily="34" charset="0"/>
                <a:cs typeface="Arial" panose="020B0604020202020204" pitchFamily="34" charset="0"/>
                <a:sym typeface="Montserrat"/>
              </a:rPr>
              <a:t> project where a person or citizen will use a smart card to attend in crowded (where more people meet) , and his/her attendance appeared on specific website page and data stored in database , if found an infected person who were one of people attended in crowded , a system manager will text a warning message all people attended on specific date with infected one. </a:t>
            </a:r>
            <a:endParaRPr lang="en-US" sz="1600" i="1" dirty="0">
              <a:latin typeface="Arial" panose="020B0604020202020204" pitchFamily="34" charset="0"/>
              <a:cs typeface="Arial" panose="020B0604020202020204" pitchFamily="34" charset="0"/>
              <a:sym typeface="Arial"/>
            </a:endParaRPr>
          </a:p>
          <a:p>
            <a:pPr lvl="0">
              <a:lnSpc>
                <a:spcPct val="115000"/>
              </a:lnSpc>
            </a:pPr>
            <a:endParaRPr lang="en-US" sz="2000" b="0" i="0" u="none" strike="noStrike" cap="none" dirty="0">
              <a:solidFill>
                <a:srgbClr val="000000"/>
              </a:solidFill>
              <a:latin typeface="Arial" panose="020B0604020202020204" pitchFamily="34" charset="0"/>
              <a:ea typeface="Arial"/>
              <a:cs typeface="Arial" panose="020B0604020202020204" pitchFamily="34" charset="0"/>
              <a:sym typeface="Arial"/>
            </a:endParaRPr>
          </a:p>
        </p:txBody>
      </p:sp>
    </p:spTree>
    <p:extLst>
      <p:ext uri="{BB962C8B-B14F-4D97-AF65-F5344CB8AC3E}">
        <p14:creationId xmlns:p14="http://schemas.microsoft.com/office/powerpoint/2010/main" val="3893165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A25A05-DAAC-1145-B069-17C99C58A5D2}"/>
              </a:ext>
            </a:extLst>
          </p:cNvPr>
          <p:cNvPicPr>
            <a:picLocks noChangeAspect="1"/>
          </p:cNvPicPr>
          <p:nvPr/>
        </p:nvPicPr>
        <p:blipFill>
          <a:blip r:embed="rId2"/>
          <a:stretch>
            <a:fillRect/>
          </a:stretch>
        </p:blipFill>
        <p:spPr>
          <a:xfrm>
            <a:off x="10932414" y="5859667"/>
            <a:ext cx="869061" cy="753402"/>
          </a:xfrm>
          <a:prstGeom prst="rect">
            <a:avLst/>
          </a:prstGeom>
        </p:spPr>
      </p:pic>
      <p:sp>
        <p:nvSpPr>
          <p:cNvPr id="13" name="TextBox 12">
            <a:extLst>
              <a:ext uri="{FF2B5EF4-FFF2-40B4-BE49-F238E27FC236}">
                <a16:creationId xmlns:a16="http://schemas.microsoft.com/office/drawing/2014/main" id="{2689BEAD-C297-454C-9E0A-354864BDC5F0}"/>
              </a:ext>
            </a:extLst>
          </p:cNvPr>
          <p:cNvSpPr txBox="1"/>
          <p:nvPr/>
        </p:nvSpPr>
        <p:spPr>
          <a:xfrm>
            <a:off x="341164" y="399583"/>
            <a:ext cx="9056054" cy="595518"/>
          </a:xfrm>
          <a:prstGeom prst="rect">
            <a:avLst/>
          </a:prstGeom>
          <a:noFill/>
        </p:spPr>
        <p:txBody>
          <a:bodyPr wrap="square" rtlCol="0">
            <a:noAutofit/>
          </a:bodyPr>
          <a:lstStyle/>
          <a:p>
            <a:r>
              <a:rPr lang="en-US" sz="2400" dirty="0">
                <a:solidFill>
                  <a:srgbClr val="E85C25"/>
                </a:solidFill>
                <a:latin typeface="Arial" panose="020B0604020202020204" pitchFamily="34" charset="0"/>
                <a:cs typeface="Arial" panose="020B0604020202020204" pitchFamily="34" charset="0"/>
              </a:rPr>
              <a:t>Market size</a:t>
            </a:r>
          </a:p>
        </p:txBody>
      </p:sp>
      <p:sp>
        <p:nvSpPr>
          <p:cNvPr id="2" name="TextBox 1">
            <a:extLst>
              <a:ext uri="{FF2B5EF4-FFF2-40B4-BE49-F238E27FC236}">
                <a16:creationId xmlns:a16="http://schemas.microsoft.com/office/drawing/2014/main" id="{C7C0FD75-2B52-BE4D-B6C5-4C4E22FB6E05}"/>
              </a:ext>
            </a:extLst>
          </p:cNvPr>
          <p:cNvSpPr txBox="1"/>
          <p:nvPr/>
        </p:nvSpPr>
        <p:spPr>
          <a:xfrm>
            <a:off x="412604" y="995101"/>
            <a:ext cx="11446024" cy="4791337"/>
          </a:xfrm>
          <a:prstGeom prst="rect">
            <a:avLst/>
          </a:prstGeom>
          <a:noFill/>
        </p:spPr>
        <p:txBody>
          <a:bodyPr wrap="square" rtlCol="0">
            <a:noAutofit/>
          </a:bodyPr>
          <a:lstStyle/>
          <a:p>
            <a:pPr lvl="0">
              <a:lnSpc>
                <a:spcPct val="115000"/>
              </a:lnSpc>
            </a:pPr>
            <a:r>
              <a:rPr lang="en-US" sz="1600" i="1" dirty="0">
                <a:latin typeface="Arial" panose="020B0604020202020204" pitchFamily="34" charset="0"/>
                <a:cs typeface="Arial" panose="020B0604020202020204" pitchFamily="34" charset="0"/>
                <a:sym typeface="Montserrat"/>
              </a:rPr>
              <a:t>Who is your intended customer? Who does  your products/ services specifically target? How big is the market?</a:t>
            </a:r>
          </a:p>
          <a:p>
            <a:pPr lvl="0">
              <a:lnSpc>
                <a:spcPct val="115000"/>
              </a:lnSpc>
            </a:pPr>
            <a:r>
              <a:rPr lang="en-US" sz="1600" i="1" dirty="0">
                <a:latin typeface="Arial" panose="020B0604020202020204" pitchFamily="34" charset="0"/>
                <a:cs typeface="Arial" panose="020B0604020202020204" pitchFamily="34" charset="0"/>
                <a:sym typeface="Montserrat"/>
              </a:rPr>
              <a:t>Customer </a:t>
            </a:r>
            <a:r>
              <a:rPr lang="en-US" sz="1600" i="1" dirty="0" smtClean="0">
                <a:latin typeface="Arial" panose="020B0604020202020204" pitchFamily="34" charset="0"/>
                <a:cs typeface="Arial" panose="020B0604020202020204" pitchFamily="34" charset="0"/>
                <a:sym typeface="Montserrat"/>
              </a:rPr>
              <a:t>segmentation</a:t>
            </a:r>
          </a:p>
          <a:p>
            <a:pPr lvl="0">
              <a:lnSpc>
                <a:spcPct val="115000"/>
              </a:lnSpc>
            </a:pPr>
            <a:endParaRPr lang="en-US" sz="1600" i="1" dirty="0">
              <a:latin typeface="Arial" panose="020B0604020202020204" pitchFamily="34" charset="0"/>
              <a:cs typeface="Arial" panose="020B0604020202020204" pitchFamily="34" charset="0"/>
              <a:sym typeface="Montserrat"/>
            </a:endParaRPr>
          </a:p>
          <a:p>
            <a:pPr lvl="0">
              <a:lnSpc>
                <a:spcPct val="115000"/>
              </a:lnSpc>
            </a:pPr>
            <a:r>
              <a:rPr lang="en-US" sz="1600" i="1" dirty="0">
                <a:latin typeface="Arial" panose="020B0604020202020204" pitchFamily="34" charset="0"/>
                <a:cs typeface="Arial" panose="020B0604020202020204" pitchFamily="34" charset="0"/>
                <a:sym typeface="Montserrat"/>
              </a:rPr>
              <a:t>the crowded like schools , company , car parking , corporation or  other place where more people meet can be our customer  to prevent their employees , customers or students with virus.</a:t>
            </a:r>
            <a:endParaRPr lang="en-US" sz="1600" i="1" dirty="0">
              <a:latin typeface="Arial" panose="020B0604020202020204" pitchFamily="34" charset="0"/>
              <a:cs typeface="Arial" panose="020B0604020202020204" pitchFamily="34" charset="0"/>
              <a:sym typeface="Montserrat"/>
            </a:endParaRPr>
          </a:p>
          <a:p>
            <a:pPr lvl="0">
              <a:lnSpc>
                <a:spcPct val="115000"/>
              </a:lnSpc>
            </a:pPr>
            <a:endParaRPr lang="en-US" sz="2000" b="0" i="0" u="none" strike="noStrike" cap="none" dirty="0">
              <a:solidFill>
                <a:srgbClr val="000000"/>
              </a:solidFill>
              <a:latin typeface="Arial" panose="020B0604020202020204" pitchFamily="34" charset="0"/>
              <a:ea typeface="Arial"/>
              <a:cs typeface="Arial" panose="020B0604020202020204" pitchFamily="34" charset="0"/>
              <a:sym typeface="Arial"/>
            </a:endParaRPr>
          </a:p>
        </p:txBody>
      </p:sp>
    </p:spTree>
    <p:extLst>
      <p:ext uri="{BB962C8B-B14F-4D97-AF65-F5344CB8AC3E}">
        <p14:creationId xmlns:p14="http://schemas.microsoft.com/office/powerpoint/2010/main" val="3131940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A25A05-DAAC-1145-B069-17C99C58A5D2}"/>
              </a:ext>
            </a:extLst>
          </p:cNvPr>
          <p:cNvPicPr>
            <a:picLocks noChangeAspect="1"/>
          </p:cNvPicPr>
          <p:nvPr/>
        </p:nvPicPr>
        <p:blipFill>
          <a:blip r:embed="rId2"/>
          <a:stretch>
            <a:fillRect/>
          </a:stretch>
        </p:blipFill>
        <p:spPr>
          <a:xfrm>
            <a:off x="10932414" y="5859667"/>
            <a:ext cx="869061" cy="753402"/>
          </a:xfrm>
          <a:prstGeom prst="rect">
            <a:avLst/>
          </a:prstGeom>
        </p:spPr>
      </p:pic>
      <p:sp>
        <p:nvSpPr>
          <p:cNvPr id="13" name="TextBox 12">
            <a:extLst>
              <a:ext uri="{FF2B5EF4-FFF2-40B4-BE49-F238E27FC236}">
                <a16:creationId xmlns:a16="http://schemas.microsoft.com/office/drawing/2014/main" id="{2689BEAD-C297-454C-9E0A-354864BDC5F0}"/>
              </a:ext>
            </a:extLst>
          </p:cNvPr>
          <p:cNvSpPr txBox="1"/>
          <p:nvPr/>
        </p:nvSpPr>
        <p:spPr>
          <a:xfrm>
            <a:off x="341164" y="399583"/>
            <a:ext cx="9056054" cy="595518"/>
          </a:xfrm>
          <a:prstGeom prst="rect">
            <a:avLst/>
          </a:prstGeom>
          <a:noFill/>
        </p:spPr>
        <p:txBody>
          <a:bodyPr wrap="square" rtlCol="0">
            <a:noAutofit/>
          </a:bodyPr>
          <a:lstStyle/>
          <a:p>
            <a:r>
              <a:rPr lang="en-US" sz="2400" dirty="0">
                <a:solidFill>
                  <a:srgbClr val="E85C25"/>
                </a:solidFill>
                <a:latin typeface="Arial" panose="020B0604020202020204" pitchFamily="34" charset="0"/>
                <a:cs typeface="Arial" panose="020B0604020202020204" pitchFamily="34" charset="0"/>
              </a:rPr>
              <a:t>Product traction </a:t>
            </a:r>
          </a:p>
        </p:txBody>
      </p:sp>
      <p:sp>
        <p:nvSpPr>
          <p:cNvPr id="2" name="TextBox 1">
            <a:extLst>
              <a:ext uri="{FF2B5EF4-FFF2-40B4-BE49-F238E27FC236}">
                <a16:creationId xmlns:a16="http://schemas.microsoft.com/office/drawing/2014/main" id="{C7C0FD75-2B52-BE4D-B6C5-4C4E22FB6E05}"/>
              </a:ext>
            </a:extLst>
          </p:cNvPr>
          <p:cNvSpPr txBox="1"/>
          <p:nvPr/>
        </p:nvSpPr>
        <p:spPr>
          <a:xfrm>
            <a:off x="412604" y="995101"/>
            <a:ext cx="11446024" cy="4791337"/>
          </a:xfrm>
          <a:prstGeom prst="rect">
            <a:avLst/>
          </a:prstGeom>
          <a:noFill/>
        </p:spPr>
        <p:txBody>
          <a:bodyPr wrap="square" rtlCol="0">
            <a:noAutofit/>
          </a:bodyPr>
          <a:lstStyle/>
          <a:p>
            <a:pPr>
              <a:lnSpc>
                <a:spcPct val="115000"/>
              </a:lnSpc>
            </a:pPr>
            <a:r>
              <a:rPr lang="en-US" sz="1600" i="1" dirty="0">
                <a:latin typeface="Arial" panose="020B0604020202020204" pitchFamily="34" charset="0"/>
                <a:cs typeface="Arial" panose="020B0604020202020204" pitchFamily="34" charset="0"/>
              </a:rPr>
              <a:t>Where are you in the development stages? Have you launched (if yes, what is your current customer base)</a:t>
            </a:r>
          </a:p>
          <a:p>
            <a:pPr>
              <a:lnSpc>
                <a:spcPct val="115000"/>
              </a:lnSpc>
            </a:pPr>
            <a:r>
              <a:rPr lang="en-US" sz="1600" i="1" dirty="0">
                <a:latin typeface="Arial" panose="020B0604020202020204" pitchFamily="34" charset="0"/>
                <a:cs typeface="Arial" panose="020B0604020202020204" pitchFamily="34" charset="0"/>
              </a:rPr>
              <a:t>What evidence do you have that the product has growth potential in the market</a:t>
            </a:r>
            <a:r>
              <a:rPr lang="en-US" sz="1600" i="1" dirty="0" smtClean="0">
                <a:latin typeface="Arial" panose="020B0604020202020204" pitchFamily="34" charset="0"/>
                <a:cs typeface="Arial" panose="020B0604020202020204" pitchFamily="34" charset="0"/>
              </a:rPr>
              <a:t>?</a:t>
            </a:r>
          </a:p>
          <a:p>
            <a:pPr>
              <a:lnSpc>
                <a:spcPct val="115000"/>
              </a:lnSpc>
            </a:pPr>
            <a:endParaRPr lang="en-US" sz="1600" i="1" dirty="0">
              <a:latin typeface="Arial" panose="020B0604020202020204" pitchFamily="34" charset="0"/>
              <a:cs typeface="Arial" panose="020B0604020202020204" pitchFamily="34" charset="0"/>
            </a:endParaRPr>
          </a:p>
          <a:p>
            <a:pPr>
              <a:lnSpc>
                <a:spcPct val="115000"/>
              </a:lnSpc>
            </a:pPr>
            <a:r>
              <a:rPr lang="en-US" sz="1600" i="1" dirty="0">
                <a:latin typeface="Arial" panose="020B0604020202020204" pitchFamily="34" charset="0"/>
                <a:cs typeface="Arial" panose="020B0604020202020204" pitchFamily="34" charset="0"/>
              </a:rPr>
              <a:t>am still developing my project , but </a:t>
            </a:r>
            <a:r>
              <a:rPr lang="en-US" sz="1600" i="1" dirty="0" err="1">
                <a:latin typeface="Arial" panose="020B0604020202020204" pitchFamily="34" charset="0"/>
                <a:cs typeface="Arial" panose="020B0604020202020204" pitchFamily="34" charset="0"/>
              </a:rPr>
              <a:t>i</a:t>
            </a:r>
            <a:r>
              <a:rPr lang="en-US" sz="1600" i="1" dirty="0">
                <a:latin typeface="Arial" panose="020B0604020202020204" pitchFamily="34" charset="0"/>
                <a:cs typeface="Arial" panose="020B0604020202020204" pitchFamily="34" charset="0"/>
              </a:rPr>
              <a:t> have to finish it in </a:t>
            </a:r>
            <a:r>
              <a:rPr lang="en-US" sz="1600" i="1" dirty="0" smtClean="0">
                <a:latin typeface="Arial" panose="020B0604020202020204" pitchFamily="34" charset="0"/>
                <a:cs typeface="Arial" panose="020B0604020202020204" pitchFamily="34" charset="0"/>
              </a:rPr>
              <a:t>next  week</a:t>
            </a:r>
            <a:r>
              <a:rPr lang="en-US" sz="1600" dirty="0"/>
              <a:t/>
            </a:r>
            <a:br>
              <a:rPr lang="en-US" sz="1600" dirty="0"/>
            </a:br>
            <a:r>
              <a:rPr lang="en-US" sz="1600" dirty="0"/>
              <a:t/>
            </a:r>
            <a:br>
              <a:rPr lang="en-US" sz="1600" dirty="0"/>
            </a:br>
            <a:endParaRPr lang="en-US" sz="1600" i="1" dirty="0">
              <a:latin typeface="Arial" panose="020B0604020202020204" pitchFamily="34" charset="0"/>
              <a:cs typeface="Arial" panose="020B0604020202020204" pitchFamily="34" charset="0"/>
              <a:sym typeface="Montserrat"/>
            </a:endParaRPr>
          </a:p>
          <a:p>
            <a:pPr lvl="0">
              <a:lnSpc>
                <a:spcPct val="115000"/>
              </a:lnSpc>
            </a:pPr>
            <a:endParaRPr lang="en-US" sz="2000" b="0" i="0" u="none" strike="noStrike" cap="none" dirty="0">
              <a:solidFill>
                <a:srgbClr val="000000"/>
              </a:solidFill>
              <a:latin typeface="Arial" panose="020B0604020202020204" pitchFamily="34" charset="0"/>
              <a:ea typeface="Arial"/>
              <a:cs typeface="Arial" panose="020B0604020202020204" pitchFamily="34" charset="0"/>
              <a:sym typeface="Arial"/>
            </a:endParaRPr>
          </a:p>
        </p:txBody>
      </p:sp>
    </p:spTree>
    <p:extLst>
      <p:ext uri="{BB962C8B-B14F-4D97-AF65-F5344CB8AC3E}">
        <p14:creationId xmlns:p14="http://schemas.microsoft.com/office/powerpoint/2010/main" val="416470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A25A05-DAAC-1145-B069-17C99C58A5D2}"/>
              </a:ext>
            </a:extLst>
          </p:cNvPr>
          <p:cNvPicPr>
            <a:picLocks noChangeAspect="1"/>
          </p:cNvPicPr>
          <p:nvPr/>
        </p:nvPicPr>
        <p:blipFill>
          <a:blip r:embed="rId2"/>
          <a:stretch>
            <a:fillRect/>
          </a:stretch>
        </p:blipFill>
        <p:spPr>
          <a:xfrm>
            <a:off x="10932414" y="5859667"/>
            <a:ext cx="869061" cy="753402"/>
          </a:xfrm>
          <a:prstGeom prst="rect">
            <a:avLst/>
          </a:prstGeom>
        </p:spPr>
      </p:pic>
      <p:sp>
        <p:nvSpPr>
          <p:cNvPr id="13" name="TextBox 12">
            <a:extLst>
              <a:ext uri="{FF2B5EF4-FFF2-40B4-BE49-F238E27FC236}">
                <a16:creationId xmlns:a16="http://schemas.microsoft.com/office/drawing/2014/main" id="{2689BEAD-C297-454C-9E0A-354864BDC5F0}"/>
              </a:ext>
            </a:extLst>
          </p:cNvPr>
          <p:cNvSpPr txBox="1"/>
          <p:nvPr/>
        </p:nvSpPr>
        <p:spPr>
          <a:xfrm>
            <a:off x="341164" y="399583"/>
            <a:ext cx="9056054" cy="595518"/>
          </a:xfrm>
          <a:prstGeom prst="rect">
            <a:avLst/>
          </a:prstGeom>
          <a:noFill/>
        </p:spPr>
        <p:txBody>
          <a:bodyPr wrap="square" rtlCol="0">
            <a:noAutofit/>
          </a:bodyPr>
          <a:lstStyle/>
          <a:p>
            <a:r>
              <a:rPr lang="en-US" sz="2400" dirty="0">
                <a:solidFill>
                  <a:srgbClr val="E85C25"/>
                </a:solidFill>
                <a:latin typeface="Arial" panose="020B0604020202020204" pitchFamily="34" charset="0"/>
                <a:cs typeface="Arial" panose="020B0604020202020204" pitchFamily="34" charset="0"/>
              </a:rPr>
              <a:t>Business model</a:t>
            </a:r>
          </a:p>
        </p:txBody>
      </p:sp>
      <p:sp>
        <p:nvSpPr>
          <p:cNvPr id="2" name="TextBox 1">
            <a:extLst>
              <a:ext uri="{FF2B5EF4-FFF2-40B4-BE49-F238E27FC236}">
                <a16:creationId xmlns:a16="http://schemas.microsoft.com/office/drawing/2014/main" id="{C7C0FD75-2B52-BE4D-B6C5-4C4E22FB6E05}"/>
              </a:ext>
            </a:extLst>
          </p:cNvPr>
          <p:cNvSpPr txBox="1"/>
          <p:nvPr/>
        </p:nvSpPr>
        <p:spPr>
          <a:xfrm>
            <a:off x="412604" y="995101"/>
            <a:ext cx="11446024" cy="4791337"/>
          </a:xfrm>
          <a:prstGeom prst="rect">
            <a:avLst/>
          </a:prstGeom>
          <a:noFill/>
        </p:spPr>
        <p:txBody>
          <a:bodyPr wrap="square" rtlCol="0">
            <a:noAutofit/>
          </a:bodyPr>
          <a:lstStyle/>
          <a:p>
            <a:r>
              <a:rPr lang="en-US" sz="1600" i="1" dirty="0">
                <a:latin typeface="Arial" panose="020B0604020202020204" pitchFamily="34" charset="0"/>
                <a:cs typeface="Arial" panose="020B0604020202020204" pitchFamily="34" charset="0"/>
              </a:rPr>
              <a:t>Can you describe how you are/will make money from this venture? </a:t>
            </a:r>
            <a:endParaRPr lang="en-US" sz="1600" i="1" dirty="0" smtClean="0">
              <a:latin typeface="Arial" panose="020B0604020202020204" pitchFamily="34" charset="0"/>
              <a:cs typeface="Arial" panose="020B0604020202020204" pitchFamily="34" charset="0"/>
            </a:endParaRPr>
          </a:p>
          <a:p>
            <a:endParaRPr lang="en-US" sz="1600" i="1"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due to the description of my innovation project , </a:t>
            </a:r>
            <a:r>
              <a:rPr lang="en-US" sz="1600" dirty="0" err="1">
                <a:latin typeface="Arial" panose="020B0604020202020204" pitchFamily="34" charset="0"/>
                <a:cs typeface="Arial" panose="020B0604020202020204" pitchFamily="34" charset="0"/>
              </a:rPr>
              <a:t>i</a:t>
            </a:r>
            <a:r>
              <a:rPr lang="en-US" sz="1600" dirty="0">
                <a:latin typeface="Arial" panose="020B0604020202020204" pitchFamily="34" charset="0"/>
                <a:cs typeface="Arial" panose="020B0604020202020204" pitchFamily="34" charset="0"/>
              </a:rPr>
              <a:t> have to work with RBC (Rwanda Biomedical center) ,the way </a:t>
            </a:r>
            <a:r>
              <a:rPr lang="en-US" sz="1600" dirty="0" err="1">
                <a:latin typeface="Arial" panose="020B0604020202020204" pitchFamily="34" charset="0"/>
                <a:cs typeface="Arial" panose="020B0604020202020204" pitchFamily="34" charset="0"/>
              </a:rPr>
              <a:t>i</a:t>
            </a:r>
            <a:r>
              <a:rPr lang="en-US" sz="1600" dirty="0">
                <a:latin typeface="Arial" panose="020B0604020202020204" pitchFamily="34" charset="0"/>
                <a:cs typeface="Arial" panose="020B0604020202020204" pitchFamily="34" charset="0"/>
              </a:rPr>
              <a:t> will make money </a:t>
            </a:r>
            <a:r>
              <a:rPr lang="en-US" sz="1600" dirty="0" err="1">
                <a:latin typeface="Arial" panose="020B0604020202020204" pitchFamily="34" charset="0"/>
                <a:cs typeface="Arial" panose="020B0604020202020204" pitchFamily="34" charset="0"/>
              </a:rPr>
              <a:t>i</a:t>
            </a:r>
            <a:r>
              <a:rPr lang="en-US" sz="1600" dirty="0">
                <a:latin typeface="Arial" panose="020B0604020202020204" pitchFamily="34" charset="0"/>
                <a:cs typeface="Arial" panose="020B0604020202020204" pitchFamily="34" charset="0"/>
              </a:rPr>
              <a:t> have to supply any </a:t>
            </a:r>
            <a:r>
              <a:rPr lang="en-US" sz="1600" dirty="0" err="1">
                <a:latin typeface="Arial" panose="020B0604020202020204" pitchFamily="34" charset="0"/>
                <a:cs typeface="Arial" panose="020B0604020202020204" pitchFamily="34" charset="0"/>
              </a:rPr>
              <a:t>schools,car</a:t>
            </a:r>
            <a:r>
              <a:rPr lang="en-US" sz="1600" dirty="0">
                <a:latin typeface="Arial" panose="020B0604020202020204" pitchFamily="34" charset="0"/>
                <a:cs typeface="Arial" panose="020B0604020202020204" pitchFamily="34" charset="0"/>
              </a:rPr>
              <a:t> parking ,market ,or corporation .</a:t>
            </a:r>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a:r>
            <a:br>
              <a:rPr lang="en-US" sz="1600" dirty="0">
                <a:latin typeface="Arial" panose="020B0604020202020204" pitchFamily="34" charset="0"/>
                <a:cs typeface="Arial" panose="020B0604020202020204" pitchFamily="34" charset="0"/>
              </a:rPr>
            </a:br>
            <a:endParaRPr lang="en-US" sz="1600" i="1"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a:r>
            <a:br>
              <a:rPr lang="en-US" sz="1600" dirty="0">
                <a:latin typeface="Arial" panose="020B0604020202020204" pitchFamily="34" charset="0"/>
                <a:cs typeface="Arial" panose="020B0604020202020204" pitchFamily="34" charset="0"/>
              </a:rPr>
            </a:br>
            <a:endParaRPr lang="en-US" sz="1600" i="1" dirty="0">
              <a:latin typeface="Arial" panose="020B0604020202020204" pitchFamily="34" charset="0"/>
              <a:cs typeface="Arial" panose="020B0604020202020204" pitchFamily="34" charset="0"/>
              <a:sym typeface="Montserrat"/>
            </a:endParaRPr>
          </a:p>
          <a:p>
            <a:pPr lvl="0">
              <a:lnSpc>
                <a:spcPct val="115000"/>
              </a:lnSpc>
            </a:pPr>
            <a:endParaRPr lang="en-US" sz="1600" b="0" i="0" u="none" strike="noStrike" cap="none" dirty="0">
              <a:solidFill>
                <a:srgbClr val="000000"/>
              </a:solidFill>
              <a:latin typeface="Arial" panose="020B0604020202020204" pitchFamily="34" charset="0"/>
              <a:ea typeface="Arial"/>
              <a:cs typeface="Arial" panose="020B0604020202020204" pitchFamily="34" charset="0"/>
              <a:sym typeface="Arial"/>
            </a:endParaRPr>
          </a:p>
        </p:txBody>
      </p:sp>
    </p:spTree>
    <p:extLst>
      <p:ext uri="{BB962C8B-B14F-4D97-AF65-F5344CB8AC3E}">
        <p14:creationId xmlns:p14="http://schemas.microsoft.com/office/powerpoint/2010/main" val="2739074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A25A05-DAAC-1145-B069-17C99C58A5D2}"/>
              </a:ext>
            </a:extLst>
          </p:cNvPr>
          <p:cNvPicPr>
            <a:picLocks noChangeAspect="1"/>
          </p:cNvPicPr>
          <p:nvPr/>
        </p:nvPicPr>
        <p:blipFill>
          <a:blip r:embed="rId2"/>
          <a:stretch>
            <a:fillRect/>
          </a:stretch>
        </p:blipFill>
        <p:spPr>
          <a:xfrm>
            <a:off x="10932414" y="5859667"/>
            <a:ext cx="869061" cy="753402"/>
          </a:xfrm>
          <a:prstGeom prst="rect">
            <a:avLst/>
          </a:prstGeom>
        </p:spPr>
      </p:pic>
      <p:sp>
        <p:nvSpPr>
          <p:cNvPr id="13" name="TextBox 12">
            <a:extLst>
              <a:ext uri="{FF2B5EF4-FFF2-40B4-BE49-F238E27FC236}">
                <a16:creationId xmlns:a16="http://schemas.microsoft.com/office/drawing/2014/main" id="{2689BEAD-C297-454C-9E0A-354864BDC5F0}"/>
              </a:ext>
            </a:extLst>
          </p:cNvPr>
          <p:cNvSpPr txBox="1"/>
          <p:nvPr/>
        </p:nvSpPr>
        <p:spPr>
          <a:xfrm>
            <a:off x="341164" y="399583"/>
            <a:ext cx="9056054" cy="595518"/>
          </a:xfrm>
          <a:prstGeom prst="rect">
            <a:avLst/>
          </a:prstGeom>
          <a:noFill/>
        </p:spPr>
        <p:txBody>
          <a:bodyPr wrap="square" rtlCol="0">
            <a:noAutofit/>
          </a:bodyPr>
          <a:lstStyle/>
          <a:p>
            <a:r>
              <a:rPr lang="en-US" sz="2400" dirty="0">
                <a:solidFill>
                  <a:srgbClr val="E85C25"/>
                </a:solidFill>
                <a:latin typeface="Arial" panose="020B0604020202020204" pitchFamily="34" charset="0"/>
                <a:cs typeface="Arial" panose="020B0604020202020204" pitchFamily="34" charset="0"/>
              </a:rPr>
              <a:t>Competitors</a:t>
            </a:r>
          </a:p>
        </p:txBody>
      </p:sp>
      <p:sp>
        <p:nvSpPr>
          <p:cNvPr id="2" name="TextBox 1">
            <a:extLst>
              <a:ext uri="{FF2B5EF4-FFF2-40B4-BE49-F238E27FC236}">
                <a16:creationId xmlns:a16="http://schemas.microsoft.com/office/drawing/2014/main" id="{C7C0FD75-2B52-BE4D-B6C5-4C4E22FB6E05}"/>
              </a:ext>
            </a:extLst>
          </p:cNvPr>
          <p:cNvSpPr txBox="1"/>
          <p:nvPr/>
        </p:nvSpPr>
        <p:spPr>
          <a:xfrm>
            <a:off x="412604" y="995101"/>
            <a:ext cx="11446024" cy="4791337"/>
          </a:xfrm>
          <a:prstGeom prst="rect">
            <a:avLst/>
          </a:prstGeom>
          <a:noFill/>
        </p:spPr>
        <p:txBody>
          <a:bodyPr wrap="square" rtlCol="0">
            <a:noAutofit/>
          </a:bodyPr>
          <a:lstStyle/>
          <a:p>
            <a:r>
              <a:rPr lang="en-US" sz="1600" i="1" dirty="0">
                <a:latin typeface="Arial" panose="020B0604020202020204" pitchFamily="34" charset="0"/>
                <a:cs typeface="Arial" panose="020B0604020202020204" pitchFamily="34" charset="0"/>
              </a:rPr>
              <a:t>Who are your competitors that are offering similar/related products? And what is the comparative advantage of your solution? </a:t>
            </a:r>
            <a:endParaRPr lang="en-US" sz="1600" i="1" dirty="0" smtClean="0">
              <a:latin typeface="Arial" panose="020B0604020202020204" pitchFamily="34" charset="0"/>
              <a:cs typeface="Arial" panose="020B0604020202020204" pitchFamily="34" charset="0"/>
            </a:endParaRPr>
          </a:p>
          <a:p>
            <a:endParaRPr lang="en-US" sz="1600" i="1"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any one who will make a business idea (project) like mine , comparative advantage of my solution is this ,my project is innovative it's use smart card and data are stored in database can be accessed any where and any time and system it has to send a warning message to the participants.</a:t>
            </a:r>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a:r>
            <a:br>
              <a:rPr lang="en-US" sz="1600" dirty="0">
                <a:latin typeface="Arial" panose="020B0604020202020204" pitchFamily="34" charset="0"/>
                <a:cs typeface="Arial" panose="020B0604020202020204" pitchFamily="34" charset="0"/>
              </a:rPr>
            </a:br>
            <a:endParaRPr lang="en-US" sz="1600" i="1"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a:r>
            <a:br>
              <a:rPr lang="en-US" sz="1600" dirty="0">
                <a:latin typeface="Arial" panose="020B0604020202020204" pitchFamily="34" charset="0"/>
                <a:cs typeface="Arial" panose="020B0604020202020204" pitchFamily="34" charset="0"/>
              </a:rPr>
            </a:br>
            <a:endParaRPr lang="en-US" sz="1600" i="1" dirty="0">
              <a:latin typeface="Arial" panose="020B0604020202020204" pitchFamily="34" charset="0"/>
              <a:cs typeface="Arial" panose="020B0604020202020204" pitchFamily="34" charset="0"/>
              <a:sym typeface="Montserrat"/>
            </a:endParaRPr>
          </a:p>
          <a:p>
            <a:pPr lvl="0">
              <a:lnSpc>
                <a:spcPct val="115000"/>
              </a:lnSpc>
            </a:pPr>
            <a:endParaRPr lang="en-US" sz="1600" b="0" i="0" u="none" strike="noStrike" cap="none" dirty="0">
              <a:solidFill>
                <a:srgbClr val="000000"/>
              </a:solidFill>
              <a:latin typeface="Arial" panose="020B0604020202020204" pitchFamily="34" charset="0"/>
              <a:ea typeface="Arial"/>
              <a:cs typeface="Arial" panose="020B0604020202020204" pitchFamily="34" charset="0"/>
              <a:sym typeface="Arial"/>
            </a:endParaRPr>
          </a:p>
        </p:txBody>
      </p:sp>
    </p:spTree>
    <p:extLst>
      <p:ext uri="{BB962C8B-B14F-4D97-AF65-F5344CB8AC3E}">
        <p14:creationId xmlns:p14="http://schemas.microsoft.com/office/powerpoint/2010/main" val="421957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A25A05-DAAC-1145-B069-17C99C58A5D2}"/>
              </a:ext>
            </a:extLst>
          </p:cNvPr>
          <p:cNvPicPr>
            <a:picLocks noChangeAspect="1"/>
          </p:cNvPicPr>
          <p:nvPr/>
        </p:nvPicPr>
        <p:blipFill>
          <a:blip r:embed="rId2"/>
          <a:stretch>
            <a:fillRect/>
          </a:stretch>
        </p:blipFill>
        <p:spPr>
          <a:xfrm>
            <a:off x="10932414" y="5859667"/>
            <a:ext cx="869061" cy="753402"/>
          </a:xfrm>
          <a:prstGeom prst="rect">
            <a:avLst/>
          </a:prstGeom>
        </p:spPr>
      </p:pic>
      <p:sp>
        <p:nvSpPr>
          <p:cNvPr id="13" name="TextBox 12">
            <a:extLst>
              <a:ext uri="{FF2B5EF4-FFF2-40B4-BE49-F238E27FC236}">
                <a16:creationId xmlns:a16="http://schemas.microsoft.com/office/drawing/2014/main" id="{2689BEAD-C297-454C-9E0A-354864BDC5F0}"/>
              </a:ext>
            </a:extLst>
          </p:cNvPr>
          <p:cNvSpPr txBox="1"/>
          <p:nvPr/>
        </p:nvSpPr>
        <p:spPr>
          <a:xfrm>
            <a:off x="341164" y="399583"/>
            <a:ext cx="9056054" cy="595518"/>
          </a:xfrm>
          <a:prstGeom prst="rect">
            <a:avLst/>
          </a:prstGeom>
          <a:noFill/>
        </p:spPr>
        <p:txBody>
          <a:bodyPr wrap="square" rtlCol="0">
            <a:noAutofit/>
          </a:bodyPr>
          <a:lstStyle/>
          <a:p>
            <a:r>
              <a:rPr lang="en-US" sz="2400" dirty="0">
                <a:solidFill>
                  <a:srgbClr val="E85C25"/>
                </a:solidFill>
                <a:latin typeface="Arial" panose="020B0604020202020204" pitchFamily="34" charset="0"/>
                <a:cs typeface="Arial" panose="020B0604020202020204" pitchFamily="34" charset="0"/>
              </a:rPr>
              <a:t>Funding status</a:t>
            </a:r>
          </a:p>
        </p:txBody>
      </p:sp>
      <p:sp>
        <p:nvSpPr>
          <p:cNvPr id="2" name="TextBox 1">
            <a:extLst>
              <a:ext uri="{FF2B5EF4-FFF2-40B4-BE49-F238E27FC236}">
                <a16:creationId xmlns:a16="http://schemas.microsoft.com/office/drawing/2014/main" id="{C7C0FD75-2B52-BE4D-B6C5-4C4E22FB6E05}"/>
              </a:ext>
            </a:extLst>
          </p:cNvPr>
          <p:cNvSpPr txBox="1"/>
          <p:nvPr/>
        </p:nvSpPr>
        <p:spPr>
          <a:xfrm>
            <a:off x="412604" y="995101"/>
            <a:ext cx="11446024" cy="4791337"/>
          </a:xfrm>
          <a:prstGeom prst="rect">
            <a:avLst/>
          </a:prstGeom>
          <a:noFill/>
        </p:spPr>
        <p:txBody>
          <a:bodyPr wrap="square" rtlCol="0">
            <a:noAutofit/>
          </a:bodyPr>
          <a:lstStyle/>
          <a:p>
            <a:r>
              <a:rPr lang="en-US" sz="1600" i="1" dirty="0">
                <a:latin typeface="Arial" panose="020B0604020202020204" pitchFamily="34" charset="0"/>
                <a:cs typeface="Arial" panose="020B0604020202020204" pitchFamily="34" charset="0"/>
              </a:rPr>
              <a:t>Have you raised money? How are you funding your venture today</a:t>
            </a:r>
            <a:r>
              <a:rPr lang="en-US" sz="1600" i="1" dirty="0" smtClean="0">
                <a:latin typeface="Arial" panose="020B0604020202020204" pitchFamily="34" charset="0"/>
                <a:cs typeface="Arial" panose="020B0604020202020204" pitchFamily="34" charset="0"/>
              </a:rPr>
              <a:t>?</a:t>
            </a:r>
          </a:p>
          <a:p>
            <a:endParaRPr lang="en-US" sz="1600" i="1" dirty="0">
              <a:latin typeface="Arial" panose="020B0604020202020204" pitchFamily="34" charset="0"/>
              <a:cs typeface="Arial" panose="020B0604020202020204" pitchFamily="34" charset="0"/>
            </a:endParaRPr>
          </a:p>
          <a:p>
            <a:r>
              <a:rPr lang="en-US" sz="1600" i="1" dirty="0">
                <a:latin typeface="Arial" panose="020B0604020202020204" pitchFamily="34" charset="0"/>
                <a:cs typeface="Arial" panose="020B0604020202020204" pitchFamily="34" charset="0"/>
              </a:rPr>
              <a:t>project still developed but near to end , due to persistence and determination </a:t>
            </a:r>
            <a:r>
              <a:rPr lang="en-US" sz="1600" i="1" dirty="0" err="1">
                <a:latin typeface="Arial" panose="020B0604020202020204" pitchFamily="34" charset="0"/>
                <a:cs typeface="Arial" panose="020B0604020202020204" pitchFamily="34" charset="0"/>
              </a:rPr>
              <a:t>i</a:t>
            </a:r>
            <a:r>
              <a:rPr lang="en-US" sz="1600" i="1" dirty="0">
                <a:latin typeface="Arial" panose="020B0604020202020204" pitchFamily="34" charset="0"/>
                <a:cs typeface="Arial" panose="020B0604020202020204" pitchFamily="34" charset="0"/>
              </a:rPr>
              <a:t> have on it , in the next 12 months </a:t>
            </a:r>
            <a:r>
              <a:rPr lang="en-US" sz="1600" i="1" dirty="0" err="1">
                <a:latin typeface="Arial" panose="020B0604020202020204" pitchFamily="34" charset="0"/>
                <a:cs typeface="Arial" panose="020B0604020202020204" pitchFamily="34" charset="0"/>
              </a:rPr>
              <a:t>i</a:t>
            </a:r>
            <a:r>
              <a:rPr lang="en-US" sz="1600" i="1" dirty="0">
                <a:latin typeface="Arial" panose="020B0604020202020204" pitchFamily="34" charset="0"/>
                <a:cs typeface="Arial" panose="020B0604020202020204" pitchFamily="34" charset="0"/>
              </a:rPr>
              <a:t> will be supply to </a:t>
            </a:r>
            <a:r>
              <a:rPr lang="en-US" sz="1600" i="1" dirty="0" err="1">
                <a:latin typeface="Arial" panose="020B0604020202020204" pitchFamily="34" charset="0"/>
                <a:cs typeface="Arial" panose="020B0604020202020204" pitchFamily="34" charset="0"/>
              </a:rPr>
              <a:t>defferent</a:t>
            </a:r>
            <a:r>
              <a:rPr lang="en-US" sz="1600" i="1" dirty="0">
                <a:latin typeface="Arial" panose="020B0604020202020204" pitchFamily="34" charset="0"/>
                <a:cs typeface="Arial" panose="020B0604020202020204" pitchFamily="34" charset="0"/>
              </a:rPr>
              <a:t> corporation or schools.</a:t>
            </a:r>
            <a:endParaRPr lang="en-US" sz="1600" i="1" dirty="0">
              <a:latin typeface="Arial" panose="020B0604020202020204" pitchFamily="34" charset="0"/>
              <a:cs typeface="Arial" panose="020B0604020202020204" pitchFamily="34" charset="0"/>
            </a:endParaRPr>
          </a:p>
          <a:p>
            <a:r>
              <a:rPr lang="en-US" sz="1600" dirty="0"/>
              <a:t/>
            </a:r>
            <a:br>
              <a:rPr lang="en-US" sz="1600" dirty="0"/>
            </a:br>
            <a:r>
              <a:rPr lang="en-US" sz="1600" dirty="0"/>
              <a:t/>
            </a:r>
            <a:br>
              <a:rPr lang="en-US" sz="1600" dirty="0"/>
            </a:br>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a:r>
            <a:br>
              <a:rPr lang="en-US" sz="1600" dirty="0">
                <a:latin typeface="Arial" panose="020B0604020202020204" pitchFamily="34" charset="0"/>
                <a:cs typeface="Arial" panose="020B0604020202020204" pitchFamily="34" charset="0"/>
              </a:rPr>
            </a:br>
            <a:endParaRPr lang="en-US" sz="1600" i="1"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a:r>
            <a:br>
              <a:rPr lang="en-US" sz="1600" dirty="0">
                <a:latin typeface="Arial" panose="020B0604020202020204" pitchFamily="34" charset="0"/>
                <a:cs typeface="Arial" panose="020B0604020202020204" pitchFamily="34" charset="0"/>
              </a:rPr>
            </a:br>
            <a:endParaRPr lang="en-US" sz="1600" i="1" dirty="0">
              <a:latin typeface="Arial" panose="020B0604020202020204" pitchFamily="34" charset="0"/>
              <a:cs typeface="Arial" panose="020B0604020202020204" pitchFamily="34" charset="0"/>
              <a:sym typeface="Montserrat"/>
            </a:endParaRPr>
          </a:p>
          <a:p>
            <a:pPr lvl="0">
              <a:lnSpc>
                <a:spcPct val="115000"/>
              </a:lnSpc>
            </a:pPr>
            <a:endParaRPr lang="en-US" sz="1600" b="0" i="0" u="none" strike="noStrike" cap="none" dirty="0">
              <a:solidFill>
                <a:srgbClr val="000000"/>
              </a:solidFill>
              <a:latin typeface="Arial" panose="020B0604020202020204" pitchFamily="34" charset="0"/>
              <a:ea typeface="Arial"/>
              <a:cs typeface="Arial" panose="020B0604020202020204" pitchFamily="34" charset="0"/>
              <a:sym typeface="Arial"/>
            </a:endParaRPr>
          </a:p>
        </p:txBody>
      </p:sp>
    </p:spTree>
    <p:extLst>
      <p:ext uri="{BB962C8B-B14F-4D97-AF65-F5344CB8AC3E}">
        <p14:creationId xmlns:p14="http://schemas.microsoft.com/office/powerpoint/2010/main" val="715457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A25A05-DAAC-1145-B069-17C99C58A5D2}"/>
              </a:ext>
            </a:extLst>
          </p:cNvPr>
          <p:cNvPicPr>
            <a:picLocks noChangeAspect="1"/>
          </p:cNvPicPr>
          <p:nvPr/>
        </p:nvPicPr>
        <p:blipFill>
          <a:blip r:embed="rId2"/>
          <a:stretch>
            <a:fillRect/>
          </a:stretch>
        </p:blipFill>
        <p:spPr>
          <a:xfrm>
            <a:off x="10932414" y="5859667"/>
            <a:ext cx="869061" cy="753402"/>
          </a:xfrm>
          <a:prstGeom prst="rect">
            <a:avLst/>
          </a:prstGeom>
        </p:spPr>
      </p:pic>
      <p:sp>
        <p:nvSpPr>
          <p:cNvPr id="13" name="TextBox 12">
            <a:extLst>
              <a:ext uri="{FF2B5EF4-FFF2-40B4-BE49-F238E27FC236}">
                <a16:creationId xmlns:a16="http://schemas.microsoft.com/office/drawing/2014/main" id="{2689BEAD-C297-454C-9E0A-354864BDC5F0}"/>
              </a:ext>
            </a:extLst>
          </p:cNvPr>
          <p:cNvSpPr txBox="1"/>
          <p:nvPr/>
        </p:nvSpPr>
        <p:spPr>
          <a:xfrm>
            <a:off x="341164" y="399583"/>
            <a:ext cx="9056054" cy="595518"/>
          </a:xfrm>
          <a:prstGeom prst="rect">
            <a:avLst/>
          </a:prstGeom>
          <a:noFill/>
        </p:spPr>
        <p:txBody>
          <a:bodyPr wrap="square" rtlCol="0">
            <a:noAutofit/>
          </a:bodyPr>
          <a:lstStyle/>
          <a:p>
            <a:r>
              <a:rPr lang="en-US" sz="2400" dirty="0">
                <a:solidFill>
                  <a:srgbClr val="E85C25"/>
                </a:solidFill>
                <a:latin typeface="Arial" panose="020B0604020202020204" pitchFamily="34" charset="0"/>
                <a:cs typeface="Arial" panose="020B0604020202020204" pitchFamily="34" charset="0"/>
              </a:rPr>
              <a:t>Team members</a:t>
            </a:r>
          </a:p>
        </p:txBody>
      </p:sp>
      <p:sp>
        <p:nvSpPr>
          <p:cNvPr id="2" name="TextBox 1">
            <a:extLst>
              <a:ext uri="{FF2B5EF4-FFF2-40B4-BE49-F238E27FC236}">
                <a16:creationId xmlns:a16="http://schemas.microsoft.com/office/drawing/2014/main" id="{C7C0FD75-2B52-BE4D-B6C5-4C4E22FB6E05}"/>
              </a:ext>
            </a:extLst>
          </p:cNvPr>
          <p:cNvSpPr txBox="1"/>
          <p:nvPr/>
        </p:nvSpPr>
        <p:spPr>
          <a:xfrm>
            <a:off x="412604" y="995101"/>
            <a:ext cx="11446024" cy="4791337"/>
          </a:xfrm>
          <a:prstGeom prst="rect">
            <a:avLst/>
          </a:prstGeom>
          <a:noFill/>
        </p:spPr>
        <p:txBody>
          <a:bodyPr wrap="square" rtlCol="0">
            <a:noAutofit/>
          </a:bodyPr>
          <a:lstStyle/>
          <a:p>
            <a:r>
              <a:rPr lang="en-US" sz="1600" i="1" dirty="0">
                <a:latin typeface="Arial" panose="020B0604020202020204" pitchFamily="34" charset="0"/>
                <a:cs typeface="Arial" panose="020B0604020202020204" pitchFamily="34" charset="0"/>
              </a:rPr>
              <a:t>Who are the dream team that will grow and reach your vision?</a:t>
            </a:r>
            <a:r>
              <a:rPr lang="en-US" dirty="0"/>
              <a:t> </a:t>
            </a:r>
            <a:endParaRPr lang="en-US" dirty="0" smtClean="0"/>
          </a:p>
          <a:p>
            <a:endParaRPr lang="en-US" dirty="0" smtClean="0"/>
          </a:p>
          <a:p>
            <a:r>
              <a:rPr lang="en-US" dirty="0" err="1" smtClean="0"/>
              <a:t>Bikman</a:t>
            </a:r>
            <a:r>
              <a:rPr lang="en-US" dirty="0" smtClean="0"/>
              <a:t> </a:t>
            </a:r>
            <a:r>
              <a:rPr lang="en-US" dirty="0" err="1" smtClean="0"/>
              <a:t>Ntiruhungwa</a:t>
            </a:r>
            <a:r>
              <a:rPr lang="en-US" dirty="0" smtClean="0"/>
              <a:t> as CEO</a:t>
            </a:r>
            <a:endParaRPr lang="en-US" dirty="0"/>
          </a:p>
          <a:p>
            <a:r>
              <a:rPr lang="en-US" dirty="0" err="1" smtClean="0"/>
              <a:t>Haruna</a:t>
            </a:r>
            <a:r>
              <a:rPr lang="en-US" dirty="0" smtClean="0"/>
              <a:t> </a:t>
            </a:r>
            <a:r>
              <a:rPr lang="en-US" dirty="0" err="1" smtClean="0"/>
              <a:t>yousufu</a:t>
            </a:r>
            <a:r>
              <a:rPr lang="en-US" dirty="0" smtClean="0"/>
              <a:t> as COO </a:t>
            </a:r>
          </a:p>
          <a:p>
            <a:r>
              <a:rPr lang="en-US" dirty="0" err="1" smtClean="0"/>
              <a:t>Umutesiwase</a:t>
            </a:r>
            <a:r>
              <a:rPr lang="en-US" dirty="0" smtClean="0"/>
              <a:t> </a:t>
            </a:r>
            <a:r>
              <a:rPr lang="en-US" dirty="0" err="1" smtClean="0"/>
              <a:t>Khadidja</a:t>
            </a:r>
            <a:r>
              <a:rPr lang="en-US" dirty="0" smtClean="0"/>
              <a:t> as  CMO</a:t>
            </a:r>
            <a:endParaRPr lang="en-US" dirty="0" smtClean="0"/>
          </a:p>
          <a:p>
            <a:endParaRPr lang="en-US" dirty="0" smtClean="0"/>
          </a:p>
          <a:p>
            <a:r>
              <a:rPr lang="en-US" dirty="0" smtClean="0"/>
              <a:t>End so on . . .</a:t>
            </a:r>
            <a:endParaRPr lang="en-US" dirty="0"/>
          </a:p>
          <a:p>
            <a:endParaRPr lang="en-US" dirty="0"/>
          </a:p>
          <a:p>
            <a:r>
              <a:rPr lang="en-US" sz="1600" dirty="0"/>
              <a:t/>
            </a:r>
            <a:br>
              <a:rPr lang="en-US" sz="1600" dirty="0"/>
            </a:br>
            <a:r>
              <a:rPr lang="en-US" sz="1600" dirty="0"/>
              <a:t/>
            </a:r>
            <a:br>
              <a:rPr lang="en-US" sz="1600" dirty="0"/>
            </a:br>
            <a:endParaRPr lang="en-US" sz="1600" i="1" dirty="0">
              <a:latin typeface="Arial" panose="020B0604020202020204" pitchFamily="34" charset="0"/>
              <a:cs typeface="Arial" panose="020B0604020202020204" pitchFamily="34" charset="0"/>
            </a:endParaRPr>
          </a:p>
          <a:p>
            <a:r>
              <a:rPr lang="en-US" sz="1600" dirty="0"/>
              <a:t/>
            </a:r>
            <a:br>
              <a:rPr lang="en-US" sz="1600" dirty="0"/>
            </a:br>
            <a:r>
              <a:rPr lang="en-US" sz="1600" dirty="0"/>
              <a:t/>
            </a:r>
            <a:br>
              <a:rPr lang="en-US" sz="1600" dirty="0"/>
            </a:br>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a:r>
            <a:br>
              <a:rPr lang="en-US" sz="1600" dirty="0">
                <a:latin typeface="Arial" panose="020B0604020202020204" pitchFamily="34" charset="0"/>
                <a:cs typeface="Arial" panose="020B0604020202020204" pitchFamily="34" charset="0"/>
              </a:rPr>
            </a:br>
            <a:endParaRPr lang="en-US" sz="1600" i="1"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a:r>
            <a:br>
              <a:rPr lang="en-US" sz="1600" dirty="0">
                <a:latin typeface="Arial" panose="020B0604020202020204" pitchFamily="34" charset="0"/>
                <a:cs typeface="Arial" panose="020B0604020202020204" pitchFamily="34" charset="0"/>
              </a:rPr>
            </a:br>
            <a:endParaRPr lang="en-US" sz="1600" i="1" dirty="0">
              <a:latin typeface="Arial" panose="020B0604020202020204" pitchFamily="34" charset="0"/>
              <a:cs typeface="Arial" panose="020B0604020202020204" pitchFamily="34" charset="0"/>
              <a:sym typeface="Montserrat"/>
            </a:endParaRPr>
          </a:p>
          <a:p>
            <a:pPr lvl="0">
              <a:lnSpc>
                <a:spcPct val="115000"/>
              </a:lnSpc>
            </a:pPr>
            <a:endParaRPr lang="en-US" sz="1600" b="0" i="0" u="none" strike="noStrike" cap="none" dirty="0">
              <a:solidFill>
                <a:srgbClr val="000000"/>
              </a:solidFill>
              <a:latin typeface="Arial" panose="020B0604020202020204" pitchFamily="34" charset="0"/>
              <a:ea typeface="Arial"/>
              <a:cs typeface="Arial" panose="020B0604020202020204" pitchFamily="34" charset="0"/>
              <a:sym typeface="Arial"/>
            </a:endParaRPr>
          </a:p>
        </p:txBody>
      </p:sp>
    </p:spTree>
    <p:extLst>
      <p:ext uri="{BB962C8B-B14F-4D97-AF65-F5344CB8AC3E}">
        <p14:creationId xmlns:p14="http://schemas.microsoft.com/office/powerpoint/2010/main" val="11169442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TotalTime>
  <Words>456</Words>
  <Application>Microsoft Office PowerPoint</Application>
  <PresentationFormat>Widescreen</PresentationFormat>
  <Paragraphs>54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Valentine Nashipae</dc:creator>
  <cp:lastModifiedBy>Taylor otwell</cp:lastModifiedBy>
  <cp:revision>14</cp:revision>
  <dcterms:created xsi:type="dcterms:W3CDTF">2021-10-27T07:40:47Z</dcterms:created>
  <dcterms:modified xsi:type="dcterms:W3CDTF">2022-10-16T21:26:23Z</dcterms:modified>
</cp:coreProperties>
</file>