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2" r:id="rId7"/>
    <p:sldId id="264" r:id="rId8"/>
    <p:sldId id="266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212121"/>
    <a:srgbClr val="1DB954"/>
    <a:srgbClr val="33C065"/>
    <a:srgbClr val="4AC776"/>
    <a:srgbClr val="121212"/>
    <a:srgbClr val="383838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0" autoAdjust="0"/>
    <p:restoredTop sz="94660"/>
  </p:normalViewPr>
  <p:slideViewPr>
    <p:cSldViewPr snapToGrid="0">
      <p:cViewPr>
        <p:scale>
          <a:sx n="48" d="100"/>
          <a:sy n="48" d="100"/>
        </p:scale>
        <p:origin x="648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888D-A709-D690-A13E-3F5453350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A630E-7F6E-7A4A-37F0-486AA1D2F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E0C98-BDE5-7421-280D-D794B92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FA9-8EF1-446D-88A9-2D1580D3C99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3D05B-554A-A0EF-DF1F-1A456ACB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A7EEE-52E2-234A-9628-47646AA5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FAA3-FB79-41C5-9A5E-E591F9D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7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6246-EE3A-8A2F-9F3E-A3D49F57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A7F01-2E93-6C1B-1CE5-EAAE99993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50D2D-7D85-536B-7B20-4AAD6174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FA9-8EF1-446D-88A9-2D1580D3C99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CF788-9C58-C553-9C4A-6FD85E6B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BF4B2-A27B-903F-F0FA-4567245E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FAA3-FB79-41C5-9A5E-E591F9D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50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73E2A-CAD2-6723-C721-B132F6E1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66537-65FB-5B65-ECFC-F84812524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D9443-7478-DB09-507E-9E77A54F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FA9-8EF1-446D-88A9-2D1580D3C99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37D93-E048-7AB6-53DC-96F2349D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7E06A-E875-244C-AE6B-231352AD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FAA3-FB79-41C5-9A5E-E591F9D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3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11C9-40E0-5474-0978-91050720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6ED96-ED83-CA23-11F6-FB815766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2FD0A-D4FA-9C42-41FD-138FD082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FA9-8EF1-446D-88A9-2D1580D3C99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EA83-16CC-95C9-9AFB-BD2370E4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3B45E-6154-4D0C-680C-1AA5252B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FAA3-FB79-41C5-9A5E-E591F9D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1282-952A-5013-83AB-63898BB0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81B44-5550-5458-9BB0-90F3E1219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7BC98-D3D7-53B3-98C5-802A936E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FA9-8EF1-446D-88A9-2D1580D3C99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90776-280F-747B-E864-61CDFDE7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30668-A80F-98B8-A1DA-1EE4946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FAA3-FB79-41C5-9A5E-E591F9D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40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70D6-FA6A-C57A-013A-D49625F5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6058D-F6BB-00FA-20DA-B8E618EF7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B5D94-44CF-EAC6-A837-AC2D3B2F8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29316-2169-A3E4-CDA0-C846A025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FA9-8EF1-446D-88A9-2D1580D3C99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59849-070B-3417-B46A-D2960A2C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0D58E-9157-703D-2C13-FD2990F4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FAA3-FB79-41C5-9A5E-E591F9D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7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823B-BFAD-BCAE-88BD-64EFFA17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F20A-1A74-916A-17CC-F86C37F08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5A768-0F5F-83EB-AA62-CE5043A38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6114E-6E3E-1E95-1EDB-1289A6833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1C66C-DB3B-F3F9-AF6A-69A0120B9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427AC-9939-B391-F85C-B7B2D724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FA9-8EF1-446D-88A9-2D1580D3C99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ABCDF-619B-D6F8-E263-3FFF9B03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5DDC4-8ACC-8E65-E0B8-DECACD49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FAA3-FB79-41C5-9A5E-E591F9D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4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24BC-AA40-2681-3185-4AF4229B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145AE-246B-86E6-6794-3ED400BE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FA9-8EF1-446D-88A9-2D1580D3C99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14937-8C56-11AA-8714-3EE83AE4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9E7F3-126D-0096-62A2-8222E66D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FAA3-FB79-41C5-9A5E-E591F9D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2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B42AF-8A09-3C83-E7F1-B7E97856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FA9-8EF1-446D-88A9-2D1580D3C99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C6942-850E-69AE-C42A-D3F173A2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3FA97-5112-F2BF-0C07-2C3BD1E1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FAA3-FB79-41C5-9A5E-E591F9D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64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E8E2-ED37-4D86-C1AA-D6E79AB2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A0CD-D72A-9210-95CB-5E6D25DAF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C1561-ED65-481D-F142-1D0EEC72B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DC429-9E88-894B-2842-D50D7E38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FA9-8EF1-446D-88A9-2D1580D3C99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6C6DC-28CD-3861-D528-164FAAA1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B166F-927E-C92A-A71A-E0C8D840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FAA3-FB79-41C5-9A5E-E591F9D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5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2138-FF52-2FB3-29DF-82AABFBD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B1D58-E631-5577-10CF-C49814903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94DEA-D9E3-8104-3ED1-EFFC096E4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00320-4C04-5158-358B-99590B94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2FA9-8EF1-446D-88A9-2D1580D3C99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E9830-59F8-4EB2-40D6-DCCFF20D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AB79A-B8FD-68EB-8937-D5FBE48A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FAA3-FB79-41C5-9A5E-E591F9D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07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63CF0-CA33-6818-DD86-1D6C1ED3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CA6BF-B449-5C62-47D5-CF5DAC089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8747C-C200-4D49-8BB6-6E10FE307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BE2FA9-8EF1-446D-88A9-2D1580D3C99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6170C-1D70-2F69-6248-895A1C025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E4414-0372-2F98-2E6A-65821A229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0FAA3-FB79-41C5-9A5E-E591F9D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3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ergerconsulting.blogspot.com/2020/06/introduction-to-apache-kafka.html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inp.nsk.su/~baldin/PostgreSQL/index.html" TargetMode="External"/><Relationship Id="rId26" Type="http://schemas.openxmlformats.org/officeDocument/2006/relationships/hyperlink" Target="https://about.gitlab.com/solutions/aws/" TargetMode="External"/><Relationship Id="rId3" Type="http://schemas.openxmlformats.org/officeDocument/2006/relationships/image" Target="../media/image1.jpg"/><Relationship Id="rId21" Type="http://schemas.openxmlformats.org/officeDocument/2006/relationships/image" Target="../media/image18.png"/><Relationship Id="rId7" Type="http://schemas.openxmlformats.org/officeDocument/2006/relationships/image" Target="../media/image11.jpeg"/><Relationship Id="rId12" Type="http://schemas.openxmlformats.org/officeDocument/2006/relationships/hyperlink" Target="https://python3.wannaphong.com/2016/01/machine-learning-tensorflow.html" TargetMode="Externa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image" Target="../media/image4.jpg"/><Relationship Id="rId16" Type="http://schemas.openxmlformats.org/officeDocument/2006/relationships/hyperlink" Target="https://python-bloggers.com/2020/10/python-pandas-pro-session-three-setting-and-operations/" TargetMode="External"/><Relationship Id="rId20" Type="http://schemas.openxmlformats.org/officeDocument/2006/relationships/hyperlink" Target="https://www.programsbuzz.com/course/seaborn-tutorial" TargetMode="Externa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3.jpg"/><Relationship Id="rId24" Type="http://schemas.openxmlformats.org/officeDocument/2006/relationships/hyperlink" Target="https://diegomariano.com/react/" TargetMode="External"/><Relationship Id="rId32" Type="http://schemas.openxmlformats.org/officeDocument/2006/relationships/hyperlink" Target="https://communityblog.fedoraproject.org/help-port-python-packages-to-python-3/" TargetMode="External"/><Relationship Id="rId5" Type="http://schemas.openxmlformats.org/officeDocument/2006/relationships/hyperlink" Target="https://dev.classmethod.jp/articles/about-using-of-spotify-api/" TargetMode="Externa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hyperlink" Target="https://logos-world.net/microsoft-azure-logo/" TargetMode="External"/><Relationship Id="rId10" Type="http://schemas.openxmlformats.org/officeDocument/2006/relationships/hyperlink" Target="https://waksoft.susu.ru/2021/01/19/9-luchshih-bibliotek-python-dlya-speczialistov-po-dannym-i-inzhenerov-po-mashinnomu-obucheniyu/" TargetMode="External"/><Relationship Id="rId19" Type="http://schemas.openxmlformats.org/officeDocument/2006/relationships/image" Target="../media/image17.png"/><Relationship Id="rId31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2.jpg"/><Relationship Id="rId14" Type="http://schemas.openxmlformats.org/officeDocument/2006/relationships/hyperlink" Target="https://crowintelligence.org/2021/05/03/getting-started-with-colab-using-pytorch-is-freely-available-on-manning-lp/" TargetMode="External"/><Relationship Id="rId22" Type="http://schemas.openxmlformats.org/officeDocument/2006/relationships/hyperlink" Target="https://neuraspike.com/blog/matplotlib-tutorial/" TargetMode="External"/><Relationship Id="rId27" Type="http://schemas.openxmlformats.org/officeDocument/2006/relationships/image" Target="../media/image21.png"/><Relationship Id="rId30" Type="http://schemas.openxmlformats.org/officeDocument/2006/relationships/hyperlink" Target="https://idolstarastronomer.com/google-cloud-platform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ergerconsulting.blogspot.com/2020/06/introduction-to-apache-kafka.html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inp.nsk.su/~baldin/PostgreSQL/index.html" TargetMode="External"/><Relationship Id="rId26" Type="http://schemas.openxmlformats.org/officeDocument/2006/relationships/hyperlink" Target="https://about.gitlab.com/solutions/aws/" TargetMode="External"/><Relationship Id="rId3" Type="http://schemas.openxmlformats.org/officeDocument/2006/relationships/image" Target="../media/image1.jpg"/><Relationship Id="rId21" Type="http://schemas.openxmlformats.org/officeDocument/2006/relationships/image" Target="../media/image18.png"/><Relationship Id="rId7" Type="http://schemas.openxmlformats.org/officeDocument/2006/relationships/image" Target="../media/image11.jpeg"/><Relationship Id="rId12" Type="http://schemas.openxmlformats.org/officeDocument/2006/relationships/hyperlink" Target="https://python3.wannaphong.com/2016/01/machine-learning-tensorflow.html" TargetMode="Externa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image" Target="../media/image4.jpg"/><Relationship Id="rId16" Type="http://schemas.openxmlformats.org/officeDocument/2006/relationships/hyperlink" Target="https://python-bloggers.com/2020/10/python-pandas-pro-session-three-setting-and-operations/" TargetMode="External"/><Relationship Id="rId20" Type="http://schemas.openxmlformats.org/officeDocument/2006/relationships/hyperlink" Target="https://www.programsbuzz.com/course/seaborn-tutorial" TargetMode="Externa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3.jpg"/><Relationship Id="rId24" Type="http://schemas.openxmlformats.org/officeDocument/2006/relationships/hyperlink" Target="https://diegomariano.com/react/" TargetMode="External"/><Relationship Id="rId32" Type="http://schemas.openxmlformats.org/officeDocument/2006/relationships/hyperlink" Target="https://communityblog.fedoraproject.org/help-port-python-packages-to-python-3/" TargetMode="External"/><Relationship Id="rId5" Type="http://schemas.openxmlformats.org/officeDocument/2006/relationships/hyperlink" Target="https://dev.classmethod.jp/articles/about-using-of-spotify-api/" TargetMode="Externa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hyperlink" Target="https://logos-world.net/microsoft-azure-logo/" TargetMode="External"/><Relationship Id="rId10" Type="http://schemas.openxmlformats.org/officeDocument/2006/relationships/hyperlink" Target="https://waksoft.susu.ru/2021/01/19/9-luchshih-bibliotek-python-dlya-speczialistov-po-dannym-i-inzhenerov-po-mashinnomu-obucheniyu/" TargetMode="External"/><Relationship Id="rId19" Type="http://schemas.openxmlformats.org/officeDocument/2006/relationships/image" Target="../media/image17.png"/><Relationship Id="rId31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2.jpg"/><Relationship Id="rId14" Type="http://schemas.openxmlformats.org/officeDocument/2006/relationships/hyperlink" Target="https://crowintelligence.org/2021/05/03/getting-started-with-colab-using-pytorch-is-freely-available-on-manning-lp/" TargetMode="External"/><Relationship Id="rId22" Type="http://schemas.openxmlformats.org/officeDocument/2006/relationships/hyperlink" Target="https://neuraspike.com/blog/matplotlib-tutorial/" TargetMode="External"/><Relationship Id="rId27" Type="http://schemas.openxmlformats.org/officeDocument/2006/relationships/image" Target="../media/image21.png"/><Relationship Id="rId30" Type="http://schemas.openxmlformats.org/officeDocument/2006/relationships/hyperlink" Target="https://idolstarastronomer.com/google-cloud-platform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hyperlink" Target="https://clipart-library.com/clipart/data-center-cliparts-13.ht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s://www.nicepng.com/ourpic/u2q8i1y3u2y3u2q8_data-analytics-and-visualization-analysis-clipart/" TargetMode="External"/><Relationship Id="rId5" Type="http://schemas.openxmlformats.org/officeDocument/2006/relationships/hyperlink" Target="https://pngtree.com/freepng/data-ingestion-blue-gradient-concept-icon-move-complex-lineart-vector_12965557.html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s://www.thetechplatform.com/post/what-is-data-processing-importance-and-different-stages-of-data-processin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hyperlink" Target="https://clipart-library.com/clipart/data-center-cliparts-13.ht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s://www.nicepng.com/ourpic/u2q8i1y3u2y3u2q8_data-analytics-and-visualization-analysis-clipart/" TargetMode="External"/><Relationship Id="rId5" Type="http://schemas.openxmlformats.org/officeDocument/2006/relationships/hyperlink" Target="https://pngtree.com/freepng/data-ingestion-blue-gradient-concept-icon-move-complex-lineart-vector_12965557.html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s://www.thetechplatform.com/post/what-is-data-processing-importance-and-different-stages-of-data-processin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hyperlink" Target="https://clipart-library.com/clipart/data-center-cliparts-13.ht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s://www.nicepng.com/ourpic/u2q8i1y3u2y3u2q8_data-analytics-and-visualization-analysis-clipart/" TargetMode="External"/><Relationship Id="rId5" Type="http://schemas.openxmlformats.org/officeDocument/2006/relationships/hyperlink" Target="https://pngtree.com/freepng/data-ingestion-blue-gradient-concept-icon-move-complex-lineart-vector_12965557.html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s://www.thetechplatform.com/post/what-is-data-processing-importance-and-different-stages-of-data-process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7A4BFA-7ADC-7355-405F-6DC8E229F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D4A70B9-0D77-4638-E288-E84A906CCC6D}"/>
              </a:ext>
            </a:extLst>
          </p:cNvPr>
          <p:cNvGrpSpPr/>
          <p:nvPr/>
        </p:nvGrpSpPr>
        <p:grpSpPr>
          <a:xfrm rot="11198909">
            <a:off x="6528831" y="4045139"/>
            <a:ext cx="214184" cy="232439"/>
            <a:chOff x="5159283" y="2861379"/>
            <a:chExt cx="936717" cy="108650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2A3EF9-A5CA-C002-F6F5-0ECE38E5C712}"/>
                </a:ext>
              </a:extLst>
            </p:cNvPr>
            <p:cNvSpPr/>
            <p:nvPr/>
          </p:nvSpPr>
          <p:spPr>
            <a:xfrm>
              <a:off x="5389718" y="2861379"/>
              <a:ext cx="675613" cy="672227"/>
            </a:xfrm>
            <a:prstGeom prst="ellipse">
              <a:avLst/>
            </a:prstGeom>
            <a:solidFill>
              <a:srgbClr val="1DB954"/>
            </a:solidFill>
            <a:ln>
              <a:noFill/>
            </a:ln>
            <a:scene3d>
              <a:camera prst="orthographicFront">
                <a:rot lat="0" lon="0" rev="0"/>
              </a:camera>
              <a:lightRig rig="morning" dir="t">
                <a:rot lat="0" lon="0" rev="6000000"/>
              </a:lightRig>
            </a:scene3d>
            <a:sp3d z="69850" prstMaterial="plastic">
              <a:bevelT w="127000" h="44450"/>
              <a:bevelB w="298450" h="1714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A5FFD630-A940-F880-4C0A-63BF6F38E309}"/>
                </a:ext>
              </a:extLst>
            </p:cNvPr>
            <p:cNvSpPr/>
            <p:nvPr/>
          </p:nvSpPr>
          <p:spPr>
            <a:xfrm rot="21007157">
              <a:off x="5159283" y="3085598"/>
              <a:ext cx="936717" cy="672773"/>
            </a:xfrm>
            <a:prstGeom prst="arc">
              <a:avLst>
                <a:gd name="adj1" fmla="val 15593273"/>
                <a:gd name="adj2" fmla="val 19909237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889E9A73-8D39-FDA5-D905-1733EAA5979E}"/>
                </a:ext>
              </a:extLst>
            </p:cNvPr>
            <p:cNvSpPr/>
            <p:nvPr/>
          </p:nvSpPr>
          <p:spPr>
            <a:xfrm rot="21284907">
              <a:off x="5272252" y="3177683"/>
              <a:ext cx="805784" cy="672773"/>
            </a:xfrm>
            <a:prstGeom prst="arc">
              <a:avLst>
                <a:gd name="adj1" fmla="val 15222400"/>
                <a:gd name="adj2" fmla="val 19057603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D1A441A-AAB7-F7CD-BB8B-7F71721A45EE}"/>
                </a:ext>
              </a:extLst>
            </p:cNvPr>
            <p:cNvSpPr/>
            <p:nvPr/>
          </p:nvSpPr>
          <p:spPr>
            <a:xfrm rot="21205801">
              <a:off x="5351861" y="3275114"/>
              <a:ext cx="676261" cy="672773"/>
            </a:xfrm>
            <a:prstGeom prst="arc">
              <a:avLst>
                <a:gd name="adj1" fmla="val 15329837"/>
                <a:gd name="adj2" fmla="val 18498170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Arc 10">
            <a:extLst>
              <a:ext uri="{FF2B5EF4-FFF2-40B4-BE49-F238E27FC236}">
                <a16:creationId xmlns:a16="http://schemas.microsoft.com/office/drawing/2014/main" id="{CBC39446-8E09-CD3B-F148-51D787A05483}"/>
              </a:ext>
            </a:extLst>
          </p:cNvPr>
          <p:cNvSpPr/>
          <p:nvPr/>
        </p:nvSpPr>
        <p:spPr>
          <a:xfrm rot="10606066">
            <a:off x="5520694" y="3023645"/>
            <a:ext cx="689381" cy="663645"/>
          </a:xfrm>
          <a:prstGeom prst="arc">
            <a:avLst>
              <a:gd name="adj1" fmla="val 15593273"/>
              <a:gd name="adj2" fmla="val 13946416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B6C85CD-D663-FFF2-1F44-3F60440DDEAD}"/>
              </a:ext>
            </a:extLst>
          </p:cNvPr>
          <p:cNvSpPr/>
          <p:nvPr/>
        </p:nvSpPr>
        <p:spPr>
          <a:xfrm rot="10883816">
            <a:off x="5797155" y="3081914"/>
            <a:ext cx="605258" cy="594242"/>
          </a:xfrm>
          <a:prstGeom prst="arc">
            <a:avLst>
              <a:gd name="adj1" fmla="val 15577122"/>
              <a:gd name="adj2" fmla="val 13401050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F06E4A1-1BA8-3A14-D67D-16639D9917F5}"/>
              </a:ext>
            </a:extLst>
          </p:cNvPr>
          <p:cNvSpPr/>
          <p:nvPr/>
        </p:nvSpPr>
        <p:spPr>
          <a:xfrm rot="10804710">
            <a:off x="5963516" y="3296581"/>
            <a:ext cx="516733" cy="514862"/>
          </a:xfrm>
          <a:prstGeom prst="arc">
            <a:avLst>
              <a:gd name="adj1" fmla="val 16098141"/>
              <a:gd name="adj2" fmla="val 13017037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39CD83-BDC3-0E57-C994-B5A1ED35117F}"/>
              </a:ext>
            </a:extLst>
          </p:cNvPr>
          <p:cNvSpPr/>
          <p:nvPr/>
        </p:nvSpPr>
        <p:spPr>
          <a:xfrm rot="18177412" flipH="1" flipV="1">
            <a:off x="4299094" y="2484082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Gathering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FD3DCDB-0882-F5F9-2F79-D1AF82A52B3A}"/>
              </a:ext>
            </a:extLst>
          </p:cNvPr>
          <p:cNvSpPr/>
          <p:nvPr/>
        </p:nvSpPr>
        <p:spPr>
          <a:xfrm rot="18177412" flipH="1" flipV="1">
            <a:off x="5937115" y="1592302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Refining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65EC0E-A1C2-4649-9C13-3243D2CEB3A4}"/>
              </a:ext>
            </a:extLst>
          </p:cNvPr>
          <p:cNvSpPr/>
          <p:nvPr/>
        </p:nvSpPr>
        <p:spPr>
          <a:xfrm rot="18177412" flipH="1" flipV="1">
            <a:off x="7631799" y="2622256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Exploratory</a:t>
            </a:r>
          </a:p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Analysis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AF6B1D-2F3C-3571-17D1-46ADCC74DE87}"/>
              </a:ext>
            </a:extLst>
          </p:cNvPr>
          <p:cNvSpPr/>
          <p:nvPr/>
        </p:nvSpPr>
        <p:spPr>
          <a:xfrm rot="18177412" flipH="1" flipV="1">
            <a:off x="7461491" y="4511524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Modelling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4558F0-2B27-9092-29D2-F4D08C1525E2}"/>
              </a:ext>
            </a:extLst>
          </p:cNvPr>
          <p:cNvSpPr/>
          <p:nvPr/>
        </p:nvSpPr>
        <p:spPr>
          <a:xfrm rot="18177412" flipH="1" flipV="1">
            <a:off x="5968666" y="5400533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Model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Evaluation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2B8F72-AE79-B009-15BE-7F68F8D0C242}"/>
              </a:ext>
            </a:extLst>
          </p:cNvPr>
          <p:cNvSpPr/>
          <p:nvPr/>
        </p:nvSpPr>
        <p:spPr>
          <a:xfrm rot="18177412" flipH="1" flipV="1">
            <a:off x="4408526" y="4726385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Deployment</a:t>
            </a:r>
            <a:endParaRPr lang="en-US" sz="1600" b="1" dirty="0">
              <a:solidFill>
                <a:srgbClr val="21212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2D18C5-2F87-3AA1-EE08-A42CBE7B405F}"/>
              </a:ext>
            </a:extLst>
          </p:cNvPr>
          <p:cNvSpPr/>
          <p:nvPr/>
        </p:nvSpPr>
        <p:spPr>
          <a:xfrm>
            <a:off x="3044062" y="1191459"/>
            <a:ext cx="6092650" cy="5240676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522303-2FE7-9E22-212C-2C5E3A55F966}"/>
              </a:ext>
            </a:extLst>
          </p:cNvPr>
          <p:cNvSpPr/>
          <p:nvPr/>
        </p:nvSpPr>
        <p:spPr>
          <a:xfrm>
            <a:off x="3805770" y="1017543"/>
            <a:ext cx="4788310" cy="4748980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330200" h="2540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9F35E97E-1545-F1B9-FED9-22D97C8E4FF4}"/>
              </a:ext>
            </a:extLst>
          </p:cNvPr>
          <p:cNvSpPr/>
          <p:nvPr/>
        </p:nvSpPr>
        <p:spPr>
          <a:xfrm rot="21004603">
            <a:off x="2502220" y="2518646"/>
            <a:ext cx="6092009" cy="4285622"/>
          </a:xfrm>
          <a:prstGeom prst="arc">
            <a:avLst>
              <a:gd name="adj1" fmla="val 15593273"/>
              <a:gd name="adj2" fmla="val 19909237"/>
            </a:avLst>
          </a:prstGeom>
          <a:noFill/>
          <a:ln w="55245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19CDB52-46E6-02CB-564D-1F40F6439DB2}"/>
              </a:ext>
            </a:extLst>
          </p:cNvPr>
          <p:cNvSpPr/>
          <p:nvPr/>
        </p:nvSpPr>
        <p:spPr>
          <a:xfrm rot="21282353">
            <a:off x="3166316" y="3248055"/>
            <a:ext cx="5240475" cy="4285622"/>
          </a:xfrm>
          <a:prstGeom prst="arc">
            <a:avLst>
              <a:gd name="adj1" fmla="val 15222400"/>
              <a:gd name="adj2" fmla="val 19057603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39FE09A-5494-8565-BB66-CF66CDA4AB6C}"/>
              </a:ext>
            </a:extLst>
          </p:cNvPr>
          <p:cNvSpPr/>
          <p:nvPr/>
        </p:nvSpPr>
        <p:spPr>
          <a:xfrm rot="21203247">
            <a:off x="3694877" y="4017324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7D695-2CB7-BBFD-3451-AE0C0BBFC69A}"/>
              </a:ext>
            </a:extLst>
          </p:cNvPr>
          <p:cNvSpPr txBox="1"/>
          <p:nvPr/>
        </p:nvSpPr>
        <p:spPr>
          <a:xfrm>
            <a:off x="12511871" y="1720840"/>
            <a:ext cx="5300869" cy="3416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Real-Time Trend Analysis </a:t>
            </a:r>
            <a:r>
              <a:rPr lang="en-US" sz="5400" b="0" i="0" dirty="0">
                <a:solidFill>
                  <a:srgbClr val="1DB954"/>
                </a:solidFill>
                <a:effectLst/>
                <a:latin typeface="Arial Rounded MT Bold" panose="020F0704030504030204" pitchFamily="34" charset="0"/>
              </a:rPr>
              <a:t>Pipeline </a:t>
            </a:r>
            <a:r>
              <a:rPr lang="en-US" sz="54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for Spotify</a:t>
            </a:r>
            <a:endParaRPr lang="en-US" sz="7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74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4264">
        <p159:morph option="byObject"/>
      </p:transition>
    </mc:Choice>
    <mc:Fallback>
      <p:transition spd="slow" advTm="42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29" grpId="0" animBg="1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97580A-3B20-FC3D-9089-3CFD0A252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c 28">
            <a:extLst>
              <a:ext uri="{FF2B5EF4-FFF2-40B4-BE49-F238E27FC236}">
                <a16:creationId xmlns:a16="http://schemas.microsoft.com/office/drawing/2014/main" id="{2FAEC939-E7CD-4D03-A9DA-CEC25BEF1F3B}"/>
              </a:ext>
            </a:extLst>
          </p:cNvPr>
          <p:cNvSpPr/>
          <p:nvPr/>
        </p:nvSpPr>
        <p:spPr>
          <a:xfrm rot="4226820">
            <a:off x="9463730" y="3360919"/>
            <a:ext cx="5240475" cy="4285622"/>
          </a:xfrm>
          <a:prstGeom prst="arc">
            <a:avLst>
              <a:gd name="adj1" fmla="val 15222400"/>
              <a:gd name="adj2" fmla="val 19057603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72A0556A-6FC7-BE89-C31E-BE01943EBF61}"/>
              </a:ext>
            </a:extLst>
          </p:cNvPr>
          <p:cNvSpPr/>
          <p:nvPr/>
        </p:nvSpPr>
        <p:spPr>
          <a:xfrm rot="4147714">
            <a:off x="10284591" y="4963971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1A0566-E567-C434-759C-239DA9C77731}"/>
              </a:ext>
            </a:extLst>
          </p:cNvPr>
          <p:cNvSpPr/>
          <p:nvPr/>
        </p:nvSpPr>
        <p:spPr>
          <a:xfrm>
            <a:off x="28778286" y="3741438"/>
            <a:ext cx="509935" cy="4854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592AFA-8E17-8DEB-72AD-A50A8EB0C6CC}"/>
              </a:ext>
            </a:extLst>
          </p:cNvPr>
          <p:cNvSpPr txBox="1"/>
          <p:nvPr/>
        </p:nvSpPr>
        <p:spPr>
          <a:xfrm>
            <a:off x="248356" y="-17616599"/>
            <a:ext cx="769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Business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Questions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D32BE9-25C3-2FE2-069E-DD182A979E9B}"/>
              </a:ext>
            </a:extLst>
          </p:cNvPr>
          <p:cNvSpPr/>
          <p:nvPr/>
        </p:nvSpPr>
        <p:spPr>
          <a:xfrm>
            <a:off x="6337317" y="21310892"/>
            <a:ext cx="2428729" cy="2429164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837593-F02A-65AB-733D-CA781036D9C1}"/>
              </a:ext>
            </a:extLst>
          </p:cNvPr>
          <p:cNvSpPr/>
          <p:nvPr/>
        </p:nvSpPr>
        <p:spPr>
          <a:xfrm>
            <a:off x="3430722" y="21310892"/>
            <a:ext cx="2428729" cy="2429164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6A9109-950F-F377-CC44-173965F5669F}"/>
              </a:ext>
            </a:extLst>
          </p:cNvPr>
          <p:cNvSpPr txBox="1"/>
          <p:nvPr/>
        </p:nvSpPr>
        <p:spPr>
          <a:xfrm>
            <a:off x="529980" y="23928077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Chanakya Samsani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5FA6CD-DD93-73F8-7ED3-CE41CE267089}"/>
              </a:ext>
            </a:extLst>
          </p:cNvPr>
          <p:cNvSpPr txBox="1"/>
          <p:nvPr/>
        </p:nvSpPr>
        <p:spPr>
          <a:xfrm>
            <a:off x="3425956" y="23928077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Bikram Chand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1F43A3-AB1A-3708-09C2-9D52ABA73FA2}"/>
              </a:ext>
            </a:extLst>
          </p:cNvPr>
          <p:cNvSpPr txBox="1"/>
          <p:nvPr/>
        </p:nvSpPr>
        <p:spPr>
          <a:xfrm>
            <a:off x="6337316" y="23932615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Sai Charan Chandu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C910B7-2BB9-32CF-DDB8-27215AEB087A}"/>
              </a:ext>
            </a:extLst>
          </p:cNvPr>
          <p:cNvSpPr txBox="1"/>
          <p:nvPr/>
        </p:nvSpPr>
        <p:spPr>
          <a:xfrm>
            <a:off x="9243911" y="23928076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Chetan Chakradhar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A439300-F82D-6CB1-B97E-58F88FA9E4DE}"/>
              </a:ext>
            </a:extLst>
          </p:cNvPr>
          <p:cNvSpPr/>
          <p:nvPr/>
        </p:nvSpPr>
        <p:spPr>
          <a:xfrm>
            <a:off x="548640" y="21330045"/>
            <a:ext cx="2428729" cy="2429164"/>
          </a:xfrm>
          <a:prstGeom prst="ellipse">
            <a:avLst/>
          </a:prstGeom>
          <a:blipFill>
            <a:blip r:embed="rId2"/>
            <a:stretch>
              <a:fillRect l="-66713" t="-13992" r="-81773" b="-134448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FC9F250-DE1E-C4F0-39C8-A2FF1DBF3E90}"/>
              </a:ext>
            </a:extLst>
          </p:cNvPr>
          <p:cNvSpPr/>
          <p:nvPr/>
        </p:nvSpPr>
        <p:spPr>
          <a:xfrm>
            <a:off x="9316855" y="21330045"/>
            <a:ext cx="2428729" cy="2429164"/>
          </a:xfrm>
          <a:prstGeom prst="ellipse">
            <a:avLst/>
          </a:prstGeom>
          <a:blipFill>
            <a:blip r:embed="rId3"/>
            <a:stretch>
              <a:fillRect l="-10240" t="-38462" r="-2708" b="-23402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A005B-E9D8-1CFF-3EB6-D8DAFE6F9C4B}"/>
              </a:ext>
            </a:extLst>
          </p:cNvPr>
          <p:cNvSpPr txBox="1"/>
          <p:nvPr/>
        </p:nvSpPr>
        <p:spPr>
          <a:xfrm>
            <a:off x="400756" y="-19021015"/>
            <a:ext cx="769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About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76783-E727-4A31-93DA-1AA14DE776E0}"/>
              </a:ext>
            </a:extLst>
          </p:cNvPr>
          <p:cNvSpPr txBox="1"/>
          <p:nvPr/>
        </p:nvSpPr>
        <p:spPr>
          <a:xfrm>
            <a:off x="242068" y="-16455404"/>
            <a:ext cx="1184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Proposed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Solutions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D4A8640B-A802-F8A0-0146-E7C0E0DD39BB}"/>
              </a:ext>
            </a:extLst>
          </p:cNvPr>
          <p:cNvSpPr/>
          <p:nvPr/>
        </p:nvSpPr>
        <p:spPr>
          <a:xfrm rot="3949070">
            <a:off x="8590499" y="1881107"/>
            <a:ext cx="6092009" cy="4285622"/>
          </a:xfrm>
          <a:prstGeom prst="arc">
            <a:avLst>
              <a:gd name="adj1" fmla="val 15593273"/>
              <a:gd name="adj2" fmla="val 19909237"/>
            </a:avLst>
          </a:prstGeom>
          <a:noFill/>
          <a:ln w="55245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B87756-1654-FA84-EB45-4B6D286720F3}"/>
              </a:ext>
            </a:extLst>
          </p:cNvPr>
          <p:cNvSpPr/>
          <p:nvPr/>
        </p:nvSpPr>
        <p:spPr>
          <a:xfrm rot="15386973">
            <a:off x="-6605556" y="1001501"/>
            <a:ext cx="4788310" cy="4748980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330200" h="2540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8C0E4D7-46A0-8AEC-C66B-430AF62E0045}"/>
              </a:ext>
            </a:extLst>
          </p:cNvPr>
          <p:cNvSpPr/>
          <p:nvPr/>
        </p:nvSpPr>
        <p:spPr>
          <a:xfrm rot="14791576">
            <a:off x="-7909106" y="2502604"/>
            <a:ext cx="6092009" cy="4285622"/>
          </a:xfrm>
          <a:prstGeom prst="arc">
            <a:avLst>
              <a:gd name="adj1" fmla="val 15593273"/>
              <a:gd name="adj2" fmla="val 19909237"/>
            </a:avLst>
          </a:prstGeom>
          <a:noFill/>
          <a:ln w="55245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F0D56DDF-9C99-6CE1-D049-AA199AE22777}"/>
              </a:ext>
            </a:extLst>
          </p:cNvPr>
          <p:cNvSpPr/>
          <p:nvPr/>
        </p:nvSpPr>
        <p:spPr>
          <a:xfrm rot="15069326">
            <a:off x="-7245010" y="3232013"/>
            <a:ext cx="5240475" cy="4285622"/>
          </a:xfrm>
          <a:prstGeom prst="arc">
            <a:avLst>
              <a:gd name="adj1" fmla="val 15222400"/>
              <a:gd name="adj2" fmla="val 19057603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373F4D3-6924-CB09-B65F-0736CB86196C}"/>
              </a:ext>
            </a:extLst>
          </p:cNvPr>
          <p:cNvSpPr/>
          <p:nvPr/>
        </p:nvSpPr>
        <p:spPr>
          <a:xfrm rot="14990220">
            <a:off x="-6716449" y="4001282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06CC32F-8A92-EBDB-2665-2F4EAD623550}"/>
              </a:ext>
            </a:extLst>
          </p:cNvPr>
          <p:cNvSpPr/>
          <p:nvPr/>
        </p:nvSpPr>
        <p:spPr>
          <a:xfrm rot="21007157">
            <a:off x="-6035621" y="2789020"/>
            <a:ext cx="3014959" cy="2143473"/>
          </a:xfrm>
          <a:prstGeom prst="arc">
            <a:avLst>
              <a:gd name="adj1" fmla="val 15593273"/>
              <a:gd name="adj2" fmla="val 19909237"/>
            </a:avLst>
          </a:prstGeom>
          <a:noFill/>
          <a:ln w="1143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4B2E5F64-C62D-77D5-8170-7830C86EC2D5}"/>
              </a:ext>
            </a:extLst>
          </p:cNvPr>
          <p:cNvSpPr/>
          <p:nvPr/>
        </p:nvSpPr>
        <p:spPr>
          <a:xfrm rot="21284907">
            <a:off x="-5672014" y="3082404"/>
            <a:ext cx="2593531" cy="2143473"/>
          </a:xfrm>
          <a:prstGeom prst="arc">
            <a:avLst>
              <a:gd name="adj1" fmla="val 15222400"/>
              <a:gd name="adj2" fmla="val 19057603"/>
            </a:avLst>
          </a:prstGeom>
          <a:noFill/>
          <a:ln w="1143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29ABC994-7442-6D34-FD6D-34494300DFEC}"/>
              </a:ext>
            </a:extLst>
          </p:cNvPr>
          <p:cNvSpPr/>
          <p:nvPr/>
        </p:nvSpPr>
        <p:spPr>
          <a:xfrm rot="21205801">
            <a:off x="-5415782" y="3392823"/>
            <a:ext cx="2176644" cy="2143473"/>
          </a:xfrm>
          <a:prstGeom prst="arc">
            <a:avLst>
              <a:gd name="adj1" fmla="val 15329837"/>
              <a:gd name="adj2" fmla="val 18498170"/>
            </a:avLst>
          </a:prstGeom>
          <a:noFill/>
          <a:ln w="1143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CFF438-4D71-790B-7AE3-4297895FF067}"/>
              </a:ext>
            </a:extLst>
          </p:cNvPr>
          <p:cNvSpPr txBox="1"/>
          <p:nvPr/>
        </p:nvSpPr>
        <p:spPr>
          <a:xfrm>
            <a:off x="139562" y="74616"/>
            <a:ext cx="4163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Techno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logy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8444EE0-3EA1-7977-4134-96656E079DAA}"/>
              </a:ext>
            </a:extLst>
          </p:cNvPr>
          <p:cNvGrpSpPr/>
          <p:nvPr/>
        </p:nvGrpSpPr>
        <p:grpSpPr>
          <a:xfrm>
            <a:off x="27786602" y="3205786"/>
            <a:ext cx="936717" cy="1086508"/>
            <a:chOff x="5159283" y="2861379"/>
            <a:chExt cx="936717" cy="108650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301C249-194E-6853-82B7-A01F587BCF11}"/>
                </a:ext>
              </a:extLst>
            </p:cNvPr>
            <p:cNvSpPr/>
            <p:nvPr/>
          </p:nvSpPr>
          <p:spPr>
            <a:xfrm>
              <a:off x="5389718" y="2861379"/>
              <a:ext cx="675613" cy="672227"/>
            </a:xfrm>
            <a:prstGeom prst="ellipse">
              <a:avLst/>
            </a:prstGeom>
            <a:solidFill>
              <a:srgbClr val="1DB954"/>
            </a:solidFill>
            <a:ln>
              <a:noFill/>
            </a:ln>
            <a:scene3d>
              <a:camera prst="orthographicFront">
                <a:rot lat="0" lon="0" rev="0"/>
              </a:camera>
              <a:lightRig rig="morning" dir="t">
                <a:rot lat="0" lon="0" rev="6000000"/>
              </a:lightRig>
            </a:scene3d>
            <a:sp3d z="69850" prstMaterial="plastic">
              <a:bevelT w="127000" h="44450"/>
              <a:bevelB w="298450" h="1714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5FADAD2-BB86-AD73-8C60-E19B22C729AB}"/>
                </a:ext>
              </a:extLst>
            </p:cNvPr>
            <p:cNvSpPr/>
            <p:nvPr/>
          </p:nvSpPr>
          <p:spPr>
            <a:xfrm rot="21007157">
              <a:off x="5159283" y="3085598"/>
              <a:ext cx="936717" cy="672773"/>
            </a:xfrm>
            <a:prstGeom prst="arc">
              <a:avLst>
                <a:gd name="adj1" fmla="val 15593273"/>
                <a:gd name="adj2" fmla="val 19909237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563A4A9-5649-4BFA-5B98-79BDA41A4DA4}"/>
                </a:ext>
              </a:extLst>
            </p:cNvPr>
            <p:cNvSpPr/>
            <p:nvPr/>
          </p:nvSpPr>
          <p:spPr>
            <a:xfrm rot="21284907">
              <a:off x="5272252" y="3177683"/>
              <a:ext cx="805784" cy="672773"/>
            </a:xfrm>
            <a:prstGeom prst="arc">
              <a:avLst>
                <a:gd name="adj1" fmla="val 15222400"/>
                <a:gd name="adj2" fmla="val 19057603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F743D103-89E4-296D-00F7-29CBBFC7E539}"/>
                </a:ext>
              </a:extLst>
            </p:cNvPr>
            <p:cNvSpPr/>
            <p:nvPr/>
          </p:nvSpPr>
          <p:spPr>
            <a:xfrm rot="21205801">
              <a:off x="5351861" y="3275114"/>
              <a:ext cx="676261" cy="672773"/>
            </a:xfrm>
            <a:prstGeom prst="arc">
              <a:avLst>
                <a:gd name="adj1" fmla="val 15329837"/>
                <a:gd name="adj2" fmla="val 18498170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85E4955-6356-ED3E-DAB8-7F0B79CEF76D}"/>
              </a:ext>
            </a:extLst>
          </p:cNvPr>
          <p:cNvSpPr txBox="1"/>
          <p:nvPr/>
        </p:nvSpPr>
        <p:spPr>
          <a:xfrm>
            <a:off x="263840" y="-15403116"/>
            <a:ext cx="1184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Our </a:t>
            </a:r>
            <a:r>
              <a:rPr lang="en-US" sz="540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approach</a:t>
            </a:r>
            <a:endParaRPr lang="en-US" sz="5400" dirty="0">
              <a:solidFill>
                <a:srgbClr val="1DB95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4466D5-FEC2-C98C-837A-3E4FB702B629}"/>
              </a:ext>
            </a:extLst>
          </p:cNvPr>
          <p:cNvSpPr txBox="1"/>
          <p:nvPr/>
        </p:nvSpPr>
        <p:spPr>
          <a:xfrm>
            <a:off x="4991045" y="-15406556"/>
            <a:ext cx="6179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with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Data Pipeline</a:t>
            </a:r>
          </a:p>
        </p:txBody>
      </p:sp>
      <p:pic>
        <p:nvPicPr>
          <p:cNvPr id="3" name="Picture 2" descr="A diagram of a web api&#10;&#10;Description automatically generated">
            <a:extLst>
              <a:ext uri="{FF2B5EF4-FFF2-40B4-BE49-F238E27FC236}">
                <a16:creationId xmlns:a16="http://schemas.microsoft.com/office/drawing/2014/main" id="{AE010FE3-F355-E1B7-1BC8-F3BD39CE88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60155" t="34835" r="10272" b="34778"/>
          <a:stretch/>
        </p:blipFill>
        <p:spPr>
          <a:xfrm>
            <a:off x="508372" y="1321559"/>
            <a:ext cx="2616785" cy="923330"/>
          </a:xfrm>
          <a:prstGeom prst="round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761E08-DDF0-3FCC-779D-905CA84173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1805"/>
          <a:stretch/>
        </p:blipFill>
        <p:spPr>
          <a:xfrm>
            <a:off x="2728201" y="2695900"/>
            <a:ext cx="3440990" cy="1038225"/>
          </a:xfrm>
          <a:prstGeom prst="round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2D8A8D19-47C5-F4D2-9F6D-2AE0051BD4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3406" t="19425" r="12642" b="10228"/>
          <a:stretch/>
        </p:blipFill>
        <p:spPr>
          <a:xfrm>
            <a:off x="3293478" y="1330065"/>
            <a:ext cx="2855017" cy="1173328"/>
          </a:xfrm>
          <a:prstGeom prst="roundRect">
            <a:avLst/>
          </a:prstGeom>
        </p:spPr>
      </p:pic>
      <p:pic>
        <p:nvPicPr>
          <p:cNvPr id="25" name="Picture 24" descr="A logo of a person&#10;&#10;Description automatically generated">
            <a:extLst>
              <a:ext uri="{FF2B5EF4-FFF2-40B4-BE49-F238E27FC236}">
                <a16:creationId xmlns:a16="http://schemas.microsoft.com/office/drawing/2014/main" id="{431E3B82-2C7D-8980-B085-152C25D379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06422" y="4680676"/>
            <a:ext cx="2936006" cy="1580551"/>
          </a:xfrm>
          <a:prstGeom prst="roundRect">
            <a:avLst/>
          </a:prstGeom>
        </p:spPr>
      </p:pic>
      <p:pic>
        <p:nvPicPr>
          <p:cNvPr id="31" name="Picture 30" descr="A logo for a company&#10;&#10;Description automatically generated">
            <a:extLst>
              <a:ext uri="{FF2B5EF4-FFF2-40B4-BE49-F238E27FC236}">
                <a16:creationId xmlns:a16="http://schemas.microsoft.com/office/drawing/2014/main" id="{D78DF8AC-5338-9A1E-EC38-469AA3193EB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22970" r="25181"/>
          <a:stretch/>
        </p:blipFill>
        <p:spPr>
          <a:xfrm>
            <a:off x="499711" y="2455394"/>
            <a:ext cx="2057559" cy="1984166"/>
          </a:xfrm>
          <a:prstGeom prst="roundRect">
            <a:avLst/>
          </a:prstGeom>
        </p:spPr>
      </p:pic>
      <p:pic>
        <p:nvPicPr>
          <p:cNvPr id="47" name="Picture 4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7E95CB3-F835-9DD7-052D-74861835E1B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b="18421"/>
          <a:stretch/>
        </p:blipFill>
        <p:spPr>
          <a:xfrm>
            <a:off x="8953016" y="2315116"/>
            <a:ext cx="2876443" cy="1060875"/>
          </a:xfrm>
          <a:prstGeom prst="roundRect">
            <a:avLst/>
          </a:prstGeom>
        </p:spPr>
      </p:pic>
      <p:pic>
        <p:nvPicPr>
          <p:cNvPr id="49" name="Picture 48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5255EAD7-8618-9109-3B89-4116ADF288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300156" y="1329491"/>
            <a:ext cx="2075987" cy="839315"/>
          </a:xfrm>
          <a:prstGeom prst="roundRect">
            <a:avLst/>
          </a:prstGeom>
          <a:solidFill>
            <a:schemeClr val="bg1"/>
          </a:solidFill>
        </p:spPr>
      </p:pic>
      <p:pic>
        <p:nvPicPr>
          <p:cNvPr id="57" name="Picture 56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6AA43565-C722-A7A7-322C-3ABD49453B3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333411" y="2328105"/>
            <a:ext cx="2338394" cy="1960493"/>
          </a:xfrm>
          <a:prstGeom prst="roundRect">
            <a:avLst/>
          </a:prstGeom>
          <a:solidFill>
            <a:schemeClr val="bg1"/>
          </a:solidFill>
        </p:spPr>
      </p:pic>
      <p:pic>
        <p:nvPicPr>
          <p:cNvPr id="59" name="Picture 58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56119275-C8B0-5E54-6663-06E79872B16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9979121" y="3572974"/>
            <a:ext cx="1842264" cy="1842264"/>
          </a:xfrm>
          <a:prstGeom prst="roundRect">
            <a:avLst/>
          </a:prstGeom>
          <a:solidFill>
            <a:schemeClr val="bg1"/>
          </a:solidFill>
        </p:spPr>
      </p:pic>
      <p:pic>
        <p:nvPicPr>
          <p:cNvPr id="60" name="Picture 59" descr="A logo with a circle and a circle with a circle in the middle&#10;&#10;Description automatically generated with medium confidence">
            <a:extLst>
              <a:ext uri="{FF2B5EF4-FFF2-40B4-BE49-F238E27FC236}">
                <a16:creationId xmlns:a16="http://schemas.microsoft.com/office/drawing/2014/main" id="{D1BC2852-9E2F-F400-9295-87E4EA45F2C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8527804" y="1329491"/>
            <a:ext cx="3314136" cy="795392"/>
          </a:xfrm>
          <a:prstGeom prst="roundRect">
            <a:avLst/>
          </a:prstGeom>
          <a:solidFill>
            <a:schemeClr val="bg1"/>
          </a:solidFill>
        </p:spPr>
      </p:pic>
      <p:pic>
        <p:nvPicPr>
          <p:cNvPr id="62" name="Picture 61" descr="A blue and black logo&#10;&#10;Description automatically generated">
            <a:extLst>
              <a:ext uri="{FF2B5EF4-FFF2-40B4-BE49-F238E27FC236}">
                <a16:creationId xmlns:a16="http://schemas.microsoft.com/office/drawing/2014/main" id="{9156A052-CC08-D519-4FC8-4A5E0E6E88C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3643056" y="3878013"/>
            <a:ext cx="2495941" cy="2406572"/>
          </a:xfrm>
          <a:prstGeom prst="roundRect">
            <a:avLst/>
          </a:prstGeom>
          <a:solidFill>
            <a:schemeClr val="bg1"/>
          </a:solidFill>
        </p:spPr>
      </p:pic>
      <p:pic>
        <p:nvPicPr>
          <p:cNvPr id="1025" name="Picture 1024" descr="A logo with a smile&#10;&#10;Description automatically generated">
            <a:extLst>
              <a:ext uri="{FF2B5EF4-FFF2-40B4-BE49-F238E27FC236}">
                <a16:creationId xmlns:a16="http://schemas.microsoft.com/office/drawing/2014/main" id="{DBE1A7B3-B196-753D-6F01-4876A7A285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2703834" y="3858476"/>
            <a:ext cx="834046" cy="504836"/>
          </a:xfrm>
          <a:prstGeom prst="roundRect">
            <a:avLst/>
          </a:prstGeom>
          <a:solidFill>
            <a:schemeClr val="bg1"/>
          </a:solidFill>
        </p:spPr>
      </p:pic>
      <p:pic>
        <p:nvPicPr>
          <p:cNvPr id="1028" name="Picture 1027" descr="A blue triangle with black background&#10;&#10;Description automatically generated">
            <a:extLst>
              <a:ext uri="{FF2B5EF4-FFF2-40B4-BE49-F238E27FC236}">
                <a16:creationId xmlns:a16="http://schemas.microsoft.com/office/drawing/2014/main" id="{0465FED3-F299-9AAA-68EE-FBB8C51DFAD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8"/>
              </a:ext>
            </a:extLst>
          </a:blip>
          <a:stretch>
            <a:fillRect/>
          </a:stretch>
        </p:blipFill>
        <p:spPr>
          <a:xfrm>
            <a:off x="6428167" y="4676729"/>
            <a:ext cx="2844566" cy="1600068"/>
          </a:xfrm>
          <a:prstGeom prst="roundRect">
            <a:avLst/>
          </a:prstGeom>
          <a:solidFill>
            <a:schemeClr val="bg1"/>
          </a:solidFill>
        </p:spPr>
      </p:pic>
      <p:pic>
        <p:nvPicPr>
          <p:cNvPr id="1030" name="Picture 1029" descr="A hexagon with a black circle&#10;&#10;Description automatically generated">
            <a:extLst>
              <a:ext uri="{FF2B5EF4-FFF2-40B4-BE49-F238E27FC236}">
                <a16:creationId xmlns:a16="http://schemas.microsoft.com/office/drawing/2014/main" id="{C7C7985B-53C4-57E3-78A0-C6E870B9985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8806452" y="3605153"/>
            <a:ext cx="888953" cy="888953"/>
          </a:xfrm>
          <a:prstGeom prst="roundRect">
            <a:avLst/>
          </a:prstGeom>
          <a:solidFill>
            <a:schemeClr val="bg1"/>
          </a:solidFill>
        </p:spPr>
      </p:pic>
      <p:pic>
        <p:nvPicPr>
          <p:cNvPr id="1034" name="Picture 103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CEFDE04-24CE-DAE2-8347-91BDECDE18A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9507507" y="5528509"/>
            <a:ext cx="2291868" cy="602353"/>
          </a:xfrm>
          <a:prstGeom prst="roundRect">
            <a:avLst/>
          </a:prstGeom>
          <a:solidFill>
            <a:schemeClr val="bg1"/>
          </a:solidFill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FD12AD32-9F5F-E4A0-F7AD-81F2FBCF83D2}"/>
              </a:ext>
            </a:extLst>
          </p:cNvPr>
          <p:cNvSpPr txBox="1"/>
          <p:nvPr/>
        </p:nvSpPr>
        <p:spPr>
          <a:xfrm>
            <a:off x="-6320587" y="2367171"/>
            <a:ext cx="4163498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119616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4822">
        <p159:morph option="byObject"/>
      </p:transition>
    </mc:Choice>
    <mc:Fallback>
      <p:transition spd="slow" advTm="482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6417F-A6C2-9159-5D1B-7D8344AFF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c 28">
            <a:extLst>
              <a:ext uri="{FF2B5EF4-FFF2-40B4-BE49-F238E27FC236}">
                <a16:creationId xmlns:a16="http://schemas.microsoft.com/office/drawing/2014/main" id="{4DE821F5-FE28-E0A4-982B-1322E8C99AEF}"/>
              </a:ext>
            </a:extLst>
          </p:cNvPr>
          <p:cNvSpPr/>
          <p:nvPr/>
        </p:nvSpPr>
        <p:spPr>
          <a:xfrm rot="4226820">
            <a:off x="9463730" y="3360919"/>
            <a:ext cx="5240475" cy="4285622"/>
          </a:xfrm>
          <a:prstGeom prst="arc">
            <a:avLst>
              <a:gd name="adj1" fmla="val 15222400"/>
              <a:gd name="adj2" fmla="val 19057603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C896C6D9-C478-BDFA-0878-DED76DE252AE}"/>
              </a:ext>
            </a:extLst>
          </p:cNvPr>
          <p:cNvSpPr/>
          <p:nvPr/>
        </p:nvSpPr>
        <p:spPr>
          <a:xfrm rot="4147714">
            <a:off x="10284591" y="4963971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AFA024-D17F-54E5-9931-67DFB99F9FCE}"/>
              </a:ext>
            </a:extLst>
          </p:cNvPr>
          <p:cNvSpPr/>
          <p:nvPr/>
        </p:nvSpPr>
        <p:spPr>
          <a:xfrm>
            <a:off x="28778286" y="3741438"/>
            <a:ext cx="509935" cy="4854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3842E-FABF-FF6E-9D95-99257E6E3C46}"/>
              </a:ext>
            </a:extLst>
          </p:cNvPr>
          <p:cNvSpPr txBox="1"/>
          <p:nvPr/>
        </p:nvSpPr>
        <p:spPr>
          <a:xfrm>
            <a:off x="248356" y="-17616599"/>
            <a:ext cx="769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Business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Questions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ED9F06-1B84-4E44-EC56-F297C6E4234B}"/>
              </a:ext>
            </a:extLst>
          </p:cNvPr>
          <p:cNvSpPr/>
          <p:nvPr/>
        </p:nvSpPr>
        <p:spPr>
          <a:xfrm>
            <a:off x="6337317" y="21310892"/>
            <a:ext cx="2428729" cy="2429164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23DFBF-3BC5-37C8-F1EA-9319DE7953D2}"/>
              </a:ext>
            </a:extLst>
          </p:cNvPr>
          <p:cNvSpPr/>
          <p:nvPr/>
        </p:nvSpPr>
        <p:spPr>
          <a:xfrm>
            <a:off x="3430722" y="21310892"/>
            <a:ext cx="2428729" cy="2429164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4DE2EA-5F60-048D-E308-EAB32BFCFDF0}"/>
              </a:ext>
            </a:extLst>
          </p:cNvPr>
          <p:cNvSpPr txBox="1"/>
          <p:nvPr/>
        </p:nvSpPr>
        <p:spPr>
          <a:xfrm>
            <a:off x="529980" y="23928077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Chanakya Samsani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085FB9-1F1A-DB6C-AAFD-D6C0213B7699}"/>
              </a:ext>
            </a:extLst>
          </p:cNvPr>
          <p:cNvSpPr txBox="1"/>
          <p:nvPr/>
        </p:nvSpPr>
        <p:spPr>
          <a:xfrm>
            <a:off x="3425956" y="23928077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Bikram Chand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5A7F89-D6D7-0A1E-E580-A7C4BD8879E1}"/>
              </a:ext>
            </a:extLst>
          </p:cNvPr>
          <p:cNvSpPr txBox="1"/>
          <p:nvPr/>
        </p:nvSpPr>
        <p:spPr>
          <a:xfrm>
            <a:off x="6337316" y="23932615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Sai Charan Chandu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0916FE-DA0B-7BE8-7CE0-7905F88BDA82}"/>
              </a:ext>
            </a:extLst>
          </p:cNvPr>
          <p:cNvSpPr txBox="1"/>
          <p:nvPr/>
        </p:nvSpPr>
        <p:spPr>
          <a:xfrm>
            <a:off x="9243911" y="23928076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Chetan Chakradhar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D6D1A6-AA1B-30F6-29CE-4A6F29DBDFC0}"/>
              </a:ext>
            </a:extLst>
          </p:cNvPr>
          <p:cNvSpPr/>
          <p:nvPr/>
        </p:nvSpPr>
        <p:spPr>
          <a:xfrm>
            <a:off x="548640" y="21330045"/>
            <a:ext cx="2428729" cy="2429164"/>
          </a:xfrm>
          <a:prstGeom prst="ellipse">
            <a:avLst/>
          </a:prstGeom>
          <a:blipFill>
            <a:blip r:embed="rId2"/>
            <a:stretch>
              <a:fillRect l="-66713" t="-13992" r="-81773" b="-134448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9B5B02-932F-53FD-0EDB-756D71056EE3}"/>
              </a:ext>
            </a:extLst>
          </p:cNvPr>
          <p:cNvSpPr/>
          <p:nvPr/>
        </p:nvSpPr>
        <p:spPr>
          <a:xfrm>
            <a:off x="9316855" y="21330045"/>
            <a:ext cx="2428729" cy="2429164"/>
          </a:xfrm>
          <a:prstGeom prst="ellipse">
            <a:avLst/>
          </a:prstGeom>
          <a:blipFill>
            <a:blip r:embed="rId3"/>
            <a:stretch>
              <a:fillRect l="-10240" t="-38462" r="-2708" b="-23402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9F46AD-EC68-C277-B928-A42F21BFE8F7}"/>
              </a:ext>
            </a:extLst>
          </p:cNvPr>
          <p:cNvSpPr txBox="1"/>
          <p:nvPr/>
        </p:nvSpPr>
        <p:spPr>
          <a:xfrm>
            <a:off x="400756" y="-19021015"/>
            <a:ext cx="769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About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70526-04EF-19DB-6370-228812A7C7A6}"/>
              </a:ext>
            </a:extLst>
          </p:cNvPr>
          <p:cNvSpPr txBox="1"/>
          <p:nvPr/>
        </p:nvSpPr>
        <p:spPr>
          <a:xfrm>
            <a:off x="242068" y="-16455404"/>
            <a:ext cx="1184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Proposed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Solutions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EA4F63FA-DBB8-0F0E-7923-8BF814BBB927}"/>
              </a:ext>
            </a:extLst>
          </p:cNvPr>
          <p:cNvSpPr/>
          <p:nvPr/>
        </p:nvSpPr>
        <p:spPr>
          <a:xfrm rot="3949070">
            <a:off x="8590499" y="1881107"/>
            <a:ext cx="6092009" cy="4285622"/>
          </a:xfrm>
          <a:prstGeom prst="arc">
            <a:avLst>
              <a:gd name="adj1" fmla="val 15593273"/>
              <a:gd name="adj2" fmla="val 19909237"/>
            </a:avLst>
          </a:prstGeom>
          <a:noFill/>
          <a:ln w="55245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4A1687-9D0B-6D2A-5F71-28F0659157F1}"/>
              </a:ext>
            </a:extLst>
          </p:cNvPr>
          <p:cNvSpPr/>
          <p:nvPr/>
        </p:nvSpPr>
        <p:spPr>
          <a:xfrm>
            <a:off x="3701845" y="1054510"/>
            <a:ext cx="4788310" cy="4748980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330200" h="2540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31FB06F9-4C91-4C50-77BE-D42337E04D9C}"/>
              </a:ext>
            </a:extLst>
          </p:cNvPr>
          <p:cNvSpPr/>
          <p:nvPr/>
        </p:nvSpPr>
        <p:spPr>
          <a:xfrm rot="14791576">
            <a:off x="-7909106" y="2502604"/>
            <a:ext cx="6092009" cy="4285622"/>
          </a:xfrm>
          <a:prstGeom prst="arc">
            <a:avLst>
              <a:gd name="adj1" fmla="val 15593273"/>
              <a:gd name="adj2" fmla="val 19909237"/>
            </a:avLst>
          </a:prstGeom>
          <a:noFill/>
          <a:ln w="55245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420A1699-F785-C0C5-57D4-33A9DDE773E1}"/>
              </a:ext>
            </a:extLst>
          </p:cNvPr>
          <p:cNvSpPr/>
          <p:nvPr/>
        </p:nvSpPr>
        <p:spPr>
          <a:xfrm rot="15069326">
            <a:off x="-7245010" y="3232013"/>
            <a:ext cx="5240475" cy="4285622"/>
          </a:xfrm>
          <a:prstGeom prst="arc">
            <a:avLst>
              <a:gd name="adj1" fmla="val 15222400"/>
              <a:gd name="adj2" fmla="val 19057603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77F7CBB4-535E-5CFE-3C8A-FFD9203E7313}"/>
              </a:ext>
            </a:extLst>
          </p:cNvPr>
          <p:cNvSpPr/>
          <p:nvPr/>
        </p:nvSpPr>
        <p:spPr>
          <a:xfrm rot="14990220">
            <a:off x="-6716449" y="4001282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EB60DFF-D5D8-F0AA-CE3B-F01CE4DA507B}"/>
              </a:ext>
            </a:extLst>
          </p:cNvPr>
          <p:cNvSpPr/>
          <p:nvPr/>
        </p:nvSpPr>
        <p:spPr>
          <a:xfrm rot="21007157">
            <a:off x="-6035621" y="2789020"/>
            <a:ext cx="3014959" cy="2143473"/>
          </a:xfrm>
          <a:prstGeom prst="arc">
            <a:avLst>
              <a:gd name="adj1" fmla="val 15593273"/>
              <a:gd name="adj2" fmla="val 19909237"/>
            </a:avLst>
          </a:prstGeom>
          <a:noFill/>
          <a:ln w="1143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A0DD0D8-D5C2-99E9-CDD5-60C45F7662F0}"/>
              </a:ext>
            </a:extLst>
          </p:cNvPr>
          <p:cNvSpPr/>
          <p:nvPr/>
        </p:nvSpPr>
        <p:spPr>
          <a:xfrm rot="21284907">
            <a:off x="-5672014" y="3082404"/>
            <a:ext cx="2593531" cy="2143473"/>
          </a:xfrm>
          <a:prstGeom prst="arc">
            <a:avLst>
              <a:gd name="adj1" fmla="val 15222400"/>
              <a:gd name="adj2" fmla="val 19057603"/>
            </a:avLst>
          </a:prstGeom>
          <a:noFill/>
          <a:ln w="1143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633DCB9A-6AB9-0AB0-B47C-45906C598D7E}"/>
              </a:ext>
            </a:extLst>
          </p:cNvPr>
          <p:cNvSpPr/>
          <p:nvPr/>
        </p:nvSpPr>
        <p:spPr>
          <a:xfrm rot="21205801">
            <a:off x="-5415782" y="3392823"/>
            <a:ext cx="2176644" cy="2143473"/>
          </a:xfrm>
          <a:prstGeom prst="arc">
            <a:avLst>
              <a:gd name="adj1" fmla="val 15329837"/>
              <a:gd name="adj2" fmla="val 18498170"/>
            </a:avLst>
          </a:prstGeom>
          <a:noFill/>
          <a:ln w="1143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8C20F1-D22D-4BB8-0AD8-583E73F99019}"/>
              </a:ext>
            </a:extLst>
          </p:cNvPr>
          <p:cNvSpPr txBox="1"/>
          <p:nvPr/>
        </p:nvSpPr>
        <p:spPr>
          <a:xfrm>
            <a:off x="182092" y="-14491978"/>
            <a:ext cx="4163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Techno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logy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1752CAE-4E72-4F7E-8CEB-95DBDA454854}"/>
              </a:ext>
            </a:extLst>
          </p:cNvPr>
          <p:cNvGrpSpPr/>
          <p:nvPr/>
        </p:nvGrpSpPr>
        <p:grpSpPr>
          <a:xfrm>
            <a:off x="27786602" y="3205786"/>
            <a:ext cx="936717" cy="1086508"/>
            <a:chOff x="5159283" y="2861379"/>
            <a:chExt cx="936717" cy="108650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90E0AFE-9950-0AC5-3B6F-4F50791CAF83}"/>
                </a:ext>
              </a:extLst>
            </p:cNvPr>
            <p:cNvSpPr/>
            <p:nvPr/>
          </p:nvSpPr>
          <p:spPr>
            <a:xfrm>
              <a:off x="5389718" y="2861379"/>
              <a:ext cx="675613" cy="672227"/>
            </a:xfrm>
            <a:prstGeom prst="ellipse">
              <a:avLst/>
            </a:prstGeom>
            <a:solidFill>
              <a:srgbClr val="1DB954"/>
            </a:solidFill>
            <a:ln>
              <a:noFill/>
            </a:ln>
            <a:scene3d>
              <a:camera prst="orthographicFront">
                <a:rot lat="0" lon="0" rev="0"/>
              </a:camera>
              <a:lightRig rig="morning" dir="t">
                <a:rot lat="0" lon="0" rev="6000000"/>
              </a:lightRig>
            </a:scene3d>
            <a:sp3d z="69850" prstMaterial="plastic">
              <a:bevelT w="127000" h="44450"/>
              <a:bevelB w="298450" h="1714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D1209306-1C63-3D14-E76B-D2E531B54D3F}"/>
                </a:ext>
              </a:extLst>
            </p:cNvPr>
            <p:cNvSpPr/>
            <p:nvPr/>
          </p:nvSpPr>
          <p:spPr>
            <a:xfrm rot="21007157">
              <a:off x="5159283" y="3085598"/>
              <a:ext cx="936717" cy="672773"/>
            </a:xfrm>
            <a:prstGeom prst="arc">
              <a:avLst>
                <a:gd name="adj1" fmla="val 15593273"/>
                <a:gd name="adj2" fmla="val 19909237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75CACA7B-BFCC-44B8-6EAE-81BB07A4067B}"/>
                </a:ext>
              </a:extLst>
            </p:cNvPr>
            <p:cNvSpPr/>
            <p:nvPr/>
          </p:nvSpPr>
          <p:spPr>
            <a:xfrm rot="21284907">
              <a:off x="5272252" y="3177683"/>
              <a:ext cx="805784" cy="672773"/>
            </a:xfrm>
            <a:prstGeom prst="arc">
              <a:avLst>
                <a:gd name="adj1" fmla="val 15222400"/>
                <a:gd name="adj2" fmla="val 19057603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B484F6BD-A851-D354-3D38-CF477EB8E618}"/>
                </a:ext>
              </a:extLst>
            </p:cNvPr>
            <p:cNvSpPr/>
            <p:nvPr/>
          </p:nvSpPr>
          <p:spPr>
            <a:xfrm rot="21205801">
              <a:off x="5351861" y="3275114"/>
              <a:ext cx="676261" cy="672773"/>
            </a:xfrm>
            <a:prstGeom prst="arc">
              <a:avLst>
                <a:gd name="adj1" fmla="val 15329837"/>
                <a:gd name="adj2" fmla="val 18498170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592B027-E530-0A60-AB3E-BB0164113F9C}"/>
              </a:ext>
            </a:extLst>
          </p:cNvPr>
          <p:cNvSpPr txBox="1"/>
          <p:nvPr/>
        </p:nvSpPr>
        <p:spPr>
          <a:xfrm>
            <a:off x="263840" y="-15403116"/>
            <a:ext cx="1184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Our </a:t>
            </a:r>
            <a:r>
              <a:rPr lang="en-US" sz="540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approach</a:t>
            </a:r>
            <a:endParaRPr lang="en-US" sz="5400" dirty="0">
              <a:solidFill>
                <a:srgbClr val="1DB95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1BFE82-62B9-14FB-F095-AEEA0185D4E1}"/>
              </a:ext>
            </a:extLst>
          </p:cNvPr>
          <p:cNvSpPr txBox="1"/>
          <p:nvPr/>
        </p:nvSpPr>
        <p:spPr>
          <a:xfrm>
            <a:off x="4991045" y="-15406556"/>
            <a:ext cx="6179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with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Data Pipeline</a:t>
            </a:r>
          </a:p>
        </p:txBody>
      </p:sp>
      <p:pic>
        <p:nvPicPr>
          <p:cNvPr id="3" name="Picture 2" descr="A diagram of a web api&#10;&#10;Description automatically generated">
            <a:extLst>
              <a:ext uri="{FF2B5EF4-FFF2-40B4-BE49-F238E27FC236}">
                <a16:creationId xmlns:a16="http://schemas.microsoft.com/office/drawing/2014/main" id="{945260BA-B544-79A9-9D87-3FC481DBAA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60155" t="34835" r="10272" b="34778"/>
          <a:stretch/>
        </p:blipFill>
        <p:spPr>
          <a:xfrm>
            <a:off x="12790143" y="1149421"/>
            <a:ext cx="2616785" cy="923330"/>
          </a:xfrm>
          <a:prstGeom prst="round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33D186-2A14-8932-1EFC-FE8D5DB7B7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1805"/>
          <a:stretch/>
        </p:blipFill>
        <p:spPr>
          <a:xfrm>
            <a:off x="15009972" y="2523762"/>
            <a:ext cx="3440990" cy="1038225"/>
          </a:xfrm>
          <a:prstGeom prst="round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C40B944E-F70E-D512-07CC-E241AE3A8DB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3406" t="19425" r="12642" b="10228"/>
          <a:stretch/>
        </p:blipFill>
        <p:spPr>
          <a:xfrm>
            <a:off x="15575249" y="1157927"/>
            <a:ext cx="2855017" cy="1173328"/>
          </a:xfrm>
          <a:prstGeom prst="roundRect">
            <a:avLst/>
          </a:prstGeom>
        </p:spPr>
      </p:pic>
      <p:pic>
        <p:nvPicPr>
          <p:cNvPr id="25" name="Picture 24" descr="A logo of a person&#10;&#10;Description automatically generated">
            <a:extLst>
              <a:ext uri="{FF2B5EF4-FFF2-40B4-BE49-F238E27FC236}">
                <a16:creationId xmlns:a16="http://schemas.microsoft.com/office/drawing/2014/main" id="{7948A79A-5559-7785-C378-4B92BF47BE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2788193" y="4508538"/>
            <a:ext cx="2936006" cy="1580551"/>
          </a:xfrm>
          <a:prstGeom prst="roundRect">
            <a:avLst/>
          </a:prstGeom>
        </p:spPr>
      </p:pic>
      <p:pic>
        <p:nvPicPr>
          <p:cNvPr id="31" name="Picture 30" descr="A logo for a company&#10;&#10;Description automatically generated">
            <a:extLst>
              <a:ext uri="{FF2B5EF4-FFF2-40B4-BE49-F238E27FC236}">
                <a16:creationId xmlns:a16="http://schemas.microsoft.com/office/drawing/2014/main" id="{7F7119E3-A3C9-523A-FF75-07A131663F9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22970" r="25181"/>
          <a:stretch/>
        </p:blipFill>
        <p:spPr>
          <a:xfrm>
            <a:off x="12781482" y="2283256"/>
            <a:ext cx="2057559" cy="1984166"/>
          </a:xfrm>
          <a:prstGeom prst="roundRect">
            <a:avLst/>
          </a:prstGeom>
        </p:spPr>
      </p:pic>
      <p:pic>
        <p:nvPicPr>
          <p:cNvPr id="47" name="Picture 4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D894341-A016-AE0F-40DE-B533CBA6344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b="18421"/>
          <a:stretch/>
        </p:blipFill>
        <p:spPr>
          <a:xfrm>
            <a:off x="21234787" y="2142978"/>
            <a:ext cx="2876443" cy="1060875"/>
          </a:xfrm>
          <a:prstGeom prst="roundRect">
            <a:avLst/>
          </a:prstGeom>
        </p:spPr>
      </p:pic>
      <p:pic>
        <p:nvPicPr>
          <p:cNvPr id="49" name="Picture 48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4C489A0-F0ED-FDF9-4BCA-452A266AC0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8581927" y="1157353"/>
            <a:ext cx="2075987" cy="839315"/>
          </a:xfrm>
          <a:prstGeom prst="roundRect">
            <a:avLst/>
          </a:prstGeom>
          <a:solidFill>
            <a:schemeClr val="bg1"/>
          </a:solidFill>
        </p:spPr>
      </p:pic>
      <p:pic>
        <p:nvPicPr>
          <p:cNvPr id="57" name="Picture 56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E5F65A99-DB41-8DFF-902B-99B6604748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8615182" y="2155967"/>
            <a:ext cx="2338394" cy="1960493"/>
          </a:xfrm>
          <a:prstGeom prst="roundRect">
            <a:avLst/>
          </a:prstGeom>
          <a:solidFill>
            <a:schemeClr val="bg1"/>
          </a:solidFill>
        </p:spPr>
      </p:pic>
      <p:pic>
        <p:nvPicPr>
          <p:cNvPr id="59" name="Picture 58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D4583493-FF5D-1F89-26B6-5772D8E832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22260892" y="3400836"/>
            <a:ext cx="1842264" cy="1842264"/>
          </a:xfrm>
          <a:prstGeom prst="roundRect">
            <a:avLst/>
          </a:prstGeom>
          <a:solidFill>
            <a:schemeClr val="bg1"/>
          </a:solidFill>
        </p:spPr>
      </p:pic>
      <p:pic>
        <p:nvPicPr>
          <p:cNvPr id="60" name="Picture 59" descr="A logo with a circle and a circle with a circle in the middle&#10;&#10;Description automatically generated with medium confidence">
            <a:extLst>
              <a:ext uri="{FF2B5EF4-FFF2-40B4-BE49-F238E27FC236}">
                <a16:creationId xmlns:a16="http://schemas.microsoft.com/office/drawing/2014/main" id="{14B13CB2-130E-96E0-475C-6D3027E83A7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20809575" y="1157353"/>
            <a:ext cx="3314136" cy="795392"/>
          </a:xfrm>
          <a:prstGeom prst="roundRect">
            <a:avLst/>
          </a:prstGeom>
          <a:solidFill>
            <a:schemeClr val="bg1"/>
          </a:solidFill>
        </p:spPr>
      </p:pic>
      <p:pic>
        <p:nvPicPr>
          <p:cNvPr id="62" name="Picture 61" descr="A blue and black logo&#10;&#10;Description automatically generated">
            <a:extLst>
              <a:ext uri="{FF2B5EF4-FFF2-40B4-BE49-F238E27FC236}">
                <a16:creationId xmlns:a16="http://schemas.microsoft.com/office/drawing/2014/main" id="{DAB41CCE-786D-5087-A9E2-98153DA5505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15924827" y="3705875"/>
            <a:ext cx="2495941" cy="2406572"/>
          </a:xfrm>
          <a:prstGeom prst="roundRect">
            <a:avLst/>
          </a:prstGeom>
          <a:solidFill>
            <a:schemeClr val="bg1"/>
          </a:solidFill>
        </p:spPr>
      </p:pic>
      <p:pic>
        <p:nvPicPr>
          <p:cNvPr id="1025" name="Picture 1024" descr="A logo with a smile&#10;&#10;Description automatically generated">
            <a:extLst>
              <a:ext uri="{FF2B5EF4-FFF2-40B4-BE49-F238E27FC236}">
                <a16:creationId xmlns:a16="http://schemas.microsoft.com/office/drawing/2014/main" id="{FEC6B2E4-6A5E-C33C-6FBE-41AF08D0151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14985605" y="3686338"/>
            <a:ext cx="834046" cy="504836"/>
          </a:xfrm>
          <a:prstGeom prst="roundRect">
            <a:avLst/>
          </a:prstGeom>
          <a:solidFill>
            <a:schemeClr val="bg1"/>
          </a:solidFill>
        </p:spPr>
      </p:pic>
      <p:pic>
        <p:nvPicPr>
          <p:cNvPr id="1028" name="Picture 1027" descr="A blue triangle with black background&#10;&#10;Description automatically generated">
            <a:extLst>
              <a:ext uri="{FF2B5EF4-FFF2-40B4-BE49-F238E27FC236}">
                <a16:creationId xmlns:a16="http://schemas.microsoft.com/office/drawing/2014/main" id="{33F8D57C-7DEC-447B-F80F-FE250481675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8"/>
              </a:ext>
            </a:extLst>
          </a:blip>
          <a:stretch>
            <a:fillRect/>
          </a:stretch>
        </p:blipFill>
        <p:spPr>
          <a:xfrm>
            <a:off x="18709938" y="4504591"/>
            <a:ext cx="2844566" cy="1600068"/>
          </a:xfrm>
          <a:prstGeom prst="roundRect">
            <a:avLst/>
          </a:prstGeom>
          <a:solidFill>
            <a:schemeClr val="bg1"/>
          </a:solidFill>
        </p:spPr>
      </p:pic>
      <p:pic>
        <p:nvPicPr>
          <p:cNvPr id="1030" name="Picture 1029" descr="A hexagon with a black circle&#10;&#10;Description automatically generated">
            <a:extLst>
              <a:ext uri="{FF2B5EF4-FFF2-40B4-BE49-F238E27FC236}">
                <a16:creationId xmlns:a16="http://schemas.microsoft.com/office/drawing/2014/main" id="{1EEBE78D-127D-686D-A246-7A197536A99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21088223" y="3433015"/>
            <a:ext cx="888953" cy="888953"/>
          </a:xfrm>
          <a:prstGeom prst="roundRect">
            <a:avLst/>
          </a:prstGeom>
          <a:solidFill>
            <a:schemeClr val="bg1"/>
          </a:solidFill>
        </p:spPr>
      </p:pic>
      <p:pic>
        <p:nvPicPr>
          <p:cNvPr id="1034" name="Picture 103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13DE64F-658E-678C-F552-53118E13A3B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21789278" y="5356371"/>
            <a:ext cx="2291868" cy="602353"/>
          </a:xfrm>
          <a:prstGeom prst="round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412395-9E6B-67FE-C036-ADCCA629217F}"/>
              </a:ext>
            </a:extLst>
          </p:cNvPr>
          <p:cNvSpPr txBox="1"/>
          <p:nvPr/>
        </p:nvSpPr>
        <p:spPr>
          <a:xfrm>
            <a:off x="4014251" y="2367171"/>
            <a:ext cx="4163498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866514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5090">
        <p159:morph option="byObject"/>
      </p:transition>
    </mc:Choice>
    <mc:Fallback>
      <p:transition spd="slow" advTm="50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9368B3-9C3D-86CA-81F4-623A98435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B1B0296-CE11-2ADB-3F4D-6B2CD42CF490}"/>
              </a:ext>
            </a:extLst>
          </p:cNvPr>
          <p:cNvGrpSpPr/>
          <p:nvPr/>
        </p:nvGrpSpPr>
        <p:grpSpPr>
          <a:xfrm rot="11198909">
            <a:off x="6528831" y="4045139"/>
            <a:ext cx="214184" cy="232439"/>
            <a:chOff x="5159283" y="2861379"/>
            <a:chExt cx="936717" cy="108650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B9CA1D2-E0C6-7431-DB18-377CA9AE3044}"/>
                </a:ext>
              </a:extLst>
            </p:cNvPr>
            <p:cNvSpPr/>
            <p:nvPr/>
          </p:nvSpPr>
          <p:spPr>
            <a:xfrm>
              <a:off x="5389718" y="2861379"/>
              <a:ext cx="675613" cy="672227"/>
            </a:xfrm>
            <a:prstGeom prst="ellipse">
              <a:avLst/>
            </a:prstGeom>
            <a:solidFill>
              <a:srgbClr val="1DB954"/>
            </a:solidFill>
            <a:ln>
              <a:noFill/>
            </a:ln>
            <a:scene3d>
              <a:camera prst="orthographicFront">
                <a:rot lat="0" lon="0" rev="0"/>
              </a:camera>
              <a:lightRig rig="morning" dir="t">
                <a:rot lat="0" lon="0" rev="6000000"/>
              </a:lightRig>
            </a:scene3d>
            <a:sp3d z="69850" prstMaterial="plastic">
              <a:bevelT w="127000" h="44450"/>
              <a:bevelB w="298450" h="1714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813B8A0C-EA60-1610-D434-8E9E92D90826}"/>
                </a:ext>
              </a:extLst>
            </p:cNvPr>
            <p:cNvSpPr/>
            <p:nvPr/>
          </p:nvSpPr>
          <p:spPr>
            <a:xfrm rot="21007157">
              <a:off x="5159283" y="3085598"/>
              <a:ext cx="936717" cy="672773"/>
            </a:xfrm>
            <a:prstGeom prst="arc">
              <a:avLst>
                <a:gd name="adj1" fmla="val 15593273"/>
                <a:gd name="adj2" fmla="val 19909237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AC96C7A9-CF07-5B0D-E496-0E2BF983CA68}"/>
                </a:ext>
              </a:extLst>
            </p:cNvPr>
            <p:cNvSpPr/>
            <p:nvPr/>
          </p:nvSpPr>
          <p:spPr>
            <a:xfrm rot="21284907">
              <a:off x="5272252" y="3177683"/>
              <a:ext cx="805784" cy="672773"/>
            </a:xfrm>
            <a:prstGeom prst="arc">
              <a:avLst>
                <a:gd name="adj1" fmla="val 15222400"/>
                <a:gd name="adj2" fmla="val 19057603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EF43E654-BF82-2121-02D0-1F2DF62207F1}"/>
                </a:ext>
              </a:extLst>
            </p:cNvPr>
            <p:cNvSpPr/>
            <p:nvPr/>
          </p:nvSpPr>
          <p:spPr>
            <a:xfrm rot="21205801">
              <a:off x="5351861" y="3275114"/>
              <a:ext cx="676261" cy="672773"/>
            </a:xfrm>
            <a:prstGeom prst="arc">
              <a:avLst>
                <a:gd name="adj1" fmla="val 15329837"/>
                <a:gd name="adj2" fmla="val 18498170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B71DB566-0C59-5983-ED2F-D9DA9878DA2A}"/>
              </a:ext>
            </a:extLst>
          </p:cNvPr>
          <p:cNvSpPr/>
          <p:nvPr/>
        </p:nvSpPr>
        <p:spPr>
          <a:xfrm rot="10606066">
            <a:off x="5520694" y="3023645"/>
            <a:ext cx="689381" cy="663645"/>
          </a:xfrm>
          <a:prstGeom prst="arc">
            <a:avLst>
              <a:gd name="adj1" fmla="val 15593273"/>
              <a:gd name="adj2" fmla="val 13946416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CD9B6CA-41C9-19FE-9786-EB25C7A5E84F}"/>
              </a:ext>
            </a:extLst>
          </p:cNvPr>
          <p:cNvSpPr/>
          <p:nvPr/>
        </p:nvSpPr>
        <p:spPr>
          <a:xfrm rot="10883816">
            <a:off x="5797155" y="3081914"/>
            <a:ext cx="605258" cy="594242"/>
          </a:xfrm>
          <a:prstGeom prst="arc">
            <a:avLst>
              <a:gd name="adj1" fmla="val 15577122"/>
              <a:gd name="adj2" fmla="val 13401050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EF95DF1-158C-B228-C055-EC314EEEDBE4}"/>
              </a:ext>
            </a:extLst>
          </p:cNvPr>
          <p:cNvSpPr/>
          <p:nvPr/>
        </p:nvSpPr>
        <p:spPr>
          <a:xfrm rot="10804710">
            <a:off x="5963516" y="3296581"/>
            <a:ext cx="516733" cy="514862"/>
          </a:xfrm>
          <a:prstGeom prst="arc">
            <a:avLst>
              <a:gd name="adj1" fmla="val 16098141"/>
              <a:gd name="adj2" fmla="val 13017037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E32D9E-0625-AE04-3E63-C5F6750CC492}"/>
              </a:ext>
            </a:extLst>
          </p:cNvPr>
          <p:cNvSpPr/>
          <p:nvPr/>
        </p:nvSpPr>
        <p:spPr>
          <a:xfrm rot="18177412" flipH="1" flipV="1">
            <a:off x="4299094" y="2484082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Gathering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81BEE4-BD1E-A1AF-C00F-56A7C55335E5}"/>
              </a:ext>
            </a:extLst>
          </p:cNvPr>
          <p:cNvSpPr/>
          <p:nvPr/>
        </p:nvSpPr>
        <p:spPr>
          <a:xfrm rot="18177412" flipH="1" flipV="1">
            <a:off x="5937115" y="1592302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Refining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F321EA-FB35-B53E-0D48-64C187CE233C}"/>
              </a:ext>
            </a:extLst>
          </p:cNvPr>
          <p:cNvSpPr/>
          <p:nvPr/>
        </p:nvSpPr>
        <p:spPr>
          <a:xfrm rot="18177412" flipH="1" flipV="1">
            <a:off x="7631799" y="2622256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Exploratory</a:t>
            </a:r>
          </a:p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Analysis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0D4FB0-02D0-C9F4-6A41-E53614C4484B}"/>
              </a:ext>
            </a:extLst>
          </p:cNvPr>
          <p:cNvSpPr/>
          <p:nvPr/>
        </p:nvSpPr>
        <p:spPr>
          <a:xfrm rot="18177412" flipH="1" flipV="1">
            <a:off x="7461491" y="4511524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Modelling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8E807F-A9E4-F91D-DB86-0FADC49F3F4C}"/>
              </a:ext>
            </a:extLst>
          </p:cNvPr>
          <p:cNvSpPr/>
          <p:nvPr/>
        </p:nvSpPr>
        <p:spPr>
          <a:xfrm rot="18177412" flipH="1" flipV="1">
            <a:off x="5968666" y="5400533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Model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Evaluation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F031A3-4454-CD53-427D-0D6DB81481A7}"/>
              </a:ext>
            </a:extLst>
          </p:cNvPr>
          <p:cNvSpPr/>
          <p:nvPr/>
        </p:nvSpPr>
        <p:spPr>
          <a:xfrm rot="18177412" flipH="1" flipV="1">
            <a:off x="4408526" y="4726385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Deployment</a:t>
            </a:r>
            <a:endParaRPr lang="en-US" sz="1600" b="1" dirty="0">
              <a:solidFill>
                <a:srgbClr val="21212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E81E35-988A-22EB-830F-11AEB1561694}"/>
              </a:ext>
            </a:extLst>
          </p:cNvPr>
          <p:cNvSpPr/>
          <p:nvPr/>
        </p:nvSpPr>
        <p:spPr>
          <a:xfrm>
            <a:off x="3044062" y="1191459"/>
            <a:ext cx="6092650" cy="5240676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E034B5-06C9-11D1-FACF-AD8A94BB32EF}"/>
              </a:ext>
            </a:extLst>
          </p:cNvPr>
          <p:cNvSpPr/>
          <p:nvPr/>
        </p:nvSpPr>
        <p:spPr>
          <a:xfrm>
            <a:off x="388801" y="1001501"/>
            <a:ext cx="4788310" cy="4748980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330200" h="2540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F09B0609-0C5E-A590-973F-E565C279F6B8}"/>
              </a:ext>
            </a:extLst>
          </p:cNvPr>
          <p:cNvSpPr/>
          <p:nvPr/>
        </p:nvSpPr>
        <p:spPr>
          <a:xfrm rot="21004603">
            <a:off x="-914749" y="2502604"/>
            <a:ext cx="6092009" cy="4285622"/>
          </a:xfrm>
          <a:prstGeom prst="arc">
            <a:avLst>
              <a:gd name="adj1" fmla="val 15593273"/>
              <a:gd name="adj2" fmla="val 19909237"/>
            </a:avLst>
          </a:prstGeom>
          <a:noFill/>
          <a:ln w="55245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B292ADB3-B808-3497-3A7D-DDD16FEBD1E7}"/>
              </a:ext>
            </a:extLst>
          </p:cNvPr>
          <p:cNvSpPr/>
          <p:nvPr/>
        </p:nvSpPr>
        <p:spPr>
          <a:xfrm rot="21282353">
            <a:off x="-250653" y="3232013"/>
            <a:ext cx="5240475" cy="4285622"/>
          </a:xfrm>
          <a:prstGeom prst="arc">
            <a:avLst>
              <a:gd name="adj1" fmla="val 15222400"/>
              <a:gd name="adj2" fmla="val 19057603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34A4EA37-6F5D-B0D0-339B-47D4EC1CCDFC}"/>
              </a:ext>
            </a:extLst>
          </p:cNvPr>
          <p:cNvSpPr/>
          <p:nvPr/>
        </p:nvSpPr>
        <p:spPr>
          <a:xfrm rot="21203247">
            <a:off x="277908" y="4001282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FD715-B857-BA5B-12B8-525D0B888792}"/>
              </a:ext>
            </a:extLst>
          </p:cNvPr>
          <p:cNvSpPr txBox="1"/>
          <p:nvPr/>
        </p:nvSpPr>
        <p:spPr>
          <a:xfrm>
            <a:off x="6081572" y="1720840"/>
            <a:ext cx="5300869" cy="3416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Real-Time Trend Analysis </a:t>
            </a:r>
            <a:r>
              <a:rPr lang="en-US" sz="5400" b="0" i="0" dirty="0">
                <a:solidFill>
                  <a:srgbClr val="1DB954"/>
                </a:solidFill>
                <a:effectLst/>
                <a:latin typeface="Arial Rounded MT Bold" panose="020F0704030504030204" pitchFamily="34" charset="0"/>
              </a:rPr>
              <a:t>Pipeline </a:t>
            </a:r>
            <a:r>
              <a:rPr lang="en-US" sz="54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for Spotify</a:t>
            </a:r>
            <a:endParaRPr lang="en-US" sz="7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29673-0EA0-35CF-96CD-6F68852DE9B7}"/>
              </a:ext>
            </a:extLst>
          </p:cNvPr>
          <p:cNvSpPr txBox="1"/>
          <p:nvPr/>
        </p:nvSpPr>
        <p:spPr>
          <a:xfrm>
            <a:off x="-3830561" y="78171"/>
            <a:ext cx="3405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About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Us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D4C43A-5875-5938-C87A-F53821E7C83A}"/>
              </a:ext>
            </a:extLst>
          </p:cNvPr>
          <p:cNvSpPr/>
          <p:nvPr/>
        </p:nvSpPr>
        <p:spPr>
          <a:xfrm rot="9407161">
            <a:off x="9209873" y="7757728"/>
            <a:ext cx="2428729" cy="2429164"/>
          </a:xfrm>
          <a:prstGeom prst="ellipse">
            <a:avLst/>
          </a:prstGeom>
          <a:blipFill>
            <a:blip r:embed="rId2"/>
            <a:stretch>
              <a:fillRect l="-6475" t="-38462" r="1057" b="-23402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AE656-458E-2D0C-E2B4-DF46A25016BC}"/>
              </a:ext>
            </a:extLst>
          </p:cNvPr>
          <p:cNvSpPr txBox="1"/>
          <p:nvPr/>
        </p:nvSpPr>
        <p:spPr>
          <a:xfrm>
            <a:off x="495942" y="10374913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Chanakya Samsani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6E4FE-5A49-B044-33DB-4C3185A814A0}"/>
              </a:ext>
            </a:extLst>
          </p:cNvPr>
          <p:cNvSpPr txBox="1"/>
          <p:nvPr/>
        </p:nvSpPr>
        <p:spPr>
          <a:xfrm>
            <a:off x="3391918" y="10374913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Bikram Chand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Data Engineer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0E69C-C00F-EE82-6DAF-7EDA3E575B76}"/>
              </a:ext>
            </a:extLst>
          </p:cNvPr>
          <p:cNvSpPr txBox="1"/>
          <p:nvPr/>
        </p:nvSpPr>
        <p:spPr>
          <a:xfrm>
            <a:off x="6303278" y="10379451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Sai Charan Chandu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DevOps Engineer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B9B8DE-649D-21F3-90C6-0C1414B9C549}"/>
              </a:ext>
            </a:extLst>
          </p:cNvPr>
          <p:cNvSpPr txBox="1"/>
          <p:nvPr/>
        </p:nvSpPr>
        <p:spPr>
          <a:xfrm>
            <a:off x="9209873" y="10374912"/>
            <a:ext cx="257955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Chethan Chakradhar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ML Engineer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2CEBDD-9F60-CAEB-D0FD-C33A1633AFFC}"/>
              </a:ext>
            </a:extLst>
          </p:cNvPr>
          <p:cNvSpPr/>
          <p:nvPr/>
        </p:nvSpPr>
        <p:spPr>
          <a:xfrm rot="9370321">
            <a:off x="3391917" y="7848004"/>
            <a:ext cx="2428729" cy="2429164"/>
          </a:xfrm>
          <a:prstGeom prst="ellipse">
            <a:avLst/>
          </a:prstGeom>
          <a:blipFill>
            <a:blip r:embed="rId3"/>
            <a:stretch>
              <a:fillRect l="-79889" t="-185265" r="-87421" b="-57281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2D8BD5-8879-7A2F-54B1-02FE626E740A}"/>
              </a:ext>
            </a:extLst>
          </p:cNvPr>
          <p:cNvSpPr/>
          <p:nvPr/>
        </p:nvSpPr>
        <p:spPr>
          <a:xfrm rot="9216941">
            <a:off x="6337317" y="7852020"/>
            <a:ext cx="2428729" cy="2377440"/>
          </a:xfrm>
          <a:prstGeom prst="ellipse">
            <a:avLst/>
          </a:prstGeom>
          <a:blipFill>
            <a:blip r:embed="rId4"/>
            <a:stretch>
              <a:fillRect l="-21533" t="-25000" r="-29063" b="-63462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E9FDE81-2C18-C544-39EC-26C68A250199}"/>
              </a:ext>
            </a:extLst>
          </p:cNvPr>
          <p:cNvSpPr/>
          <p:nvPr/>
        </p:nvSpPr>
        <p:spPr>
          <a:xfrm rot="9465433">
            <a:off x="515811" y="7883703"/>
            <a:ext cx="2428729" cy="2429164"/>
          </a:xfrm>
          <a:prstGeom prst="ellipse">
            <a:avLst/>
          </a:prstGeom>
          <a:blipFill>
            <a:blip r:embed="rId5"/>
            <a:stretch>
              <a:fillRect l="-55418" t="-4582" r="-70478" b="-125038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95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3789">
        <p159:morph option="byObject"/>
      </p:transition>
    </mc:Choice>
    <mc:Fallback>
      <p:transition spd="slow" advTm="378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2833C8-452A-DAA8-2215-63098FAA6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916F06F-C408-12B5-94FE-80B661492E3A}"/>
              </a:ext>
            </a:extLst>
          </p:cNvPr>
          <p:cNvGrpSpPr/>
          <p:nvPr/>
        </p:nvGrpSpPr>
        <p:grpSpPr>
          <a:xfrm rot="11198909">
            <a:off x="6528831" y="4045139"/>
            <a:ext cx="214184" cy="232439"/>
            <a:chOff x="5159283" y="2861379"/>
            <a:chExt cx="936717" cy="108650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31B765-52EC-3CA1-7ADE-D2504BA91988}"/>
                </a:ext>
              </a:extLst>
            </p:cNvPr>
            <p:cNvSpPr/>
            <p:nvPr/>
          </p:nvSpPr>
          <p:spPr>
            <a:xfrm>
              <a:off x="5389718" y="2861379"/>
              <a:ext cx="675613" cy="672227"/>
            </a:xfrm>
            <a:prstGeom prst="ellipse">
              <a:avLst/>
            </a:prstGeom>
            <a:solidFill>
              <a:srgbClr val="1DB954"/>
            </a:solidFill>
            <a:ln>
              <a:noFill/>
            </a:ln>
            <a:scene3d>
              <a:camera prst="orthographicFront">
                <a:rot lat="0" lon="0" rev="0"/>
              </a:camera>
              <a:lightRig rig="morning" dir="t">
                <a:rot lat="0" lon="0" rev="6000000"/>
              </a:lightRig>
            </a:scene3d>
            <a:sp3d z="69850" prstMaterial="plastic">
              <a:bevelT w="127000" h="44450"/>
              <a:bevelB w="298450" h="1714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131772C8-EE9A-AD34-9F90-CB99594502DF}"/>
                </a:ext>
              </a:extLst>
            </p:cNvPr>
            <p:cNvSpPr/>
            <p:nvPr/>
          </p:nvSpPr>
          <p:spPr>
            <a:xfrm rot="21007157">
              <a:off x="5159283" y="3085598"/>
              <a:ext cx="936717" cy="672773"/>
            </a:xfrm>
            <a:prstGeom prst="arc">
              <a:avLst>
                <a:gd name="adj1" fmla="val 15593273"/>
                <a:gd name="adj2" fmla="val 19909237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D5256CD-D418-66D1-EF9E-2BAFDBC51025}"/>
                </a:ext>
              </a:extLst>
            </p:cNvPr>
            <p:cNvSpPr/>
            <p:nvPr/>
          </p:nvSpPr>
          <p:spPr>
            <a:xfrm rot="21284907">
              <a:off x="5272252" y="3177683"/>
              <a:ext cx="805784" cy="672773"/>
            </a:xfrm>
            <a:prstGeom prst="arc">
              <a:avLst>
                <a:gd name="adj1" fmla="val 15222400"/>
                <a:gd name="adj2" fmla="val 19057603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263BDAB7-ED93-D301-691E-E7BD8191FB5B}"/>
                </a:ext>
              </a:extLst>
            </p:cNvPr>
            <p:cNvSpPr/>
            <p:nvPr/>
          </p:nvSpPr>
          <p:spPr>
            <a:xfrm rot="21205801">
              <a:off x="5351861" y="3275114"/>
              <a:ext cx="676261" cy="672773"/>
            </a:xfrm>
            <a:prstGeom prst="arc">
              <a:avLst>
                <a:gd name="adj1" fmla="val 15329837"/>
                <a:gd name="adj2" fmla="val 18498170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Arc 14">
            <a:extLst>
              <a:ext uri="{FF2B5EF4-FFF2-40B4-BE49-F238E27FC236}">
                <a16:creationId xmlns:a16="http://schemas.microsoft.com/office/drawing/2014/main" id="{231FCA34-9295-1388-5C84-6F565DFBA3E7}"/>
              </a:ext>
            </a:extLst>
          </p:cNvPr>
          <p:cNvSpPr/>
          <p:nvPr/>
        </p:nvSpPr>
        <p:spPr>
          <a:xfrm rot="10606066">
            <a:off x="5520694" y="3023645"/>
            <a:ext cx="689381" cy="663645"/>
          </a:xfrm>
          <a:prstGeom prst="arc">
            <a:avLst>
              <a:gd name="adj1" fmla="val 15593273"/>
              <a:gd name="adj2" fmla="val 13946416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72AB28D5-CCA3-D770-B4A7-5BF5DA4704BE}"/>
              </a:ext>
            </a:extLst>
          </p:cNvPr>
          <p:cNvSpPr/>
          <p:nvPr/>
        </p:nvSpPr>
        <p:spPr>
          <a:xfrm rot="10883816">
            <a:off x="5797155" y="3081914"/>
            <a:ext cx="605258" cy="594242"/>
          </a:xfrm>
          <a:prstGeom prst="arc">
            <a:avLst>
              <a:gd name="adj1" fmla="val 15577122"/>
              <a:gd name="adj2" fmla="val 13401050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7E2B6B3-1DCB-FC99-5AE5-A99C06EF977B}"/>
              </a:ext>
            </a:extLst>
          </p:cNvPr>
          <p:cNvSpPr/>
          <p:nvPr/>
        </p:nvSpPr>
        <p:spPr>
          <a:xfrm rot="10804710">
            <a:off x="5963516" y="3296581"/>
            <a:ext cx="516733" cy="514862"/>
          </a:xfrm>
          <a:prstGeom prst="arc">
            <a:avLst>
              <a:gd name="adj1" fmla="val 16098141"/>
              <a:gd name="adj2" fmla="val 13017037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1FB4EC-C619-CA75-ACCC-C977A0BE1B81}"/>
              </a:ext>
            </a:extLst>
          </p:cNvPr>
          <p:cNvSpPr/>
          <p:nvPr/>
        </p:nvSpPr>
        <p:spPr>
          <a:xfrm rot="18177412" flipH="1" flipV="1">
            <a:off x="4299094" y="2484082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Gathering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D71EE7-9F23-810C-939C-C76A1BF3EC7C}"/>
              </a:ext>
            </a:extLst>
          </p:cNvPr>
          <p:cNvSpPr/>
          <p:nvPr/>
        </p:nvSpPr>
        <p:spPr>
          <a:xfrm rot="18177412" flipH="1" flipV="1">
            <a:off x="5937115" y="1592302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Refining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78FEA3-B025-AC98-F535-3477858EA113}"/>
              </a:ext>
            </a:extLst>
          </p:cNvPr>
          <p:cNvSpPr/>
          <p:nvPr/>
        </p:nvSpPr>
        <p:spPr>
          <a:xfrm rot="18177412" flipH="1" flipV="1">
            <a:off x="7631799" y="2622256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Exploratory</a:t>
            </a:r>
          </a:p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Analysis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F6543A-2F30-F624-AF79-9AA1F7A67543}"/>
              </a:ext>
            </a:extLst>
          </p:cNvPr>
          <p:cNvSpPr/>
          <p:nvPr/>
        </p:nvSpPr>
        <p:spPr>
          <a:xfrm rot="18177412" flipH="1" flipV="1">
            <a:off x="7461491" y="4511524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Modelling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EBADB7-DE60-1054-4D74-80E962B29575}"/>
              </a:ext>
            </a:extLst>
          </p:cNvPr>
          <p:cNvSpPr/>
          <p:nvPr/>
        </p:nvSpPr>
        <p:spPr>
          <a:xfrm rot="18177412" flipH="1" flipV="1">
            <a:off x="5968666" y="5400533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Model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Evaluation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9AE2AD5-6B29-C872-C66A-B8F9DFB9B900}"/>
              </a:ext>
            </a:extLst>
          </p:cNvPr>
          <p:cNvSpPr/>
          <p:nvPr/>
        </p:nvSpPr>
        <p:spPr>
          <a:xfrm rot="18177412" flipH="1" flipV="1">
            <a:off x="4408526" y="4726385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Deployment</a:t>
            </a:r>
            <a:endParaRPr lang="en-US" sz="1600" b="1" dirty="0">
              <a:solidFill>
                <a:srgbClr val="21212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172E81-24E2-E282-5510-47DA3EC399C8}"/>
              </a:ext>
            </a:extLst>
          </p:cNvPr>
          <p:cNvSpPr/>
          <p:nvPr/>
        </p:nvSpPr>
        <p:spPr>
          <a:xfrm>
            <a:off x="3044062" y="1191459"/>
            <a:ext cx="6092650" cy="5240676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EC9C4B-7174-6191-BC78-C3423FBDFE73}"/>
              </a:ext>
            </a:extLst>
          </p:cNvPr>
          <p:cNvSpPr/>
          <p:nvPr/>
        </p:nvSpPr>
        <p:spPr>
          <a:xfrm rot="15386973">
            <a:off x="-6605556" y="1001501"/>
            <a:ext cx="4788310" cy="4748980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330200" h="2540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554B8B1D-638D-DA0C-390A-6D9EA750224E}"/>
              </a:ext>
            </a:extLst>
          </p:cNvPr>
          <p:cNvSpPr/>
          <p:nvPr/>
        </p:nvSpPr>
        <p:spPr>
          <a:xfrm rot="14791576">
            <a:off x="-7909106" y="2502604"/>
            <a:ext cx="6092009" cy="4285622"/>
          </a:xfrm>
          <a:prstGeom prst="arc">
            <a:avLst>
              <a:gd name="adj1" fmla="val 15593273"/>
              <a:gd name="adj2" fmla="val 19909237"/>
            </a:avLst>
          </a:prstGeom>
          <a:noFill/>
          <a:ln w="55245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708D033-F6DC-C542-AAA2-F41822C3B574}"/>
              </a:ext>
            </a:extLst>
          </p:cNvPr>
          <p:cNvSpPr/>
          <p:nvPr/>
        </p:nvSpPr>
        <p:spPr>
          <a:xfrm rot="15069326">
            <a:off x="-7245010" y="3232013"/>
            <a:ext cx="5240475" cy="4285622"/>
          </a:xfrm>
          <a:prstGeom prst="arc">
            <a:avLst>
              <a:gd name="adj1" fmla="val 15222400"/>
              <a:gd name="adj2" fmla="val 19057603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FC4119D0-E286-7A2F-5114-DE49A982F887}"/>
              </a:ext>
            </a:extLst>
          </p:cNvPr>
          <p:cNvSpPr/>
          <p:nvPr/>
        </p:nvSpPr>
        <p:spPr>
          <a:xfrm rot="14990220">
            <a:off x="-6716449" y="4001282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18FF52-3291-2CED-CF11-347EE1848A62}"/>
              </a:ext>
            </a:extLst>
          </p:cNvPr>
          <p:cNvSpPr/>
          <p:nvPr/>
        </p:nvSpPr>
        <p:spPr>
          <a:xfrm>
            <a:off x="28778286" y="3741438"/>
            <a:ext cx="509935" cy="4854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B8E36B-08F7-A5A6-E0C5-DF47009A756D}"/>
              </a:ext>
            </a:extLst>
          </p:cNvPr>
          <p:cNvSpPr txBox="1"/>
          <p:nvPr/>
        </p:nvSpPr>
        <p:spPr>
          <a:xfrm>
            <a:off x="248356" y="225778"/>
            <a:ext cx="769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About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170FD5-B103-11E2-8181-2698521AC148}"/>
              </a:ext>
            </a:extLst>
          </p:cNvPr>
          <p:cNvSpPr/>
          <p:nvPr/>
        </p:nvSpPr>
        <p:spPr>
          <a:xfrm>
            <a:off x="6337317" y="2258940"/>
            <a:ext cx="2428729" cy="2377440"/>
          </a:xfrm>
          <a:prstGeom prst="ellipse">
            <a:avLst/>
          </a:prstGeom>
          <a:blipFill>
            <a:blip r:embed="rId2"/>
            <a:stretch>
              <a:fillRect l="-21533" t="-25000" r="-29063" b="-63462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FDBC92-2735-FAD6-9E49-70051ADD6998}"/>
              </a:ext>
            </a:extLst>
          </p:cNvPr>
          <p:cNvSpPr/>
          <p:nvPr/>
        </p:nvSpPr>
        <p:spPr>
          <a:xfrm>
            <a:off x="3430722" y="2258940"/>
            <a:ext cx="2428729" cy="2429164"/>
          </a:xfrm>
          <a:prstGeom prst="ellipse">
            <a:avLst/>
          </a:prstGeom>
          <a:blipFill>
            <a:blip r:embed="rId3"/>
            <a:stretch>
              <a:fillRect l="-79889" t="-185265" r="-87421" b="-57281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B3798D-3343-C91B-4262-0B0BBF89ECD4}"/>
              </a:ext>
            </a:extLst>
          </p:cNvPr>
          <p:cNvSpPr txBox="1"/>
          <p:nvPr/>
        </p:nvSpPr>
        <p:spPr>
          <a:xfrm>
            <a:off x="529980" y="4876125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Chanakya Samsani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399A33-872D-6C0A-444D-9F2E6A4EBA09}"/>
              </a:ext>
            </a:extLst>
          </p:cNvPr>
          <p:cNvSpPr txBox="1"/>
          <p:nvPr/>
        </p:nvSpPr>
        <p:spPr>
          <a:xfrm>
            <a:off x="3425956" y="4876125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Bikram Chand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Data Engineer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8F59E0-4358-1F42-723E-BDE555B6DC23}"/>
              </a:ext>
            </a:extLst>
          </p:cNvPr>
          <p:cNvSpPr txBox="1"/>
          <p:nvPr/>
        </p:nvSpPr>
        <p:spPr>
          <a:xfrm>
            <a:off x="6337316" y="4880663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Sai Charan Chandu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DevOps Engineer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B4B3BF-F08B-C4C6-F3B3-4015961DA13F}"/>
              </a:ext>
            </a:extLst>
          </p:cNvPr>
          <p:cNvSpPr txBox="1"/>
          <p:nvPr/>
        </p:nvSpPr>
        <p:spPr>
          <a:xfrm>
            <a:off x="9243911" y="4876124"/>
            <a:ext cx="26192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Chethan Chakradhar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ML Engineer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9E4AAEE-5CFF-39D1-1ADF-E60577388518}"/>
              </a:ext>
            </a:extLst>
          </p:cNvPr>
          <p:cNvSpPr/>
          <p:nvPr/>
        </p:nvSpPr>
        <p:spPr>
          <a:xfrm>
            <a:off x="548640" y="2278093"/>
            <a:ext cx="2428729" cy="2429164"/>
          </a:xfrm>
          <a:prstGeom prst="ellipse">
            <a:avLst/>
          </a:prstGeom>
          <a:blipFill>
            <a:blip r:embed="rId4"/>
            <a:stretch>
              <a:fillRect l="-55418" t="-4582" r="-70478" b="-125038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4285D8-D5A0-27A3-670E-77A6E751DBFB}"/>
              </a:ext>
            </a:extLst>
          </p:cNvPr>
          <p:cNvSpPr/>
          <p:nvPr/>
        </p:nvSpPr>
        <p:spPr>
          <a:xfrm>
            <a:off x="9316855" y="2278093"/>
            <a:ext cx="2428729" cy="2429164"/>
          </a:xfrm>
          <a:prstGeom prst="ellipse">
            <a:avLst/>
          </a:prstGeom>
          <a:blipFill>
            <a:blip r:embed="rId5"/>
            <a:stretch>
              <a:fillRect l="-10240" t="-38462" r="-2708" b="-23402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B537FEA-7235-61BF-3368-9B411160517D}"/>
              </a:ext>
            </a:extLst>
          </p:cNvPr>
          <p:cNvSpPr/>
          <p:nvPr/>
        </p:nvSpPr>
        <p:spPr>
          <a:xfrm rot="15122777">
            <a:off x="-3191828" y="2183393"/>
            <a:ext cx="6092009" cy="4285622"/>
          </a:xfrm>
          <a:prstGeom prst="arc">
            <a:avLst>
              <a:gd name="adj1" fmla="val 15593273"/>
              <a:gd name="adj2" fmla="val 19909237"/>
            </a:avLst>
          </a:prstGeom>
          <a:noFill/>
          <a:ln w="55245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65700C9F-E2CA-D6CF-8544-B4FAB818D7EB}"/>
              </a:ext>
            </a:extLst>
          </p:cNvPr>
          <p:cNvSpPr/>
          <p:nvPr/>
        </p:nvSpPr>
        <p:spPr>
          <a:xfrm rot="15400527">
            <a:off x="-2704849" y="3657769"/>
            <a:ext cx="5240475" cy="4285622"/>
          </a:xfrm>
          <a:prstGeom prst="arc">
            <a:avLst>
              <a:gd name="adj1" fmla="val 15222400"/>
              <a:gd name="adj2" fmla="val 19057603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AC3E8131-7435-FCF0-E659-4B0BCDE7DD52}"/>
              </a:ext>
            </a:extLst>
          </p:cNvPr>
          <p:cNvSpPr/>
          <p:nvPr/>
        </p:nvSpPr>
        <p:spPr>
          <a:xfrm rot="15321421">
            <a:off x="-2199058" y="5286867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7AB4DA-9D0D-D621-AC81-10D37E854942}"/>
              </a:ext>
            </a:extLst>
          </p:cNvPr>
          <p:cNvSpPr txBox="1"/>
          <p:nvPr/>
        </p:nvSpPr>
        <p:spPr>
          <a:xfrm>
            <a:off x="-7099867" y="243974"/>
            <a:ext cx="769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Business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Questions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2C90C9-3231-1951-5DFD-C781E93810EF}"/>
              </a:ext>
            </a:extLst>
          </p:cNvPr>
          <p:cNvSpPr txBox="1"/>
          <p:nvPr/>
        </p:nvSpPr>
        <p:spPr>
          <a:xfrm>
            <a:off x="-6487724" y="225778"/>
            <a:ext cx="769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Project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6DE66-486C-FAEB-4339-C5B2E2F119BA}"/>
              </a:ext>
            </a:extLst>
          </p:cNvPr>
          <p:cNvSpPr txBox="1"/>
          <p:nvPr/>
        </p:nvSpPr>
        <p:spPr>
          <a:xfrm>
            <a:off x="21057643" y="2151728"/>
            <a:ext cx="83861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0" i="0" dirty="0">
                <a:solidFill>
                  <a:srgbClr val="ECECEC"/>
                </a:solidFill>
                <a:effectLst/>
                <a:latin typeface="Arial Rounded MT Bold" panose="020F0704030504030204" pitchFamily="34" charset="0"/>
              </a:rPr>
              <a:t>Develop a </a:t>
            </a:r>
            <a:r>
              <a:rPr lang="en-US" sz="4000" b="0" i="0" dirty="0">
                <a:solidFill>
                  <a:srgbClr val="1DB954"/>
                </a:solidFill>
                <a:effectLst/>
                <a:latin typeface="Arial Rounded MT Bold" panose="020F0704030504030204" pitchFamily="34" charset="0"/>
              </a:rPr>
              <a:t>scalable</a:t>
            </a:r>
            <a:r>
              <a:rPr lang="en-US" sz="4000" b="0" i="0" dirty="0">
                <a:solidFill>
                  <a:srgbClr val="ECECEC"/>
                </a:solidFill>
                <a:effectLst/>
                <a:latin typeface="Arial Rounded MT Bold" panose="020F0704030504030204" pitchFamily="34" charset="0"/>
              </a:rPr>
              <a:t> and </a:t>
            </a:r>
            <a:r>
              <a:rPr lang="en-US" sz="4000" b="0" i="0" dirty="0">
                <a:solidFill>
                  <a:srgbClr val="1DB954"/>
                </a:solidFill>
                <a:effectLst/>
                <a:latin typeface="Arial Rounded MT Bold" panose="020F0704030504030204" pitchFamily="34" charset="0"/>
              </a:rPr>
              <a:t>robust</a:t>
            </a:r>
            <a:r>
              <a:rPr lang="en-US" sz="4000" b="0" i="0" dirty="0">
                <a:solidFill>
                  <a:srgbClr val="ECECEC"/>
                </a:solidFill>
                <a:effectLst/>
                <a:latin typeface="Arial Rounded MT Bold" panose="020F0704030504030204" pitchFamily="34" charset="0"/>
              </a:rPr>
              <a:t> data engineering pipeline for real-time trend analysis of Spotify streaming data.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35F35-D397-FAC6-8E43-2D66B6BAF99D}"/>
              </a:ext>
            </a:extLst>
          </p:cNvPr>
          <p:cNvSpPr txBox="1"/>
          <p:nvPr/>
        </p:nvSpPr>
        <p:spPr>
          <a:xfrm>
            <a:off x="6081572" y="-14799320"/>
            <a:ext cx="5300869" cy="3416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Real-Time Trend Analysis </a:t>
            </a:r>
            <a:r>
              <a:rPr lang="en-US" sz="5400" b="0" i="0" dirty="0">
                <a:solidFill>
                  <a:srgbClr val="1DB954"/>
                </a:solidFill>
                <a:effectLst/>
                <a:latin typeface="Arial Rounded MT Bold" panose="020F0704030504030204" pitchFamily="34" charset="0"/>
              </a:rPr>
              <a:t>Pipeline </a:t>
            </a:r>
            <a:r>
              <a:rPr lang="en-US" sz="5400" b="0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for Spotify</a:t>
            </a:r>
            <a:endParaRPr lang="en-US" sz="7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9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4662">
        <p159:morph option="byObject"/>
      </p:transition>
    </mc:Choice>
    <mc:Fallback>
      <p:transition spd="slow" advTm="466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6CD531-D110-6E15-CA17-38BEEF74B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CBB162F-0C50-FEC7-F1E9-65E00CEEFF32}"/>
              </a:ext>
            </a:extLst>
          </p:cNvPr>
          <p:cNvGrpSpPr/>
          <p:nvPr/>
        </p:nvGrpSpPr>
        <p:grpSpPr>
          <a:xfrm rot="11198909">
            <a:off x="6528831" y="4045139"/>
            <a:ext cx="214184" cy="232439"/>
            <a:chOff x="5159283" y="2861379"/>
            <a:chExt cx="936717" cy="108650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1EE82DD-19B3-E981-58DD-CD521CA0DBC8}"/>
                </a:ext>
              </a:extLst>
            </p:cNvPr>
            <p:cNvSpPr/>
            <p:nvPr/>
          </p:nvSpPr>
          <p:spPr>
            <a:xfrm>
              <a:off x="5389718" y="2861379"/>
              <a:ext cx="675613" cy="672227"/>
            </a:xfrm>
            <a:prstGeom prst="ellipse">
              <a:avLst/>
            </a:prstGeom>
            <a:solidFill>
              <a:srgbClr val="1DB954"/>
            </a:solidFill>
            <a:ln>
              <a:noFill/>
            </a:ln>
            <a:scene3d>
              <a:camera prst="orthographicFront">
                <a:rot lat="0" lon="0" rev="0"/>
              </a:camera>
              <a:lightRig rig="morning" dir="t">
                <a:rot lat="0" lon="0" rev="6000000"/>
              </a:lightRig>
            </a:scene3d>
            <a:sp3d z="69850" prstMaterial="plastic">
              <a:bevelT w="127000" h="44450"/>
              <a:bevelB w="298450" h="1714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DEB02C2A-6DAD-BA9A-80E6-29706987F90E}"/>
                </a:ext>
              </a:extLst>
            </p:cNvPr>
            <p:cNvSpPr/>
            <p:nvPr/>
          </p:nvSpPr>
          <p:spPr>
            <a:xfrm rot="21007157">
              <a:off x="5159283" y="3085598"/>
              <a:ext cx="936717" cy="672773"/>
            </a:xfrm>
            <a:prstGeom prst="arc">
              <a:avLst>
                <a:gd name="adj1" fmla="val 15593273"/>
                <a:gd name="adj2" fmla="val 19909237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2E0A3680-9102-3FFA-0A96-CD7E1F4A0380}"/>
                </a:ext>
              </a:extLst>
            </p:cNvPr>
            <p:cNvSpPr/>
            <p:nvPr/>
          </p:nvSpPr>
          <p:spPr>
            <a:xfrm rot="21284907">
              <a:off x="5272252" y="3177683"/>
              <a:ext cx="805784" cy="672773"/>
            </a:xfrm>
            <a:prstGeom prst="arc">
              <a:avLst>
                <a:gd name="adj1" fmla="val 15222400"/>
                <a:gd name="adj2" fmla="val 19057603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749E6813-F64E-E006-86F6-CD8137D948B1}"/>
                </a:ext>
              </a:extLst>
            </p:cNvPr>
            <p:cNvSpPr/>
            <p:nvPr/>
          </p:nvSpPr>
          <p:spPr>
            <a:xfrm rot="21205801">
              <a:off x="5351861" y="3275114"/>
              <a:ext cx="676261" cy="672773"/>
            </a:xfrm>
            <a:prstGeom prst="arc">
              <a:avLst>
                <a:gd name="adj1" fmla="val 15329837"/>
                <a:gd name="adj2" fmla="val 18498170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Arc 31">
            <a:extLst>
              <a:ext uri="{FF2B5EF4-FFF2-40B4-BE49-F238E27FC236}">
                <a16:creationId xmlns:a16="http://schemas.microsoft.com/office/drawing/2014/main" id="{2BA12456-E4E6-D346-1F91-9AEFF2F1F32E}"/>
              </a:ext>
            </a:extLst>
          </p:cNvPr>
          <p:cNvSpPr/>
          <p:nvPr/>
        </p:nvSpPr>
        <p:spPr>
          <a:xfrm rot="10606066">
            <a:off x="5520694" y="3023645"/>
            <a:ext cx="689381" cy="663645"/>
          </a:xfrm>
          <a:prstGeom prst="arc">
            <a:avLst>
              <a:gd name="adj1" fmla="val 15593273"/>
              <a:gd name="adj2" fmla="val 13946416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A07F8CE5-8476-C18E-B8C2-21787D102057}"/>
              </a:ext>
            </a:extLst>
          </p:cNvPr>
          <p:cNvSpPr/>
          <p:nvPr/>
        </p:nvSpPr>
        <p:spPr>
          <a:xfrm rot="10883816">
            <a:off x="5797155" y="3081914"/>
            <a:ext cx="605258" cy="594242"/>
          </a:xfrm>
          <a:prstGeom prst="arc">
            <a:avLst>
              <a:gd name="adj1" fmla="val 15577122"/>
              <a:gd name="adj2" fmla="val 13401050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2236C4ED-A2A9-2979-6763-3EBF37AAD3E4}"/>
              </a:ext>
            </a:extLst>
          </p:cNvPr>
          <p:cNvSpPr/>
          <p:nvPr/>
        </p:nvSpPr>
        <p:spPr>
          <a:xfrm rot="10804710">
            <a:off x="5963516" y="3296581"/>
            <a:ext cx="516733" cy="514862"/>
          </a:xfrm>
          <a:prstGeom prst="arc">
            <a:avLst>
              <a:gd name="adj1" fmla="val 16098141"/>
              <a:gd name="adj2" fmla="val 13017037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84E4D58-8383-DB14-51A8-E3A54654DB4B}"/>
              </a:ext>
            </a:extLst>
          </p:cNvPr>
          <p:cNvSpPr/>
          <p:nvPr/>
        </p:nvSpPr>
        <p:spPr>
          <a:xfrm rot="18177412" flipH="1" flipV="1">
            <a:off x="4299094" y="2484082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Gathering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8132860-CF46-DDA7-483C-0F4DF74E7547}"/>
              </a:ext>
            </a:extLst>
          </p:cNvPr>
          <p:cNvSpPr/>
          <p:nvPr/>
        </p:nvSpPr>
        <p:spPr>
          <a:xfrm rot="18177412" flipH="1" flipV="1">
            <a:off x="5937115" y="1592302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Refining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A89988-F2E9-9780-1B09-D6A77E937EC9}"/>
              </a:ext>
            </a:extLst>
          </p:cNvPr>
          <p:cNvSpPr/>
          <p:nvPr/>
        </p:nvSpPr>
        <p:spPr>
          <a:xfrm rot="18177412" flipH="1" flipV="1">
            <a:off x="7631799" y="2622256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Exploratory</a:t>
            </a:r>
          </a:p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Analysis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EE18A0F-AC10-7C3D-3CEF-05612AAAFC4D}"/>
              </a:ext>
            </a:extLst>
          </p:cNvPr>
          <p:cNvSpPr/>
          <p:nvPr/>
        </p:nvSpPr>
        <p:spPr>
          <a:xfrm rot="18177412" flipH="1" flipV="1">
            <a:off x="7461491" y="4511524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Modelling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79106FF-FA8E-9394-EB25-640E7B21F302}"/>
              </a:ext>
            </a:extLst>
          </p:cNvPr>
          <p:cNvSpPr/>
          <p:nvPr/>
        </p:nvSpPr>
        <p:spPr>
          <a:xfrm rot="18177412" flipH="1" flipV="1">
            <a:off x="5968666" y="5400533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Model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Evaluation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B4749F-D1EE-0E87-7FB2-AEA98B87ED25}"/>
              </a:ext>
            </a:extLst>
          </p:cNvPr>
          <p:cNvSpPr/>
          <p:nvPr/>
        </p:nvSpPr>
        <p:spPr>
          <a:xfrm rot="18177412" flipH="1" flipV="1">
            <a:off x="4408526" y="4726385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Deployment</a:t>
            </a:r>
            <a:endParaRPr lang="en-US" sz="1600" b="1" dirty="0">
              <a:solidFill>
                <a:srgbClr val="21212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9E281F-DE86-9FCD-AB29-3C548C6000E8}"/>
              </a:ext>
            </a:extLst>
          </p:cNvPr>
          <p:cNvSpPr/>
          <p:nvPr/>
        </p:nvSpPr>
        <p:spPr>
          <a:xfrm>
            <a:off x="3044062" y="1191459"/>
            <a:ext cx="6092650" cy="5240676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D67AAD-1378-5B24-9EEE-4AF7C6E77D67}"/>
              </a:ext>
            </a:extLst>
          </p:cNvPr>
          <p:cNvSpPr/>
          <p:nvPr/>
        </p:nvSpPr>
        <p:spPr>
          <a:xfrm>
            <a:off x="-2394155" y="1384223"/>
            <a:ext cx="4788310" cy="4748980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330200" h="2540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3290E3DE-5B99-1A00-4563-CE5E81F0EF48}"/>
              </a:ext>
            </a:extLst>
          </p:cNvPr>
          <p:cNvSpPr/>
          <p:nvPr/>
        </p:nvSpPr>
        <p:spPr>
          <a:xfrm rot="20479435">
            <a:off x="-8841521" y="2183393"/>
            <a:ext cx="6092009" cy="4285622"/>
          </a:xfrm>
          <a:prstGeom prst="arc">
            <a:avLst>
              <a:gd name="adj1" fmla="val 15593273"/>
              <a:gd name="adj2" fmla="val 19909237"/>
            </a:avLst>
          </a:prstGeom>
          <a:noFill/>
          <a:ln w="55245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46169207-8340-F8B9-29B6-0EA5693BA145}"/>
              </a:ext>
            </a:extLst>
          </p:cNvPr>
          <p:cNvSpPr/>
          <p:nvPr/>
        </p:nvSpPr>
        <p:spPr>
          <a:xfrm rot="20757185">
            <a:off x="-8354542" y="3657769"/>
            <a:ext cx="5240475" cy="4285622"/>
          </a:xfrm>
          <a:prstGeom prst="arc">
            <a:avLst>
              <a:gd name="adj1" fmla="val 15222400"/>
              <a:gd name="adj2" fmla="val 19057603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72312DF9-1366-892B-181C-B9374DA135CF}"/>
              </a:ext>
            </a:extLst>
          </p:cNvPr>
          <p:cNvSpPr/>
          <p:nvPr/>
        </p:nvSpPr>
        <p:spPr>
          <a:xfrm rot="20678079">
            <a:off x="-7848751" y="5286867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55DD92-BD12-B10D-ECE4-E74FF3EA6A57}"/>
              </a:ext>
            </a:extLst>
          </p:cNvPr>
          <p:cNvSpPr/>
          <p:nvPr/>
        </p:nvSpPr>
        <p:spPr>
          <a:xfrm>
            <a:off x="28778286" y="3741438"/>
            <a:ext cx="509935" cy="4854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EE119-0593-B375-372A-426D6CBD04FD}"/>
              </a:ext>
            </a:extLst>
          </p:cNvPr>
          <p:cNvSpPr txBox="1"/>
          <p:nvPr/>
        </p:nvSpPr>
        <p:spPr>
          <a:xfrm>
            <a:off x="-8340485" y="127804"/>
            <a:ext cx="769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Business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Questions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2252A1F-78BD-C820-ABC0-7DF225F0EFC8}"/>
              </a:ext>
            </a:extLst>
          </p:cNvPr>
          <p:cNvSpPr/>
          <p:nvPr/>
        </p:nvSpPr>
        <p:spPr>
          <a:xfrm rot="21080101">
            <a:off x="-3679388" y="2930111"/>
            <a:ext cx="6092009" cy="4285622"/>
          </a:xfrm>
          <a:prstGeom prst="arc">
            <a:avLst>
              <a:gd name="adj1" fmla="val 15593273"/>
              <a:gd name="adj2" fmla="val 19909237"/>
            </a:avLst>
          </a:prstGeom>
          <a:noFill/>
          <a:ln w="55245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1DDEACB7-7726-436C-4CA5-7DDE977188B2}"/>
              </a:ext>
            </a:extLst>
          </p:cNvPr>
          <p:cNvSpPr/>
          <p:nvPr/>
        </p:nvSpPr>
        <p:spPr>
          <a:xfrm rot="21357851">
            <a:off x="-3015292" y="3659520"/>
            <a:ext cx="5240475" cy="4285622"/>
          </a:xfrm>
          <a:prstGeom prst="arc">
            <a:avLst>
              <a:gd name="adj1" fmla="val 15222400"/>
              <a:gd name="adj2" fmla="val 19057603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B6310FA5-5D84-129D-9D4D-0AE4C65E4729}"/>
              </a:ext>
            </a:extLst>
          </p:cNvPr>
          <p:cNvSpPr/>
          <p:nvPr/>
        </p:nvSpPr>
        <p:spPr>
          <a:xfrm rot="21278745">
            <a:off x="-2486731" y="4428789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EBE5C-2433-A982-BFC1-04D9A1C9F6DB}"/>
              </a:ext>
            </a:extLst>
          </p:cNvPr>
          <p:cNvSpPr txBox="1"/>
          <p:nvPr/>
        </p:nvSpPr>
        <p:spPr>
          <a:xfrm>
            <a:off x="400756" y="-19021015"/>
            <a:ext cx="769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About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C7279-304F-CB36-1904-366E46F05DF2}"/>
              </a:ext>
            </a:extLst>
          </p:cNvPr>
          <p:cNvSpPr txBox="1"/>
          <p:nvPr/>
        </p:nvSpPr>
        <p:spPr>
          <a:xfrm>
            <a:off x="-7285415" y="134424"/>
            <a:ext cx="1184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Proposed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A6A00-1548-F86D-5906-DAA36E0A20A9}"/>
              </a:ext>
            </a:extLst>
          </p:cNvPr>
          <p:cNvSpPr txBox="1"/>
          <p:nvPr/>
        </p:nvSpPr>
        <p:spPr>
          <a:xfrm>
            <a:off x="95956" y="103858"/>
            <a:ext cx="769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Project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F2C3E-859C-3E42-B7CA-4FC7211363DB}"/>
              </a:ext>
            </a:extLst>
          </p:cNvPr>
          <p:cNvSpPr txBox="1"/>
          <p:nvPr/>
        </p:nvSpPr>
        <p:spPr>
          <a:xfrm>
            <a:off x="3010726" y="2151728"/>
            <a:ext cx="83861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0" i="0" dirty="0">
                <a:solidFill>
                  <a:srgbClr val="ECECEC"/>
                </a:solidFill>
                <a:effectLst/>
                <a:latin typeface="Arial Rounded MT Bold" panose="020F0704030504030204" pitchFamily="34" charset="0"/>
              </a:rPr>
              <a:t>Develop a </a:t>
            </a:r>
            <a:r>
              <a:rPr lang="en-US" sz="4000" b="0" i="0" dirty="0">
                <a:solidFill>
                  <a:srgbClr val="1DB954"/>
                </a:solidFill>
                <a:effectLst/>
                <a:latin typeface="Arial Rounded MT Bold" panose="020F0704030504030204" pitchFamily="34" charset="0"/>
              </a:rPr>
              <a:t>scalable</a:t>
            </a:r>
            <a:r>
              <a:rPr lang="en-US" sz="4000" b="0" i="0" dirty="0">
                <a:solidFill>
                  <a:srgbClr val="ECECEC"/>
                </a:solidFill>
                <a:effectLst/>
                <a:latin typeface="Arial Rounded MT Bold" panose="020F0704030504030204" pitchFamily="34" charset="0"/>
              </a:rPr>
              <a:t> and </a:t>
            </a:r>
            <a:r>
              <a:rPr lang="en-US" sz="4000" b="0" i="0" dirty="0">
                <a:solidFill>
                  <a:srgbClr val="1DB954"/>
                </a:solidFill>
                <a:effectLst/>
                <a:latin typeface="Arial Rounded MT Bold" panose="020F0704030504030204" pitchFamily="34" charset="0"/>
              </a:rPr>
              <a:t>robust</a:t>
            </a:r>
            <a:r>
              <a:rPr lang="en-US" sz="4000" b="0" i="0" dirty="0">
                <a:solidFill>
                  <a:srgbClr val="ECECEC"/>
                </a:solidFill>
                <a:effectLst/>
                <a:latin typeface="Arial Rounded MT Bold" panose="020F0704030504030204" pitchFamily="34" charset="0"/>
              </a:rPr>
              <a:t> data engineering pipeline for real-time trend analysis of Spotify streaming data.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5FD919-9E4C-D37C-14A8-496F7C805CAA}"/>
              </a:ext>
            </a:extLst>
          </p:cNvPr>
          <p:cNvSpPr txBox="1"/>
          <p:nvPr/>
        </p:nvSpPr>
        <p:spPr>
          <a:xfrm>
            <a:off x="13853549" y="1986844"/>
            <a:ext cx="8386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What are the steps are being taken to </a:t>
            </a:r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protect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business data and ensure cyber security?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909708-5AC2-6D00-768F-28317C67D086}"/>
              </a:ext>
            </a:extLst>
          </p:cNvPr>
          <p:cNvSpPr txBox="1"/>
          <p:nvPr/>
        </p:nvSpPr>
        <p:spPr>
          <a:xfrm>
            <a:off x="13853549" y="4407098"/>
            <a:ext cx="8386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What are the </a:t>
            </a:r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emerging trends 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 business and how can we </a:t>
            </a:r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capitalize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 on them?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876439A-CA09-ACC6-C7D7-6BE5A65771FC}"/>
              </a:ext>
            </a:extLst>
          </p:cNvPr>
          <p:cNvSpPr/>
          <p:nvPr/>
        </p:nvSpPr>
        <p:spPr>
          <a:xfrm rot="9407161">
            <a:off x="9209873" y="7757728"/>
            <a:ext cx="2428729" cy="2429164"/>
          </a:xfrm>
          <a:prstGeom prst="ellipse">
            <a:avLst/>
          </a:prstGeom>
          <a:blipFill>
            <a:blip r:embed="rId2"/>
            <a:stretch>
              <a:fillRect l="-6475" t="-38462" r="1057" b="-23402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6734AF-7556-3C90-373C-00294C338DB5}"/>
              </a:ext>
            </a:extLst>
          </p:cNvPr>
          <p:cNvSpPr txBox="1"/>
          <p:nvPr/>
        </p:nvSpPr>
        <p:spPr>
          <a:xfrm>
            <a:off x="495942" y="10374913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Chanakya Samsani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F562F5-1F7C-F2D3-A9C5-49E1AAAFFCDD}"/>
              </a:ext>
            </a:extLst>
          </p:cNvPr>
          <p:cNvSpPr txBox="1"/>
          <p:nvPr/>
        </p:nvSpPr>
        <p:spPr>
          <a:xfrm>
            <a:off x="3391918" y="10374913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Bikram Chand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Data Engineer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62F0A9-15CC-66BB-5B79-0E561E8F353B}"/>
              </a:ext>
            </a:extLst>
          </p:cNvPr>
          <p:cNvSpPr txBox="1"/>
          <p:nvPr/>
        </p:nvSpPr>
        <p:spPr>
          <a:xfrm>
            <a:off x="6303278" y="10379451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Sai Charan Chandu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DevOps Engineer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AC3580-B9D3-8B48-F317-2182A76BBC50}"/>
              </a:ext>
            </a:extLst>
          </p:cNvPr>
          <p:cNvSpPr txBox="1"/>
          <p:nvPr/>
        </p:nvSpPr>
        <p:spPr>
          <a:xfrm>
            <a:off x="9209873" y="10374912"/>
            <a:ext cx="2697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Chethan Chakradhar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ML Engineer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A86C178-307C-0834-922D-8F85B417D4C3}"/>
              </a:ext>
            </a:extLst>
          </p:cNvPr>
          <p:cNvSpPr/>
          <p:nvPr/>
        </p:nvSpPr>
        <p:spPr>
          <a:xfrm rot="9370321">
            <a:off x="3391917" y="7848004"/>
            <a:ext cx="2428729" cy="2429164"/>
          </a:xfrm>
          <a:prstGeom prst="ellipse">
            <a:avLst/>
          </a:prstGeom>
          <a:blipFill>
            <a:blip r:embed="rId3"/>
            <a:stretch>
              <a:fillRect l="-79889" t="-185265" r="-87421" b="-57281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6CF70F3-C1C3-123B-7BEB-1B58CF1EF07B}"/>
              </a:ext>
            </a:extLst>
          </p:cNvPr>
          <p:cNvSpPr/>
          <p:nvPr/>
        </p:nvSpPr>
        <p:spPr>
          <a:xfrm rot="9216941">
            <a:off x="6337317" y="7852020"/>
            <a:ext cx="2428729" cy="2377440"/>
          </a:xfrm>
          <a:prstGeom prst="ellipse">
            <a:avLst/>
          </a:prstGeom>
          <a:blipFill>
            <a:blip r:embed="rId4"/>
            <a:stretch>
              <a:fillRect l="-21533" t="-25000" r="-29063" b="-63462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266DDF-5EC5-3C60-80F0-5D47844315C5}"/>
              </a:ext>
            </a:extLst>
          </p:cNvPr>
          <p:cNvSpPr/>
          <p:nvPr/>
        </p:nvSpPr>
        <p:spPr>
          <a:xfrm rot="9465433">
            <a:off x="515811" y="7883703"/>
            <a:ext cx="2428729" cy="2429164"/>
          </a:xfrm>
          <a:prstGeom prst="ellipse">
            <a:avLst/>
          </a:prstGeom>
          <a:blipFill>
            <a:blip r:embed="rId5"/>
            <a:stretch>
              <a:fillRect l="-55418" t="-4582" r="-70478" b="-125038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72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3984">
        <p159:morph option="byObject"/>
      </p:transition>
    </mc:Choice>
    <mc:Fallback>
      <p:transition spd="slow" advTm="3984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53990C-27C2-9A67-8890-CD3F25B6E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B7E3189-5F42-0A99-85D5-043BE5C8752C}"/>
              </a:ext>
            </a:extLst>
          </p:cNvPr>
          <p:cNvGrpSpPr/>
          <p:nvPr/>
        </p:nvGrpSpPr>
        <p:grpSpPr>
          <a:xfrm rot="11198909">
            <a:off x="6528831" y="4045139"/>
            <a:ext cx="214184" cy="232439"/>
            <a:chOff x="5159283" y="2861379"/>
            <a:chExt cx="936717" cy="108650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120097-FA82-B97F-3665-BA38658A5052}"/>
                </a:ext>
              </a:extLst>
            </p:cNvPr>
            <p:cNvSpPr/>
            <p:nvPr/>
          </p:nvSpPr>
          <p:spPr>
            <a:xfrm>
              <a:off x="5389718" y="2861379"/>
              <a:ext cx="675613" cy="672227"/>
            </a:xfrm>
            <a:prstGeom prst="ellipse">
              <a:avLst/>
            </a:prstGeom>
            <a:solidFill>
              <a:srgbClr val="1DB954"/>
            </a:solidFill>
            <a:ln>
              <a:noFill/>
            </a:ln>
            <a:scene3d>
              <a:camera prst="orthographicFront">
                <a:rot lat="0" lon="0" rev="0"/>
              </a:camera>
              <a:lightRig rig="morning" dir="t">
                <a:rot lat="0" lon="0" rev="6000000"/>
              </a:lightRig>
            </a:scene3d>
            <a:sp3d z="69850" prstMaterial="plastic">
              <a:bevelT w="127000" h="44450"/>
              <a:bevelB w="298450" h="1714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621E184B-F6D9-BFD9-E4E0-6B47A1B3B8DB}"/>
                </a:ext>
              </a:extLst>
            </p:cNvPr>
            <p:cNvSpPr/>
            <p:nvPr/>
          </p:nvSpPr>
          <p:spPr>
            <a:xfrm rot="21007157">
              <a:off x="5159283" y="3085598"/>
              <a:ext cx="936717" cy="672773"/>
            </a:xfrm>
            <a:prstGeom prst="arc">
              <a:avLst>
                <a:gd name="adj1" fmla="val 15593273"/>
                <a:gd name="adj2" fmla="val 19909237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35440319-9B9C-2849-A804-59D92E5643AD}"/>
                </a:ext>
              </a:extLst>
            </p:cNvPr>
            <p:cNvSpPr/>
            <p:nvPr/>
          </p:nvSpPr>
          <p:spPr>
            <a:xfrm rot="21284907">
              <a:off x="5272252" y="3177683"/>
              <a:ext cx="805784" cy="672773"/>
            </a:xfrm>
            <a:prstGeom prst="arc">
              <a:avLst>
                <a:gd name="adj1" fmla="val 15222400"/>
                <a:gd name="adj2" fmla="val 19057603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CF9E1772-9F8C-882F-A26F-FC9958032F9F}"/>
                </a:ext>
              </a:extLst>
            </p:cNvPr>
            <p:cNvSpPr/>
            <p:nvPr/>
          </p:nvSpPr>
          <p:spPr>
            <a:xfrm rot="21205801">
              <a:off x="5351861" y="3275114"/>
              <a:ext cx="676261" cy="672773"/>
            </a:xfrm>
            <a:prstGeom prst="arc">
              <a:avLst>
                <a:gd name="adj1" fmla="val 15329837"/>
                <a:gd name="adj2" fmla="val 18498170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Arc 41">
            <a:extLst>
              <a:ext uri="{FF2B5EF4-FFF2-40B4-BE49-F238E27FC236}">
                <a16:creationId xmlns:a16="http://schemas.microsoft.com/office/drawing/2014/main" id="{7240C3E6-56A9-87D1-F00A-109D8470FAE7}"/>
              </a:ext>
            </a:extLst>
          </p:cNvPr>
          <p:cNvSpPr/>
          <p:nvPr/>
        </p:nvSpPr>
        <p:spPr>
          <a:xfrm rot="10606066">
            <a:off x="5520694" y="3023645"/>
            <a:ext cx="689381" cy="663645"/>
          </a:xfrm>
          <a:prstGeom prst="arc">
            <a:avLst>
              <a:gd name="adj1" fmla="val 15593273"/>
              <a:gd name="adj2" fmla="val 13946416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5E61E69-7462-876D-9A22-FB2E55151C17}"/>
              </a:ext>
            </a:extLst>
          </p:cNvPr>
          <p:cNvSpPr/>
          <p:nvPr/>
        </p:nvSpPr>
        <p:spPr>
          <a:xfrm rot="10883816">
            <a:off x="5797155" y="3081914"/>
            <a:ext cx="605258" cy="594242"/>
          </a:xfrm>
          <a:prstGeom prst="arc">
            <a:avLst>
              <a:gd name="adj1" fmla="val 15577122"/>
              <a:gd name="adj2" fmla="val 13401050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6BC59139-0774-9C4A-0221-C58BF26A1E79}"/>
              </a:ext>
            </a:extLst>
          </p:cNvPr>
          <p:cNvSpPr/>
          <p:nvPr/>
        </p:nvSpPr>
        <p:spPr>
          <a:xfrm rot="10804710">
            <a:off x="5963516" y="3296581"/>
            <a:ext cx="516733" cy="514862"/>
          </a:xfrm>
          <a:prstGeom prst="arc">
            <a:avLst>
              <a:gd name="adj1" fmla="val 16098141"/>
              <a:gd name="adj2" fmla="val 13017037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BC3253-C2A0-2F4D-FFF3-F1242BD4F4E6}"/>
              </a:ext>
            </a:extLst>
          </p:cNvPr>
          <p:cNvSpPr/>
          <p:nvPr/>
        </p:nvSpPr>
        <p:spPr>
          <a:xfrm rot="18177412" flipH="1" flipV="1">
            <a:off x="4299094" y="2484082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Gathering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83D0D0D-080B-89B0-2BCC-106843DE570B}"/>
              </a:ext>
            </a:extLst>
          </p:cNvPr>
          <p:cNvSpPr/>
          <p:nvPr/>
        </p:nvSpPr>
        <p:spPr>
          <a:xfrm rot="18177412" flipH="1" flipV="1">
            <a:off x="5937115" y="1592302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Refining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A2B5B92-596F-D19E-A880-1804A7CA07D1}"/>
              </a:ext>
            </a:extLst>
          </p:cNvPr>
          <p:cNvSpPr/>
          <p:nvPr/>
        </p:nvSpPr>
        <p:spPr>
          <a:xfrm rot="18177412" flipH="1" flipV="1">
            <a:off x="7631799" y="2622256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Exploratory</a:t>
            </a:r>
          </a:p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Analysis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BE1232-207F-D1B7-2A9B-548BF13729DC}"/>
              </a:ext>
            </a:extLst>
          </p:cNvPr>
          <p:cNvSpPr/>
          <p:nvPr/>
        </p:nvSpPr>
        <p:spPr>
          <a:xfrm rot="18177412" flipH="1" flipV="1">
            <a:off x="7461491" y="4511524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Modelling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E355F93-E767-42F6-878D-B88EA1626159}"/>
              </a:ext>
            </a:extLst>
          </p:cNvPr>
          <p:cNvSpPr/>
          <p:nvPr/>
        </p:nvSpPr>
        <p:spPr>
          <a:xfrm rot="18177412" flipH="1" flipV="1">
            <a:off x="5968666" y="5400533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Model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Evaluation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496F5E2-C183-3252-CE2F-F28884AC47E9}"/>
              </a:ext>
            </a:extLst>
          </p:cNvPr>
          <p:cNvSpPr/>
          <p:nvPr/>
        </p:nvSpPr>
        <p:spPr>
          <a:xfrm rot="18177412" flipH="1" flipV="1">
            <a:off x="4408526" y="4726385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Deployment</a:t>
            </a:r>
            <a:endParaRPr lang="en-US" sz="1600" b="1" dirty="0">
              <a:solidFill>
                <a:srgbClr val="21212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E69178-F082-4ACD-30A5-7207EF6F1481}"/>
              </a:ext>
            </a:extLst>
          </p:cNvPr>
          <p:cNvSpPr/>
          <p:nvPr/>
        </p:nvSpPr>
        <p:spPr>
          <a:xfrm>
            <a:off x="2722861" y="1173476"/>
            <a:ext cx="6092650" cy="5240676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B8520B-007C-FEEA-4645-A789D14F239A}"/>
              </a:ext>
            </a:extLst>
          </p:cNvPr>
          <p:cNvSpPr/>
          <p:nvPr/>
        </p:nvSpPr>
        <p:spPr>
          <a:xfrm>
            <a:off x="4669319" y="1222125"/>
            <a:ext cx="6499596" cy="124653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2983AD-2018-CDDB-E167-CCEDEED72CA6}"/>
              </a:ext>
            </a:extLst>
          </p:cNvPr>
          <p:cNvSpPr/>
          <p:nvPr/>
        </p:nvSpPr>
        <p:spPr>
          <a:xfrm rot="15386973">
            <a:off x="-6605556" y="1001501"/>
            <a:ext cx="4788310" cy="4748980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330200" h="2540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937460CB-A719-B28B-78A1-A59B1C7900E9}"/>
              </a:ext>
            </a:extLst>
          </p:cNvPr>
          <p:cNvSpPr/>
          <p:nvPr/>
        </p:nvSpPr>
        <p:spPr>
          <a:xfrm rot="20479435">
            <a:off x="-3191828" y="2183393"/>
            <a:ext cx="6092009" cy="4285622"/>
          </a:xfrm>
          <a:prstGeom prst="arc">
            <a:avLst>
              <a:gd name="adj1" fmla="val 15593273"/>
              <a:gd name="adj2" fmla="val 19909237"/>
            </a:avLst>
          </a:prstGeom>
          <a:noFill/>
          <a:ln w="55245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E191DB8-45AC-4E33-935C-50E3B3A7D0B6}"/>
              </a:ext>
            </a:extLst>
          </p:cNvPr>
          <p:cNvSpPr/>
          <p:nvPr/>
        </p:nvSpPr>
        <p:spPr>
          <a:xfrm rot="20757185">
            <a:off x="-2704849" y="3657769"/>
            <a:ext cx="5240475" cy="4285622"/>
          </a:xfrm>
          <a:prstGeom prst="arc">
            <a:avLst>
              <a:gd name="adj1" fmla="val 15222400"/>
              <a:gd name="adj2" fmla="val 19057603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0B0CEE6-FEE7-26E5-AE7B-CEA90BD89299}"/>
              </a:ext>
            </a:extLst>
          </p:cNvPr>
          <p:cNvSpPr/>
          <p:nvPr/>
        </p:nvSpPr>
        <p:spPr>
          <a:xfrm rot="20678079">
            <a:off x="-2199058" y="5286867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918330-B507-2B2F-2F36-087899031666}"/>
              </a:ext>
            </a:extLst>
          </p:cNvPr>
          <p:cNvSpPr txBox="1"/>
          <p:nvPr/>
        </p:nvSpPr>
        <p:spPr>
          <a:xfrm>
            <a:off x="6096000" y="-6558791"/>
            <a:ext cx="5300869" cy="26468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en-US"/>
            </a:defPPr>
            <a:lvl1pPr algn="ctr">
              <a:defRPr sz="16600">
                <a:solidFill>
                  <a:srgbClr val="1DB954"/>
                </a:solidFill>
                <a:latin typeface="Aptos SemiBold" panose="020B00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4EE335-B155-888D-3B21-8C26CAB1EB90}"/>
              </a:ext>
            </a:extLst>
          </p:cNvPr>
          <p:cNvSpPr/>
          <p:nvPr/>
        </p:nvSpPr>
        <p:spPr>
          <a:xfrm>
            <a:off x="28778286" y="3741438"/>
            <a:ext cx="509935" cy="4854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2442B-BB71-7926-B35A-C0F1B17019B2}"/>
              </a:ext>
            </a:extLst>
          </p:cNvPr>
          <p:cNvSpPr txBox="1"/>
          <p:nvPr/>
        </p:nvSpPr>
        <p:spPr>
          <a:xfrm>
            <a:off x="248356" y="225778"/>
            <a:ext cx="769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Business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Questions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1A85AD93-7D33-8CE4-AFFF-9E0E919DE2B9}"/>
              </a:ext>
            </a:extLst>
          </p:cNvPr>
          <p:cNvSpPr/>
          <p:nvPr/>
        </p:nvSpPr>
        <p:spPr>
          <a:xfrm rot="14791576">
            <a:off x="-7909106" y="2502604"/>
            <a:ext cx="6092009" cy="4285622"/>
          </a:xfrm>
          <a:prstGeom prst="arc">
            <a:avLst>
              <a:gd name="adj1" fmla="val 15593273"/>
              <a:gd name="adj2" fmla="val 19909237"/>
            </a:avLst>
          </a:prstGeom>
          <a:noFill/>
          <a:ln w="55245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2978C84B-975B-B923-AA33-BCB7140E4F94}"/>
              </a:ext>
            </a:extLst>
          </p:cNvPr>
          <p:cNvSpPr/>
          <p:nvPr/>
        </p:nvSpPr>
        <p:spPr>
          <a:xfrm rot="15069326">
            <a:off x="-7245010" y="3232013"/>
            <a:ext cx="5240475" cy="4285622"/>
          </a:xfrm>
          <a:prstGeom prst="arc">
            <a:avLst>
              <a:gd name="adj1" fmla="val 15222400"/>
              <a:gd name="adj2" fmla="val 19057603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11A12B03-7A98-E33E-E525-A88FB09B532F}"/>
              </a:ext>
            </a:extLst>
          </p:cNvPr>
          <p:cNvSpPr/>
          <p:nvPr/>
        </p:nvSpPr>
        <p:spPr>
          <a:xfrm rot="14990220">
            <a:off x="-6716449" y="4001282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44927-3B00-A66F-C554-00729A08D478}"/>
              </a:ext>
            </a:extLst>
          </p:cNvPr>
          <p:cNvSpPr txBox="1"/>
          <p:nvPr/>
        </p:nvSpPr>
        <p:spPr>
          <a:xfrm>
            <a:off x="400756" y="-19021015"/>
            <a:ext cx="769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About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F042F-1C20-AC63-8000-8A31C8395D7E}"/>
              </a:ext>
            </a:extLst>
          </p:cNvPr>
          <p:cNvSpPr txBox="1"/>
          <p:nvPr/>
        </p:nvSpPr>
        <p:spPr>
          <a:xfrm>
            <a:off x="-7285415" y="134424"/>
            <a:ext cx="1184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Proposed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CBE43-CD1D-6212-088A-28EB09E1B9A1}"/>
              </a:ext>
            </a:extLst>
          </p:cNvPr>
          <p:cNvSpPr txBox="1"/>
          <p:nvPr/>
        </p:nvSpPr>
        <p:spPr>
          <a:xfrm>
            <a:off x="-25964" y="-18359982"/>
            <a:ext cx="769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Project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Objective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79F10-F929-3F35-B6C6-637038A8C7E7}"/>
              </a:ext>
            </a:extLst>
          </p:cNvPr>
          <p:cNvSpPr txBox="1"/>
          <p:nvPr/>
        </p:nvSpPr>
        <p:spPr>
          <a:xfrm>
            <a:off x="-6528846" y="90884"/>
            <a:ext cx="1184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Our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Approach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3BEDD3-B2A9-E14A-B46F-BC1F34BF0A31}"/>
              </a:ext>
            </a:extLst>
          </p:cNvPr>
          <p:cNvSpPr txBox="1"/>
          <p:nvPr/>
        </p:nvSpPr>
        <p:spPr>
          <a:xfrm>
            <a:off x="3010726" y="18289449"/>
            <a:ext cx="83861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0" i="0" dirty="0">
                <a:solidFill>
                  <a:srgbClr val="ECECEC"/>
                </a:solidFill>
                <a:effectLst/>
                <a:latin typeface="Arial Rounded MT Bold" panose="020F0704030504030204" pitchFamily="34" charset="0"/>
              </a:rPr>
              <a:t>Develop a </a:t>
            </a:r>
            <a:r>
              <a:rPr lang="en-US" sz="4000" b="0" i="0" dirty="0">
                <a:solidFill>
                  <a:srgbClr val="1DB954"/>
                </a:solidFill>
                <a:effectLst/>
                <a:latin typeface="Arial Rounded MT Bold" panose="020F0704030504030204" pitchFamily="34" charset="0"/>
              </a:rPr>
              <a:t>scalable</a:t>
            </a:r>
            <a:r>
              <a:rPr lang="en-US" sz="4000" b="0" i="0" dirty="0">
                <a:solidFill>
                  <a:srgbClr val="ECECEC"/>
                </a:solidFill>
                <a:effectLst/>
                <a:latin typeface="Arial Rounded MT Bold" panose="020F0704030504030204" pitchFamily="34" charset="0"/>
              </a:rPr>
              <a:t> and </a:t>
            </a:r>
            <a:r>
              <a:rPr lang="en-US" sz="4000" b="0" i="0" dirty="0">
                <a:solidFill>
                  <a:srgbClr val="1DB954"/>
                </a:solidFill>
                <a:effectLst/>
                <a:latin typeface="Arial Rounded MT Bold" panose="020F0704030504030204" pitchFamily="34" charset="0"/>
              </a:rPr>
              <a:t>robust</a:t>
            </a:r>
            <a:r>
              <a:rPr lang="en-US" sz="4000" b="0" i="0" dirty="0">
                <a:solidFill>
                  <a:srgbClr val="ECECEC"/>
                </a:solidFill>
                <a:effectLst/>
                <a:latin typeface="Arial Rounded MT Bold" panose="020F0704030504030204" pitchFamily="34" charset="0"/>
              </a:rPr>
              <a:t> data engineering pipeline for real-time trend analysis of Spotify streaming data.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C65742-FDBD-35D0-1843-5C2D7D0C931B}"/>
              </a:ext>
            </a:extLst>
          </p:cNvPr>
          <p:cNvSpPr txBox="1"/>
          <p:nvPr/>
        </p:nvSpPr>
        <p:spPr>
          <a:xfrm>
            <a:off x="2688240" y="1986844"/>
            <a:ext cx="8386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What are the steps are being taken to </a:t>
            </a:r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protect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business data and ensure cyber security?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C2A450-AAAF-DB4C-FCE5-3E5589DD683E}"/>
              </a:ext>
            </a:extLst>
          </p:cNvPr>
          <p:cNvSpPr txBox="1"/>
          <p:nvPr/>
        </p:nvSpPr>
        <p:spPr>
          <a:xfrm>
            <a:off x="2688240" y="4407098"/>
            <a:ext cx="8386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What are the </a:t>
            </a:r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emerging trends 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 business and how can we </a:t>
            </a:r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capitalize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 on them?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A8BEF4-E62C-2F3F-1960-357E21AC551D}"/>
              </a:ext>
            </a:extLst>
          </p:cNvPr>
          <p:cNvGrpSpPr/>
          <p:nvPr/>
        </p:nvGrpSpPr>
        <p:grpSpPr>
          <a:xfrm rot="11198909">
            <a:off x="6528831" y="11131734"/>
            <a:ext cx="214184" cy="232439"/>
            <a:chOff x="5159283" y="2861379"/>
            <a:chExt cx="936717" cy="108650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83B03C7-CCDC-F8A4-1451-2A572BA32CF8}"/>
                </a:ext>
              </a:extLst>
            </p:cNvPr>
            <p:cNvSpPr/>
            <p:nvPr/>
          </p:nvSpPr>
          <p:spPr>
            <a:xfrm>
              <a:off x="5389718" y="2861379"/>
              <a:ext cx="675613" cy="672227"/>
            </a:xfrm>
            <a:prstGeom prst="ellipse">
              <a:avLst/>
            </a:prstGeom>
            <a:solidFill>
              <a:srgbClr val="1DB954"/>
            </a:solidFill>
            <a:ln>
              <a:noFill/>
            </a:ln>
            <a:scene3d>
              <a:camera prst="orthographicFront">
                <a:rot lat="0" lon="0" rev="0"/>
              </a:camera>
              <a:lightRig rig="morning" dir="t">
                <a:rot lat="0" lon="0" rev="6000000"/>
              </a:lightRig>
            </a:scene3d>
            <a:sp3d z="69850" prstMaterial="plastic">
              <a:bevelT w="127000" h="44450"/>
              <a:bevelB w="298450" h="1714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607A987-264F-49DF-CC94-C1A93A285925}"/>
                </a:ext>
              </a:extLst>
            </p:cNvPr>
            <p:cNvSpPr/>
            <p:nvPr/>
          </p:nvSpPr>
          <p:spPr>
            <a:xfrm rot="21007157">
              <a:off x="5159283" y="3085598"/>
              <a:ext cx="936717" cy="672773"/>
            </a:xfrm>
            <a:prstGeom prst="arc">
              <a:avLst>
                <a:gd name="adj1" fmla="val 15593273"/>
                <a:gd name="adj2" fmla="val 19909237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2E5BF46D-4040-9544-266F-13A2B438F87E}"/>
                </a:ext>
              </a:extLst>
            </p:cNvPr>
            <p:cNvSpPr/>
            <p:nvPr/>
          </p:nvSpPr>
          <p:spPr>
            <a:xfrm rot="21284907">
              <a:off x="5272252" y="3177683"/>
              <a:ext cx="805784" cy="672773"/>
            </a:xfrm>
            <a:prstGeom prst="arc">
              <a:avLst>
                <a:gd name="adj1" fmla="val 15222400"/>
                <a:gd name="adj2" fmla="val 19057603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B44E4BC6-FDC9-7AA3-4E81-492A5CE9D711}"/>
                </a:ext>
              </a:extLst>
            </p:cNvPr>
            <p:cNvSpPr/>
            <p:nvPr/>
          </p:nvSpPr>
          <p:spPr>
            <a:xfrm rot="21205801">
              <a:off x="5351861" y="3275114"/>
              <a:ext cx="676261" cy="672773"/>
            </a:xfrm>
            <a:prstGeom prst="arc">
              <a:avLst>
                <a:gd name="adj1" fmla="val 15329837"/>
                <a:gd name="adj2" fmla="val 18498170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258EFA2D-FAA8-3060-0EA5-ED711DA64B1E}"/>
              </a:ext>
            </a:extLst>
          </p:cNvPr>
          <p:cNvSpPr/>
          <p:nvPr/>
        </p:nvSpPr>
        <p:spPr>
          <a:xfrm rot="10606066">
            <a:off x="5520694" y="10110240"/>
            <a:ext cx="689381" cy="663645"/>
          </a:xfrm>
          <a:prstGeom prst="arc">
            <a:avLst>
              <a:gd name="adj1" fmla="val 15593273"/>
              <a:gd name="adj2" fmla="val 13946416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BC1CCF5-81BA-9412-A351-5C8DC5FBA6DF}"/>
              </a:ext>
            </a:extLst>
          </p:cNvPr>
          <p:cNvSpPr/>
          <p:nvPr/>
        </p:nvSpPr>
        <p:spPr>
          <a:xfrm rot="10883816">
            <a:off x="5797155" y="10168509"/>
            <a:ext cx="605258" cy="594242"/>
          </a:xfrm>
          <a:prstGeom prst="arc">
            <a:avLst>
              <a:gd name="adj1" fmla="val 15577122"/>
              <a:gd name="adj2" fmla="val 13401050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88D94D69-A600-8719-B03D-4BBB188918C7}"/>
              </a:ext>
            </a:extLst>
          </p:cNvPr>
          <p:cNvSpPr/>
          <p:nvPr/>
        </p:nvSpPr>
        <p:spPr>
          <a:xfrm rot="10804710">
            <a:off x="5963516" y="10383176"/>
            <a:ext cx="516733" cy="514862"/>
          </a:xfrm>
          <a:prstGeom prst="arc">
            <a:avLst>
              <a:gd name="adj1" fmla="val 16098141"/>
              <a:gd name="adj2" fmla="val 13017037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A271BEB-1E6D-E1CF-E463-AA3DD3CCAD05}"/>
              </a:ext>
            </a:extLst>
          </p:cNvPr>
          <p:cNvSpPr/>
          <p:nvPr/>
        </p:nvSpPr>
        <p:spPr>
          <a:xfrm rot="18177412" flipH="1" flipV="1">
            <a:off x="4299094" y="9570677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Gathering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F90F40E-3321-F59A-AB2C-E5040BD2F296}"/>
              </a:ext>
            </a:extLst>
          </p:cNvPr>
          <p:cNvSpPr/>
          <p:nvPr/>
        </p:nvSpPr>
        <p:spPr>
          <a:xfrm rot="18177412" flipH="1" flipV="1">
            <a:off x="5937115" y="8678897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Refining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3BEDC2F-D3B6-FA83-8C93-BB5D5C8E0875}"/>
              </a:ext>
            </a:extLst>
          </p:cNvPr>
          <p:cNvSpPr/>
          <p:nvPr/>
        </p:nvSpPr>
        <p:spPr>
          <a:xfrm rot="18177412" flipH="1" flipV="1">
            <a:off x="7631799" y="9708851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Exploratory</a:t>
            </a:r>
          </a:p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Analysis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CF9499-3C6F-18C2-BA4E-77880DDFB315}"/>
              </a:ext>
            </a:extLst>
          </p:cNvPr>
          <p:cNvSpPr/>
          <p:nvPr/>
        </p:nvSpPr>
        <p:spPr>
          <a:xfrm rot="18177412" flipH="1" flipV="1">
            <a:off x="7461491" y="11598119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Modelling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8A209E8-0C1B-E334-B09E-5B2B83D9290C}"/>
              </a:ext>
            </a:extLst>
          </p:cNvPr>
          <p:cNvSpPr/>
          <p:nvPr/>
        </p:nvSpPr>
        <p:spPr>
          <a:xfrm rot="18177412" flipH="1" flipV="1">
            <a:off x="5968666" y="12487128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Model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Evaluation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D85EEDF-6438-CA21-6A52-E7A00ED1B4C8}"/>
              </a:ext>
            </a:extLst>
          </p:cNvPr>
          <p:cNvSpPr/>
          <p:nvPr/>
        </p:nvSpPr>
        <p:spPr>
          <a:xfrm rot="18177412" flipH="1" flipV="1">
            <a:off x="4408526" y="11812980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Deployment</a:t>
            </a:r>
            <a:endParaRPr lang="en-US" sz="1600" b="1" dirty="0">
              <a:solidFill>
                <a:srgbClr val="21212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C3A03B6-C904-491A-3CE8-4D9BEBE2D63E}"/>
              </a:ext>
            </a:extLst>
          </p:cNvPr>
          <p:cNvSpPr/>
          <p:nvPr/>
        </p:nvSpPr>
        <p:spPr>
          <a:xfrm>
            <a:off x="3049675" y="8020269"/>
            <a:ext cx="6092650" cy="5240676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2D4F13-BBE9-39A7-AEEC-62A5F991C1E6}"/>
              </a:ext>
            </a:extLst>
          </p:cNvPr>
          <p:cNvSpPr txBox="1"/>
          <p:nvPr/>
        </p:nvSpPr>
        <p:spPr>
          <a:xfrm>
            <a:off x="-10281810" y="1481521"/>
            <a:ext cx="83861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 secure data through </a:t>
            </a:r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encryption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multi-factor </a:t>
            </a:r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authentication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and ongoing monitoring, ensuring a resilient cybersecurity framework.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192182-6685-CF06-8887-20C24B07CD52}"/>
              </a:ext>
            </a:extLst>
          </p:cNvPr>
          <p:cNvSpPr txBox="1"/>
          <p:nvPr/>
        </p:nvSpPr>
        <p:spPr>
          <a:xfrm>
            <a:off x="-10281810" y="3901775"/>
            <a:ext cx="83861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Personalized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content, AI driven </a:t>
            </a:r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recommendations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and </a:t>
            </a:r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interactive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user experiences are top emerging trends that we can capitalize to improve business</a:t>
            </a:r>
          </a:p>
        </p:txBody>
      </p:sp>
    </p:spTree>
    <p:extLst>
      <p:ext uri="{BB962C8B-B14F-4D97-AF65-F5344CB8AC3E}">
        <p14:creationId xmlns:p14="http://schemas.microsoft.com/office/powerpoint/2010/main" val="2385504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4503">
        <p159:morph option="byObject"/>
      </p:transition>
    </mc:Choice>
    <mc:Fallback>
      <p:transition spd="slow" advTm="450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584892-6DEA-7B04-3ED2-C317FC9FE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3D5847-0E95-0AF8-8192-347E78D1E645}"/>
              </a:ext>
            </a:extLst>
          </p:cNvPr>
          <p:cNvSpPr/>
          <p:nvPr/>
        </p:nvSpPr>
        <p:spPr>
          <a:xfrm rot="15386973">
            <a:off x="-6605556" y="1001501"/>
            <a:ext cx="4788310" cy="4748980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330200" h="2540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D57BF-AD3E-60BB-0870-421BDF5A3F4A}"/>
              </a:ext>
            </a:extLst>
          </p:cNvPr>
          <p:cNvSpPr txBox="1"/>
          <p:nvPr/>
        </p:nvSpPr>
        <p:spPr>
          <a:xfrm>
            <a:off x="6096000" y="-6558791"/>
            <a:ext cx="5300869" cy="26468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en-US"/>
            </a:defPPr>
            <a:lvl1pPr algn="ctr">
              <a:defRPr sz="16600">
                <a:solidFill>
                  <a:srgbClr val="1DB954"/>
                </a:solidFill>
                <a:latin typeface="Aptos SemiBold" panose="020B00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98A237-0C18-5196-2338-6FCBE97DA335}"/>
              </a:ext>
            </a:extLst>
          </p:cNvPr>
          <p:cNvSpPr/>
          <p:nvPr/>
        </p:nvSpPr>
        <p:spPr>
          <a:xfrm>
            <a:off x="28778286" y="3741438"/>
            <a:ext cx="509935" cy="4854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7A88D2-A763-5A17-9B3A-9F2391055DC9}"/>
              </a:ext>
            </a:extLst>
          </p:cNvPr>
          <p:cNvSpPr txBox="1"/>
          <p:nvPr/>
        </p:nvSpPr>
        <p:spPr>
          <a:xfrm>
            <a:off x="248356" y="-17616599"/>
            <a:ext cx="769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Business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Questions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513BC2-AC0B-88B5-7E65-7C454496E205}"/>
              </a:ext>
            </a:extLst>
          </p:cNvPr>
          <p:cNvSpPr/>
          <p:nvPr/>
        </p:nvSpPr>
        <p:spPr>
          <a:xfrm>
            <a:off x="6337317" y="21310892"/>
            <a:ext cx="2428729" cy="2429164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147EC5-2E1E-F69F-7997-EA55AA2A4494}"/>
              </a:ext>
            </a:extLst>
          </p:cNvPr>
          <p:cNvSpPr/>
          <p:nvPr/>
        </p:nvSpPr>
        <p:spPr>
          <a:xfrm>
            <a:off x="3430722" y="21310892"/>
            <a:ext cx="2428729" cy="2429164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A585FC-31BC-6903-706C-751E6CDDFA33}"/>
              </a:ext>
            </a:extLst>
          </p:cNvPr>
          <p:cNvSpPr txBox="1"/>
          <p:nvPr/>
        </p:nvSpPr>
        <p:spPr>
          <a:xfrm>
            <a:off x="529980" y="23928077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Chanakya Samsani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A6D507-BCA5-B9BA-27B0-711165F93B61}"/>
              </a:ext>
            </a:extLst>
          </p:cNvPr>
          <p:cNvSpPr txBox="1"/>
          <p:nvPr/>
        </p:nvSpPr>
        <p:spPr>
          <a:xfrm>
            <a:off x="3425956" y="23928077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Bikram Chand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8D9090-4061-60E4-20B9-5E671E417A55}"/>
              </a:ext>
            </a:extLst>
          </p:cNvPr>
          <p:cNvSpPr txBox="1"/>
          <p:nvPr/>
        </p:nvSpPr>
        <p:spPr>
          <a:xfrm>
            <a:off x="6337316" y="23932615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Sai Charan Chandu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2BAC6D-17B2-A1A0-8DCC-7FA06B07F914}"/>
              </a:ext>
            </a:extLst>
          </p:cNvPr>
          <p:cNvSpPr txBox="1"/>
          <p:nvPr/>
        </p:nvSpPr>
        <p:spPr>
          <a:xfrm>
            <a:off x="9243911" y="23928076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Chetan Chakradhar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86C44F-2A0D-C56B-8CA5-31D3BB8222B8}"/>
              </a:ext>
            </a:extLst>
          </p:cNvPr>
          <p:cNvSpPr/>
          <p:nvPr/>
        </p:nvSpPr>
        <p:spPr>
          <a:xfrm>
            <a:off x="548640" y="21330045"/>
            <a:ext cx="2428729" cy="2429164"/>
          </a:xfrm>
          <a:prstGeom prst="ellipse">
            <a:avLst/>
          </a:prstGeom>
          <a:blipFill>
            <a:blip r:embed="rId2"/>
            <a:stretch>
              <a:fillRect l="-66713" t="-13992" r="-81773" b="-134448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BEC4F06-31A9-3944-DF59-4B96C22D1741}"/>
              </a:ext>
            </a:extLst>
          </p:cNvPr>
          <p:cNvSpPr/>
          <p:nvPr/>
        </p:nvSpPr>
        <p:spPr>
          <a:xfrm>
            <a:off x="9316855" y="21330045"/>
            <a:ext cx="2428729" cy="2429164"/>
          </a:xfrm>
          <a:prstGeom prst="ellipse">
            <a:avLst/>
          </a:prstGeom>
          <a:blipFill>
            <a:blip r:embed="rId3"/>
            <a:stretch>
              <a:fillRect l="-10240" t="-38462" r="-2708" b="-23402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271E3C4D-A0F8-65FE-B379-5F3F6F68209B}"/>
              </a:ext>
            </a:extLst>
          </p:cNvPr>
          <p:cNvSpPr/>
          <p:nvPr/>
        </p:nvSpPr>
        <p:spPr>
          <a:xfrm rot="14791576">
            <a:off x="-7909106" y="2502604"/>
            <a:ext cx="6092009" cy="4285622"/>
          </a:xfrm>
          <a:prstGeom prst="arc">
            <a:avLst>
              <a:gd name="adj1" fmla="val 15593273"/>
              <a:gd name="adj2" fmla="val 19909237"/>
            </a:avLst>
          </a:prstGeom>
          <a:noFill/>
          <a:ln w="55245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D50CB67E-F7A3-8EAE-0D07-82BF2759E20D}"/>
              </a:ext>
            </a:extLst>
          </p:cNvPr>
          <p:cNvSpPr/>
          <p:nvPr/>
        </p:nvSpPr>
        <p:spPr>
          <a:xfrm rot="15069326">
            <a:off x="-7245010" y="3232013"/>
            <a:ext cx="5240475" cy="4285622"/>
          </a:xfrm>
          <a:prstGeom prst="arc">
            <a:avLst>
              <a:gd name="adj1" fmla="val 15222400"/>
              <a:gd name="adj2" fmla="val 19057603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2DE122F9-D51C-3269-3DA3-F89E98B21AF0}"/>
              </a:ext>
            </a:extLst>
          </p:cNvPr>
          <p:cNvSpPr/>
          <p:nvPr/>
        </p:nvSpPr>
        <p:spPr>
          <a:xfrm rot="14990220">
            <a:off x="-6716449" y="4001282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6577E-5584-4E0A-4DFA-D6FA5297268E}"/>
              </a:ext>
            </a:extLst>
          </p:cNvPr>
          <p:cNvSpPr txBox="1"/>
          <p:nvPr/>
        </p:nvSpPr>
        <p:spPr>
          <a:xfrm>
            <a:off x="400756" y="-19021015"/>
            <a:ext cx="769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About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4C94CD-D41D-F312-3C1B-84D1E2D16EF5}"/>
              </a:ext>
            </a:extLst>
          </p:cNvPr>
          <p:cNvSpPr txBox="1"/>
          <p:nvPr/>
        </p:nvSpPr>
        <p:spPr>
          <a:xfrm>
            <a:off x="242068" y="134424"/>
            <a:ext cx="1184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Proposed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Solutions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F62EFD2-FB98-4F68-A484-933645BEDAEF}"/>
              </a:ext>
            </a:extLst>
          </p:cNvPr>
          <p:cNvSpPr/>
          <p:nvPr/>
        </p:nvSpPr>
        <p:spPr>
          <a:xfrm rot="21007157">
            <a:off x="-6035621" y="2789020"/>
            <a:ext cx="3014959" cy="2143473"/>
          </a:xfrm>
          <a:prstGeom prst="arc">
            <a:avLst>
              <a:gd name="adj1" fmla="val 15593273"/>
              <a:gd name="adj2" fmla="val 19909237"/>
            </a:avLst>
          </a:prstGeom>
          <a:noFill/>
          <a:ln w="1143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D143C7B-A152-2A54-732E-18825485023A}"/>
              </a:ext>
            </a:extLst>
          </p:cNvPr>
          <p:cNvSpPr/>
          <p:nvPr/>
        </p:nvSpPr>
        <p:spPr>
          <a:xfrm rot="21284907">
            <a:off x="-5672014" y="3082404"/>
            <a:ext cx="2593531" cy="2143473"/>
          </a:xfrm>
          <a:prstGeom prst="arc">
            <a:avLst>
              <a:gd name="adj1" fmla="val 15222400"/>
              <a:gd name="adj2" fmla="val 19057603"/>
            </a:avLst>
          </a:prstGeom>
          <a:noFill/>
          <a:ln w="1143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D1A2551-9D89-F106-77D0-0247BF85E677}"/>
              </a:ext>
            </a:extLst>
          </p:cNvPr>
          <p:cNvSpPr/>
          <p:nvPr/>
        </p:nvSpPr>
        <p:spPr>
          <a:xfrm rot="21205801">
            <a:off x="-5415782" y="3392823"/>
            <a:ext cx="2176644" cy="2143473"/>
          </a:xfrm>
          <a:prstGeom prst="arc">
            <a:avLst>
              <a:gd name="adj1" fmla="val 15329837"/>
              <a:gd name="adj2" fmla="val 18498170"/>
            </a:avLst>
          </a:prstGeom>
          <a:noFill/>
          <a:ln w="1143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05374B5-E7B0-7120-BEC4-F83463A33C51}"/>
              </a:ext>
            </a:extLst>
          </p:cNvPr>
          <p:cNvSpPr/>
          <p:nvPr/>
        </p:nvSpPr>
        <p:spPr>
          <a:xfrm rot="8720727">
            <a:off x="6181781" y="9366158"/>
            <a:ext cx="2428729" cy="2429164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38C543-BDD1-3108-3E6D-504233B97AC0}"/>
              </a:ext>
            </a:extLst>
          </p:cNvPr>
          <p:cNvSpPr/>
          <p:nvPr/>
        </p:nvSpPr>
        <p:spPr>
          <a:xfrm rot="8720727">
            <a:off x="3275186" y="9366158"/>
            <a:ext cx="2428729" cy="2429164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BDCA63-3092-6F21-1C5E-758EBA9DAC91}"/>
              </a:ext>
            </a:extLst>
          </p:cNvPr>
          <p:cNvSpPr txBox="1"/>
          <p:nvPr/>
        </p:nvSpPr>
        <p:spPr>
          <a:xfrm>
            <a:off x="374444" y="11983343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Chanakya Samsani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B2C7A-C75C-2C51-9C12-30980E05CED1}"/>
              </a:ext>
            </a:extLst>
          </p:cNvPr>
          <p:cNvSpPr txBox="1"/>
          <p:nvPr/>
        </p:nvSpPr>
        <p:spPr>
          <a:xfrm>
            <a:off x="3270420" y="11983343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Bikram Chand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E868CB-0347-6E61-4FF7-507FD54E19F1}"/>
              </a:ext>
            </a:extLst>
          </p:cNvPr>
          <p:cNvSpPr txBox="1"/>
          <p:nvPr/>
        </p:nvSpPr>
        <p:spPr>
          <a:xfrm>
            <a:off x="6181780" y="11987881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Sai Charan Chandu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78090D-E33E-CDEB-7C90-41E8F4CF6BF3}"/>
              </a:ext>
            </a:extLst>
          </p:cNvPr>
          <p:cNvSpPr txBox="1"/>
          <p:nvPr/>
        </p:nvSpPr>
        <p:spPr>
          <a:xfrm>
            <a:off x="9088375" y="11983342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Chetan Chakradhar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DFEC83-CA86-280B-622C-89DEDB1881D4}"/>
              </a:ext>
            </a:extLst>
          </p:cNvPr>
          <p:cNvSpPr/>
          <p:nvPr/>
        </p:nvSpPr>
        <p:spPr>
          <a:xfrm rot="8720727">
            <a:off x="393104" y="9385311"/>
            <a:ext cx="2428729" cy="2429164"/>
          </a:xfrm>
          <a:prstGeom prst="ellipse">
            <a:avLst/>
          </a:prstGeom>
          <a:blipFill>
            <a:blip r:embed="rId2"/>
            <a:stretch>
              <a:fillRect l="-66713" t="-13992" r="-81773" b="-134448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E3903D0-F30E-D115-2D91-E2ACA7155B7D}"/>
              </a:ext>
            </a:extLst>
          </p:cNvPr>
          <p:cNvSpPr/>
          <p:nvPr/>
        </p:nvSpPr>
        <p:spPr>
          <a:xfrm rot="8720727">
            <a:off x="9161319" y="9385311"/>
            <a:ext cx="2428729" cy="2429164"/>
          </a:xfrm>
          <a:prstGeom prst="ellipse">
            <a:avLst/>
          </a:prstGeom>
          <a:blipFill>
            <a:blip r:embed="rId3"/>
            <a:stretch>
              <a:fillRect l="-10240" t="-38462" r="-2708" b="-23402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DE0335-1BB6-2D81-C946-F2F4E02D9565}"/>
              </a:ext>
            </a:extLst>
          </p:cNvPr>
          <p:cNvSpPr txBox="1"/>
          <p:nvPr/>
        </p:nvSpPr>
        <p:spPr>
          <a:xfrm>
            <a:off x="14623566" y="1986844"/>
            <a:ext cx="8386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What are the steps are being taken to </a:t>
            </a:r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protect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business data and ensure cyber security?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9B3778-8C11-3892-590C-62538D80CAAC}"/>
              </a:ext>
            </a:extLst>
          </p:cNvPr>
          <p:cNvSpPr txBox="1"/>
          <p:nvPr/>
        </p:nvSpPr>
        <p:spPr>
          <a:xfrm>
            <a:off x="14623566" y="4407098"/>
            <a:ext cx="8386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What are the </a:t>
            </a:r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emerging trends 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 business and how can we </a:t>
            </a:r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capitalize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 on them?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2D7513-ABF3-F36A-9376-B237C2147D2F}"/>
              </a:ext>
            </a:extLst>
          </p:cNvPr>
          <p:cNvSpPr txBox="1"/>
          <p:nvPr/>
        </p:nvSpPr>
        <p:spPr>
          <a:xfrm>
            <a:off x="-12232960" y="90884"/>
            <a:ext cx="1184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Our </a:t>
            </a:r>
            <a:r>
              <a:rPr lang="en-US" sz="540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approach</a:t>
            </a:r>
            <a:endParaRPr lang="en-US" sz="5400" dirty="0">
              <a:solidFill>
                <a:srgbClr val="1DB95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41B64B-33FB-4853-0369-BC1EBD7022D0}"/>
              </a:ext>
            </a:extLst>
          </p:cNvPr>
          <p:cNvSpPr txBox="1"/>
          <p:nvPr/>
        </p:nvSpPr>
        <p:spPr>
          <a:xfrm>
            <a:off x="-7505755" y="84227"/>
            <a:ext cx="6501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using </a:t>
            </a:r>
            <a:r>
              <a:rPr lang="en-US" dirty="0">
                <a:solidFill>
                  <a:srgbClr val="1DB954"/>
                </a:solidFill>
              </a:rPr>
              <a:t>CRISP-DM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EE47B7A-CA59-492D-7901-314AE7AA5BDF}"/>
              </a:ext>
            </a:extLst>
          </p:cNvPr>
          <p:cNvSpPr/>
          <p:nvPr/>
        </p:nvSpPr>
        <p:spPr>
          <a:xfrm>
            <a:off x="4669319" y="1222125"/>
            <a:ext cx="6499596" cy="124653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013BC4-1FEB-71EF-A317-058A173C27FF}"/>
              </a:ext>
            </a:extLst>
          </p:cNvPr>
          <p:cNvGrpSpPr/>
          <p:nvPr/>
        </p:nvGrpSpPr>
        <p:grpSpPr>
          <a:xfrm rot="11198909">
            <a:off x="6528831" y="4045139"/>
            <a:ext cx="214184" cy="232439"/>
            <a:chOff x="5159283" y="2861379"/>
            <a:chExt cx="936717" cy="108650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CEBAD6A-87A1-B46C-5776-B310BF92BD1A}"/>
                </a:ext>
              </a:extLst>
            </p:cNvPr>
            <p:cNvSpPr/>
            <p:nvPr/>
          </p:nvSpPr>
          <p:spPr>
            <a:xfrm>
              <a:off x="5389718" y="2861379"/>
              <a:ext cx="675613" cy="672227"/>
            </a:xfrm>
            <a:prstGeom prst="ellipse">
              <a:avLst/>
            </a:prstGeom>
            <a:solidFill>
              <a:srgbClr val="1DB954"/>
            </a:solidFill>
            <a:ln>
              <a:noFill/>
            </a:ln>
            <a:scene3d>
              <a:camera prst="orthographicFront">
                <a:rot lat="0" lon="0" rev="0"/>
              </a:camera>
              <a:lightRig rig="morning" dir="t">
                <a:rot lat="0" lon="0" rev="6000000"/>
              </a:lightRig>
            </a:scene3d>
            <a:sp3d z="69850" prstMaterial="plastic">
              <a:bevelT w="127000" h="44450"/>
              <a:bevelB w="298450" h="1714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83B945A0-9071-830F-32D3-3BE860FEFF67}"/>
                </a:ext>
              </a:extLst>
            </p:cNvPr>
            <p:cNvSpPr/>
            <p:nvPr/>
          </p:nvSpPr>
          <p:spPr>
            <a:xfrm rot="21007157">
              <a:off x="5159283" y="3085598"/>
              <a:ext cx="936717" cy="672773"/>
            </a:xfrm>
            <a:prstGeom prst="arc">
              <a:avLst>
                <a:gd name="adj1" fmla="val 15593273"/>
                <a:gd name="adj2" fmla="val 19909237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2B470815-F192-744A-AF9A-DA9B355B17CE}"/>
                </a:ext>
              </a:extLst>
            </p:cNvPr>
            <p:cNvSpPr/>
            <p:nvPr/>
          </p:nvSpPr>
          <p:spPr>
            <a:xfrm rot="21284907">
              <a:off x="5272252" y="3177683"/>
              <a:ext cx="805784" cy="672773"/>
            </a:xfrm>
            <a:prstGeom prst="arc">
              <a:avLst>
                <a:gd name="adj1" fmla="val 15222400"/>
                <a:gd name="adj2" fmla="val 19057603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499AF938-41EA-4C0A-7507-1BA3E0D88F6D}"/>
                </a:ext>
              </a:extLst>
            </p:cNvPr>
            <p:cNvSpPr/>
            <p:nvPr/>
          </p:nvSpPr>
          <p:spPr>
            <a:xfrm rot="21205801">
              <a:off x="5351861" y="3275114"/>
              <a:ext cx="676261" cy="672773"/>
            </a:xfrm>
            <a:prstGeom prst="arc">
              <a:avLst>
                <a:gd name="adj1" fmla="val 15329837"/>
                <a:gd name="adj2" fmla="val 18498170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Arc 39">
            <a:extLst>
              <a:ext uri="{FF2B5EF4-FFF2-40B4-BE49-F238E27FC236}">
                <a16:creationId xmlns:a16="http://schemas.microsoft.com/office/drawing/2014/main" id="{374B6A6F-5744-8CB8-80B6-2F2A70819785}"/>
              </a:ext>
            </a:extLst>
          </p:cNvPr>
          <p:cNvSpPr/>
          <p:nvPr/>
        </p:nvSpPr>
        <p:spPr>
          <a:xfrm rot="10606066">
            <a:off x="5520694" y="3023645"/>
            <a:ext cx="689381" cy="663645"/>
          </a:xfrm>
          <a:prstGeom prst="arc">
            <a:avLst>
              <a:gd name="adj1" fmla="val 15593273"/>
              <a:gd name="adj2" fmla="val 13946416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A96CD077-E680-B64A-83F3-9FE61655B15D}"/>
              </a:ext>
            </a:extLst>
          </p:cNvPr>
          <p:cNvSpPr/>
          <p:nvPr/>
        </p:nvSpPr>
        <p:spPr>
          <a:xfrm rot="10883816">
            <a:off x="5797155" y="3081914"/>
            <a:ext cx="605258" cy="594242"/>
          </a:xfrm>
          <a:prstGeom prst="arc">
            <a:avLst>
              <a:gd name="adj1" fmla="val 15577122"/>
              <a:gd name="adj2" fmla="val 13401050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94AE1AE-7B1B-A6BC-CF6F-83EC40022140}"/>
              </a:ext>
            </a:extLst>
          </p:cNvPr>
          <p:cNvSpPr/>
          <p:nvPr/>
        </p:nvSpPr>
        <p:spPr>
          <a:xfrm rot="10804710">
            <a:off x="5963516" y="3296581"/>
            <a:ext cx="516733" cy="514862"/>
          </a:xfrm>
          <a:prstGeom prst="arc">
            <a:avLst>
              <a:gd name="adj1" fmla="val 16098141"/>
              <a:gd name="adj2" fmla="val 13017037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24B1FCC-FEF0-ECB9-3FB3-493CB0D80F29}"/>
              </a:ext>
            </a:extLst>
          </p:cNvPr>
          <p:cNvSpPr/>
          <p:nvPr/>
        </p:nvSpPr>
        <p:spPr>
          <a:xfrm rot="18177412" flipH="1" flipV="1">
            <a:off x="4299094" y="2484082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Gathering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71A28A1-A1D1-0C7A-D9A1-271A29C2CE4E}"/>
              </a:ext>
            </a:extLst>
          </p:cNvPr>
          <p:cNvSpPr/>
          <p:nvPr/>
        </p:nvSpPr>
        <p:spPr>
          <a:xfrm rot="18177412" flipH="1" flipV="1">
            <a:off x="5937115" y="1592302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Refining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7617951-5E8D-C90E-6C05-482F09211EB8}"/>
              </a:ext>
            </a:extLst>
          </p:cNvPr>
          <p:cNvSpPr/>
          <p:nvPr/>
        </p:nvSpPr>
        <p:spPr>
          <a:xfrm rot="18177412" flipH="1" flipV="1">
            <a:off x="7631799" y="2622256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Exploratory</a:t>
            </a:r>
          </a:p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Analysis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660855A-AFFE-BE25-C11E-0237E44D87AE}"/>
              </a:ext>
            </a:extLst>
          </p:cNvPr>
          <p:cNvSpPr/>
          <p:nvPr/>
        </p:nvSpPr>
        <p:spPr>
          <a:xfrm rot="18177412" flipH="1" flipV="1">
            <a:off x="7461491" y="4511524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Modelling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E21A61F-36F9-1E87-52BC-75CBFCF6CFE3}"/>
              </a:ext>
            </a:extLst>
          </p:cNvPr>
          <p:cNvSpPr/>
          <p:nvPr/>
        </p:nvSpPr>
        <p:spPr>
          <a:xfrm rot="18177412" flipH="1" flipV="1">
            <a:off x="5968666" y="5400533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Model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Evaluation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876C483-B108-B7EC-D490-E33E2F6D5C72}"/>
              </a:ext>
            </a:extLst>
          </p:cNvPr>
          <p:cNvSpPr/>
          <p:nvPr/>
        </p:nvSpPr>
        <p:spPr>
          <a:xfrm rot="18177412" flipH="1" flipV="1">
            <a:off x="4408526" y="4726385"/>
            <a:ext cx="45719" cy="45719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Deployment</a:t>
            </a:r>
            <a:endParaRPr lang="en-US" sz="1600" b="1" dirty="0">
              <a:solidFill>
                <a:srgbClr val="21212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29BF36F-E6E5-8AE2-9E40-A80DE4F1AE03}"/>
              </a:ext>
            </a:extLst>
          </p:cNvPr>
          <p:cNvSpPr/>
          <p:nvPr/>
        </p:nvSpPr>
        <p:spPr>
          <a:xfrm>
            <a:off x="3236791" y="1085859"/>
            <a:ext cx="6092650" cy="5240676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376B51A6-A712-BC6A-312F-E90E79D77805}"/>
              </a:ext>
            </a:extLst>
          </p:cNvPr>
          <p:cNvSpPr/>
          <p:nvPr/>
        </p:nvSpPr>
        <p:spPr>
          <a:xfrm rot="20757185">
            <a:off x="9463730" y="3360919"/>
            <a:ext cx="5240475" cy="4285622"/>
          </a:xfrm>
          <a:prstGeom prst="arc">
            <a:avLst>
              <a:gd name="adj1" fmla="val 15222400"/>
              <a:gd name="adj2" fmla="val 19057603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FFF57E0-4C64-C635-FC5B-5CE5CE992982}"/>
              </a:ext>
            </a:extLst>
          </p:cNvPr>
          <p:cNvSpPr/>
          <p:nvPr/>
        </p:nvSpPr>
        <p:spPr>
          <a:xfrm rot="20678079">
            <a:off x="10284591" y="4963971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0367ACF-1AE8-869B-85F0-7A55C9D6641B}"/>
              </a:ext>
            </a:extLst>
          </p:cNvPr>
          <p:cNvSpPr/>
          <p:nvPr/>
        </p:nvSpPr>
        <p:spPr>
          <a:xfrm rot="20479435">
            <a:off x="8590499" y="1881107"/>
            <a:ext cx="6092009" cy="4285622"/>
          </a:xfrm>
          <a:prstGeom prst="arc">
            <a:avLst>
              <a:gd name="adj1" fmla="val 15593273"/>
              <a:gd name="adj2" fmla="val 19909237"/>
            </a:avLst>
          </a:prstGeom>
          <a:noFill/>
          <a:ln w="55245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89AD26-DABF-ABB8-0AA2-A20AB1F70F39}"/>
              </a:ext>
            </a:extLst>
          </p:cNvPr>
          <p:cNvSpPr txBox="1"/>
          <p:nvPr/>
        </p:nvSpPr>
        <p:spPr>
          <a:xfrm>
            <a:off x="1292579" y="1481521"/>
            <a:ext cx="83861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 secure data through </a:t>
            </a:r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encryption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multi-factor </a:t>
            </a:r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authentication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and ongoing monitoring, ensuring a resilient cybersecurity framework.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53B579-04C2-8E5E-2515-4563F1A4E0EB}"/>
              </a:ext>
            </a:extLst>
          </p:cNvPr>
          <p:cNvSpPr txBox="1"/>
          <p:nvPr/>
        </p:nvSpPr>
        <p:spPr>
          <a:xfrm>
            <a:off x="1292579" y="3901775"/>
            <a:ext cx="83861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Personalized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content, AI driven </a:t>
            </a:r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recommendations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and </a:t>
            </a:r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interactive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user experiences are top emerging trends that we can capitalize to improve business</a:t>
            </a:r>
          </a:p>
        </p:txBody>
      </p:sp>
    </p:spTree>
    <p:extLst>
      <p:ext uri="{BB962C8B-B14F-4D97-AF65-F5344CB8AC3E}">
        <p14:creationId xmlns:p14="http://schemas.microsoft.com/office/powerpoint/2010/main" val="2114320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4519">
        <p159:morph option="byObject"/>
      </p:transition>
    </mc:Choice>
    <mc:Fallback>
      <p:transition spd="slow" advTm="451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32739C-4129-9909-E41F-FA2CA3AD1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c 28">
            <a:extLst>
              <a:ext uri="{FF2B5EF4-FFF2-40B4-BE49-F238E27FC236}">
                <a16:creationId xmlns:a16="http://schemas.microsoft.com/office/drawing/2014/main" id="{21960380-6859-817F-6DFA-58AC8B414AE5}"/>
              </a:ext>
            </a:extLst>
          </p:cNvPr>
          <p:cNvSpPr/>
          <p:nvPr/>
        </p:nvSpPr>
        <p:spPr>
          <a:xfrm rot="4226820">
            <a:off x="9463730" y="3360919"/>
            <a:ext cx="5240475" cy="4285622"/>
          </a:xfrm>
          <a:prstGeom prst="arc">
            <a:avLst>
              <a:gd name="adj1" fmla="val 15222400"/>
              <a:gd name="adj2" fmla="val 19057603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2EED3EE-95E7-8E92-BDEC-F2940E4FDC5C}"/>
              </a:ext>
            </a:extLst>
          </p:cNvPr>
          <p:cNvSpPr/>
          <p:nvPr/>
        </p:nvSpPr>
        <p:spPr>
          <a:xfrm rot="4147714">
            <a:off x="10284591" y="4963971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05F886-EFD3-AE8C-BEBC-BD79692D062D}"/>
              </a:ext>
            </a:extLst>
          </p:cNvPr>
          <p:cNvSpPr/>
          <p:nvPr/>
        </p:nvSpPr>
        <p:spPr>
          <a:xfrm>
            <a:off x="28778286" y="3741438"/>
            <a:ext cx="509935" cy="4854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A0AEEE-DD2B-5BBF-8E8E-378D8B3194B2}"/>
              </a:ext>
            </a:extLst>
          </p:cNvPr>
          <p:cNvSpPr txBox="1"/>
          <p:nvPr/>
        </p:nvSpPr>
        <p:spPr>
          <a:xfrm>
            <a:off x="248356" y="-17616599"/>
            <a:ext cx="769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Business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Questions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88BC8-38BB-737F-CF94-59115FF6C905}"/>
              </a:ext>
            </a:extLst>
          </p:cNvPr>
          <p:cNvSpPr/>
          <p:nvPr/>
        </p:nvSpPr>
        <p:spPr>
          <a:xfrm>
            <a:off x="6337317" y="21310892"/>
            <a:ext cx="2428729" cy="2429164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A436CF-6A90-3C49-6EE8-33FCF21BB085}"/>
              </a:ext>
            </a:extLst>
          </p:cNvPr>
          <p:cNvSpPr/>
          <p:nvPr/>
        </p:nvSpPr>
        <p:spPr>
          <a:xfrm>
            <a:off x="3430722" y="21310892"/>
            <a:ext cx="2428729" cy="2429164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61F061-9038-EE1F-B962-96B9CD0BE590}"/>
              </a:ext>
            </a:extLst>
          </p:cNvPr>
          <p:cNvSpPr txBox="1"/>
          <p:nvPr/>
        </p:nvSpPr>
        <p:spPr>
          <a:xfrm>
            <a:off x="529980" y="23928077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Chanakya Samsani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5928D8-5B94-CD7D-BEA9-5376FBDE9892}"/>
              </a:ext>
            </a:extLst>
          </p:cNvPr>
          <p:cNvSpPr txBox="1"/>
          <p:nvPr/>
        </p:nvSpPr>
        <p:spPr>
          <a:xfrm>
            <a:off x="3425956" y="23928077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Bikram Chand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B438AF-052B-9792-EAF8-3CACDDEBC13B}"/>
              </a:ext>
            </a:extLst>
          </p:cNvPr>
          <p:cNvSpPr txBox="1"/>
          <p:nvPr/>
        </p:nvSpPr>
        <p:spPr>
          <a:xfrm>
            <a:off x="6337316" y="23932615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Sai Charan Chandu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581383-23CB-A29D-CBA9-19CE13EC3146}"/>
              </a:ext>
            </a:extLst>
          </p:cNvPr>
          <p:cNvSpPr txBox="1"/>
          <p:nvPr/>
        </p:nvSpPr>
        <p:spPr>
          <a:xfrm>
            <a:off x="9243911" y="23928076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Chetan Chakradhar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A944B9-E13E-64FE-BE88-F446F8B01FEF}"/>
              </a:ext>
            </a:extLst>
          </p:cNvPr>
          <p:cNvSpPr/>
          <p:nvPr/>
        </p:nvSpPr>
        <p:spPr>
          <a:xfrm>
            <a:off x="548640" y="21330045"/>
            <a:ext cx="2428729" cy="2429164"/>
          </a:xfrm>
          <a:prstGeom prst="ellipse">
            <a:avLst/>
          </a:prstGeom>
          <a:blipFill>
            <a:blip r:embed="rId2"/>
            <a:stretch>
              <a:fillRect l="-66713" t="-13992" r="-81773" b="-134448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B429B9-41E1-83C8-38AF-D0C42BFFF5A6}"/>
              </a:ext>
            </a:extLst>
          </p:cNvPr>
          <p:cNvSpPr/>
          <p:nvPr/>
        </p:nvSpPr>
        <p:spPr>
          <a:xfrm>
            <a:off x="9316855" y="21330045"/>
            <a:ext cx="2428729" cy="2429164"/>
          </a:xfrm>
          <a:prstGeom prst="ellipse">
            <a:avLst/>
          </a:prstGeom>
          <a:blipFill>
            <a:blip r:embed="rId3"/>
            <a:stretch>
              <a:fillRect l="-10240" t="-38462" r="-2708" b="-23402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DBD71-E518-9F7F-EEBF-89F788C6C313}"/>
              </a:ext>
            </a:extLst>
          </p:cNvPr>
          <p:cNvSpPr txBox="1"/>
          <p:nvPr/>
        </p:nvSpPr>
        <p:spPr>
          <a:xfrm>
            <a:off x="400756" y="-19021015"/>
            <a:ext cx="769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About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13951-FA1E-1A1F-5CB0-4EFD800DCBCE}"/>
              </a:ext>
            </a:extLst>
          </p:cNvPr>
          <p:cNvSpPr txBox="1"/>
          <p:nvPr/>
        </p:nvSpPr>
        <p:spPr>
          <a:xfrm>
            <a:off x="242068" y="-16455404"/>
            <a:ext cx="1184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Proposed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Solutions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D843EFA7-7B81-87FB-4C7F-978B03698235}"/>
              </a:ext>
            </a:extLst>
          </p:cNvPr>
          <p:cNvSpPr/>
          <p:nvPr/>
        </p:nvSpPr>
        <p:spPr>
          <a:xfrm rot="3949070">
            <a:off x="8590499" y="1881107"/>
            <a:ext cx="6092009" cy="4285622"/>
          </a:xfrm>
          <a:prstGeom prst="arc">
            <a:avLst>
              <a:gd name="adj1" fmla="val 15593273"/>
              <a:gd name="adj2" fmla="val 19909237"/>
            </a:avLst>
          </a:prstGeom>
          <a:noFill/>
          <a:ln w="55245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DDEF7-BF58-374C-3046-725744DC7CD5}"/>
              </a:ext>
            </a:extLst>
          </p:cNvPr>
          <p:cNvSpPr txBox="1"/>
          <p:nvPr/>
        </p:nvSpPr>
        <p:spPr>
          <a:xfrm>
            <a:off x="263840" y="90884"/>
            <a:ext cx="1184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Our </a:t>
            </a:r>
            <a:r>
              <a:rPr lang="en-US" sz="540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approach</a:t>
            </a:r>
            <a:endParaRPr lang="en-US" sz="5400" dirty="0">
              <a:solidFill>
                <a:srgbClr val="1DB95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87B88B9-C131-3214-016C-92079B1593F3}"/>
              </a:ext>
            </a:extLst>
          </p:cNvPr>
          <p:cNvSpPr/>
          <p:nvPr/>
        </p:nvSpPr>
        <p:spPr>
          <a:xfrm rot="15386973">
            <a:off x="-6605556" y="1001501"/>
            <a:ext cx="4788310" cy="4748980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330200" h="2540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66AE1FE-7D74-FACC-ABEA-3A5CB5C7EDD8}"/>
              </a:ext>
            </a:extLst>
          </p:cNvPr>
          <p:cNvSpPr/>
          <p:nvPr/>
        </p:nvSpPr>
        <p:spPr>
          <a:xfrm rot="14791576">
            <a:off x="-7909106" y="2502604"/>
            <a:ext cx="6092009" cy="4285622"/>
          </a:xfrm>
          <a:prstGeom prst="arc">
            <a:avLst>
              <a:gd name="adj1" fmla="val 15593273"/>
              <a:gd name="adj2" fmla="val 19909237"/>
            </a:avLst>
          </a:prstGeom>
          <a:noFill/>
          <a:ln w="55245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FFC17AF-696B-AE7C-B77A-0422CE662DEE}"/>
              </a:ext>
            </a:extLst>
          </p:cNvPr>
          <p:cNvSpPr/>
          <p:nvPr/>
        </p:nvSpPr>
        <p:spPr>
          <a:xfrm rot="15069326">
            <a:off x="-7245010" y="3232013"/>
            <a:ext cx="5240475" cy="4285622"/>
          </a:xfrm>
          <a:prstGeom prst="arc">
            <a:avLst>
              <a:gd name="adj1" fmla="val 15222400"/>
              <a:gd name="adj2" fmla="val 19057603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770846F-B2C8-085E-C85F-612E106CFAFA}"/>
              </a:ext>
            </a:extLst>
          </p:cNvPr>
          <p:cNvSpPr/>
          <p:nvPr/>
        </p:nvSpPr>
        <p:spPr>
          <a:xfrm rot="14990220">
            <a:off x="-6716449" y="4001282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90C6C7-3D56-E36B-7CEC-49B90E0B5A44}"/>
              </a:ext>
            </a:extLst>
          </p:cNvPr>
          <p:cNvSpPr txBox="1"/>
          <p:nvPr/>
        </p:nvSpPr>
        <p:spPr>
          <a:xfrm>
            <a:off x="-6306394" y="74616"/>
            <a:ext cx="6227975" cy="93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Technology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Used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6DB6FC-52C2-08DF-B427-852A4FF98DCC}"/>
              </a:ext>
            </a:extLst>
          </p:cNvPr>
          <p:cNvSpPr txBox="1"/>
          <p:nvPr/>
        </p:nvSpPr>
        <p:spPr>
          <a:xfrm>
            <a:off x="4991045" y="1272508"/>
            <a:ext cx="6179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with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Data Pipeline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12E9B4-FFCF-82AD-F71C-FB02D65C077A}"/>
              </a:ext>
            </a:extLst>
          </p:cNvPr>
          <p:cNvSpPr/>
          <p:nvPr/>
        </p:nvSpPr>
        <p:spPr>
          <a:xfrm>
            <a:off x="4669319" y="1222125"/>
            <a:ext cx="6499596" cy="124653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44C1D9-8131-860B-D183-273C153AA989}"/>
              </a:ext>
            </a:extLst>
          </p:cNvPr>
          <p:cNvGrpSpPr/>
          <p:nvPr/>
        </p:nvGrpSpPr>
        <p:grpSpPr>
          <a:xfrm>
            <a:off x="5579661" y="3572795"/>
            <a:ext cx="936717" cy="1086508"/>
            <a:chOff x="5159283" y="2861379"/>
            <a:chExt cx="936717" cy="108650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000A1D8-9862-AD3E-7F04-329D703657B1}"/>
                </a:ext>
              </a:extLst>
            </p:cNvPr>
            <p:cNvSpPr/>
            <p:nvPr/>
          </p:nvSpPr>
          <p:spPr>
            <a:xfrm>
              <a:off x="5389718" y="2861379"/>
              <a:ext cx="675613" cy="672227"/>
            </a:xfrm>
            <a:prstGeom prst="ellipse">
              <a:avLst/>
            </a:prstGeom>
            <a:solidFill>
              <a:srgbClr val="1DB954"/>
            </a:solidFill>
            <a:ln>
              <a:noFill/>
            </a:ln>
            <a:scene3d>
              <a:camera prst="orthographicFront">
                <a:rot lat="0" lon="0" rev="0"/>
              </a:camera>
              <a:lightRig rig="morning" dir="t">
                <a:rot lat="0" lon="0" rev="6000000"/>
              </a:lightRig>
            </a:scene3d>
            <a:sp3d z="69850" prstMaterial="plastic">
              <a:bevelT w="127000" h="44450"/>
              <a:bevelB w="298450" h="1714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FC837802-CADC-679D-D5D1-B7ECF89BCFA5}"/>
                </a:ext>
              </a:extLst>
            </p:cNvPr>
            <p:cNvSpPr/>
            <p:nvPr/>
          </p:nvSpPr>
          <p:spPr>
            <a:xfrm rot="21007157">
              <a:off x="5159283" y="3085598"/>
              <a:ext cx="936717" cy="672773"/>
            </a:xfrm>
            <a:prstGeom prst="arc">
              <a:avLst>
                <a:gd name="adj1" fmla="val 15593273"/>
                <a:gd name="adj2" fmla="val 19909237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44874A92-AF54-80E7-EED1-A33A8680EEA7}"/>
                </a:ext>
              </a:extLst>
            </p:cNvPr>
            <p:cNvSpPr/>
            <p:nvPr/>
          </p:nvSpPr>
          <p:spPr>
            <a:xfrm rot="21284907">
              <a:off x="5272252" y="3177683"/>
              <a:ext cx="805784" cy="672773"/>
            </a:xfrm>
            <a:prstGeom prst="arc">
              <a:avLst>
                <a:gd name="adj1" fmla="val 15222400"/>
                <a:gd name="adj2" fmla="val 19057603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830AC95-CBED-5875-28DB-85992B0E4F13}"/>
                </a:ext>
              </a:extLst>
            </p:cNvPr>
            <p:cNvSpPr/>
            <p:nvPr/>
          </p:nvSpPr>
          <p:spPr>
            <a:xfrm rot="21205801">
              <a:off x="5351861" y="3275114"/>
              <a:ext cx="676261" cy="672773"/>
            </a:xfrm>
            <a:prstGeom prst="arc">
              <a:avLst>
                <a:gd name="adj1" fmla="val 15329837"/>
                <a:gd name="adj2" fmla="val 18498170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c 20">
            <a:extLst>
              <a:ext uri="{FF2B5EF4-FFF2-40B4-BE49-F238E27FC236}">
                <a16:creationId xmlns:a16="http://schemas.microsoft.com/office/drawing/2014/main" id="{B4112CC9-D6A9-8FB6-B4DA-874EC5EAF537}"/>
              </a:ext>
            </a:extLst>
          </p:cNvPr>
          <p:cNvSpPr/>
          <p:nvPr/>
        </p:nvSpPr>
        <p:spPr>
          <a:xfrm rot="21007157">
            <a:off x="3865162" y="1745816"/>
            <a:ext cx="4476684" cy="4449783"/>
          </a:xfrm>
          <a:prstGeom prst="arc">
            <a:avLst>
              <a:gd name="adj1" fmla="val 15012123"/>
              <a:gd name="adj2" fmla="val 13630479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866897A-C1BA-B165-4B88-D4F25CC69813}"/>
              </a:ext>
            </a:extLst>
          </p:cNvPr>
          <p:cNvSpPr/>
          <p:nvPr/>
        </p:nvSpPr>
        <p:spPr>
          <a:xfrm rot="21284907">
            <a:off x="4145164" y="2017714"/>
            <a:ext cx="3930411" cy="3912800"/>
          </a:xfrm>
          <a:prstGeom prst="arc">
            <a:avLst>
              <a:gd name="adj1" fmla="val 15030715"/>
              <a:gd name="adj2" fmla="val 13591853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936B71E-B863-372D-0138-A9B9D017B80B}"/>
              </a:ext>
            </a:extLst>
          </p:cNvPr>
          <p:cNvSpPr/>
          <p:nvPr/>
        </p:nvSpPr>
        <p:spPr>
          <a:xfrm rot="21205801">
            <a:off x="4418224" y="2262630"/>
            <a:ext cx="3355550" cy="3390122"/>
          </a:xfrm>
          <a:prstGeom prst="arc">
            <a:avLst>
              <a:gd name="adj1" fmla="val 14683206"/>
              <a:gd name="adj2" fmla="val 13352084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906406-AFD3-01EF-51D1-3D2061FA0C48}"/>
              </a:ext>
            </a:extLst>
          </p:cNvPr>
          <p:cNvSpPr/>
          <p:nvPr/>
        </p:nvSpPr>
        <p:spPr>
          <a:xfrm flipH="1" flipV="1">
            <a:off x="6349455" y="3854652"/>
            <a:ext cx="45719" cy="4571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F441F7F-9CC4-C550-C202-9AD42DDF3008}"/>
              </a:ext>
            </a:extLst>
          </p:cNvPr>
          <p:cNvSpPr/>
          <p:nvPr/>
        </p:nvSpPr>
        <p:spPr>
          <a:xfrm>
            <a:off x="5528885" y="1507749"/>
            <a:ext cx="1124606" cy="1138290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Gathering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1C55ED-8822-E2CA-C2C5-48CD5C5CC055}"/>
              </a:ext>
            </a:extLst>
          </p:cNvPr>
          <p:cNvSpPr/>
          <p:nvPr/>
        </p:nvSpPr>
        <p:spPr>
          <a:xfrm>
            <a:off x="7168255" y="2397045"/>
            <a:ext cx="1124606" cy="1138290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Refining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5D9DD5-2035-F4BB-498E-313769BF21DD}"/>
              </a:ext>
            </a:extLst>
          </p:cNvPr>
          <p:cNvSpPr/>
          <p:nvPr/>
        </p:nvSpPr>
        <p:spPr>
          <a:xfrm>
            <a:off x="7225962" y="4379324"/>
            <a:ext cx="1124606" cy="1138290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Exploratory</a:t>
            </a:r>
          </a:p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Analysis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33C5BF-83D5-B8D5-48BE-F6CB0E232919}"/>
              </a:ext>
            </a:extLst>
          </p:cNvPr>
          <p:cNvSpPr/>
          <p:nvPr/>
        </p:nvSpPr>
        <p:spPr>
          <a:xfrm>
            <a:off x="5548066" y="5264198"/>
            <a:ext cx="1124606" cy="1138290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Modelling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E1317A-8434-F076-57B5-F25193D706DC}"/>
              </a:ext>
            </a:extLst>
          </p:cNvPr>
          <p:cNvSpPr/>
          <p:nvPr/>
        </p:nvSpPr>
        <p:spPr>
          <a:xfrm>
            <a:off x="3990008" y="4495225"/>
            <a:ext cx="1124606" cy="1138290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Model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Evaluation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777EF52-FA74-91EA-9F35-5C739F3B03E2}"/>
              </a:ext>
            </a:extLst>
          </p:cNvPr>
          <p:cNvSpPr/>
          <p:nvPr/>
        </p:nvSpPr>
        <p:spPr>
          <a:xfrm>
            <a:off x="3706944" y="2819401"/>
            <a:ext cx="1124606" cy="1138290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Deployment</a:t>
            </a:r>
            <a:endParaRPr lang="en-US" sz="1600" b="1" dirty="0">
              <a:solidFill>
                <a:srgbClr val="21212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DDE517-A0BD-949E-78F4-2A80AF6F4977}"/>
              </a:ext>
            </a:extLst>
          </p:cNvPr>
          <p:cNvSpPr txBox="1"/>
          <p:nvPr/>
        </p:nvSpPr>
        <p:spPr>
          <a:xfrm>
            <a:off x="4991045" y="84227"/>
            <a:ext cx="6501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using </a:t>
            </a:r>
            <a:r>
              <a:rPr lang="en-US" dirty="0">
                <a:solidFill>
                  <a:srgbClr val="1DB954"/>
                </a:solidFill>
              </a:rPr>
              <a:t>CRISP-DM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19C65916-237D-3385-5FF2-5F17AF3ED98E}"/>
              </a:ext>
            </a:extLst>
          </p:cNvPr>
          <p:cNvSpPr/>
          <p:nvPr/>
        </p:nvSpPr>
        <p:spPr>
          <a:xfrm rot="20883911">
            <a:off x="-13310806" y="3251220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E577D284-445D-32E4-D694-F75EF2721D13}"/>
              </a:ext>
            </a:extLst>
          </p:cNvPr>
          <p:cNvSpPr/>
          <p:nvPr/>
        </p:nvSpPr>
        <p:spPr>
          <a:xfrm rot="10312618">
            <a:off x="-10290898" y="-259638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21A9194F-8580-C09B-111A-4F6149848B5E}"/>
              </a:ext>
            </a:extLst>
          </p:cNvPr>
          <p:cNvSpPr/>
          <p:nvPr/>
        </p:nvSpPr>
        <p:spPr>
          <a:xfrm rot="20883911">
            <a:off x="-7581366" y="3185610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5473DCBA-30BB-7CD9-89C8-70C99D39408E}"/>
              </a:ext>
            </a:extLst>
          </p:cNvPr>
          <p:cNvSpPr/>
          <p:nvPr/>
        </p:nvSpPr>
        <p:spPr>
          <a:xfrm rot="10312618">
            <a:off x="-4676338" y="-229759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311410-1914-30EC-8EA5-D3381C73A4D0}"/>
              </a:ext>
            </a:extLst>
          </p:cNvPr>
          <p:cNvSpPr txBox="1"/>
          <p:nvPr/>
        </p:nvSpPr>
        <p:spPr>
          <a:xfrm>
            <a:off x="-12209734" y="3873494"/>
            <a:ext cx="2128058" cy="584775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33333"/>
              </a:avLst>
            </a:prstTxWarp>
            <a:spAutoFit/>
          </a:bodyPr>
          <a:lstStyle/>
          <a:p>
            <a:r>
              <a:rPr lang="en-US" sz="320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Ingestion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99F3F1-B1B8-21E5-21DD-6D8E7F8085FC}"/>
              </a:ext>
            </a:extLst>
          </p:cNvPr>
          <p:cNvSpPr txBox="1"/>
          <p:nvPr/>
        </p:nvSpPr>
        <p:spPr>
          <a:xfrm>
            <a:off x="-9289812" y="2756418"/>
            <a:ext cx="2128058" cy="584775"/>
          </a:xfrm>
          <a:prstGeom prst="rect">
            <a:avLst/>
          </a:prstGeom>
          <a:noFill/>
        </p:spPr>
        <p:txBody>
          <a:bodyPr wrap="square" rtlCol="0">
            <a:prstTxWarp prst="textCanUp">
              <a:avLst>
                <a:gd name="adj" fmla="val 66667"/>
              </a:avLst>
            </a:prstTxWarp>
            <a:spAutoFit/>
          </a:bodyPr>
          <a:lstStyle/>
          <a:p>
            <a:r>
              <a:rPr lang="en-US" sz="320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Storage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C74A1C-2C9B-3CB4-D090-4D0483E374E1}"/>
              </a:ext>
            </a:extLst>
          </p:cNvPr>
          <p:cNvSpPr txBox="1"/>
          <p:nvPr/>
        </p:nvSpPr>
        <p:spPr>
          <a:xfrm>
            <a:off x="-6387101" y="3873494"/>
            <a:ext cx="2128058" cy="584775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33333"/>
              </a:avLst>
            </a:prstTxWarp>
            <a:spAutoFit/>
          </a:bodyPr>
          <a:lstStyle/>
          <a:p>
            <a:r>
              <a:rPr lang="en-US" sz="280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Processing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CA2B08-60C5-87E5-3A9D-4063D8E52969}"/>
              </a:ext>
            </a:extLst>
          </p:cNvPr>
          <p:cNvSpPr txBox="1"/>
          <p:nvPr/>
        </p:nvSpPr>
        <p:spPr>
          <a:xfrm>
            <a:off x="-3699138" y="2780482"/>
            <a:ext cx="2128058" cy="772844"/>
          </a:xfrm>
          <a:prstGeom prst="rect">
            <a:avLst/>
          </a:prstGeom>
          <a:noFill/>
        </p:spPr>
        <p:txBody>
          <a:bodyPr wrap="square" rtlCol="0">
            <a:prstTxWarp prst="textCanUp">
              <a:avLst>
                <a:gd name="adj" fmla="val 78083"/>
              </a:avLst>
            </a:prstTxWarp>
            <a:spAutoFit/>
          </a:bodyPr>
          <a:lstStyle/>
          <a:p>
            <a:pPr algn="ctr"/>
            <a:r>
              <a:rPr lang="en-US" sz="105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Analysis</a:t>
            </a:r>
          </a:p>
          <a:p>
            <a:pPr algn="ctr"/>
            <a:r>
              <a:rPr lang="en-US" sz="105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&amp; Visualization</a:t>
            </a:r>
            <a:endParaRPr lang="en-US" sz="3200" dirty="0">
              <a:solidFill>
                <a:srgbClr val="F1F1F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97DC6B-8F47-B026-9198-360A2D464365}"/>
              </a:ext>
            </a:extLst>
          </p:cNvPr>
          <p:cNvSpPr txBox="1"/>
          <p:nvPr/>
        </p:nvSpPr>
        <p:spPr>
          <a:xfrm>
            <a:off x="12939155" y="1481521"/>
            <a:ext cx="83861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 secure data through </a:t>
            </a:r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encryption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multi-factor </a:t>
            </a:r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authentication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and ongoing monitoring, ensuring a resilient cybersecurity framework.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0A14BC-21A1-6B69-3B11-D143DEA2411F}"/>
              </a:ext>
            </a:extLst>
          </p:cNvPr>
          <p:cNvSpPr txBox="1"/>
          <p:nvPr/>
        </p:nvSpPr>
        <p:spPr>
          <a:xfrm>
            <a:off x="12939155" y="3901775"/>
            <a:ext cx="83861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Personalized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content, AI driven </a:t>
            </a:r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recommendations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and </a:t>
            </a:r>
            <a:r>
              <a:rPr lang="en-US" sz="32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interactive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user experiences are top emerging trends that we can capitalize to improve business</a:t>
            </a:r>
          </a:p>
        </p:txBody>
      </p:sp>
      <p:pic>
        <p:nvPicPr>
          <p:cNvPr id="59" name="Picture 58" descr="Blue line art of data ingestion&#10;&#10;Description automatically generated">
            <a:extLst>
              <a:ext uri="{FF2B5EF4-FFF2-40B4-BE49-F238E27FC236}">
                <a16:creationId xmlns:a16="http://schemas.microsoft.com/office/drawing/2014/main" id="{44FBED4C-80FE-6202-9008-8E6AFEC8B7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3594" t="8418" r="14695" b="21262"/>
          <a:stretch/>
        </p:blipFill>
        <p:spPr>
          <a:xfrm>
            <a:off x="-11058896" y="3793165"/>
            <a:ext cx="46623" cy="4571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0" name="Picture 59" descr="A cloud computing logo with two servers&#10;&#10;Description automatically generated">
            <a:extLst>
              <a:ext uri="{FF2B5EF4-FFF2-40B4-BE49-F238E27FC236}">
                <a16:creationId xmlns:a16="http://schemas.microsoft.com/office/drawing/2014/main" id="{55136249-A94D-092A-9CA3-A7EF07F9E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-8158202" y="3430542"/>
            <a:ext cx="45719" cy="4689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1" name="Picture 60" descr="A cartoon of a person with a machine&#10;&#10;Description automatically generated">
            <a:extLst>
              <a:ext uri="{FF2B5EF4-FFF2-40B4-BE49-F238E27FC236}">
                <a16:creationId xmlns:a16="http://schemas.microsoft.com/office/drawing/2014/main" id="{CF9E5BBD-1AE3-B811-B0DF-D81FDCD3D86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6688" t="19552" r="47704"/>
          <a:stretch/>
        </p:blipFill>
        <p:spPr>
          <a:xfrm>
            <a:off x="-5326412" y="3710084"/>
            <a:ext cx="45719" cy="4863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2" name="Picture 61" descr="A magnifying glass and graph&#10;&#10;Description automatically generated">
            <a:extLst>
              <a:ext uri="{FF2B5EF4-FFF2-40B4-BE49-F238E27FC236}">
                <a16:creationId xmlns:a16="http://schemas.microsoft.com/office/drawing/2014/main" id="{03030849-C6A6-92B3-4D69-5E03A04D5A7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20701" r="27104"/>
          <a:stretch/>
        </p:blipFill>
        <p:spPr>
          <a:xfrm>
            <a:off x="-2527748" y="3651156"/>
            <a:ext cx="45719" cy="4571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999379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4462">
        <p159:morph option="byObject"/>
      </p:transition>
    </mc:Choice>
    <mc:Fallback>
      <p:transition spd="slow" advTm="446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266B7B-CCA8-9211-13C1-0C3E3F1EB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DBDE2D42-82A7-9981-1D3A-C6D67BB03044}"/>
              </a:ext>
            </a:extLst>
          </p:cNvPr>
          <p:cNvSpPr/>
          <p:nvPr/>
        </p:nvSpPr>
        <p:spPr>
          <a:xfrm rot="20883911">
            <a:off x="-436054" y="3251220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2B8321-4A96-550C-6547-526E50CA39FA}"/>
              </a:ext>
            </a:extLst>
          </p:cNvPr>
          <p:cNvSpPr/>
          <p:nvPr/>
        </p:nvSpPr>
        <p:spPr>
          <a:xfrm>
            <a:off x="28778286" y="3741438"/>
            <a:ext cx="509935" cy="4854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6A52A-8435-1C2F-413B-699E2E1CE405}"/>
              </a:ext>
            </a:extLst>
          </p:cNvPr>
          <p:cNvSpPr txBox="1"/>
          <p:nvPr/>
        </p:nvSpPr>
        <p:spPr>
          <a:xfrm>
            <a:off x="248356" y="-17616599"/>
            <a:ext cx="769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Business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Questions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DB80C3-C921-2415-E4D1-4835399FCD11}"/>
              </a:ext>
            </a:extLst>
          </p:cNvPr>
          <p:cNvSpPr/>
          <p:nvPr/>
        </p:nvSpPr>
        <p:spPr>
          <a:xfrm>
            <a:off x="6337317" y="21310892"/>
            <a:ext cx="2428729" cy="2429164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4A42B0-D6F2-48C5-CA27-D416821A2785}"/>
              </a:ext>
            </a:extLst>
          </p:cNvPr>
          <p:cNvSpPr/>
          <p:nvPr/>
        </p:nvSpPr>
        <p:spPr>
          <a:xfrm>
            <a:off x="3430722" y="21310892"/>
            <a:ext cx="2428729" cy="2429164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4327C4-CA49-BAD6-2B4A-FA6E8D1DB318}"/>
              </a:ext>
            </a:extLst>
          </p:cNvPr>
          <p:cNvSpPr txBox="1"/>
          <p:nvPr/>
        </p:nvSpPr>
        <p:spPr>
          <a:xfrm>
            <a:off x="529980" y="23928077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Chanakya Samsani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C10D1A-8276-A9CD-8B95-50DB56E6AE35}"/>
              </a:ext>
            </a:extLst>
          </p:cNvPr>
          <p:cNvSpPr txBox="1"/>
          <p:nvPr/>
        </p:nvSpPr>
        <p:spPr>
          <a:xfrm>
            <a:off x="3425956" y="23928077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Bikram Chand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B7E6F9-5411-A7B6-C3E3-A7DA40B2540C}"/>
              </a:ext>
            </a:extLst>
          </p:cNvPr>
          <p:cNvSpPr txBox="1"/>
          <p:nvPr/>
        </p:nvSpPr>
        <p:spPr>
          <a:xfrm>
            <a:off x="6337316" y="23932615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Sai Charan Chandu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00CA27-E800-8A75-E663-488CAF600870}"/>
              </a:ext>
            </a:extLst>
          </p:cNvPr>
          <p:cNvSpPr txBox="1"/>
          <p:nvPr/>
        </p:nvSpPr>
        <p:spPr>
          <a:xfrm>
            <a:off x="9243911" y="23928076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Chetan Chakradhar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8F1F94-8A91-B32B-35A4-F10D05547032}"/>
              </a:ext>
            </a:extLst>
          </p:cNvPr>
          <p:cNvSpPr/>
          <p:nvPr/>
        </p:nvSpPr>
        <p:spPr>
          <a:xfrm>
            <a:off x="548640" y="21330045"/>
            <a:ext cx="2428729" cy="2429164"/>
          </a:xfrm>
          <a:prstGeom prst="ellipse">
            <a:avLst/>
          </a:prstGeom>
          <a:blipFill>
            <a:blip r:embed="rId2"/>
            <a:stretch>
              <a:fillRect l="-66713" t="-13992" r="-81773" b="-134448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7859163-EAEC-AD23-6519-4F12FF3C44B6}"/>
              </a:ext>
            </a:extLst>
          </p:cNvPr>
          <p:cNvSpPr/>
          <p:nvPr/>
        </p:nvSpPr>
        <p:spPr>
          <a:xfrm>
            <a:off x="9316855" y="21330045"/>
            <a:ext cx="2428729" cy="2429164"/>
          </a:xfrm>
          <a:prstGeom prst="ellipse">
            <a:avLst/>
          </a:prstGeom>
          <a:blipFill>
            <a:blip r:embed="rId3"/>
            <a:stretch>
              <a:fillRect l="-10240" t="-38462" r="-2708" b="-23402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6B3C8-24D5-0817-7E11-54D37E54B6E2}"/>
              </a:ext>
            </a:extLst>
          </p:cNvPr>
          <p:cNvSpPr txBox="1"/>
          <p:nvPr/>
        </p:nvSpPr>
        <p:spPr>
          <a:xfrm>
            <a:off x="400756" y="-19021015"/>
            <a:ext cx="769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About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3B631-F12C-392B-B005-DE778EBB706B}"/>
              </a:ext>
            </a:extLst>
          </p:cNvPr>
          <p:cNvSpPr txBox="1"/>
          <p:nvPr/>
        </p:nvSpPr>
        <p:spPr>
          <a:xfrm>
            <a:off x="242068" y="-16455404"/>
            <a:ext cx="1184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Proposed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98E4B4-47EA-94C0-65EE-C09B56736063}"/>
              </a:ext>
            </a:extLst>
          </p:cNvPr>
          <p:cNvSpPr txBox="1"/>
          <p:nvPr/>
        </p:nvSpPr>
        <p:spPr>
          <a:xfrm>
            <a:off x="263840" y="90884"/>
            <a:ext cx="1184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Our </a:t>
            </a:r>
            <a:r>
              <a:rPr lang="en-US" sz="540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approach</a:t>
            </a:r>
            <a:endParaRPr lang="en-US" sz="5400" dirty="0">
              <a:solidFill>
                <a:srgbClr val="1DB95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62D4AA-604A-CC77-7DE9-61B76EE36F75}"/>
              </a:ext>
            </a:extLst>
          </p:cNvPr>
          <p:cNvSpPr/>
          <p:nvPr/>
        </p:nvSpPr>
        <p:spPr>
          <a:xfrm rot="15386973">
            <a:off x="-6605556" y="1001501"/>
            <a:ext cx="4788310" cy="4748980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330200" h="2540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AD4CA27-A6BC-6282-0BFD-5D525631B0F3}"/>
              </a:ext>
            </a:extLst>
          </p:cNvPr>
          <p:cNvSpPr/>
          <p:nvPr/>
        </p:nvSpPr>
        <p:spPr>
          <a:xfrm rot="14791576">
            <a:off x="-7909106" y="2502604"/>
            <a:ext cx="6092009" cy="4285622"/>
          </a:xfrm>
          <a:prstGeom prst="arc">
            <a:avLst>
              <a:gd name="adj1" fmla="val 15593273"/>
              <a:gd name="adj2" fmla="val 19909237"/>
            </a:avLst>
          </a:prstGeom>
          <a:noFill/>
          <a:ln w="55245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1516796D-5839-3A5A-F467-4B3EC2E9A7C6}"/>
              </a:ext>
            </a:extLst>
          </p:cNvPr>
          <p:cNvSpPr/>
          <p:nvPr/>
        </p:nvSpPr>
        <p:spPr>
          <a:xfrm rot="15069326">
            <a:off x="-7245010" y="3232013"/>
            <a:ext cx="5240475" cy="4285622"/>
          </a:xfrm>
          <a:prstGeom prst="arc">
            <a:avLst>
              <a:gd name="adj1" fmla="val 15222400"/>
              <a:gd name="adj2" fmla="val 19057603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F1833BC-9C67-3350-C4FD-6B738F724BA2}"/>
              </a:ext>
            </a:extLst>
          </p:cNvPr>
          <p:cNvSpPr/>
          <p:nvPr/>
        </p:nvSpPr>
        <p:spPr>
          <a:xfrm rot="14990220">
            <a:off x="-6716449" y="4001282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870E55-85C1-5E51-AB69-B436FDEA8F31}"/>
              </a:ext>
            </a:extLst>
          </p:cNvPr>
          <p:cNvSpPr txBox="1"/>
          <p:nvPr/>
        </p:nvSpPr>
        <p:spPr>
          <a:xfrm>
            <a:off x="-6306394" y="74616"/>
            <a:ext cx="5925484" cy="936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Technology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Used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70FC77-A27A-517C-996F-8CD1833EE53F}"/>
              </a:ext>
            </a:extLst>
          </p:cNvPr>
          <p:cNvGrpSpPr/>
          <p:nvPr/>
        </p:nvGrpSpPr>
        <p:grpSpPr>
          <a:xfrm rot="3948894">
            <a:off x="5421484" y="11076041"/>
            <a:ext cx="936717" cy="1086508"/>
            <a:chOff x="5159283" y="2861379"/>
            <a:chExt cx="936717" cy="108650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37DFEA-13D5-959F-4033-65B9AFAA9C78}"/>
                </a:ext>
              </a:extLst>
            </p:cNvPr>
            <p:cNvSpPr/>
            <p:nvPr/>
          </p:nvSpPr>
          <p:spPr>
            <a:xfrm>
              <a:off x="5389718" y="2861379"/>
              <a:ext cx="675613" cy="672227"/>
            </a:xfrm>
            <a:prstGeom prst="ellipse">
              <a:avLst/>
            </a:prstGeom>
            <a:solidFill>
              <a:srgbClr val="1DB954"/>
            </a:solidFill>
            <a:ln>
              <a:noFill/>
            </a:ln>
            <a:scene3d>
              <a:camera prst="orthographicFront">
                <a:rot lat="0" lon="0" rev="0"/>
              </a:camera>
              <a:lightRig rig="morning" dir="t">
                <a:rot lat="0" lon="0" rev="6000000"/>
              </a:lightRig>
            </a:scene3d>
            <a:sp3d z="69850" prstMaterial="plastic">
              <a:bevelT w="127000" h="44450"/>
              <a:bevelB w="298450" h="1714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9CB7A0AD-4166-04C6-124D-C85FFD500928}"/>
                </a:ext>
              </a:extLst>
            </p:cNvPr>
            <p:cNvSpPr/>
            <p:nvPr/>
          </p:nvSpPr>
          <p:spPr>
            <a:xfrm rot="21007157">
              <a:off x="5159283" y="3085598"/>
              <a:ext cx="936717" cy="672773"/>
            </a:xfrm>
            <a:prstGeom prst="arc">
              <a:avLst>
                <a:gd name="adj1" fmla="val 15593273"/>
                <a:gd name="adj2" fmla="val 19909237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321E960-F638-B385-51C3-FF283B517945}"/>
                </a:ext>
              </a:extLst>
            </p:cNvPr>
            <p:cNvSpPr/>
            <p:nvPr/>
          </p:nvSpPr>
          <p:spPr>
            <a:xfrm rot="21284907">
              <a:off x="5272252" y="3177683"/>
              <a:ext cx="805784" cy="672773"/>
            </a:xfrm>
            <a:prstGeom prst="arc">
              <a:avLst>
                <a:gd name="adj1" fmla="val 15222400"/>
                <a:gd name="adj2" fmla="val 19057603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B06CD084-62DC-1051-A87A-8D7B1244F88B}"/>
                </a:ext>
              </a:extLst>
            </p:cNvPr>
            <p:cNvSpPr/>
            <p:nvPr/>
          </p:nvSpPr>
          <p:spPr>
            <a:xfrm rot="21205801">
              <a:off x="5351861" y="3275114"/>
              <a:ext cx="676261" cy="672773"/>
            </a:xfrm>
            <a:prstGeom prst="arc">
              <a:avLst>
                <a:gd name="adj1" fmla="val 15329837"/>
                <a:gd name="adj2" fmla="val 18498170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c 20">
            <a:extLst>
              <a:ext uri="{FF2B5EF4-FFF2-40B4-BE49-F238E27FC236}">
                <a16:creationId xmlns:a16="http://schemas.microsoft.com/office/drawing/2014/main" id="{B9082445-4BF2-4E86-2106-A268287610D9}"/>
              </a:ext>
            </a:extLst>
          </p:cNvPr>
          <p:cNvSpPr/>
          <p:nvPr/>
        </p:nvSpPr>
        <p:spPr>
          <a:xfrm rot="3356051">
            <a:off x="3806816" y="9385474"/>
            <a:ext cx="4476684" cy="4449783"/>
          </a:xfrm>
          <a:prstGeom prst="arc">
            <a:avLst>
              <a:gd name="adj1" fmla="val 15012123"/>
              <a:gd name="adj2" fmla="val 13630479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4B3A33A7-6259-861C-F44D-4EADC3074F17}"/>
              </a:ext>
            </a:extLst>
          </p:cNvPr>
          <p:cNvSpPr/>
          <p:nvPr/>
        </p:nvSpPr>
        <p:spPr>
          <a:xfrm rot="3633801">
            <a:off x="4079658" y="9661624"/>
            <a:ext cx="3930411" cy="3912800"/>
          </a:xfrm>
          <a:prstGeom prst="arc">
            <a:avLst>
              <a:gd name="adj1" fmla="val 15030715"/>
              <a:gd name="adj2" fmla="val 13591853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677A472-A962-A3AB-5A2D-F23FF54CEF66}"/>
              </a:ext>
            </a:extLst>
          </p:cNvPr>
          <p:cNvSpPr/>
          <p:nvPr/>
        </p:nvSpPr>
        <p:spPr>
          <a:xfrm rot="3554695">
            <a:off x="4376183" y="9903125"/>
            <a:ext cx="3355550" cy="3390122"/>
          </a:xfrm>
          <a:prstGeom prst="arc">
            <a:avLst>
              <a:gd name="adj1" fmla="val 14683206"/>
              <a:gd name="adj2" fmla="val 13352084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328340-3F7B-1811-B24A-E5D8BA474E20}"/>
              </a:ext>
            </a:extLst>
          </p:cNvPr>
          <p:cNvSpPr/>
          <p:nvPr/>
        </p:nvSpPr>
        <p:spPr>
          <a:xfrm rot="3948894" flipH="1" flipV="1">
            <a:off x="6217443" y="11794541"/>
            <a:ext cx="45719" cy="4571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A1BCBD5-397F-45B3-834E-B7DC2C143A22}"/>
              </a:ext>
            </a:extLst>
          </p:cNvPr>
          <p:cNvSpPr/>
          <p:nvPr/>
        </p:nvSpPr>
        <p:spPr>
          <a:xfrm rot="3948894">
            <a:off x="7205397" y="10254117"/>
            <a:ext cx="1124606" cy="1138290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Gathering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88EE081-9314-4B45-E267-0B88259EF0C9}"/>
              </a:ext>
            </a:extLst>
          </p:cNvPr>
          <p:cNvSpPr/>
          <p:nvPr/>
        </p:nvSpPr>
        <p:spPr>
          <a:xfrm rot="3948894">
            <a:off x="7065784" y="12113926"/>
            <a:ext cx="1124606" cy="1138290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Refining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C8D8062-8A0F-E8F5-F617-85449C3769AB}"/>
              </a:ext>
            </a:extLst>
          </p:cNvPr>
          <p:cNvSpPr/>
          <p:nvPr/>
        </p:nvSpPr>
        <p:spPr>
          <a:xfrm rot="3948894">
            <a:off x="5281138" y="12978679"/>
            <a:ext cx="1124606" cy="1138290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Exploratory</a:t>
            </a:r>
          </a:p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Analysis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5DE86EA-8A0D-3878-7870-3B9FBE3B6F73}"/>
              </a:ext>
            </a:extLst>
          </p:cNvPr>
          <p:cNvSpPr/>
          <p:nvPr/>
        </p:nvSpPr>
        <p:spPr>
          <a:xfrm rot="3948894">
            <a:off x="3786522" y="11810578"/>
            <a:ext cx="1124606" cy="1138290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Modelling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BC10080-19BB-DC8A-007C-CACB1A250667}"/>
              </a:ext>
            </a:extLst>
          </p:cNvPr>
          <p:cNvSpPr/>
          <p:nvPr/>
        </p:nvSpPr>
        <p:spPr>
          <a:xfrm rot="3948894">
            <a:off x="3849686" y="10074239"/>
            <a:ext cx="1124606" cy="1138290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Model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Evaluation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8E9D3C-DD64-E7AA-03EE-4A48EDBB266E}"/>
              </a:ext>
            </a:extLst>
          </p:cNvPr>
          <p:cNvSpPr/>
          <p:nvPr/>
        </p:nvSpPr>
        <p:spPr>
          <a:xfrm rot="3948894">
            <a:off x="5262450" y="9129459"/>
            <a:ext cx="1124606" cy="1138290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Deployment</a:t>
            </a:r>
            <a:endParaRPr lang="en-US" sz="1600" b="1" dirty="0">
              <a:solidFill>
                <a:srgbClr val="21212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CB84A8-511D-5ED2-4C8F-91862752E34C}"/>
              </a:ext>
            </a:extLst>
          </p:cNvPr>
          <p:cNvSpPr txBox="1"/>
          <p:nvPr/>
        </p:nvSpPr>
        <p:spPr>
          <a:xfrm>
            <a:off x="4991045" y="87444"/>
            <a:ext cx="6179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with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Data Pipeline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AEED6-A7B7-BF5D-75FE-FA6F396C3390}"/>
              </a:ext>
            </a:extLst>
          </p:cNvPr>
          <p:cNvSpPr txBox="1"/>
          <p:nvPr/>
        </p:nvSpPr>
        <p:spPr>
          <a:xfrm>
            <a:off x="4991045" y="-1199608"/>
            <a:ext cx="6501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using </a:t>
            </a:r>
            <a:r>
              <a:rPr lang="en-US" dirty="0">
                <a:solidFill>
                  <a:srgbClr val="1DB954"/>
                </a:solidFill>
              </a:rPr>
              <a:t>CRISP-DM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43108155-E0D2-45EF-539D-0DD82F0668BB}"/>
              </a:ext>
            </a:extLst>
          </p:cNvPr>
          <p:cNvSpPr/>
          <p:nvPr/>
        </p:nvSpPr>
        <p:spPr>
          <a:xfrm rot="10312618">
            <a:off x="2583854" y="-259638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AE6599A2-3898-D963-2FF9-2E71159385B1}"/>
              </a:ext>
            </a:extLst>
          </p:cNvPr>
          <p:cNvSpPr/>
          <p:nvPr/>
        </p:nvSpPr>
        <p:spPr>
          <a:xfrm rot="20883911">
            <a:off x="5293386" y="3185610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B4F7319E-9513-597A-5835-DD2C23846B41}"/>
              </a:ext>
            </a:extLst>
          </p:cNvPr>
          <p:cNvSpPr/>
          <p:nvPr/>
        </p:nvSpPr>
        <p:spPr>
          <a:xfrm rot="10312618">
            <a:off x="8198414" y="-229759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1C5C24-CCAA-4BBD-03B6-6F49F36BA864}"/>
              </a:ext>
            </a:extLst>
          </p:cNvPr>
          <p:cNvSpPr txBox="1"/>
          <p:nvPr/>
        </p:nvSpPr>
        <p:spPr>
          <a:xfrm>
            <a:off x="665018" y="3873494"/>
            <a:ext cx="2128058" cy="584775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33333"/>
              </a:avLst>
            </a:prstTxWarp>
            <a:spAutoFit/>
          </a:bodyPr>
          <a:lstStyle/>
          <a:p>
            <a:r>
              <a:rPr lang="en-US" sz="320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Ingestion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1AEA8A-9E1C-AB97-E718-0CB30F350716}"/>
              </a:ext>
            </a:extLst>
          </p:cNvPr>
          <p:cNvSpPr txBox="1"/>
          <p:nvPr/>
        </p:nvSpPr>
        <p:spPr>
          <a:xfrm>
            <a:off x="3584940" y="2756418"/>
            <a:ext cx="2128058" cy="584775"/>
          </a:xfrm>
          <a:prstGeom prst="rect">
            <a:avLst/>
          </a:prstGeom>
          <a:noFill/>
        </p:spPr>
        <p:txBody>
          <a:bodyPr wrap="square" rtlCol="0">
            <a:prstTxWarp prst="textCanUp">
              <a:avLst>
                <a:gd name="adj" fmla="val 66667"/>
              </a:avLst>
            </a:prstTxWarp>
            <a:spAutoFit/>
          </a:bodyPr>
          <a:lstStyle/>
          <a:p>
            <a:r>
              <a:rPr lang="en-US" sz="320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Storage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9591F-9665-0D49-E0FD-95EDFB626236}"/>
              </a:ext>
            </a:extLst>
          </p:cNvPr>
          <p:cNvSpPr txBox="1"/>
          <p:nvPr/>
        </p:nvSpPr>
        <p:spPr>
          <a:xfrm>
            <a:off x="6487651" y="3873494"/>
            <a:ext cx="2128058" cy="584775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33333"/>
              </a:avLst>
            </a:prstTxWarp>
            <a:spAutoFit/>
          </a:bodyPr>
          <a:lstStyle/>
          <a:p>
            <a:r>
              <a:rPr lang="en-US" sz="280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Processing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5614E6-1CA1-7333-FD4A-52C473CD6823}"/>
              </a:ext>
            </a:extLst>
          </p:cNvPr>
          <p:cNvSpPr txBox="1"/>
          <p:nvPr/>
        </p:nvSpPr>
        <p:spPr>
          <a:xfrm>
            <a:off x="9175614" y="2780482"/>
            <a:ext cx="2128058" cy="772844"/>
          </a:xfrm>
          <a:prstGeom prst="rect">
            <a:avLst/>
          </a:prstGeom>
          <a:noFill/>
        </p:spPr>
        <p:txBody>
          <a:bodyPr wrap="square" rtlCol="0">
            <a:prstTxWarp prst="textCanUp">
              <a:avLst>
                <a:gd name="adj" fmla="val 78083"/>
              </a:avLst>
            </a:prstTxWarp>
            <a:spAutoFit/>
          </a:bodyPr>
          <a:lstStyle/>
          <a:p>
            <a:pPr algn="ctr"/>
            <a:r>
              <a:rPr lang="en-US" sz="105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Analysis</a:t>
            </a:r>
          </a:p>
          <a:p>
            <a:pPr algn="ctr"/>
            <a:r>
              <a:rPr lang="en-US" sz="105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&amp; Visualization</a:t>
            </a:r>
            <a:endParaRPr lang="en-US" sz="3200" dirty="0">
              <a:solidFill>
                <a:srgbClr val="F1F1F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82D427CC-1CBC-AEFB-B165-62E1CE4A5948}"/>
              </a:ext>
            </a:extLst>
          </p:cNvPr>
          <p:cNvSpPr/>
          <p:nvPr/>
        </p:nvSpPr>
        <p:spPr>
          <a:xfrm rot="4226820">
            <a:off x="9463730" y="3360919"/>
            <a:ext cx="5240475" cy="4285622"/>
          </a:xfrm>
          <a:prstGeom prst="arc">
            <a:avLst>
              <a:gd name="adj1" fmla="val 15222400"/>
              <a:gd name="adj2" fmla="val 19057603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BEE23BA5-56D9-22ED-D386-0E2D7D9106B4}"/>
              </a:ext>
            </a:extLst>
          </p:cNvPr>
          <p:cNvSpPr/>
          <p:nvPr/>
        </p:nvSpPr>
        <p:spPr>
          <a:xfrm rot="4147714">
            <a:off x="10284591" y="4963971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EC9F8944-BE64-5AA5-FE65-79A005FDDB42}"/>
              </a:ext>
            </a:extLst>
          </p:cNvPr>
          <p:cNvSpPr/>
          <p:nvPr/>
        </p:nvSpPr>
        <p:spPr>
          <a:xfrm rot="3949070">
            <a:off x="8590499" y="1881107"/>
            <a:ext cx="6092009" cy="4285622"/>
          </a:xfrm>
          <a:prstGeom prst="arc">
            <a:avLst>
              <a:gd name="adj1" fmla="val 15593273"/>
              <a:gd name="adj2" fmla="val 19909237"/>
            </a:avLst>
          </a:prstGeom>
          <a:noFill/>
          <a:ln w="55245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Blue line art of data ingestion&#10;&#10;Description automatically generated">
            <a:extLst>
              <a:ext uri="{FF2B5EF4-FFF2-40B4-BE49-F238E27FC236}">
                <a16:creationId xmlns:a16="http://schemas.microsoft.com/office/drawing/2014/main" id="{9A48AFBB-05A3-068A-D888-509AB59BA4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3594" t="8418" r="14695" b="21262"/>
          <a:stretch/>
        </p:blipFill>
        <p:spPr>
          <a:xfrm>
            <a:off x="1731907" y="3793165"/>
            <a:ext cx="46623" cy="4571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5" name="Picture 54" descr="A cloud computing logo with two servers&#10;&#10;Description automatically generated">
            <a:extLst>
              <a:ext uri="{FF2B5EF4-FFF2-40B4-BE49-F238E27FC236}">
                <a16:creationId xmlns:a16="http://schemas.microsoft.com/office/drawing/2014/main" id="{0C734D20-B88E-FDFD-B45A-D5F013637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632601" y="3430542"/>
            <a:ext cx="45719" cy="4689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6" name="Picture 55" descr="A cartoon of a person with a machine&#10;&#10;Description automatically generated">
            <a:extLst>
              <a:ext uri="{FF2B5EF4-FFF2-40B4-BE49-F238E27FC236}">
                <a16:creationId xmlns:a16="http://schemas.microsoft.com/office/drawing/2014/main" id="{FE414972-84DD-A706-9140-2BB28E9C7D6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6688" t="19552" r="47704"/>
          <a:stretch/>
        </p:blipFill>
        <p:spPr>
          <a:xfrm>
            <a:off x="7464391" y="3710084"/>
            <a:ext cx="45719" cy="4863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7" name="Picture 56" descr="A magnifying glass and graph&#10;&#10;Description automatically generated">
            <a:extLst>
              <a:ext uri="{FF2B5EF4-FFF2-40B4-BE49-F238E27FC236}">
                <a16:creationId xmlns:a16="http://schemas.microsoft.com/office/drawing/2014/main" id="{05287150-58B5-6C03-6C1B-8DE68D279FF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20701" r="27104"/>
          <a:stretch/>
        </p:blipFill>
        <p:spPr>
          <a:xfrm>
            <a:off x="10263055" y="3651156"/>
            <a:ext cx="45719" cy="4571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793592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3408">
        <p159:morph option="byObject"/>
      </p:transition>
    </mc:Choice>
    <mc:Fallback>
      <p:transition spd="slow" advTm="3408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D96281-FE54-F53C-63F8-6A32BE3C7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438558AB-BE50-7856-A7C1-9916BD5D86E8}"/>
              </a:ext>
            </a:extLst>
          </p:cNvPr>
          <p:cNvSpPr/>
          <p:nvPr/>
        </p:nvSpPr>
        <p:spPr>
          <a:xfrm rot="20883911">
            <a:off x="-436054" y="2608667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F1A364-04B8-ABAD-B60E-64D08AC7B412}"/>
              </a:ext>
            </a:extLst>
          </p:cNvPr>
          <p:cNvSpPr/>
          <p:nvPr/>
        </p:nvSpPr>
        <p:spPr>
          <a:xfrm>
            <a:off x="28778286" y="3741438"/>
            <a:ext cx="509935" cy="4854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70511-C67F-2F15-EA0E-5CEDD37AE42B}"/>
              </a:ext>
            </a:extLst>
          </p:cNvPr>
          <p:cNvSpPr txBox="1"/>
          <p:nvPr/>
        </p:nvSpPr>
        <p:spPr>
          <a:xfrm>
            <a:off x="248356" y="-17616599"/>
            <a:ext cx="769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Business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Questions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0B7A4B-E902-8226-2DAA-1689A1B5CD3B}"/>
              </a:ext>
            </a:extLst>
          </p:cNvPr>
          <p:cNvSpPr/>
          <p:nvPr/>
        </p:nvSpPr>
        <p:spPr>
          <a:xfrm>
            <a:off x="6337317" y="21310892"/>
            <a:ext cx="2428729" cy="2429164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1CDD166-E51B-240C-2EE4-D0F91BED7F2A}"/>
              </a:ext>
            </a:extLst>
          </p:cNvPr>
          <p:cNvSpPr/>
          <p:nvPr/>
        </p:nvSpPr>
        <p:spPr>
          <a:xfrm>
            <a:off x="3430722" y="21310892"/>
            <a:ext cx="2428729" cy="2429164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4FFFC6-A98E-23B0-85CB-4C76A8E94FA7}"/>
              </a:ext>
            </a:extLst>
          </p:cNvPr>
          <p:cNvSpPr txBox="1"/>
          <p:nvPr/>
        </p:nvSpPr>
        <p:spPr>
          <a:xfrm>
            <a:off x="529980" y="23928077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Chanakya Samsani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AC2B22-685C-7322-06B6-FA072B02DC5C}"/>
              </a:ext>
            </a:extLst>
          </p:cNvPr>
          <p:cNvSpPr txBox="1"/>
          <p:nvPr/>
        </p:nvSpPr>
        <p:spPr>
          <a:xfrm>
            <a:off x="3425956" y="23928077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Bikram Chand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BEC004-E785-94F5-AFC1-9AF37A32EECE}"/>
              </a:ext>
            </a:extLst>
          </p:cNvPr>
          <p:cNvSpPr txBox="1"/>
          <p:nvPr/>
        </p:nvSpPr>
        <p:spPr>
          <a:xfrm>
            <a:off x="6337316" y="23932615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Sai Charan Chandu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CC9B12-D09C-2516-79D0-F23A41F51941}"/>
              </a:ext>
            </a:extLst>
          </p:cNvPr>
          <p:cNvSpPr txBox="1"/>
          <p:nvPr/>
        </p:nvSpPr>
        <p:spPr>
          <a:xfrm>
            <a:off x="9243911" y="23928076"/>
            <a:ext cx="2428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1F1F1"/>
                </a:solidFill>
                <a:latin typeface="Arial Rounded MT Bold" panose="020F0704030504030204" pitchFamily="34" charset="0"/>
              </a:rPr>
              <a:t>Chetan Chakradhar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Analyst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068DD47-1AF4-03E7-A2F1-03BF2755A9CF}"/>
              </a:ext>
            </a:extLst>
          </p:cNvPr>
          <p:cNvSpPr/>
          <p:nvPr/>
        </p:nvSpPr>
        <p:spPr>
          <a:xfrm>
            <a:off x="548640" y="21330045"/>
            <a:ext cx="2428729" cy="2429164"/>
          </a:xfrm>
          <a:prstGeom prst="ellipse">
            <a:avLst/>
          </a:prstGeom>
          <a:blipFill>
            <a:blip r:embed="rId2"/>
            <a:stretch>
              <a:fillRect l="-66713" t="-13992" r="-81773" b="-134448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23DABF4-0B30-BF97-8087-3F2D5607E0CB}"/>
              </a:ext>
            </a:extLst>
          </p:cNvPr>
          <p:cNvSpPr/>
          <p:nvPr/>
        </p:nvSpPr>
        <p:spPr>
          <a:xfrm>
            <a:off x="9316855" y="21330045"/>
            <a:ext cx="2428729" cy="2429164"/>
          </a:xfrm>
          <a:prstGeom prst="ellipse">
            <a:avLst/>
          </a:prstGeom>
          <a:blipFill>
            <a:blip r:embed="rId3"/>
            <a:stretch>
              <a:fillRect l="-10240" t="-38462" r="-2708" b="-23402"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95250" h="5715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19C03-D4DD-59C3-FD29-F4904FE2DD33}"/>
              </a:ext>
            </a:extLst>
          </p:cNvPr>
          <p:cNvSpPr txBox="1"/>
          <p:nvPr/>
        </p:nvSpPr>
        <p:spPr>
          <a:xfrm>
            <a:off x="400756" y="-19021015"/>
            <a:ext cx="769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About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04048-AE0E-FB28-6837-DC9731D23498}"/>
              </a:ext>
            </a:extLst>
          </p:cNvPr>
          <p:cNvSpPr txBox="1"/>
          <p:nvPr/>
        </p:nvSpPr>
        <p:spPr>
          <a:xfrm>
            <a:off x="242068" y="-16455404"/>
            <a:ext cx="1184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Proposed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D0DFD8-3D47-5C36-50B6-3E0117ECB3E5}"/>
              </a:ext>
            </a:extLst>
          </p:cNvPr>
          <p:cNvSpPr txBox="1"/>
          <p:nvPr/>
        </p:nvSpPr>
        <p:spPr>
          <a:xfrm>
            <a:off x="263840" y="90884"/>
            <a:ext cx="1184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Our </a:t>
            </a:r>
            <a:r>
              <a:rPr lang="en-US" sz="540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approach</a:t>
            </a:r>
            <a:endParaRPr lang="en-US" sz="5400" dirty="0">
              <a:solidFill>
                <a:srgbClr val="1DB95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DE46BE-F2C8-46A5-00DF-956CD3838F28}"/>
              </a:ext>
            </a:extLst>
          </p:cNvPr>
          <p:cNvSpPr/>
          <p:nvPr/>
        </p:nvSpPr>
        <p:spPr>
          <a:xfrm rot="15386973">
            <a:off x="-6605556" y="1001501"/>
            <a:ext cx="4788310" cy="4748980"/>
          </a:xfrm>
          <a:prstGeom prst="ellipse">
            <a:avLst/>
          </a:prstGeom>
          <a:solidFill>
            <a:srgbClr val="1DB954"/>
          </a:solidFill>
          <a:ln>
            <a:noFill/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330200" h="2540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886CFDC-7DCF-174B-23F0-D34ABA811077}"/>
              </a:ext>
            </a:extLst>
          </p:cNvPr>
          <p:cNvSpPr/>
          <p:nvPr/>
        </p:nvSpPr>
        <p:spPr>
          <a:xfrm rot="14791576">
            <a:off x="-7909106" y="2502604"/>
            <a:ext cx="6092009" cy="4285622"/>
          </a:xfrm>
          <a:prstGeom prst="arc">
            <a:avLst>
              <a:gd name="adj1" fmla="val 15593273"/>
              <a:gd name="adj2" fmla="val 19909237"/>
            </a:avLst>
          </a:prstGeom>
          <a:noFill/>
          <a:ln w="55245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8E0CC0E5-3151-2715-4AEB-228D0A285528}"/>
              </a:ext>
            </a:extLst>
          </p:cNvPr>
          <p:cNvSpPr/>
          <p:nvPr/>
        </p:nvSpPr>
        <p:spPr>
          <a:xfrm rot="15069326">
            <a:off x="-7245010" y="3232013"/>
            <a:ext cx="5240475" cy="4285622"/>
          </a:xfrm>
          <a:prstGeom prst="arc">
            <a:avLst>
              <a:gd name="adj1" fmla="val 15222400"/>
              <a:gd name="adj2" fmla="val 19057603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244A473-2B80-DFE1-35C5-116F25FF5C4F}"/>
              </a:ext>
            </a:extLst>
          </p:cNvPr>
          <p:cNvSpPr/>
          <p:nvPr/>
        </p:nvSpPr>
        <p:spPr>
          <a:xfrm rot="14990220">
            <a:off x="-6716449" y="4001282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21212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56646F-C22B-B136-E9C9-26D815872EA3}"/>
              </a:ext>
            </a:extLst>
          </p:cNvPr>
          <p:cNvSpPr txBox="1"/>
          <p:nvPr/>
        </p:nvSpPr>
        <p:spPr>
          <a:xfrm>
            <a:off x="-6306394" y="74616"/>
            <a:ext cx="5925484" cy="936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Technology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Used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3642F8-5C30-43B9-3D20-462780E6E278}"/>
              </a:ext>
            </a:extLst>
          </p:cNvPr>
          <p:cNvGrpSpPr/>
          <p:nvPr/>
        </p:nvGrpSpPr>
        <p:grpSpPr>
          <a:xfrm rot="3948894">
            <a:off x="5421484" y="11076041"/>
            <a:ext cx="936717" cy="1086508"/>
            <a:chOff x="5159283" y="2861379"/>
            <a:chExt cx="936717" cy="108650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CE8291-ED3F-7959-2679-D56B29EA03DE}"/>
                </a:ext>
              </a:extLst>
            </p:cNvPr>
            <p:cNvSpPr/>
            <p:nvPr/>
          </p:nvSpPr>
          <p:spPr>
            <a:xfrm>
              <a:off x="5389718" y="2861379"/>
              <a:ext cx="675613" cy="672227"/>
            </a:xfrm>
            <a:prstGeom prst="ellipse">
              <a:avLst/>
            </a:prstGeom>
            <a:solidFill>
              <a:srgbClr val="1DB954"/>
            </a:solidFill>
            <a:ln>
              <a:noFill/>
            </a:ln>
            <a:scene3d>
              <a:camera prst="orthographicFront">
                <a:rot lat="0" lon="0" rev="0"/>
              </a:camera>
              <a:lightRig rig="morning" dir="t">
                <a:rot lat="0" lon="0" rev="6000000"/>
              </a:lightRig>
            </a:scene3d>
            <a:sp3d z="69850" prstMaterial="plastic">
              <a:bevelT w="127000" h="44450"/>
              <a:bevelB w="298450" h="1714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577AC492-3E3F-CB27-F82E-05543B1734DD}"/>
                </a:ext>
              </a:extLst>
            </p:cNvPr>
            <p:cNvSpPr/>
            <p:nvPr/>
          </p:nvSpPr>
          <p:spPr>
            <a:xfrm rot="21007157">
              <a:off x="5159283" y="3085598"/>
              <a:ext cx="936717" cy="672773"/>
            </a:xfrm>
            <a:prstGeom prst="arc">
              <a:avLst>
                <a:gd name="adj1" fmla="val 15593273"/>
                <a:gd name="adj2" fmla="val 19909237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FA1BF971-0069-E878-A1D7-2B2A681B4B1D}"/>
                </a:ext>
              </a:extLst>
            </p:cNvPr>
            <p:cNvSpPr/>
            <p:nvPr/>
          </p:nvSpPr>
          <p:spPr>
            <a:xfrm rot="21284907">
              <a:off x="5272252" y="3177683"/>
              <a:ext cx="805784" cy="672773"/>
            </a:xfrm>
            <a:prstGeom prst="arc">
              <a:avLst>
                <a:gd name="adj1" fmla="val 15222400"/>
                <a:gd name="adj2" fmla="val 19057603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219AA6DC-A11B-5083-0FA7-8F4DF78621E8}"/>
                </a:ext>
              </a:extLst>
            </p:cNvPr>
            <p:cNvSpPr/>
            <p:nvPr/>
          </p:nvSpPr>
          <p:spPr>
            <a:xfrm rot="21205801">
              <a:off x="5351861" y="3275114"/>
              <a:ext cx="676261" cy="672773"/>
            </a:xfrm>
            <a:prstGeom prst="arc">
              <a:avLst>
                <a:gd name="adj1" fmla="val 15329837"/>
                <a:gd name="adj2" fmla="val 18498170"/>
              </a:avLst>
            </a:prstGeom>
            <a:noFill/>
            <a:ln w="63500" cap="rnd">
              <a:solidFill>
                <a:srgbClr val="212121"/>
              </a:solidFill>
              <a:round/>
            </a:ln>
            <a:scene3d>
              <a:camera prst="orthographicFront"/>
              <a:lightRig rig="flood" dir="t">
                <a:rot lat="0" lon="0" rev="4800000"/>
              </a:lightRig>
            </a:scene3d>
            <a:sp3d prstMaterial="plastic">
              <a:bevelT w="152400" h="18415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c 20">
            <a:extLst>
              <a:ext uri="{FF2B5EF4-FFF2-40B4-BE49-F238E27FC236}">
                <a16:creationId xmlns:a16="http://schemas.microsoft.com/office/drawing/2014/main" id="{618A4DF5-7170-600B-2AB0-9D8C673E28CE}"/>
              </a:ext>
            </a:extLst>
          </p:cNvPr>
          <p:cNvSpPr/>
          <p:nvPr/>
        </p:nvSpPr>
        <p:spPr>
          <a:xfrm rot="3356051">
            <a:off x="3806816" y="9385474"/>
            <a:ext cx="4476684" cy="4449783"/>
          </a:xfrm>
          <a:prstGeom prst="arc">
            <a:avLst>
              <a:gd name="adj1" fmla="val 15012123"/>
              <a:gd name="adj2" fmla="val 13630479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CE72073-6075-C02B-1C67-51CA42988EAB}"/>
              </a:ext>
            </a:extLst>
          </p:cNvPr>
          <p:cNvSpPr/>
          <p:nvPr/>
        </p:nvSpPr>
        <p:spPr>
          <a:xfrm rot="3633801">
            <a:off x="4079658" y="9661624"/>
            <a:ext cx="3930411" cy="3912800"/>
          </a:xfrm>
          <a:prstGeom prst="arc">
            <a:avLst>
              <a:gd name="adj1" fmla="val 15030715"/>
              <a:gd name="adj2" fmla="val 13591853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FC7436D6-2AEC-654A-19BF-E1A05D22C73D}"/>
              </a:ext>
            </a:extLst>
          </p:cNvPr>
          <p:cNvSpPr/>
          <p:nvPr/>
        </p:nvSpPr>
        <p:spPr>
          <a:xfrm rot="3554695">
            <a:off x="4376183" y="9903125"/>
            <a:ext cx="3355550" cy="3390122"/>
          </a:xfrm>
          <a:prstGeom prst="arc">
            <a:avLst>
              <a:gd name="adj1" fmla="val 14683206"/>
              <a:gd name="adj2" fmla="val 13352084"/>
            </a:avLst>
          </a:prstGeom>
          <a:noFill/>
          <a:ln w="114300" cap="rnd">
            <a:solidFill>
              <a:srgbClr val="F1F1F1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5240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B74085-40ED-12AC-F8EE-1A99F5BBCAF5}"/>
              </a:ext>
            </a:extLst>
          </p:cNvPr>
          <p:cNvSpPr/>
          <p:nvPr/>
        </p:nvSpPr>
        <p:spPr>
          <a:xfrm rot="3948894" flipH="1" flipV="1">
            <a:off x="6217443" y="11794541"/>
            <a:ext cx="45719" cy="4571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B94A83-643D-BBAC-E377-2F094DD57DF5}"/>
              </a:ext>
            </a:extLst>
          </p:cNvPr>
          <p:cNvSpPr/>
          <p:nvPr/>
        </p:nvSpPr>
        <p:spPr>
          <a:xfrm rot="3948894">
            <a:off x="7205397" y="10254117"/>
            <a:ext cx="1124606" cy="1138290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Gathering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AF06C8-8C2F-C781-9669-233EEE7E9C89}"/>
              </a:ext>
            </a:extLst>
          </p:cNvPr>
          <p:cNvSpPr/>
          <p:nvPr/>
        </p:nvSpPr>
        <p:spPr>
          <a:xfrm rot="3948894">
            <a:off x="7065784" y="12113926"/>
            <a:ext cx="1124606" cy="1138290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Refining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AD724F-A367-30B5-BF09-2E3947C9C2D9}"/>
              </a:ext>
            </a:extLst>
          </p:cNvPr>
          <p:cNvSpPr/>
          <p:nvPr/>
        </p:nvSpPr>
        <p:spPr>
          <a:xfrm rot="3948894">
            <a:off x="5281138" y="12978679"/>
            <a:ext cx="1124606" cy="1138290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Exploratory</a:t>
            </a:r>
          </a:p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ctr"/>
            <a:r>
              <a:rPr lang="en-US" sz="12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Analysis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13D85E2-F767-43DE-341C-A5B6B947657F}"/>
              </a:ext>
            </a:extLst>
          </p:cNvPr>
          <p:cNvSpPr/>
          <p:nvPr/>
        </p:nvSpPr>
        <p:spPr>
          <a:xfrm rot="3948894">
            <a:off x="3786522" y="11810578"/>
            <a:ext cx="1124606" cy="1138290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Data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Modelling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469AB85-EB3E-5349-96A7-31BD5589B2E2}"/>
              </a:ext>
            </a:extLst>
          </p:cNvPr>
          <p:cNvSpPr/>
          <p:nvPr/>
        </p:nvSpPr>
        <p:spPr>
          <a:xfrm rot="3948894">
            <a:off x="3849686" y="10074239"/>
            <a:ext cx="1124606" cy="1138290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Model</a:t>
            </a:r>
          </a:p>
          <a:p>
            <a:pPr algn="ctr"/>
            <a:r>
              <a:rPr lang="en-US" sz="16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Evaluation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A708763-071A-4773-D7CB-A947A062B792}"/>
              </a:ext>
            </a:extLst>
          </p:cNvPr>
          <p:cNvSpPr/>
          <p:nvPr/>
        </p:nvSpPr>
        <p:spPr>
          <a:xfrm rot="3948894">
            <a:off x="5262450" y="9129459"/>
            <a:ext cx="1124606" cy="1138290"/>
          </a:xfrm>
          <a:prstGeom prst="ellipse">
            <a:avLst/>
          </a:prstGeom>
          <a:solidFill>
            <a:srgbClr val="33C065"/>
          </a:solidFill>
          <a:ln w="60325">
            <a:solidFill>
              <a:srgbClr val="F1F1F1"/>
            </a:solidFill>
          </a:ln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z="69850" prstMaterial="plastic">
            <a:bevelT w="88900" h="88900"/>
            <a:bevelB w="2984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212121"/>
                </a:solidFill>
                <a:latin typeface="Arial Rounded MT Bold" panose="020F0704030504030204" pitchFamily="34" charset="0"/>
              </a:rPr>
              <a:t>Deployment</a:t>
            </a:r>
            <a:endParaRPr lang="en-US" sz="1600" b="1" dirty="0">
              <a:solidFill>
                <a:srgbClr val="21212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23F81-1D20-565D-BA74-DED63A8D1AD4}"/>
              </a:ext>
            </a:extLst>
          </p:cNvPr>
          <p:cNvSpPr txBox="1"/>
          <p:nvPr/>
        </p:nvSpPr>
        <p:spPr>
          <a:xfrm>
            <a:off x="4991045" y="87444"/>
            <a:ext cx="6179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with 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Data Pipeline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D4C051-C286-83AC-2346-518167778330}"/>
              </a:ext>
            </a:extLst>
          </p:cNvPr>
          <p:cNvSpPr txBox="1"/>
          <p:nvPr/>
        </p:nvSpPr>
        <p:spPr>
          <a:xfrm>
            <a:off x="4991045" y="-1199608"/>
            <a:ext cx="6501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using </a:t>
            </a:r>
            <a:r>
              <a:rPr lang="en-US" dirty="0">
                <a:solidFill>
                  <a:srgbClr val="1DB954"/>
                </a:solidFill>
              </a:rPr>
              <a:t>CRISP-DM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7E60F2EC-8956-DC4D-36B2-3F15613E469F}"/>
              </a:ext>
            </a:extLst>
          </p:cNvPr>
          <p:cNvSpPr/>
          <p:nvPr/>
        </p:nvSpPr>
        <p:spPr>
          <a:xfrm rot="10312618">
            <a:off x="2583854" y="457059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ACF1DEA9-1710-B05A-4494-7A74D3091E61}"/>
              </a:ext>
            </a:extLst>
          </p:cNvPr>
          <p:cNvSpPr/>
          <p:nvPr/>
        </p:nvSpPr>
        <p:spPr>
          <a:xfrm rot="20883911">
            <a:off x="5293386" y="2543057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8946B176-60DA-89F3-D23B-B5BDD7D1C1B8}"/>
              </a:ext>
            </a:extLst>
          </p:cNvPr>
          <p:cNvSpPr/>
          <p:nvPr/>
        </p:nvSpPr>
        <p:spPr>
          <a:xfrm rot="10312618">
            <a:off x="8198414" y="486938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65ED0C-4E6A-A73D-0FC6-127EB663E7DE}"/>
              </a:ext>
            </a:extLst>
          </p:cNvPr>
          <p:cNvSpPr txBox="1"/>
          <p:nvPr/>
        </p:nvSpPr>
        <p:spPr>
          <a:xfrm>
            <a:off x="665018" y="4590191"/>
            <a:ext cx="2128058" cy="584775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33333"/>
              </a:avLst>
            </a:prstTxWarp>
            <a:spAutoFit/>
          </a:bodyPr>
          <a:lstStyle/>
          <a:p>
            <a:r>
              <a:rPr lang="en-US" sz="320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Ingestion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656CE4-A95D-25DD-EE0E-C53F512A2372}"/>
              </a:ext>
            </a:extLst>
          </p:cNvPr>
          <p:cNvSpPr txBox="1"/>
          <p:nvPr/>
        </p:nvSpPr>
        <p:spPr>
          <a:xfrm>
            <a:off x="3584940" y="2113865"/>
            <a:ext cx="2128058" cy="584775"/>
          </a:xfrm>
          <a:prstGeom prst="rect">
            <a:avLst/>
          </a:prstGeom>
          <a:noFill/>
        </p:spPr>
        <p:txBody>
          <a:bodyPr wrap="square" rtlCol="0">
            <a:prstTxWarp prst="textCanUp">
              <a:avLst>
                <a:gd name="adj" fmla="val 66667"/>
              </a:avLst>
            </a:prstTxWarp>
            <a:spAutoFit/>
          </a:bodyPr>
          <a:lstStyle/>
          <a:p>
            <a:r>
              <a:rPr lang="en-US" sz="320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Storage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5C39AA-410E-2EDE-BAF0-354C70B889BA}"/>
              </a:ext>
            </a:extLst>
          </p:cNvPr>
          <p:cNvSpPr txBox="1"/>
          <p:nvPr/>
        </p:nvSpPr>
        <p:spPr>
          <a:xfrm>
            <a:off x="6487651" y="4590191"/>
            <a:ext cx="2128058" cy="584775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33333"/>
              </a:avLst>
            </a:prstTxWarp>
            <a:spAutoFit/>
          </a:bodyPr>
          <a:lstStyle/>
          <a:p>
            <a:r>
              <a:rPr lang="en-US" sz="280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Processing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9F1083-3A0F-84B5-08BC-E76544259CCC}"/>
              </a:ext>
            </a:extLst>
          </p:cNvPr>
          <p:cNvSpPr txBox="1"/>
          <p:nvPr/>
        </p:nvSpPr>
        <p:spPr>
          <a:xfrm>
            <a:off x="9175614" y="2137929"/>
            <a:ext cx="2128058" cy="772844"/>
          </a:xfrm>
          <a:prstGeom prst="rect">
            <a:avLst/>
          </a:prstGeom>
          <a:noFill/>
        </p:spPr>
        <p:txBody>
          <a:bodyPr wrap="square" rtlCol="0">
            <a:prstTxWarp prst="textCanUp">
              <a:avLst>
                <a:gd name="adj" fmla="val 78083"/>
              </a:avLst>
            </a:prstTxWarp>
            <a:spAutoFit/>
          </a:bodyPr>
          <a:lstStyle/>
          <a:p>
            <a:pPr algn="ctr"/>
            <a:r>
              <a:rPr lang="en-US" sz="105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Analysis</a:t>
            </a:r>
          </a:p>
          <a:p>
            <a:pPr algn="ctr"/>
            <a:r>
              <a:rPr lang="en-US" sz="1050" dirty="0">
                <a:solidFill>
                  <a:srgbClr val="F1F1F1"/>
                </a:solidFill>
                <a:latin typeface="Arial Rounded MT Bold" panose="020F0704030504030204" pitchFamily="34" charset="0"/>
              </a:rPr>
              <a:t>&amp; Visualization</a:t>
            </a:r>
            <a:endParaRPr lang="en-US" sz="3200" dirty="0">
              <a:solidFill>
                <a:srgbClr val="F1F1F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440A3012-34CE-323B-6B92-E1BED77E89EC}"/>
              </a:ext>
            </a:extLst>
          </p:cNvPr>
          <p:cNvSpPr/>
          <p:nvPr/>
        </p:nvSpPr>
        <p:spPr>
          <a:xfrm rot="4226820">
            <a:off x="9463730" y="3360919"/>
            <a:ext cx="5240475" cy="4285622"/>
          </a:xfrm>
          <a:prstGeom prst="arc">
            <a:avLst>
              <a:gd name="adj1" fmla="val 15222400"/>
              <a:gd name="adj2" fmla="val 19057603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F49DCE4-084A-AEED-6244-91FAA3E2E039}"/>
              </a:ext>
            </a:extLst>
          </p:cNvPr>
          <p:cNvSpPr/>
          <p:nvPr/>
        </p:nvSpPr>
        <p:spPr>
          <a:xfrm rot="4147714">
            <a:off x="10284591" y="4963971"/>
            <a:ext cx="4398114" cy="4285622"/>
          </a:xfrm>
          <a:prstGeom prst="arc">
            <a:avLst>
              <a:gd name="adj1" fmla="val 15329837"/>
              <a:gd name="adj2" fmla="val 18498170"/>
            </a:avLst>
          </a:prstGeom>
          <a:noFill/>
          <a:ln w="50800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8569B4F4-88CA-AA9C-FCAF-583FC88D3231}"/>
              </a:ext>
            </a:extLst>
          </p:cNvPr>
          <p:cNvSpPr/>
          <p:nvPr/>
        </p:nvSpPr>
        <p:spPr>
          <a:xfrm rot="3949070">
            <a:off x="8590499" y="1881107"/>
            <a:ext cx="6092009" cy="4285622"/>
          </a:xfrm>
          <a:prstGeom prst="arc">
            <a:avLst>
              <a:gd name="adj1" fmla="val 15593273"/>
              <a:gd name="adj2" fmla="val 19909237"/>
            </a:avLst>
          </a:prstGeom>
          <a:noFill/>
          <a:ln w="552450" cap="rnd">
            <a:solidFill>
              <a:srgbClr val="1DB954"/>
            </a:solidFill>
            <a:round/>
          </a:ln>
          <a:scene3d>
            <a:camera prst="orthographicFront"/>
            <a:lightRig rig="flood" dir="t">
              <a:rot lat="0" lon="0" rev="4800000"/>
            </a:lightRig>
          </a:scene3d>
          <a:sp3d prstMaterial="plastic">
            <a:bevelT w="184150" h="18415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Blue line art of data ingestion&#10;&#10;Description automatically generated">
            <a:extLst>
              <a:ext uri="{FF2B5EF4-FFF2-40B4-BE49-F238E27FC236}">
                <a16:creationId xmlns:a16="http://schemas.microsoft.com/office/drawing/2014/main" id="{B7BF3B54-5FB4-F32F-C552-3FE608036F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3594" t="8418" r="14695" b="21262"/>
          <a:stretch/>
        </p:blipFill>
        <p:spPr>
          <a:xfrm>
            <a:off x="921032" y="2971788"/>
            <a:ext cx="1722790" cy="168936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7" name="Picture 56" descr="A cloud computing logo with two servers&#10;&#10;Description automatically generated">
            <a:extLst>
              <a:ext uri="{FF2B5EF4-FFF2-40B4-BE49-F238E27FC236}">
                <a16:creationId xmlns:a16="http://schemas.microsoft.com/office/drawing/2014/main" id="{54DEF5AA-879D-4E70-E88A-B94B1B948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821726" y="2609164"/>
            <a:ext cx="1722790" cy="176691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9" name="Picture 58" descr="A cartoon of a person with a machine&#10;&#10;Description automatically generated">
            <a:extLst>
              <a:ext uri="{FF2B5EF4-FFF2-40B4-BE49-F238E27FC236}">
                <a16:creationId xmlns:a16="http://schemas.microsoft.com/office/drawing/2014/main" id="{3895EC12-4AF4-3925-BDB8-A887544CDD9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6688" t="19552" r="47704"/>
          <a:stretch/>
        </p:blipFill>
        <p:spPr>
          <a:xfrm>
            <a:off x="6653516" y="2888707"/>
            <a:ext cx="1717124" cy="182678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1" name="Picture 60" descr="A magnifying glass and graph&#10;&#10;Description automatically generated">
            <a:extLst>
              <a:ext uri="{FF2B5EF4-FFF2-40B4-BE49-F238E27FC236}">
                <a16:creationId xmlns:a16="http://schemas.microsoft.com/office/drawing/2014/main" id="{CDED5668-949A-F043-658F-8FE2565B7D1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20701" r="27104"/>
          <a:stretch/>
        </p:blipFill>
        <p:spPr>
          <a:xfrm>
            <a:off x="9452180" y="2829779"/>
            <a:ext cx="1730988" cy="173098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2E5F447-0142-A645-5106-B42A6282F519}"/>
              </a:ext>
            </a:extLst>
          </p:cNvPr>
          <p:cNvSpPr txBox="1"/>
          <p:nvPr/>
        </p:nvSpPr>
        <p:spPr>
          <a:xfrm>
            <a:off x="-4443185" y="74616"/>
            <a:ext cx="4163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Techno</a:t>
            </a:r>
            <a:r>
              <a:rPr lang="en-US" sz="5400" dirty="0">
                <a:solidFill>
                  <a:srgbClr val="1DB954"/>
                </a:solidFill>
                <a:latin typeface="Arial Rounded MT Bold" panose="020F0704030504030204" pitchFamily="34" charset="0"/>
              </a:rPr>
              <a:t>logy</a:t>
            </a:r>
          </a:p>
        </p:txBody>
      </p:sp>
    </p:spTree>
    <p:extLst>
      <p:ext uri="{BB962C8B-B14F-4D97-AF65-F5344CB8AC3E}">
        <p14:creationId xmlns:p14="http://schemas.microsoft.com/office/powerpoint/2010/main" val="3214301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5216">
        <p159:morph option="byObject"/>
      </p:transition>
    </mc:Choice>
    <mc:Fallback>
      <p:transition spd="slow" advTm="5216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704</Words>
  <Application>Microsoft Office PowerPoint</Application>
  <PresentationFormat>Widescreen</PresentationFormat>
  <Paragraphs>291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Arial Rounded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Samsani, Venkata Chanakya</dc:creator>
  <cp:lastModifiedBy>Samsani, Venkata Chanakya</cp:lastModifiedBy>
  <cp:revision>15</cp:revision>
  <dcterms:created xsi:type="dcterms:W3CDTF">2024-02-29T04:30:14Z</dcterms:created>
  <dcterms:modified xsi:type="dcterms:W3CDTF">2024-03-03T02:49:45Z</dcterms:modified>
</cp:coreProperties>
</file>