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AEFB9C-B806-4FC3-B34E-B18FC4CE355A}" type="datetimeFigureOut">
              <a:rPr lang="en-US" smtClean="0"/>
              <a:pPr/>
              <a:t>4/4/2022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B48AA-C2EC-4B06-9CA3-1BB8294D65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5F5C229-ABB5-4F14-AAEA-EB67A2A949CA}"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
        <p:nvSpPr>
          <p:cNvPr id="6" name="Slide Number Placeholder 5"/>
          <p:cNvSpPr>
            <a:spLocks noGrp="1"/>
          </p:cNvSpPr>
          <p:nvPr>
            <p:ph type="sldNum" sz="quarter" idx="12"/>
          </p:nvPr>
        </p:nvSpPr>
        <p:spPr/>
        <p:txBody>
          <a:bodyPr/>
          <a:lstStyle/>
          <a:p>
            <a:fld id="{4C3A658E-7535-4718-AE1F-3E2481E7C715}"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7AC37-0EB6-4FCB-8C4B-DD6257511BE0}"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
        <p:nvSpPr>
          <p:cNvPr id="6" name="Slide Number Placeholder 5"/>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62DC7B-FEDF-451B-8B99-2648D8E7E505}" type="datetime1">
              <a:rPr lang="en-US" smtClean="0"/>
              <a:pPr/>
              <a:t>4/4/2022</a:t>
            </a:fld>
            <a:endParaRPr lang="en-IN"/>
          </a:p>
        </p:txBody>
      </p:sp>
      <p:sp>
        <p:nvSpPr>
          <p:cNvPr id="5" name="Footer Placeholder 4"/>
          <p:cNvSpPr>
            <a:spLocks noGrp="1"/>
          </p:cNvSpPr>
          <p:nvPr>
            <p:ph type="ftr" sz="quarter" idx="11"/>
          </p:nvPr>
        </p:nvSpPr>
        <p:spPr>
          <a:xfrm>
            <a:off x="2640597" y="6377459"/>
            <a:ext cx="3836404" cy="365125"/>
          </a:xfrm>
        </p:spPr>
        <p:txBody>
          <a:bodyPr/>
          <a:lstStyle/>
          <a:p>
            <a:r>
              <a:rPr lang="en-IN" smtClean="0"/>
              <a:t>CHINMOY GHOSH, JALPAIGURI GOVT. ENGG. COLLEGE</a:t>
            </a:r>
            <a:endParaRPr lang="en-IN"/>
          </a:p>
        </p:txBody>
      </p:sp>
      <p:sp>
        <p:nvSpPr>
          <p:cNvPr id="6" name="Slide Number Placeholder 5"/>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
        <p:nvSpPr>
          <p:cNvPr id="6" name="Slide Number Placeholder 5"/>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8525D1-E9DA-4AB7-9B7E-6C4A50EE834E}"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
        <p:nvSpPr>
          <p:cNvPr id="6" name="Slide Number Placeholder 5"/>
          <p:cNvSpPr>
            <a:spLocks noGrp="1"/>
          </p:cNvSpPr>
          <p:nvPr>
            <p:ph type="sldNum" sz="quarter" idx="12"/>
          </p:nvPr>
        </p:nvSpPr>
        <p:spPr/>
        <p:txBody>
          <a:bodyPr/>
          <a:lstStyle/>
          <a:p>
            <a:fld id="{4C3A658E-7535-4718-AE1F-3E2481E7C7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4F77F5-E5D2-491E-8AA2-42F47FD5E433}" type="datetime1">
              <a:rPr lang="en-US" smtClean="0"/>
              <a:pPr/>
              <a:t>4/4/2022</a:t>
            </a:fld>
            <a:endParaRPr lang="en-IN"/>
          </a:p>
        </p:txBody>
      </p:sp>
      <p:sp>
        <p:nvSpPr>
          <p:cNvPr id="6" name="Footer Placeholder 5"/>
          <p:cNvSpPr>
            <a:spLocks noGrp="1"/>
          </p:cNvSpPr>
          <p:nvPr>
            <p:ph type="ftr" sz="quarter" idx="11"/>
          </p:nvPr>
        </p:nvSpPr>
        <p:spPr/>
        <p:txBody>
          <a:bodyPr/>
          <a:lstStyle/>
          <a:p>
            <a:r>
              <a:rPr lang="en-IN" smtClean="0"/>
              <a:t>CHINMOY GHOSH, JALPAIGURI GOVT. ENGG. COLLEGE</a:t>
            </a:r>
            <a:endParaRPr lang="en-IN"/>
          </a:p>
        </p:txBody>
      </p:sp>
      <p:sp>
        <p:nvSpPr>
          <p:cNvPr id="7" name="Slide Number Placeholder 6"/>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45516F-2EB2-4B53-BD1E-6CA1B2A84324}" type="datetime1">
              <a:rPr lang="en-US" smtClean="0"/>
              <a:pPr/>
              <a:t>4/4/2022</a:t>
            </a:fld>
            <a:endParaRPr lang="en-IN"/>
          </a:p>
        </p:txBody>
      </p:sp>
      <p:sp>
        <p:nvSpPr>
          <p:cNvPr id="8" name="Footer Placeholder 7"/>
          <p:cNvSpPr>
            <a:spLocks noGrp="1"/>
          </p:cNvSpPr>
          <p:nvPr>
            <p:ph type="ftr" sz="quarter" idx="11"/>
          </p:nvPr>
        </p:nvSpPr>
        <p:spPr/>
        <p:txBody>
          <a:bodyPr/>
          <a:lstStyle/>
          <a:p>
            <a:r>
              <a:rPr lang="en-IN" smtClean="0"/>
              <a:t>CHINMOY GHOSH, JALPAIGURI GOVT. ENGG. COLLEGE</a:t>
            </a:r>
            <a:endParaRPr lang="en-IN"/>
          </a:p>
        </p:txBody>
      </p:sp>
      <p:sp>
        <p:nvSpPr>
          <p:cNvPr id="9" name="Slide Number Placeholder 8"/>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3E3412-CCFD-4023-80F3-6EABF6185D4E}" type="datetime1">
              <a:rPr lang="en-US" smtClean="0"/>
              <a:pPr/>
              <a:t>4/4/2022</a:t>
            </a:fld>
            <a:endParaRPr lang="en-IN"/>
          </a:p>
        </p:txBody>
      </p:sp>
      <p:sp>
        <p:nvSpPr>
          <p:cNvPr id="4" name="Footer Placeholder 3"/>
          <p:cNvSpPr>
            <a:spLocks noGrp="1"/>
          </p:cNvSpPr>
          <p:nvPr>
            <p:ph type="ftr" sz="quarter" idx="11"/>
          </p:nvPr>
        </p:nvSpPr>
        <p:spPr/>
        <p:txBody>
          <a:bodyPr/>
          <a:lstStyle/>
          <a:p>
            <a:r>
              <a:rPr lang="en-IN" smtClean="0"/>
              <a:t>CHINMOY GHOSH, JALPAIGURI GOVT. ENGG. COLLEGE</a:t>
            </a:r>
            <a:endParaRPr lang="en-IN"/>
          </a:p>
        </p:txBody>
      </p:sp>
      <p:sp>
        <p:nvSpPr>
          <p:cNvPr id="5" name="Slide Number Placeholder 4"/>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D0EFD-E7E9-4968-A03E-F731AFFEEB89}" type="datetime1">
              <a:rPr lang="en-US" smtClean="0"/>
              <a:pPr/>
              <a:t>4/4/2022</a:t>
            </a:fld>
            <a:endParaRPr lang="en-IN"/>
          </a:p>
        </p:txBody>
      </p:sp>
      <p:sp>
        <p:nvSpPr>
          <p:cNvPr id="3" name="Footer Placeholder 2"/>
          <p:cNvSpPr>
            <a:spLocks noGrp="1"/>
          </p:cNvSpPr>
          <p:nvPr>
            <p:ph type="ftr" sz="quarter" idx="11"/>
          </p:nvPr>
        </p:nvSpPr>
        <p:spPr/>
        <p:txBody>
          <a:bodyPr/>
          <a:lstStyle/>
          <a:p>
            <a:r>
              <a:rPr lang="en-IN" smtClean="0"/>
              <a:t>CHINMOY GHOSH, JALPAIGURI GOVT. ENGG. COLLEGE</a:t>
            </a:r>
            <a:endParaRPr lang="en-IN"/>
          </a:p>
        </p:txBody>
      </p:sp>
      <p:sp>
        <p:nvSpPr>
          <p:cNvPr id="4" name="Slide Number Placeholder 3"/>
          <p:cNvSpPr>
            <a:spLocks noGrp="1"/>
          </p:cNvSpPr>
          <p:nvPr>
            <p:ph type="sldNum" sz="quarter" idx="12"/>
          </p:nvPr>
        </p:nvSpPr>
        <p:spPr/>
        <p:txBody>
          <a:bodyPr/>
          <a:lstStyle/>
          <a:p>
            <a:fld id="{4C3A658E-7535-4718-AE1F-3E2481E7C71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F77004-C3F9-4FE9-B317-3959A0E7E410}" type="datetime1">
              <a:rPr lang="en-US" smtClean="0"/>
              <a:pPr/>
              <a:t>4/4/2022</a:t>
            </a:fld>
            <a:endParaRPr lang="en-IN"/>
          </a:p>
        </p:txBody>
      </p:sp>
      <p:sp>
        <p:nvSpPr>
          <p:cNvPr id="6" name="Footer Placeholder 5"/>
          <p:cNvSpPr>
            <a:spLocks noGrp="1"/>
          </p:cNvSpPr>
          <p:nvPr>
            <p:ph type="ftr" sz="quarter" idx="11"/>
          </p:nvPr>
        </p:nvSpPr>
        <p:spPr/>
        <p:txBody>
          <a:bodyPr/>
          <a:lstStyle/>
          <a:p>
            <a:r>
              <a:rPr lang="en-IN" smtClean="0"/>
              <a:t>CHINMOY GHOSH, JALPAIGURI GOVT. ENGG. COLLEGE</a:t>
            </a:r>
            <a:endParaRPr lang="en-IN"/>
          </a:p>
        </p:txBody>
      </p:sp>
      <p:sp>
        <p:nvSpPr>
          <p:cNvPr id="7" name="Slide Number Placeholder 6"/>
          <p:cNvSpPr>
            <a:spLocks noGrp="1"/>
          </p:cNvSpPr>
          <p:nvPr>
            <p:ph type="sldNum" sz="quarter" idx="12"/>
          </p:nvPr>
        </p:nvSpPr>
        <p:spPr/>
        <p:txBody>
          <a:bodyPr/>
          <a:lstStyle/>
          <a:p>
            <a:fld id="{4C3A658E-7535-4718-AE1F-3E2481E7C715}"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0A72C3C-8214-4A89-931A-2A4E6A088A31}" type="datetime1">
              <a:rPr lang="en-US" smtClean="0"/>
              <a:pPr/>
              <a:t>4/4/2022</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IN" smtClean="0"/>
              <a:t>CHINMOY GHOSH, JALPAIGURI GOVT. ENGG. COLLEGE</a:t>
            </a:r>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4C3A658E-7535-4718-AE1F-3E2481E7C71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22456B9-9428-47D4-AA79-2ABB4A2314C9}" type="datetime1">
              <a:rPr lang="en-US" smtClean="0"/>
              <a:pPr/>
              <a:t>4/4/2022</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IN" smtClean="0"/>
              <a:t>CHINMOY GHOSH, JALPAIGURI GOVT. ENGG. COLLEGE</a:t>
            </a:r>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C3A658E-7535-4718-AE1F-3E2481E7C7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hyperlink" Target="https://en.wikipedia.org/wiki/Comput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Hard_drive"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Boot_sector" TargetMode="External"/><Relationship Id="rId2" Type="http://schemas.openxmlformats.org/officeDocument/2006/relationships/hyperlink" Target="https://en.wikipedia.org/wiki/Malware" TargetMode="External"/><Relationship Id="rId1" Type="http://schemas.openxmlformats.org/officeDocument/2006/relationships/slideLayout" Target="../slideLayouts/slideLayout2.xml"/><Relationship Id="rId6" Type="http://schemas.openxmlformats.org/officeDocument/2006/relationships/hyperlink" Target="https://en.wikipedia.org/wiki/File_(computing)" TargetMode="External"/><Relationship Id="rId11" Type="http://schemas.openxmlformats.org/officeDocument/2006/relationships/hyperlink" Target="https://en.wikipedia.org/wiki/Keystroke_logger" TargetMode="External"/><Relationship Id="rId5" Type="http://schemas.openxmlformats.org/officeDocument/2006/relationships/hyperlink" Target="https://en.wikipedia.org/wiki/Computer_programs" TargetMode="External"/><Relationship Id="rId10" Type="http://schemas.openxmlformats.org/officeDocument/2006/relationships/hyperlink" Target="https://en.wikipedia.org/wiki/Central_processing_unit" TargetMode="External"/><Relationship Id="rId4" Type="http://schemas.openxmlformats.org/officeDocument/2006/relationships/hyperlink" Target="https://en.wikipedia.org/wiki/Self-replicating_program" TargetMode="External"/><Relationship Id="rId9" Type="http://schemas.openxmlformats.org/officeDocument/2006/relationships/hyperlink" Target="https://en.wikipedia.org/wiki/Hard_dis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mputer_program" TargetMode="External"/><Relationship Id="rId7" Type="http://schemas.openxmlformats.org/officeDocument/2006/relationships/hyperlink" Target="https://en.wikipedia.org/wiki/Bandwidth_(computing)" TargetMode="External"/><Relationship Id="rId2" Type="http://schemas.openxmlformats.org/officeDocument/2006/relationships/hyperlink" Target="https://en.wikipedia.org/wiki/Malware" TargetMode="External"/><Relationship Id="rId1" Type="http://schemas.openxmlformats.org/officeDocument/2006/relationships/slideLayout" Target="../slideLayouts/slideLayout2.xml"/><Relationship Id="rId6" Type="http://schemas.openxmlformats.org/officeDocument/2006/relationships/hyperlink" Target="https://en.wikipedia.org/wiki/Computer_virus" TargetMode="External"/><Relationship Id="rId5" Type="http://schemas.openxmlformats.org/officeDocument/2006/relationships/hyperlink" Target="https://en.wikipedia.org/wiki/Computer_network" TargetMode="External"/><Relationship Id="rId4" Type="http://schemas.openxmlformats.org/officeDocument/2006/relationships/hyperlink" Target="https://en.wikipedia.org/wiki/Computer_wor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lware"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4" Type="http://schemas.openxmlformats.org/officeDocument/2006/relationships/hyperlink" Target="https://en.wikipedia.org/wiki/Computer_progra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Network_secur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Packet_(information_technology)" TargetMode="External"/><Relationship Id="rId2" Type="http://schemas.openxmlformats.org/officeDocument/2006/relationships/hyperlink" Target="https://en.wikipedia.org/wiki/Internet_Protoco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IP_addres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Voip" TargetMode="External"/><Relationship Id="rId2" Type="http://schemas.openxmlformats.org/officeDocument/2006/relationships/hyperlink" Target="https://en.wikipedia.org/wiki/Caller_I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E-mail_bomb" TargetMode="External"/><Relationship Id="rId2" Type="http://schemas.openxmlformats.org/officeDocument/2006/relationships/hyperlink" Target="https://en.wikipedia.org/wiki/Network_performance" TargetMode="External"/><Relationship Id="rId1" Type="http://schemas.openxmlformats.org/officeDocument/2006/relationships/slideLayout" Target="../slideLayouts/slideLayout2.xml"/><Relationship Id="rId4" Type="http://schemas.openxmlformats.org/officeDocument/2006/relationships/hyperlink" Target="https://en.wikipedia.org/wiki/Denial-of-service_attack"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4"/>
            <a:ext cx="7772400" cy="2952328"/>
          </a:xfrm>
        </p:spPr>
        <p:txBody>
          <a:bodyPr>
            <a:normAutofit/>
          </a:bodyPr>
          <a:lstStyle/>
          <a:p>
            <a:pPr algn="ctr"/>
            <a:r>
              <a:rPr lang="en-US" dirty="0" smtClean="0">
                <a:solidFill>
                  <a:srgbClr val="92D050"/>
                </a:solidFill>
                <a:latin typeface="Calibri" pitchFamily="34" charset="0"/>
              </a:rPr>
              <a:t/>
            </a:r>
            <a:br>
              <a:rPr lang="en-US" dirty="0" smtClean="0">
                <a:solidFill>
                  <a:srgbClr val="92D050"/>
                </a:solidFill>
                <a:latin typeface="Calibri" pitchFamily="34" charset="0"/>
              </a:rPr>
            </a:br>
            <a:r>
              <a:rPr lang="en-US" dirty="0">
                <a:solidFill>
                  <a:srgbClr val="92D050"/>
                </a:solidFill>
              </a:rPr>
              <a:t>CRYPTOGRAPHY</a:t>
            </a:r>
            <a:br>
              <a:rPr lang="en-US" dirty="0">
                <a:solidFill>
                  <a:srgbClr val="92D050"/>
                </a:solidFill>
              </a:rPr>
            </a:br>
            <a:r>
              <a:rPr lang="en-US" sz="2800" dirty="0">
                <a:solidFill>
                  <a:srgbClr val="92D050"/>
                </a:solidFill>
              </a:rPr>
              <a:t>and</a:t>
            </a:r>
            <a:r>
              <a:rPr lang="en-US" dirty="0">
                <a:solidFill>
                  <a:srgbClr val="92D050"/>
                </a:solidFill>
              </a:rPr>
              <a:t/>
            </a:r>
            <a:br>
              <a:rPr lang="en-US" dirty="0">
                <a:solidFill>
                  <a:srgbClr val="92D050"/>
                </a:solidFill>
              </a:rPr>
            </a:br>
            <a:r>
              <a:rPr lang="en-US" dirty="0" smtClean="0">
                <a:solidFill>
                  <a:srgbClr val="92D050"/>
                </a:solidFill>
              </a:rPr>
              <a:t>NETWORK SECURITY</a:t>
            </a:r>
            <a:r>
              <a:rPr lang="en-US" dirty="0" smtClean="0">
                <a:solidFill>
                  <a:srgbClr val="92D050"/>
                </a:solidFill>
                <a:latin typeface="Calibri" pitchFamily="34" charset="0"/>
              </a:rPr>
              <a:t/>
            </a:r>
            <a:br>
              <a:rPr lang="en-US" dirty="0" smtClean="0">
                <a:solidFill>
                  <a:srgbClr val="92D050"/>
                </a:solidFill>
                <a:latin typeface="Calibri" pitchFamily="34" charset="0"/>
              </a:rPr>
            </a:br>
            <a:r>
              <a:rPr lang="en-US" sz="1400" dirty="0" smtClean="0">
                <a:solidFill>
                  <a:srgbClr val="92D050"/>
                </a:solidFill>
                <a:latin typeface="Calibri" pitchFamily="34" charset="0"/>
              </a:rPr>
              <a:t>PEC-CS801B, UNIT 1</a:t>
            </a:r>
            <a:endParaRPr lang="en-US" sz="4800" dirty="0">
              <a:solidFill>
                <a:srgbClr val="92D050"/>
              </a:solidFill>
              <a:latin typeface="Calibri" pitchFamily="34" charset="0"/>
            </a:endParaRPr>
          </a:p>
        </p:txBody>
      </p:sp>
      <p:sp>
        <p:nvSpPr>
          <p:cNvPr id="3" name="Subtitle 2"/>
          <p:cNvSpPr>
            <a:spLocks noGrp="1"/>
          </p:cNvSpPr>
          <p:nvPr>
            <p:ph type="subTitle" idx="1"/>
          </p:nvPr>
        </p:nvSpPr>
        <p:spPr>
          <a:xfrm>
            <a:off x="766873" y="5013176"/>
            <a:ext cx="7772400" cy="1508760"/>
          </a:xfrm>
        </p:spPr>
        <p:txBody>
          <a:bodyPr>
            <a:normAutofit/>
          </a:bodyPr>
          <a:lstStyle/>
          <a:p>
            <a:r>
              <a:rPr lang="en-US" dirty="0" smtClean="0">
                <a:solidFill>
                  <a:schemeClr val="tx1">
                    <a:lumMod val="95000"/>
                  </a:schemeClr>
                </a:solidFill>
              </a:rPr>
              <a:t>By</a:t>
            </a:r>
          </a:p>
          <a:p>
            <a:r>
              <a:rPr lang="en-US" dirty="0" smtClean="0">
                <a:solidFill>
                  <a:schemeClr val="tx1">
                    <a:lumMod val="95000"/>
                  </a:schemeClr>
                </a:solidFill>
              </a:rPr>
              <a:t>CHINMOY GHOSH</a:t>
            </a:r>
          </a:p>
          <a:p>
            <a:r>
              <a:rPr lang="en-US" dirty="0" smtClean="0">
                <a:solidFill>
                  <a:schemeClr val="tx1">
                    <a:lumMod val="95000"/>
                  </a:schemeClr>
                </a:solidFill>
              </a:rPr>
              <a:t>Assntt.  Professor,</a:t>
            </a:r>
          </a:p>
          <a:p>
            <a:r>
              <a:rPr lang="en-US" dirty="0" smtClean="0">
                <a:solidFill>
                  <a:schemeClr val="tx1">
                    <a:lumMod val="95000"/>
                  </a:schemeClr>
                </a:solidFill>
              </a:rPr>
              <a:t>Deptt. Of CSE, JGEC</a:t>
            </a:r>
            <a:endParaRPr lang="en-US" dirty="0">
              <a:solidFill>
                <a:schemeClr val="tx1">
                  <a:lumMod val="95000"/>
                </a:schemeClr>
              </a:solidFill>
            </a:endParaRPr>
          </a:p>
        </p:txBody>
      </p:sp>
    </p:spTree>
    <p:extLst>
      <p:ext uri="{BB962C8B-B14F-4D97-AF65-F5344CB8AC3E}">
        <p14:creationId xmlns:p14="http://schemas.microsoft.com/office/powerpoint/2010/main" val="64589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Non-repudiation</a:t>
            </a:r>
            <a:endParaRPr lang="en-IN" dirty="0"/>
          </a:p>
        </p:txBody>
      </p:sp>
      <p:sp>
        <p:nvSpPr>
          <p:cNvPr id="3" name="Content Placeholder 2"/>
          <p:cNvSpPr>
            <a:spLocks noGrp="1"/>
          </p:cNvSpPr>
          <p:nvPr>
            <p:ph idx="1"/>
          </p:nvPr>
        </p:nvSpPr>
        <p:spPr/>
        <p:txBody>
          <a:bodyPr/>
          <a:lstStyle/>
          <a:p>
            <a:r>
              <a:rPr lang="en-US" dirty="0" smtClean="0"/>
              <a:t>Ability to convince a third party that an event occurred (e.g., sales receipt)</a:t>
            </a:r>
          </a:p>
          <a:p>
            <a:r>
              <a:rPr lang="en-US" dirty="0" smtClean="0"/>
              <a:t>Non-repudiation does not allow the sender of a message to refute the claim of not sending the message.</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IN" dirty="0"/>
          </a:p>
        </p:txBody>
      </p:sp>
      <p:sp>
        <p:nvSpPr>
          <p:cNvPr id="3" name="Content Placeholder 2"/>
          <p:cNvSpPr>
            <a:spLocks noGrp="1"/>
          </p:cNvSpPr>
          <p:nvPr>
            <p:ph idx="1"/>
          </p:nvPr>
        </p:nvSpPr>
        <p:spPr>
          <a:xfrm>
            <a:off x="457200" y="1428736"/>
            <a:ext cx="8186766" cy="5072097"/>
          </a:xfrm>
        </p:spPr>
        <p:txBody>
          <a:bodyPr>
            <a:normAutofit fontScale="77500" lnSpcReduction="20000"/>
          </a:bodyPr>
          <a:lstStyle/>
          <a:p>
            <a:pPr>
              <a:defRPr/>
            </a:pPr>
            <a:r>
              <a:rPr lang="en-IN" smtClean="0"/>
              <a:t>In </a:t>
            </a:r>
            <a:r>
              <a:rPr lang="en-IN" i="1" smtClean="0">
                <a:hlinkClick r:id="rId2" tooltip="Computer"/>
              </a:rPr>
              <a:t>computer</a:t>
            </a:r>
            <a:r>
              <a:rPr lang="en-IN" smtClean="0"/>
              <a:t> and </a:t>
            </a:r>
            <a:r>
              <a:rPr lang="en-IN" i="1" smtClean="0">
                <a:hlinkClick r:id="rId3" tooltip="Computer network"/>
              </a:rPr>
              <a:t>computer networks</a:t>
            </a:r>
            <a:r>
              <a:rPr lang="en-IN" smtClean="0"/>
              <a:t> an </a:t>
            </a:r>
            <a:r>
              <a:rPr lang="en-IN" b="1" smtClean="0"/>
              <a:t>attack</a:t>
            </a:r>
            <a:r>
              <a:rPr lang="en-IN" smtClean="0"/>
              <a:t> is any attempt to destroy, expose, alter, disable, steal or gain unauthorized access to or make unauthorized use of an asset</a:t>
            </a:r>
            <a:endParaRPr lang="en-US" smtClean="0">
              <a:latin typeface="Calibri" pitchFamily="34" charset="0"/>
              <a:cs typeface="Calibri" pitchFamily="34" charset="0"/>
            </a:endParaRPr>
          </a:p>
          <a:p>
            <a:pPr>
              <a:defRPr/>
            </a:pPr>
            <a:r>
              <a:rPr lang="en-US" dirty="0" smtClean="0">
                <a:latin typeface="Calibri" pitchFamily="34" charset="0"/>
                <a:cs typeface="Calibri" pitchFamily="34" charset="0"/>
              </a:rPr>
              <a:t>Attack is a threat that is accrued out</a:t>
            </a:r>
          </a:p>
          <a:p>
            <a:pPr lvl="1">
              <a:defRPr/>
            </a:pPr>
            <a:r>
              <a:rPr lang="en-US" dirty="0" smtClean="0">
                <a:latin typeface="Calibri" pitchFamily="34" charset="0"/>
                <a:cs typeface="Calibri" pitchFamily="34" charset="0"/>
              </a:rPr>
              <a:t>Active or passive; from inside or from outside</a:t>
            </a:r>
          </a:p>
          <a:p>
            <a:r>
              <a:rPr lang="en-US" dirty="0" smtClean="0">
                <a:latin typeface="Calibri" pitchFamily="34" charset="0"/>
                <a:cs typeface="Calibri" pitchFamily="34" charset="0"/>
              </a:rPr>
              <a:t>Active</a:t>
            </a:r>
          </a:p>
          <a:p>
            <a:pPr lvl="1"/>
            <a:r>
              <a:rPr lang="en-US" dirty="0" smtClean="0">
                <a:latin typeface="Calibri" pitchFamily="34" charset="0"/>
                <a:cs typeface="Calibri" pitchFamily="34" charset="0"/>
              </a:rPr>
              <a:t>Interruption (Availability)</a:t>
            </a:r>
          </a:p>
          <a:p>
            <a:pPr lvl="1"/>
            <a:r>
              <a:rPr lang="en-US" dirty="0" smtClean="0">
                <a:latin typeface="Calibri" pitchFamily="34" charset="0"/>
                <a:cs typeface="Calibri" pitchFamily="34" charset="0"/>
              </a:rPr>
              <a:t>Fabrication (DOS ) (Authentication)</a:t>
            </a:r>
          </a:p>
          <a:p>
            <a:pPr lvl="1"/>
            <a:r>
              <a:rPr lang="en-US" dirty="0" smtClean="0">
                <a:latin typeface="Calibri" pitchFamily="34" charset="0"/>
                <a:cs typeface="Calibri" pitchFamily="34" charset="0"/>
              </a:rPr>
              <a:t>Modification (Integrity)</a:t>
            </a:r>
          </a:p>
          <a:p>
            <a:pPr lvl="2"/>
            <a:r>
              <a:rPr lang="en-US" dirty="0" smtClean="0">
                <a:latin typeface="Calibri" pitchFamily="34" charset="0"/>
                <a:cs typeface="Calibri" pitchFamily="34" charset="0"/>
              </a:rPr>
              <a:t>Replay Attacks</a:t>
            </a:r>
          </a:p>
          <a:p>
            <a:pPr lvl="2"/>
            <a:r>
              <a:rPr lang="en-US" dirty="0" smtClean="0">
                <a:latin typeface="Calibri" pitchFamily="34" charset="0"/>
                <a:cs typeface="Calibri" pitchFamily="34" charset="0"/>
              </a:rPr>
              <a:t>Alterations</a:t>
            </a:r>
          </a:p>
          <a:p>
            <a:r>
              <a:rPr lang="en-US" dirty="0" smtClean="0">
                <a:latin typeface="Calibri" pitchFamily="34" charset="0"/>
                <a:cs typeface="Calibri" pitchFamily="34" charset="0"/>
              </a:rPr>
              <a:t>Passive</a:t>
            </a:r>
          </a:p>
          <a:p>
            <a:pPr lvl="1"/>
            <a:r>
              <a:rPr lang="en-US" dirty="0" smtClean="0">
                <a:latin typeface="Calibri" pitchFamily="34" charset="0"/>
                <a:cs typeface="Calibri" pitchFamily="34" charset="0"/>
              </a:rPr>
              <a:t>Wiretapping</a:t>
            </a:r>
          </a:p>
          <a:p>
            <a:pPr lvl="1"/>
            <a:r>
              <a:rPr lang="en-US" sz="2400" dirty="0" smtClean="0">
                <a:latin typeface="Calibri" pitchFamily="34" charset="0"/>
                <a:cs typeface="Calibri" pitchFamily="34" charset="0"/>
              </a:rPr>
              <a:t>Interception- release of message content (Confidentiality)</a:t>
            </a:r>
          </a:p>
          <a:p>
            <a:pPr lvl="1"/>
            <a:endParaRPr lang="en-US" sz="2400"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that attack</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Virus</a:t>
            </a:r>
          </a:p>
          <a:p>
            <a:pPr lvl="1"/>
            <a:r>
              <a:rPr lang="en-IN" dirty="0" smtClean="0"/>
              <a:t>A </a:t>
            </a:r>
            <a:r>
              <a:rPr lang="en-IN" b="1" dirty="0" smtClean="0"/>
              <a:t>computer virus</a:t>
            </a:r>
            <a:r>
              <a:rPr lang="en-IN" dirty="0" smtClean="0"/>
              <a:t> is a </a:t>
            </a:r>
            <a:r>
              <a:rPr lang="en-IN" dirty="0" smtClean="0">
                <a:hlinkClick r:id="rId2" tooltip="Malware"/>
              </a:rPr>
              <a:t>malware</a:t>
            </a:r>
            <a:r>
              <a:rPr lang="en-IN" dirty="0" smtClean="0"/>
              <a:t> </a:t>
            </a:r>
            <a:r>
              <a:rPr lang="en-IN" dirty="0" smtClean="0">
                <a:hlinkClick r:id="rId3" tooltip="Computer program"/>
              </a:rPr>
              <a:t>program</a:t>
            </a:r>
            <a:r>
              <a:rPr lang="en-IN" dirty="0" smtClean="0"/>
              <a:t> that, when executed, </a:t>
            </a:r>
            <a:r>
              <a:rPr lang="en-IN" dirty="0" smtClean="0">
                <a:hlinkClick r:id="rId4" tooltip="Self-replicating program"/>
              </a:rPr>
              <a:t>replicates</a:t>
            </a:r>
            <a:r>
              <a:rPr lang="en-IN" dirty="0" smtClean="0"/>
              <a:t> by inserting copies of itself (possibly modified) into </a:t>
            </a:r>
            <a:r>
              <a:rPr lang="en-IN" dirty="0" err="1" smtClean="0"/>
              <a:t>other</a:t>
            </a:r>
            <a:r>
              <a:rPr lang="en-IN" dirty="0" err="1" smtClean="0">
                <a:hlinkClick r:id="rId5" tooltip="Computer programs"/>
              </a:rPr>
              <a:t>computer</a:t>
            </a:r>
            <a:r>
              <a:rPr lang="en-IN" dirty="0" smtClean="0">
                <a:hlinkClick r:id="rId5" tooltip="Computer programs"/>
              </a:rPr>
              <a:t> programs</a:t>
            </a:r>
            <a:r>
              <a:rPr lang="en-IN" dirty="0" smtClean="0"/>
              <a:t>, data </a:t>
            </a:r>
            <a:r>
              <a:rPr lang="en-IN" dirty="0" smtClean="0">
                <a:hlinkClick r:id="rId6" tooltip="File (computing)"/>
              </a:rPr>
              <a:t>files</a:t>
            </a:r>
            <a:r>
              <a:rPr lang="en-IN" dirty="0" smtClean="0"/>
              <a:t>, or the </a:t>
            </a:r>
            <a:r>
              <a:rPr lang="en-IN" dirty="0" smtClean="0">
                <a:hlinkClick r:id="rId7" tooltip="Boot sector"/>
              </a:rPr>
              <a:t>boot sector</a:t>
            </a:r>
            <a:r>
              <a:rPr lang="en-IN" dirty="0" smtClean="0"/>
              <a:t> of the </a:t>
            </a:r>
            <a:r>
              <a:rPr lang="en-IN" dirty="0" smtClean="0">
                <a:hlinkClick r:id="rId8" tooltip="Hard drive"/>
              </a:rPr>
              <a:t>hard drive</a:t>
            </a:r>
            <a:r>
              <a:rPr lang="en-IN" dirty="0" smtClean="0"/>
              <a:t>; when this replication succeeds, the affected areas are then said to be "infected". Viruses often perform some type of harmful activity on infected hosts, such as stealing </a:t>
            </a:r>
            <a:r>
              <a:rPr lang="en-IN" dirty="0" smtClean="0">
                <a:hlinkClick r:id="rId9" tooltip="Hard disk"/>
              </a:rPr>
              <a:t>hard disk</a:t>
            </a:r>
            <a:r>
              <a:rPr lang="en-IN" dirty="0" smtClean="0"/>
              <a:t> space or </a:t>
            </a:r>
            <a:r>
              <a:rPr lang="en-IN" dirty="0" smtClean="0">
                <a:hlinkClick r:id="rId10" tooltip="Central processing unit"/>
              </a:rPr>
              <a:t>CPU</a:t>
            </a:r>
            <a:r>
              <a:rPr lang="en-IN" dirty="0" smtClean="0"/>
              <a:t> time, accessing private information, corrupting data, displaying political or humorous messages on the user's screen, spamming their </a:t>
            </a:r>
            <a:r>
              <a:rPr lang="en-IN" dirty="0" err="1" smtClean="0"/>
              <a:t>contacts,</a:t>
            </a:r>
            <a:r>
              <a:rPr lang="en-IN" dirty="0" err="1" smtClean="0">
                <a:hlinkClick r:id="rId11" tooltip="Keystroke logger"/>
              </a:rPr>
              <a:t>logging</a:t>
            </a:r>
            <a:r>
              <a:rPr lang="en-IN" dirty="0" smtClean="0">
                <a:hlinkClick r:id="rId11" tooltip="Keystroke logger"/>
              </a:rPr>
              <a:t> their keystrokes</a:t>
            </a:r>
            <a:r>
              <a:rPr lang="en-IN" dirty="0" smtClean="0"/>
              <a:t>, or even rendering the computer useless. However, not all viruses carry a destructive payload or attempt to hide themselves—the defining characteristic of viruses is that they are self-replicating computer programs which install themselves without user consent.</a:t>
            </a:r>
            <a:endParaRPr lang="en-IN" b="1" dirty="0" smtClean="0"/>
          </a:p>
          <a:p>
            <a:pPr lvl="1"/>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Worm</a:t>
            </a:r>
          </a:p>
          <a:p>
            <a:pPr lvl="1"/>
            <a:r>
              <a:rPr lang="en-IN" dirty="0" smtClean="0"/>
              <a:t>A </a:t>
            </a:r>
            <a:r>
              <a:rPr lang="en-IN" b="1" dirty="0" smtClean="0"/>
              <a:t>computer worm</a:t>
            </a:r>
            <a:r>
              <a:rPr lang="en-IN" dirty="0" smtClean="0"/>
              <a:t> is a standalone </a:t>
            </a:r>
            <a:r>
              <a:rPr lang="en-IN" dirty="0" smtClean="0">
                <a:hlinkClick r:id="rId2" tooltip="Malware"/>
              </a:rPr>
              <a:t>malware</a:t>
            </a:r>
            <a:r>
              <a:rPr lang="en-IN" dirty="0" smtClean="0"/>
              <a:t> </a:t>
            </a:r>
            <a:r>
              <a:rPr lang="en-IN" dirty="0" smtClean="0">
                <a:hlinkClick r:id="rId3" tooltip="Computer program"/>
              </a:rPr>
              <a:t>computer program</a:t>
            </a:r>
            <a:r>
              <a:rPr lang="en-IN" dirty="0" smtClean="0"/>
              <a:t> that replicates itself in order to spread to other computers.</a:t>
            </a:r>
            <a:r>
              <a:rPr lang="en-IN" baseline="30000" dirty="0" smtClean="0">
                <a:hlinkClick r:id="rId4"/>
              </a:rPr>
              <a:t>[1]</a:t>
            </a:r>
            <a:r>
              <a:rPr lang="en-IN" dirty="0" smtClean="0"/>
              <a:t> Often, it uses a </a:t>
            </a:r>
            <a:r>
              <a:rPr lang="en-IN" dirty="0" smtClean="0">
                <a:hlinkClick r:id="rId5" tooltip="Computer network"/>
              </a:rPr>
              <a:t>computer network</a:t>
            </a:r>
            <a:r>
              <a:rPr lang="en-IN" dirty="0" smtClean="0"/>
              <a:t> to spread itself, relying on security failures on the target computer to access it. Unlike a </a:t>
            </a:r>
            <a:r>
              <a:rPr lang="en-IN" dirty="0" smtClean="0">
                <a:hlinkClick r:id="rId6" tooltip="Computer virus"/>
              </a:rPr>
              <a:t>computer virus</a:t>
            </a:r>
            <a:r>
              <a:rPr lang="en-IN" dirty="0" smtClean="0"/>
              <a:t>, it does not need to attach itself to an existing program.</a:t>
            </a:r>
            <a:r>
              <a:rPr lang="en-IN" baseline="30000" dirty="0" smtClean="0">
                <a:hlinkClick r:id="rId4"/>
              </a:rPr>
              <a:t>[2]</a:t>
            </a:r>
            <a:r>
              <a:rPr lang="en-IN" dirty="0" smtClean="0"/>
              <a:t> Worms almost always cause at least some harm to the network, even if only by consuming </a:t>
            </a:r>
            <a:r>
              <a:rPr lang="en-IN" dirty="0" smtClean="0">
                <a:hlinkClick r:id="rId7" tooltip="Bandwidth (computing)"/>
              </a:rPr>
              <a:t>bandwidth</a:t>
            </a:r>
            <a:r>
              <a:rPr lang="en-IN" dirty="0" smtClean="0"/>
              <a:t>, whereas viruses almost always corrupt or modify files on a targeted computer.</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Trosan</a:t>
            </a:r>
            <a:r>
              <a:rPr lang="en-US" dirty="0" smtClean="0"/>
              <a:t> Horse</a:t>
            </a:r>
            <a:endParaRPr lang="en-IN" dirty="0"/>
          </a:p>
        </p:txBody>
      </p:sp>
      <p:sp>
        <p:nvSpPr>
          <p:cNvPr id="3" name="Content Placeholder 2"/>
          <p:cNvSpPr>
            <a:spLocks noGrp="1"/>
          </p:cNvSpPr>
          <p:nvPr>
            <p:ph idx="1"/>
          </p:nvPr>
        </p:nvSpPr>
        <p:spPr/>
        <p:txBody>
          <a:bodyPr/>
          <a:lstStyle/>
          <a:p>
            <a:r>
              <a:rPr lang="en-IN" dirty="0" smtClean="0"/>
              <a:t>A </a:t>
            </a:r>
            <a:r>
              <a:rPr lang="en-IN" b="1" dirty="0" smtClean="0"/>
              <a:t>Trojan horse</a:t>
            </a:r>
            <a:r>
              <a:rPr lang="en-IN" dirty="0" smtClean="0"/>
              <a:t>, or </a:t>
            </a:r>
            <a:r>
              <a:rPr lang="en-IN" b="1" dirty="0" smtClean="0"/>
              <a:t>Trojan</a:t>
            </a:r>
            <a:r>
              <a:rPr lang="en-IN" dirty="0" smtClean="0"/>
              <a:t>, in </a:t>
            </a:r>
            <a:r>
              <a:rPr lang="en-IN" dirty="0" smtClean="0">
                <a:hlinkClick r:id="rId2" tooltip="Computing"/>
              </a:rPr>
              <a:t>computing</a:t>
            </a:r>
            <a:r>
              <a:rPr lang="en-IN" dirty="0" smtClean="0"/>
              <a:t> is any </a:t>
            </a:r>
            <a:r>
              <a:rPr lang="en-IN" dirty="0" smtClean="0">
                <a:hlinkClick r:id="rId3" tooltip="Malware"/>
              </a:rPr>
              <a:t>malicious</a:t>
            </a:r>
            <a:r>
              <a:rPr lang="en-IN" dirty="0" smtClean="0"/>
              <a:t> </a:t>
            </a:r>
            <a:r>
              <a:rPr lang="en-IN" dirty="0" smtClean="0">
                <a:hlinkClick r:id="rId4" tooltip="Computer program"/>
              </a:rPr>
              <a:t>computer program</a:t>
            </a:r>
            <a:r>
              <a:rPr lang="en-IN" dirty="0" smtClean="0"/>
              <a:t> which misrepresents itself as useful, routine, or interesting in order to persuade a victim to install it. </a:t>
            </a:r>
          </a:p>
          <a:p>
            <a:r>
              <a:rPr lang="en-US" dirty="0" smtClean="0"/>
              <a:t>Its </a:t>
            </a:r>
            <a:r>
              <a:rPr lang="en-US" dirty="0" err="1" smtClean="0"/>
              <a:t>attemts</a:t>
            </a:r>
            <a:r>
              <a:rPr lang="en-US" dirty="0" smtClean="0"/>
              <a:t> to reveal confidential information to an attacker.</a:t>
            </a:r>
            <a:endParaRPr lang="en-US" smtClean="0"/>
          </a:p>
          <a:p>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Examples of threats</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pic>
        <p:nvPicPr>
          <p:cNvPr id="6" name="Picture 3"/>
          <p:cNvPicPr>
            <a:picLocks noGrp="1" noChangeAspect="1"/>
          </p:cNvPicPr>
          <p:nvPr>
            <p:ph idx="1"/>
          </p:nvPr>
        </p:nvPicPr>
        <p:blipFill>
          <a:blip r:embed="rId2"/>
          <a:srcRect/>
          <a:stretch>
            <a:fillRect/>
          </a:stretch>
        </p:blipFill>
        <p:spPr bwMode="auto">
          <a:xfrm>
            <a:off x="714348" y="1336619"/>
            <a:ext cx="7100863" cy="506418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Eavesdropping</a:t>
            </a:r>
            <a:br>
              <a:rPr lang="en-IN" b="0" dirty="0" smtClean="0"/>
            </a:br>
            <a:endParaRPr lang="en-IN" dirty="0"/>
          </a:p>
        </p:txBody>
      </p:sp>
      <p:sp>
        <p:nvSpPr>
          <p:cNvPr id="3" name="Content Placeholder 2"/>
          <p:cNvSpPr>
            <a:spLocks noGrp="1"/>
          </p:cNvSpPr>
          <p:nvPr>
            <p:ph idx="1"/>
          </p:nvPr>
        </p:nvSpPr>
        <p:spPr>
          <a:xfrm>
            <a:off x="457200" y="1571613"/>
            <a:ext cx="8229600" cy="4829188"/>
          </a:xfrm>
        </p:spPr>
        <p:txBody>
          <a:bodyPr>
            <a:normAutofit lnSpcReduction="10000"/>
          </a:bodyPr>
          <a:lstStyle/>
          <a:p>
            <a:r>
              <a:rPr lang="en-IN" b="1" dirty="0" smtClean="0"/>
              <a:t>Eavesdropping</a:t>
            </a:r>
            <a:r>
              <a:rPr lang="en-IN" dirty="0" smtClean="0"/>
              <a:t> is secretly listening to the private conversation of others without their consent.</a:t>
            </a:r>
          </a:p>
          <a:p>
            <a:r>
              <a:rPr lang="en-IN" dirty="0" smtClean="0"/>
              <a:t>It can be conducted on ordinary telephone systems, emails, instant messaging or other Internet services. Since eavesdropping activities do not affect the normal operation of network transmission, both the sender and the recipient can hardly notice that the data has been stolen, intercepted or defaced.</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Spoofing</a:t>
            </a:r>
            <a:br>
              <a:rPr lang="en-IN" b="0" dirty="0" smtClean="0"/>
            </a:br>
            <a:endParaRPr lang="en-IN" dirty="0"/>
          </a:p>
        </p:txBody>
      </p:sp>
      <p:sp>
        <p:nvSpPr>
          <p:cNvPr id="3" name="Content Placeholder 2"/>
          <p:cNvSpPr>
            <a:spLocks noGrp="1"/>
          </p:cNvSpPr>
          <p:nvPr>
            <p:ph idx="1"/>
          </p:nvPr>
        </p:nvSpPr>
        <p:spPr>
          <a:xfrm>
            <a:off x="457200" y="1500175"/>
            <a:ext cx="8229600" cy="4900626"/>
          </a:xfrm>
        </p:spPr>
        <p:txBody>
          <a:bodyPr>
            <a:normAutofit fontScale="92500" lnSpcReduction="20000"/>
          </a:bodyPr>
          <a:lstStyle/>
          <a:p>
            <a:r>
              <a:rPr lang="en-IN" dirty="0" smtClean="0">
                <a:latin typeface="Calibri" pitchFamily="34" charset="0"/>
                <a:cs typeface="Calibri" pitchFamily="34" charset="0"/>
              </a:rPr>
              <a:t>In the context of </a:t>
            </a:r>
            <a:r>
              <a:rPr lang="en-IN" dirty="0" smtClean="0">
                <a:latin typeface="Calibri" pitchFamily="34" charset="0"/>
                <a:cs typeface="Calibri" pitchFamily="34" charset="0"/>
                <a:hlinkClick r:id="rId2" tooltip="Network security"/>
              </a:rPr>
              <a:t>network security</a:t>
            </a:r>
            <a:r>
              <a:rPr lang="en-IN" dirty="0" smtClean="0">
                <a:latin typeface="Calibri" pitchFamily="34" charset="0"/>
                <a:cs typeface="Calibri" pitchFamily="34" charset="0"/>
              </a:rPr>
              <a:t>, a </a:t>
            </a:r>
            <a:r>
              <a:rPr lang="en-IN" b="1" dirty="0" smtClean="0">
                <a:latin typeface="Calibri" pitchFamily="34" charset="0"/>
                <a:cs typeface="Calibri" pitchFamily="34" charset="0"/>
              </a:rPr>
              <a:t>spoofing attack</a:t>
            </a:r>
            <a:r>
              <a:rPr lang="en-IN" dirty="0" smtClean="0">
                <a:latin typeface="Calibri" pitchFamily="34" charset="0"/>
                <a:cs typeface="Calibri" pitchFamily="34" charset="0"/>
              </a:rPr>
              <a:t> is a situation in which one person or program successfully masquerades as another by falsifying data and thereby gaining an illegitimate advantage.</a:t>
            </a:r>
          </a:p>
          <a:p>
            <a:r>
              <a:rPr lang="en-IN" b="1" dirty="0" smtClean="0">
                <a:latin typeface="Calibri" pitchFamily="34" charset="0"/>
                <a:cs typeface="Calibri" pitchFamily="34" charset="0"/>
              </a:rPr>
              <a:t>Spoofing</a:t>
            </a:r>
            <a:r>
              <a:rPr lang="en-IN" dirty="0" smtClean="0">
                <a:latin typeface="Calibri" pitchFamily="34" charset="0"/>
                <a:cs typeface="Calibri" pitchFamily="34" charset="0"/>
              </a:rPr>
              <a:t> is the creation of TCP/IP packets using somebody else's IP address. Routers use the "destination IP" address in order to forward packets through the Internet, but ignore the "source IP" address. That address is only used by the destination machine when it responds back to the source.</a:t>
            </a:r>
            <a:endParaRPr lang="en-IN"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IP address spoofing</a:t>
            </a:r>
            <a:br>
              <a:rPr lang="en-IN" b="0" dirty="0" smtClean="0"/>
            </a:br>
            <a:endParaRPr lang="en-IN" dirty="0"/>
          </a:p>
        </p:txBody>
      </p:sp>
      <p:sp>
        <p:nvSpPr>
          <p:cNvPr id="3" name="Content Placeholder 2"/>
          <p:cNvSpPr>
            <a:spLocks noGrp="1"/>
          </p:cNvSpPr>
          <p:nvPr>
            <p:ph idx="1"/>
          </p:nvPr>
        </p:nvSpPr>
        <p:spPr>
          <a:xfrm>
            <a:off x="457200" y="1357298"/>
            <a:ext cx="8229600" cy="5043503"/>
          </a:xfrm>
        </p:spPr>
        <p:txBody>
          <a:bodyPr>
            <a:normAutofit/>
          </a:bodyPr>
          <a:lstStyle/>
          <a:p>
            <a:r>
              <a:rPr lang="en-IN" sz="2400" b="1" dirty="0" smtClean="0"/>
              <a:t>IP spoofing</a:t>
            </a:r>
            <a:r>
              <a:rPr lang="en-IN" sz="2400" dirty="0" smtClean="0"/>
              <a:t> is the creation of </a:t>
            </a:r>
            <a:r>
              <a:rPr lang="en-IN" sz="2400" dirty="0" smtClean="0">
                <a:hlinkClick r:id="rId2" tooltip="Internet Protocol"/>
              </a:rPr>
              <a:t>Internet Protocol</a:t>
            </a:r>
            <a:r>
              <a:rPr lang="en-IN" sz="2400" dirty="0" smtClean="0"/>
              <a:t> (IP) </a:t>
            </a:r>
            <a:r>
              <a:rPr lang="en-IN" sz="2400" dirty="0" smtClean="0">
                <a:hlinkClick r:id="rId3" tooltip="Packet (information technology)"/>
              </a:rPr>
              <a:t>packets</a:t>
            </a:r>
            <a:r>
              <a:rPr lang="en-IN" sz="2400" dirty="0" smtClean="0"/>
              <a:t> with a forged source </a:t>
            </a:r>
            <a:r>
              <a:rPr lang="en-IN" sz="2400" dirty="0" smtClean="0">
                <a:hlinkClick r:id="rId4" tooltip="IP address"/>
              </a:rPr>
              <a:t>IP address</a:t>
            </a:r>
            <a:r>
              <a:rPr lang="en-IN" sz="2400" dirty="0" smtClean="0"/>
              <a:t>, with the purpose of concealing the identity of the sender or impersonating another computing system.</a:t>
            </a:r>
            <a:endParaRPr lang="en-IN" sz="2400"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pic>
        <p:nvPicPr>
          <p:cNvPr id="1028" name="Picture 4" descr="https://upload.wikimedia.org/wikipedia/commons/thumb/7/72/IP_spoofing_en.svg/700px-IP_spoofing_en.svg.png"/>
          <p:cNvPicPr>
            <a:picLocks noChangeAspect="1" noChangeArrowheads="1"/>
          </p:cNvPicPr>
          <p:nvPr/>
        </p:nvPicPr>
        <p:blipFill>
          <a:blip r:embed="rId5"/>
          <a:srcRect/>
          <a:stretch>
            <a:fillRect/>
          </a:stretch>
        </p:blipFill>
        <p:spPr bwMode="auto">
          <a:xfrm>
            <a:off x="1357290" y="2928934"/>
            <a:ext cx="6215106" cy="342902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Caller ID spoofing</a:t>
            </a:r>
            <a:br>
              <a:rPr lang="en-IN" b="0"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Public telephone networks often provide </a:t>
            </a:r>
            <a:r>
              <a:rPr lang="en-IN" dirty="0" smtClean="0">
                <a:hlinkClick r:id="rId2" tooltip="Caller ID"/>
              </a:rPr>
              <a:t>Caller ID</a:t>
            </a:r>
            <a:r>
              <a:rPr lang="en-IN" dirty="0" smtClean="0"/>
              <a:t> information, which includes the caller's name and number, with each call. However, some technologies (especially in </a:t>
            </a:r>
            <a:r>
              <a:rPr lang="en-IN" dirty="0" smtClean="0">
                <a:hlinkClick r:id="rId3" tooltip="Voip"/>
              </a:rPr>
              <a:t>Voice over IP (VoIP)</a:t>
            </a:r>
            <a:r>
              <a:rPr lang="en-IN" dirty="0" smtClean="0"/>
              <a:t> networks) allow callers to forge Caller ID information and present false names and numbers. Gateways between networks that allow such spoofing and other public networks then forward that false information. Since spoofed calls can originate from other countries</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IN" dirty="0"/>
          </a:p>
        </p:txBody>
      </p:sp>
      <p:sp>
        <p:nvSpPr>
          <p:cNvPr id="3" name="Content Placeholder 2"/>
          <p:cNvSpPr>
            <a:spLocks noGrp="1"/>
          </p:cNvSpPr>
          <p:nvPr>
            <p:ph idx="1"/>
          </p:nvPr>
        </p:nvSpPr>
        <p:spPr/>
        <p:txBody>
          <a:bodyPr/>
          <a:lstStyle/>
          <a:p>
            <a:pPr>
              <a:lnSpc>
                <a:spcPct val="90000"/>
              </a:lnSpc>
            </a:pPr>
            <a:r>
              <a:rPr lang="en-US" dirty="0" smtClean="0">
                <a:latin typeface="Calibri" pitchFamily="34" charset="0"/>
                <a:cs typeface="Calibri" pitchFamily="34" charset="0"/>
              </a:rPr>
              <a:t>Security: prevent bad things from happening</a:t>
            </a:r>
          </a:p>
          <a:p>
            <a:pPr lvl="1">
              <a:lnSpc>
                <a:spcPct val="90000"/>
              </a:lnSpc>
            </a:pPr>
            <a:r>
              <a:rPr lang="en-US" dirty="0" smtClean="0">
                <a:latin typeface="Calibri" pitchFamily="34" charset="0"/>
                <a:cs typeface="Calibri" pitchFamily="34" charset="0"/>
              </a:rPr>
              <a:t>Confidential information leaked</a:t>
            </a:r>
          </a:p>
          <a:p>
            <a:pPr lvl="1">
              <a:lnSpc>
                <a:spcPct val="90000"/>
              </a:lnSpc>
            </a:pPr>
            <a:r>
              <a:rPr lang="en-US" dirty="0" smtClean="0">
                <a:latin typeface="Calibri" pitchFamily="34" charset="0"/>
                <a:cs typeface="Calibri" pitchFamily="34" charset="0"/>
              </a:rPr>
              <a:t>Important information damaged</a:t>
            </a:r>
          </a:p>
          <a:p>
            <a:pPr lvl="1">
              <a:lnSpc>
                <a:spcPct val="90000"/>
              </a:lnSpc>
            </a:pPr>
            <a:r>
              <a:rPr lang="en-US" dirty="0" smtClean="0">
                <a:latin typeface="Calibri" pitchFamily="34" charset="0"/>
                <a:cs typeface="Calibri" pitchFamily="34" charset="0"/>
              </a:rPr>
              <a:t>Critical services unavailable</a:t>
            </a:r>
          </a:p>
          <a:p>
            <a:pPr lvl="1">
              <a:lnSpc>
                <a:spcPct val="90000"/>
              </a:lnSpc>
            </a:pPr>
            <a:r>
              <a:rPr lang="en-US" dirty="0" smtClean="0">
                <a:latin typeface="Calibri" pitchFamily="34" charset="0"/>
                <a:cs typeface="Calibri" pitchFamily="34" charset="0"/>
              </a:rPr>
              <a:t>Clients not paying for services</a:t>
            </a:r>
          </a:p>
          <a:p>
            <a:pPr lvl="1">
              <a:lnSpc>
                <a:spcPct val="90000"/>
              </a:lnSpc>
            </a:pPr>
            <a:r>
              <a:rPr lang="en-US" dirty="0" smtClean="0">
                <a:latin typeface="Calibri" pitchFamily="34" charset="0"/>
                <a:cs typeface="Calibri" pitchFamily="34" charset="0"/>
              </a:rPr>
              <a:t>Money stolen</a:t>
            </a:r>
          </a:p>
          <a:p>
            <a:pPr lvl="1">
              <a:lnSpc>
                <a:spcPct val="90000"/>
              </a:lnSpc>
            </a:pPr>
            <a:r>
              <a:rPr lang="en-US" dirty="0" smtClean="0">
                <a:latin typeface="Calibri" pitchFamily="34" charset="0"/>
                <a:cs typeface="Calibri" pitchFamily="34" charset="0"/>
              </a:rPr>
              <a:t>Improper access to physical resources</a:t>
            </a:r>
          </a:p>
          <a:p>
            <a:pPr lvl="1">
              <a:lnSpc>
                <a:spcPct val="90000"/>
              </a:lnSpc>
            </a:pPr>
            <a:r>
              <a:rPr lang="en-US" dirty="0" smtClean="0">
                <a:latin typeface="Calibri" pitchFamily="34" charset="0"/>
                <a:cs typeface="Calibri" pitchFamily="34" charset="0"/>
              </a:rPr>
              <a:t>System used to violate law</a:t>
            </a:r>
          </a:p>
          <a:p>
            <a:pPr lvl="1">
              <a:lnSpc>
                <a:spcPct val="90000"/>
              </a:lnSpc>
            </a:pPr>
            <a:r>
              <a:rPr lang="en-US" dirty="0" smtClean="0">
                <a:latin typeface="Calibri" pitchFamily="34" charset="0"/>
                <a:cs typeface="Calibri" pitchFamily="34" charset="0"/>
              </a:rPr>
              <a:t>Loss of </a:t>
            </a:r>
            <a:r>
              <a:rPr lang="en-US" i="1" dirty="0" smtClean="0">
                <a:latin typeface="Calibri" pitchFamily="34" charset="0"/>
                <a:cs typeface="Calibri" pitchFamily="34" charset="0"/>
              </a:rPr>
              <a:t>value</a:t>
            </a:r>
          </a:p>
          <a:p>
            <a:pPr>
              <a:buNone/>
            </a:pPr>
            <a:endParaRPr lang="en-IN"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7B8D6E40-94EE-4133-9DF4-C737441B8C0F}"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Sniffing</a:t>
            </a:r>
            <a:br>
              <a:rPr lang="en-IN" b="0" dirty="0" smtClean="0"/>
            </a:br>
            <a:endParaRPr lang="en-IN" dirty="0"/>
          </a:p>
        </p:txBody>
      </p:sp>
      <p:sp>
        <p:nvSpPr>
          <p:cNvPr id="3" name="Content Placeholder 2"/>
          <p:cNvSpPr>
            <a:spLocks noGrp="1"/>
          </p:cNvSpPr>
          <p:nvPr>
            <p:ph idx="1"/>
          </p:nvPr>
        </p:nvSpPr>
        <p:spPr/>
        <p:txBody>
          <a:bodyPr/>
          <a:lstStyle/>
          <a:p>
            <a:r>
              <a:rPr lang="en-US" dirty="0" smtClean="0"/>
              <a:t>Sniffing is a passive attack on a ongoing conversation.</a:t>
            </a:r>
          </a:p>
          <a:p>
            <a:r>
              <a:rPr lang="en-IN" dirty="0" smtClean="0"/>
              <a:t>Packet sniffing is a form of wire-tap applied to computer networks instead of phone networks.</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pic>
        <p:nvPicPr>
          <p:cNvPr id="32770" name="Picture 2" descr="https://encrypted-tbn0.gstatic.com/images?q=tbn:ANd9GcTam5jCCSweNEaYcT6tk1ZBFnxz5jL9zAWbiGt2q_mEW2sEwpjM"/>
          <p:cNvPicPr>
            <a:picLocks noChangeAspect="1" noChangeArrowheads="1"/>
          </p:cNvPicPr>
          <p:nvPr/>
        </p:nvPicPr>
        <p:blipFill>
          <a:blip r:embed="rId2"/>
          <a:srcRect/>
          <a:stretch>
            <a:fillRect/>
          </a:stretch>
        </p:blipFill>
        <p:spPr bwMode="auto">
          <a:xfrm>
            <a:off x="571472" y="4500570"/>
            <a:ext cx="4857784" cy="2001096"/>
          </a:xfrm>
          <a:prstGeom prst="rect">
            <a:avLst/>
          </a:prstGeom>
          <a:noFill/>
        </p:spPr>
      </p:pic>
      <p:pic>
        <p:nvPicPr>
          <p:cNvPr id="32772" name="Picture 4" descr="Image result for sniffing"/>
          <p:cNvPicPr>
            <a:picLocks noChangeAspect="1" noChangeArrowheads="1"/>
          </p:cNvPicPr>
          <p:nvPr/>
        </p:nvPicPr>
        <p:blipFill>
          <a:blip r:embed="rId3"/>
          <a:srcRect/>
          <a:stretch>
            <a:fillRect/>
          </a:stretch>
        </p:blipFill>
        <p:spPr bwMode="auto">
          <a:xfrm>
            <a:off x="5715008" y="4214818"/>
            <a:ext cx="2705100" cy="168592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Phishing</a:t>
            </a:r>
            <a:endParaRPr lang="en-IN" dirty="0"/>
          </a:p>
        </p:txBody>
      </p:sp>
      <p:pic>
        <p:nvPicPr>
          <p:cNvPr id="7" name="Content Placeholder 6" descr="Phising_001.png"/>
          <p:cNvPicPr>
            <a:picLocks noGrp="1" noChangeAspect="1"/>
          </p:cNvPicPr>
          <p:nvPr>
            <p:ph idx="1"/>
          </p:nvPr>
        </p:nvPicPr>
        <p:blipFill>
          <a:blip r:embed="rId2"/>
          <a:stretch>
            <a:fillRect/>
          </a:stretch>
        </p:blipFill>
        <p:spPr>
          <a:xfrm>
            <a:off x="513029" y="1714488"/>
            <a:ext cx="8308012" cy="4857784"/>
          </a:xfrm>
        </p:spPr>
      </p:pic>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pic>
        <p:nvPicPr>
          <p:cNvPr id="35842" name="Picture 2" descr="http://blog.techgenie.com/files/2013/10/Phishing-Scam-Message.png"/>
          <p:cNvPicPr>
            <a:picLocks noChangeAspect="1" noChangeArrowheads="1"/>
          </p:cNvPicPr>
          <p:nvPr/>
        </p:nvPicPr>
        <p:blipFill>
          <a:blip r:embed="rId2"/>
          <a:srcRect/>
          <a:stretch>
            <a:fillRect/>
          </a:stretch>
        </p:blipFill>
        <p:spPr bwMode="auto">
          <a:xfrm>
            <a:off x="214282" y="285728"/>
            <a:ext cx="8715436" cy="59340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0" dirty="0" smtClean="0"/>
              <a:t>Denial-of-service attack</a:t>
            </a:r>
            <a:br>
              <a:rPr lang="en-IN" b="0" dirty="0" smtClean="0"/>
            </a:br>
            <a:endParaRPr lang="en-IN" dirty="0"/>
          </a:p>
        </p:txBody>
      </p:sp>
      <p:sp>
        <p:nvSpPr>
          <p:cNvPr id="5" name="Content Placeholder 4"/>
          <p:cNvSpPr>
            <a:spLocks noGrp="1"/>
          </p:cNvSpPr>
          <p:nvPr>
            <p:ph idx="1"/>
          </p:nvPr>
        </p:nvSpPr>
        <p:spPr>
          <a:xfrm>
            <a:off x="457200" y="1643051"/>
            <a:ext cx="8229600" cy="4757750"/>
          </a:xfrm>
        </p:spPr>
        <p:txBody>
          <a:bodyPr>
            <a:normAutofit fontScale="70000" lnSpcReduction="20000"/>
          </a:bodyPr>
          <a:lstStyle/>
          <a:p>
            <a:r>
              <a:rPr lang="en-IN" dirty="0" smtClean="0"/>
              <a:t>A </a:t>
            </a:r>
            <a:r>
              <a:rPr lang="en-IN" b="1" dirty="0" smtClean="0"/>
              <a:t>denial of service</a:t>
            </a:r>
            <a:r>
              <a:rPr lang="en-IN" dirty="0" smtClean="0"/>
              <a:t> (</a:t>
            </a:r>
            <a:r>
              <a:rPr lang="en-IN" b="1" dirty="0" err="1" smtClean="0"/>
              <a:t>DoS</a:t>
            </a:r>
            <a:r>
              <a:rPr lang="en-IN" dirty="0" smtClean="0"/>
              <a:t>) </a:t>
            </a:r>
            <a:r>
              <a:rPr lang="en-IN" b="1" dirty="0" smtClean="0"/>
              <a:t>attack</a:t>
            </a:r>
            <a:r>
              <a:rPr lang="en-IN" dirty="0" smtClean="0"/>
              <a:t> is a malicious attempt to make a server or a network resource unavailable to users, usually by temporarily interrupting or suspending the services of a host connected to the Internet.</a:t>
            </a:r>
          </a:p>
          <a:p>
            <a:pPr>
              <a:buNone/>
            </a:pPr>
            <a:endParaRPr lang="en-IN" dirty="0" smtClean="0"/>
          </a:p>
          <a:p>
            <a:pPr>
              <a:buNone/>
            </a:pPr>
            <a:r>
              <a:rPr lang="en-IN" dirty="0" smtClean="0"/>
              <a:t>symptoms of denial-of-service attacks to include:</a:t>
            </a:r>
          </a:p>
          <a:p>
            <a:r>
              <a:rPr lang="en-IN" dirty="0" smtClean="0"/>
              <a:t>Unusually slow </a:t>
            </a:r>
            <a:r>
              <a:rPr lang="en-IN" dirty="0" smtClean="0">
                <a:hlinkClick r:id="rId2" tooltip="Network performance"/>
              </a:rPr>
              <a:t>network performance</a:t>
            </a:r>
            <a:r>
              <a:rPr lang="en-IN" dirty="0" smtClean="0"/>
              <a:t> (opening files or accessing web sites)</a:t>
            </a:r>
          </a:p>
          <a:p>
            <a:r>
              <a:rPr lang="en-IN" dirty="0" smtClean="0"/>
              <a:t>Unavailability of a particular web site</a:t>
            </a:r>
          </a:p>
          <a:p>
            <a:r>
              <a:rPr lang="en-IN" dirty="0" smtClean="0"/>
              <a:t>Inability to access any web site</a:t>
            </a:r>
          </a:p>
          <a:p>
            <a:r>
              <a:rPr lang="en-IN" dirty="0" smtClean="0"/>
              <a:t>Dramatic increase in the number of spam emails received—(this type of </a:t>
            </a:r>
            <a:r>
              <a:rPr lang="en-IN" dirty="0" err="1" smtClean="0"/>
              <a:t>DoS</a:t>
            </a:r>
            <a:r>
              <a:rPr lang="en-IN" dirty="0" smtClean="0"/>
              <a:t> attack is considered an </a:t>
            </a:r>
            <a:r>
              <a:rPr lang="en-IN" dirty="0" smtClean="0">
                <a:hlinkClick r:id="rId3" tooltip="E-mail bomb"/>
              </a:rPr>
              <a:t>e-mail bomb</a:t>
            </a:r>
            <a:r>
              <a:rPr lang="en-IN" dirty="0" smtClean="0"/>
              <a:t>)</a:t>
            </a:r>
            <a:r>
              <a:rPr lang="en-IN" baseline="30000" dirty="0" smtClean="0">
                <a:hlinkClick r:id="rId4"/>
              </a:rPr>
              <a:t>[4]</a:t>
            </a:r>
            <a:endParaRPr lang="en-IN" dirty="0" smtClean="0"/>
          </a:p>
          <a:p>
            <a:r>
              <a:rPr lang="en-IN" dirty="0" smtClean="0"/>
              <a:t>Disconnection of a wireless or wired internet connection</a:t>
            </a:r>
          </a:p>
          <a:p>
            <a:r>
              <a:rPr lang="en-IN" dirty="0" smtClean="0"/>
              <a:t>Long term denial of access to the web or any internet services</a:t>
            </a:r>
          </a:p>
        </p:txBody>
      </p:sp>
      <p:sp>
        <p:nvSpPr>
          <p:cNvPr id="2" name="Date Placeholder 1"/>
          <p:cNvSpPr>
            <a:spLocks noGrp="1"/>
          </p:cNvSpPr>
          <p:nvPr>
            <p:ph type="dt" sz="half" idx="10"/>
          </p:nvPr>
        </p:nvSpPr>
        <p:spPr/>
        <p:txBody>
          <a:bodyPr/>
          <a:lstStyle/>
          <a:p>
            <a:fld id="{0BED0EFD-E7E9-4968-A03E-F731AFFEEB89}" type="datetime1">
              <a:rPr lang="en-US" smtClean="0"/>
              <a:pPr/>
              <a:t>4/4/2022</a:t>
            </a:fld>
            <a:endParaRPr lang="en-IN"/>
          </a:p>
        </p:txBody>
      </p:sp>
      <p:sp>
        <p:nvSpPr>
          <p:cNvPr id="3" name="Footer Placeholder 2"/>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pic>
        <p:nvPicPr>
          <p:cNvPr id="36868" name="Picture 4" descr="Denial of Service"/>
          <p:cNvPicPr>
            <a:picLocks noChangeAspect="1" noChangeArrowheads="1"/>
          </p:cNvPicPr>
          <p:nvPr/>
        </p:nvPicPr>
        <p:blipFill>
          <a:blip r:embed="rId2"/>
          <a:srcRect/>
          <a:stretch>
            <a:fillRect/>
          </a:stretch>
        </p:blipFill>
        <p:spPr bwMode="auto">
          <a:xfrm>
            <a:off x="1428728" y="785794"/>
            <a:ext cx="6286544" cy="486758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200" dirty="0" smtClean="0"/>
              <a:t>A definition of computer security</a:t>
            </a:r>
            <a:endParaRPr lang="en-IN" sz="3200" dirty="0"/>
          </a:p>
        </p:txBody>
      </p:sp>
      <p:sp>
        <p:nvSpPr>
          <p:cNvPr id="3" name="Content Placeholder 2"/>
          <p:cNvSpPr>
            <a:spLocks noGrp="1"/>
          </p:cNvSpPr>
          <p:nvPr>
            <p:ph idx="1"/>
          </p:nvPr>
        </p:nvSpPr>
        <p:spPr/>
        <p:txBody>
          <a:bodyPr/>
          <a:lstStyle/>
          <a:p>
            <a:r>
              <a:rPr lang="en-US" altLang="en-US" b="1" dirty="0" smtClean="0"/>
              <a:t>Computer security:</a:t>
            </a:r>
            <a:r>
              <a:rPr lang="en-US" altLang="en-US" dirty="0" smtClean="0"/>
              <a:t> 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714380"/>
          </a:xfrm>
        </p:spPr>
        <p:txBody>
          <a:bodyPr>
            <a:normAutofit fontScale="90000"/>
          </a:bodyPr>
          <a:lstStyle/>
          <a:p>
            <a:r>
              <a:rPr lang="en-US" sz="3600" dirty="0" smtClean="0"/>
              <a:t>Principles of Security (Security Properties)</a:t>
            </a:r>
            <a:r>
              <a:rPr lang="en-US" dirty="0" smtClean="0"/>
              <a:t>	</a:t>
            </a:r>
            <a:endParaRPr lang="en-IN" dirty="0"/>
          </a:p>
        </p:txBody>
      </p:sp>
      <p:sp>
        <p:nvSpPr>
          <p:cNvPr id="3" name="Content Placeholder 2"/>
          <p:cNvSpPr>
            <a:spLocks noGrp="1"/>
          </p:cNvSpPr>
          <p:nvPr>
            <p:ph idx="1"/>
          </p:nvPr>
        </p:nvSpPr>
        <p:spPr/>
        <p:txBody>
          <a:bodyPr/>
          <a:lstStyle/>
          <a:p>
            <a:r>
              <a:rPr lang="en-US" dirty="0" smtClean="0"/>
              <a:t>Confidentiality</a:t>
            </a:r>
          </a:p>
          <a:p>
            <a:r>
              <a:rPr lang="en-US" dirty="0" smtClean="0"/>
              <a:t>Integrity</a:t>
            </a:r>
          </a:p>
          <a:p>
            <a:r>
              <a:rPr lang="en-US" dirty="0" smtClean="0"/>
              <a:t>Availability</a:t>
            </a:r>
          </a:p>
          <a:p>
            <a:endParaRPr lang="en-US" dirty="0" smtClean="0"/>
          </a:p>
          <a:p>
            <a:r>
              <a:rPr lang="en-US" dirty="0" smtClean="0"/>
              <a:t>Authenticity</a:t>
            </a:r>
          </a:p>
          <a:p>
            <a:r>
              <a:rPr lang="en-US" dirty="0" smtClean="0"/>
              <a:t>Non- repudiation</a:t>
            </a:r>
          </a:p>
          <a:p>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CIA triad</a:t>
            </a:r>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pic>
        <p:nvPicPr>
          <p:cNvPr id="6" name="Picture 4"/>
          <p:cNvPicPr>
            <a:picLocks noGrp="1" noChangeAspect="1" noChangeArrowheads="1"/>
          </p:cNvPicPr>
          <p:nvPr>
            <p:ph idx="1"/>
          </p:nvPr>
        </p:nvPicPr>
        <p:blipFill>
          <a:blip r:embed="rId2"/>
          <a:srcRect l="4633" t="10739" r="4633" b="21477"/>
          <a:stretch>
            <a:fillRect/>
          </a:stretch>
        </p:blipFill>
        <p:spPr bwMode="auto">
          <a:xfrm>
            <a:off x="2179552" y="1774825"/>
            <a:ext cx="4784895" cy="4625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rgbClr val="CC0000"/>
                </a:solidFill>
                <a:latin typeface="Arial-BoldMT"/>
              </a:rPr>
              <a:t>Confidentiality</a:t>
            </a:r>
            <a:endParaRPr lang="en-IN" dirty="0"/>
          </a:p>
        </p:txBody>
      </p:sp>
      <p:sp>
        <p:nvSpPr>
          <p:cNvPr id="3" name="Content Placeholder 2"/>
          <p:cNvSpPr>
            <a:spLocks noGrp="1"/>
          </p:cNvSpPr>
          <p:nvPr>
            <p:ph idx="1"/>
          </p:nvPr>
        </p:nvSpPr>
        <p:spPr>
          <a:xfrm>
            <a:off x="457200" y="1428735"/>
            <a:ext cx="8229600" cy="4972065"/>
          </a:xfrm>
        </p:spPr>
        <p:txBody>
          <a:bodyPr>
            <a:normAutofit fontScale="85000" lnSpcReduction="10000"/>
          </a:bodyPr>
          <a:lstStyle/>
          <a:p>
            <a:pPr marL="609600" indent="-609600" eaLnBrk="0" hangingPunct="0">
              <a:spcBef>
                <a:spcPct val="0"/>
              </a:spcBef>
            </a:pPr>
            <a:r>
              <a:rPr lang="en-GB" dirty="0" smtClean="0"/>
              <a:t>It specifies that only the sender and the intended recipients should be able to receive the data.</a:t>
            </a:r>
          </a:p>
          <a:p>
            <a:r>
              <a:rPr lang="en-IN" dirty="0" smtClean="0"/>
              <a:t>In information security, confidentiality "is the property, that information is not made available or disclosed to unauthorized individuals, entities, or processes"</a:t>
            </a:r>
            <a:endParaRPr lang="en-US" dirty="0" smtClean="0"/>
          </a:p>
          <a:p>
            <a:pPr marL="609600" indent="-609600" eaLnBrk="0" hangingPunct="0">
              <a:spcBef>
                <a:spcPct val="0"/>
              </a:spcBef>
            </a:pPr>
            <a:r>
              <a:rPr lang="en-GB" dirty="0" smtClean="0"/>
              <a:t>Two aspects of confidentiality</a:t>
            </a:r>
          </a:p>
          <a:p>
            <a:pPr marL="1100138" lvl="1" indent="-533400"/>
            <a:r>
              <a:rPr lang="en-GB" dirty="0" smtClean="0"/>
              <a:t>Privacy: protection of personal data</a:t>
            </a:r>
          </a:p>
          <a:p>
            <a:pPr marL="1633538" lvl="3" indent="-381000"/>
            <a:r>
              <a:rPr lang="en-GB" dirty="0" smtClean="0"/>
              <a:t>e.g., personal medical records, student grade information</a:t>
            </a:r>
          </a:p>
          <a:p>
            <a:pPr marL="1100138" lvl="1" indent="-533400"/>
            <a:r>
              <a:rPr lang="en-GB" dirty="0" smtClean="0"/>
              <a:t>Secrecy: protection of data belonging to an organisation</a:t>
            </a:r>
          </a:p>
          <a:p>
            <a:pPr marL="1633538" lvl="3" indent="-381000"/>
            <a:r>
              <a:rPr lang="en-GB" dirty="0" smtClean="0"/>
              <a:t>e.g., Formula for a new drug, plans for the company for the next 5 years, Student Records</a:t>
            </a:r>
          </a:p>
          <a:p>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rgbClr val="CC0000"/>
                </a:solidFill>
                <a:latin typeface="Arial-BoldMT"/>
              </a:rPr>
              <a:t>Integrity</a:t>
            </a:r>
            <a:endParaRPr lang="en-IN" dirty="0"/>
          </a:p>
        </p:txBody>
      </p:sp>
      <p:sp>
        <p:nvSpPr>
          <p:cNvPr id="3" name="Content Placeholder 2"/>
          <p:cNvSpPr>
            <a:spLocks noGrp="1"/>
          </p:cNvSpPr>
          <p:nvPr>
            <p:ph idx="1"/>
          </p:nvPr>
        </p:nvSpPr>
        <p:spPr/>
        <p:txBody>
          <a:bodyPr/>
          <a:lstStyle/>
          <a:p>
            <a:r>
              <a:rPr lang="en-US" dirty="0" smtClean="0"/>
              <a:t>Specifies No improper modification of data</a:t>
            </a:r>
          </a:p>
          <a:p>
            <a:r>
              <a:rPr lang="en-US" dirty="0" smtClean="0"/>
              <a:t>Assures that information and programs are changed only in a specified and authorized manner.</a:t>
            </a:r>
          </a:p>
          <a:p>
            <a:r>
              <a:rPr lang="en-US" dirty="0" smtClean="0"/>
              <a:t>E.g., account balance is updated only by authorized transactions, only you can change your password</a:t>
            </a:r>
          </a:p>
          <a:p>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rgbClr val="CC0000"/>
                </a:solidFill>
                <a:latin typeface="Arial-BoldMT"/>
              </a:rPr>
              <a:t>Availability</a:t>
            </a:r>
            <a:endParaRPr lang="en-IN" dirty="0"/>
          </a:p>
        </p:txBody>
      </p:sp>
      <p:sp>
        <p:nvSpPr>
          <p:cNvPr id="3" name="Content Placeholder 2"/>
          <p:cNvSpPr>
            <a:spLocks noGrp="1"/>
          </p:cNvSpPr>
          <p:nvPr>
            <p:ph idx="1"/>
          </p:nvPr>
        </p:nvSpPr>
        <p:spPr>
          <a:xfrm>
            <a:off x="357158" y="1500175"/>
            <a:ext cx="8572560" cy="4900626"/>
          </a:xfrm>
        </p:spPr>
        <p:txBody>
          <a:bodyPr>
            <a:normAutofit/>
          </a:bodyPr>
          <a:lstStyle/>
          <a:p>
            <a:r>
              <a:rPr lang="en-US" dirty="0" smtClean="0"/>
              <a:t>Specifies that resources (</a:t>
            </a:r>
            <a:r>
              <a:rPr lang="en-US" dirty="0" err="1" smtClean="0"/>
              <a:t>i.e</a:t>
            </a:r>
            <a:r>
              <a:rPr lang="en-US" dirty="0" smtClean="0"/>
              <a:t> information) should be available to authorized parties at all time.</a:t>
            </a:r>
          </a:p>
          <a:p>
            <a:r>
              <a:rPr lang="en-GB" dirty="0" smtClean="0"/>
              <a:t>Denial of Service is the prevention of authorised access of resources or the delaying of time-critical operations</a:t>
            </a:r>
          </a:p>
          <a:p>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Authenticity</a:t>
            </a:r>
            <a:endParaRPr lang="en-IN" dirty="0"/>
          </a:p>
        </p:txBody>
      </p:sp>
      <p:sp>
        <p:nvSpPr>
          <p:cNvPr id="3" name="Content Placeholder 2"/>
          <p:cNvSpPr>
            <a:spLocks noGrp="1"/>
          </p:cNvSpPr>
          <p:nvPr>
            <p:ph idx="1"/>
          </p:nvPr>
        </p:nvSpPr>
        <p:spPr/>
        <p:txBody>
          <a:bodyPr/>
          <a:lstStyle/>
          <a:p>
            <a:r>
              <a:rPr lang="en-US" dirty="0" smtClean="0"/>
              <a:t>Authentication mechanism help establish proof of identities.</a:t>
            </a:r>
          </a:p>
          <a:p>
            <a:r>
              <a:rPr lang="en-US" altLang="en-US" dirty="0" smtClean="0"/>
              <a:t>the property of being genuine and being able to be verified and trusted; confident in the validity of a transmission, or a message, or its originator.</a:t>
            </a:r>
          </a:p>
          <a:p>
            <a:endParaRPr lang="en-IN" dirty="0"/>
          </a:p>
        </p:txBody>
      </p:sp>
      <p:sp>
        <p:nvSpPr>
          <p:cNvPr id="4" name="Date Placeholder 3"/>
          <p:cNvSpPr>
            <a:spLocks noGrp="1"/>
          </p:cNvSpPr>
          <p:nvPr>
            <p:ph type="dt" sz="half" idx="10"/>
          </p:nvPr>
        </p:nvSpPr>
        <p:spPr/>
        <p:txBody>
          <a:bodyPr/>
          <a:lstStyle/>
          <a:p>
            <a:fld id="{58E66196-C312-4650-9E6D-BE6207B1952C}" type="datetime1">
              <a:rPr lang="en-US" smtClean="0"/>
              <a:pPr/>
              <a:t>4/4/2022</a:t>
            </a:fld>
            <a:endParaRPr lang="en-IN"/>
          </a:p>
        </p:txBody>
      </p:sp>
      <p:sp>
        <p:nvSpPr>
          <p:cNvPr id="5" name="Footer Placeholder 4"/>
          <p:cNvSpPr>
            <a:spLocks noGrp="1"/>
          </p:cNvSpPr>
          <p:nvPr>
            <p:ph type="ftr" sz="quarter" idx="11"/>
          </p:nvPr>
        </p:nvSpPr>
        <p:spPr/>
        <p:txBody>
          <a:bodyPr/>
          <a:lstStyle/>
          <a:p>
            <a:r>
              <a:rPr lang="en-IN" smtClean="0"/>
              <a:t>CHINMOY GHOSH, JALPAIGURI GOVT. ENGG. COLLEGE</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220</TotalTime>
  <Words>657</Words>
  <Application>Microsoft Office PowerPoint</Application>
  <PresentationFormat>On-screen Show (4:3)</PresentationFormat>
  <Paragraphs>161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Arial-BoldMT</vt:lpstr>
      <vt:lpstr>Calibri</vt:lpstr>
      <vt:lpstr>Corbel</vt:lpstr>
      <vt:lpstr>Wingdings</vt:lpstr>
      <vt:lpstr>Wingdings 2</vt:lpstr>
      <vt:lpstr>Wingdings 3</vt:lpstr>
      <vt:lpstr>Module</vt:lpstr>
      <vt:lpstr> CRYPTOGRAPHY and NETWORK SECURITY PEC-CS801B, UNIT 1</vt:lpstr>
      <vt:lpstr>What is security?</vt:lpstr>
      <vt:lpstr>A definition of computer security</vt:lpstr>
      <vt:lpstr>Principles of Security (Security Properties) </vt:lpstr>
      <vt:lpstr>the CIA triad</vt:lpstr>
      <vt:lpstr>Confidentiality</vt:lpstr>
      <vt:lpstr>Integrity</vt:lpstr>
      <vt:lpstr>Availability</vt:lpstr>
      <vt:lpstr>Authenticity</vt:lpstr>
      <vt:lpstr>Non-repudiation</vt:lpstr>
      <vt:lpstr>Attacks</vt:lpstr>
      <vt:lpstr>Programs that attack</vt:lpstr>
      <vt:lpstr>Worm</vt:lpstr>
      <vt:lpstr>Trosan Horse</vt:lpstr>
      <vt:lpstr>Examples of threats</vt:lpstr>
      <vt:lpstr>Eavesdropping </vt:lpstr>
      <vt:lpstr>Spoofing </vt:lpstr>
      <vt:lpstr>IP address spoofing </vt:lpstr>
      <vt:lpstr>Caller ID spoofing </vt:lpstr>
      <vt:lpstr>Sniffing </vt:lpstr>
      <vt:lpstr>Phishing</vt:lpstr>
      <vt:lpstr>PowerPoint Presentation</vt:lpstr>
      <vt:lpstr>Denial-of-service attack </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THCHNOLOGY</dc:title>
  <dc:creator>Chinmoy</dc:creator>
  <cp:lastModifiedBy>CC2345</cp:lastModifiedBy>
  <cp:revision>25</cp:revision>
  <dcterms:created xsi:type="dcterms:W3CDTF">2015-07-29T05:03:28Z</dcterms:created>
  <dcterms:modified xsi:type="dcterms:W3CDTF">2022-04-04T09:46:12Z</dcterms:modified>
</cp:coreProperties>
</file>