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5"/>
  </p:notesMasterIdLst>
  <p:sldIdLst>
    <p:sldId id="256" r:id="rId2"/>
    <p:sldId id="261" r:id="rId3"/>
    <p:sldId id="257" r:id="rId4"/>
    <p:sldId id="262" r:id="rId5"/>
    <p:sldId id="263" r:id="rId6"/>
    <p:sldId id="258" r:id="rId7"/>
    <p:sldId id="259" r:id="rId8"/>
    <p:sldId id="260" r:id="rId9"/>
    <p:sldId id="264" r:id="rId10"/>
    <p:sldId id="265" r:id="rId11"/>
    <p:sldId id="266" r:id="rId12"/>
    <p:sldId id="268" r:id="rId13"/>
    <p:sldId id="269" r:id="rId14"/>
    <p:sldId id="270" r:id="rId15"/>
    <p:sldId id="284" r:id="rId16"/>
    <p:sldId id="272" r:id="rId17"/>
    <p:sldId id="285" r:id="rId18"/>
    <p:sldId id="274" r:id="rId19"/>
    <p:sldId id="275" r:id="rId20"/>
    <p:sldId id="277" r:id="rId21"/>
    <p:sldId id="278" r:id="rId22"/>
    <p:sldId id="280"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B803E-7D7B-42B9-90D8-66263CBF6340}" type="datetimeFigureOut">
              <a:rPr lang="en-US" smtClean="0"/>
              <a:pPr/>
              <a:t>4/4/2022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103BB1-99F8-4FA3-A1D3-8EB22A1061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196A8-5017-44F8-A866-A088EE210ED8}" type="slidenum">
              <a:rPr lang="en-US"/>
              <a:pPr/>
              <a:t>2</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C76A58-E58E-4B4D-8935-392E49D7DD97}" type="slidenum">
              <a:rPr lang="en-US"/>
              <a:pPr/>
              <a:t>19</a:t>
            </a:fld>
            <a:endParaRPr 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4A35E-3239-4417-A193-DDAE0692A1B5}" type="slidenum">
              <a:rPr lang="en-US"/>
              <a:pPr/>
              <a:t>20</a:t>
            </a:fld>
            <a:endParaRPr 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13965-9B59-450F-A2B8-86308244FACD}" type="slidenum">
              <a:rPr lang="en-US"/>
              <a:pPr/>
              <a:t>21</a:t>
            </a:fld>
            <a:endParaRPr 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53EE8-B6DF-4A56-9E06-F8D82B6C222C}" type="slidenum">
              <a:rPr lang="en-US"/>
              <a:pPr/>
              <a:t>22</a:t>
            </a:fld>
            <a:endParaRPr lang="en-US"/>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4354E-A8E0-460C-8F33-B55956663967}" type="slidenum">
              <a:rPr lang="en-US"/>
              <a:pPr/>
              <a:t>24</a:t>
            </a:fld>
            <a:endParaRPr lang="en-US"/>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2084D-CA6C-49DA-B922-32F6D121EDA1}" type="slidenum">
              <a:rPr lang="en-US"/>
              <a:pPr/>
              <a:t>25</a:t>
            </a:fld>
            <a:endParaRPr lang="en-US"/>
          </a:p>
        </p:txBody>
      </p:sp>
      <p:sp>
        <p:nvSpPr>
          <p:cNvPr id="911362" name="Rectangle 2"/>
          <p:cNvSpPr>
            <a:spLocks noGrp="1" noRot="1" noChangeAspec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B4F9E-C8A0-4DD9-89F8-922EE14AB15C}" type="slidenum">
              <a:rPr lang="en-US"/>
              <a:pPr/>
              <a:t>26</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EADA9-7B0F-4FE9-8CDF-CB184DFE9939}" type="slidenum">
              <a:rPr lang="en-US"/>
              <a:pPr/>
              <a:t>27</a:t>
            </a:fld>
            <a:endParaRPr lang="en-US"/>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5976-0B4F-4A6B-82AB-950692CB05D8}" type="slidenum">
              <a:rPr lang="en-US"/>
              <a:pPr/>
              <a:t>28</a:t>
            </a:fld>
            <a:endParaRPr lang="en-US"/>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4BD18-05F7-4889-AFDD-D91EC2AB3158}" type="slidenum">
              <a:rPr lang="en-US"/>
              <a:pPr/>
              <a:t>29</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21039-A2D0-4894-8219-1BAB17F134A3}" type="slidenum">
              <a:rPr lang="en-US"/>
              <a:pPr/>
              <a:t>9</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3A7BC-F1A2-445C-8900-A6B002034058}" type="slidenum">
              <a:rPr lang="en-US"/>
              <a:pPr/>
              <a:t>30</a:t>
            </a:fld>
            <a:endParaRPr lang="en-US"/>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48B7D-CC1F-43A3-A432-05834C3F0486}" type="slidenum">
              <a:rPr lang="en-US"/>
              <a:pPr/>
              <a:t>31</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61C82-7A25-44C2-86B2-49C539F7345D}" type="slidenum">
              <a:rPr lang="en-US"/>
              <a:pPr/>
              <a:t>32</a:t>
            </a:fld>
            <a:endParaRPr lang="en-US"/>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01BEC-3EF3-44DD-9F61-C8B6FC5A46E7}" type="slidenum">
              <a:rPr lang="en-US"/>
              <a:pPr/>
              <a:t>33</a:t>
            </a:fld>
            <a:endParaRPr 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FFCCE-3BFD-4881-BE78-07AF4D8D31BF}" type="slidenum">
              <a:rPr lang="en-US"/>
              <a:pPr/>
              <a:t>34</a:t>
            </a:fld>
            <a:endParaRPr lang="en-US"/>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AEF9B-BE16-4135-A9CD-E130BADD400E}" type="slidenum">
              <a:rPr lang="en-US"/>
              <a:pPr/>
              <a:t>35</a:t>
            </a:fld>
            <a:endParaRPr 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02AAC0-C139-455E-BA60-12D4F4E3C31D}" type="slidenum">
              <a:rPr lang="en-US"/>
              <a:pPr/>
              <a:t>36</a:t>
            </a:fld>
            <a:endParaRPr 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8C2F2-F333-465B-AFA3-2F1780B51B03}" type="slidenum">
              <a:rPr lang="en-US"/>
              <a:pPr/>
              <a:t>37</a:t>
            </a:fld>
            <a:endParaRPr 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1D21A-A12F-4C76-8ED4-C1AF6F12F287}" type="slidenum">
              <a:rPr lang="en-US"/>
              <a:pPr/>
              <a:t>38</a:t>
            </a:fld>
            <a:endParaRPr 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588B3-2FEE-4E12-8659-FAA46E38682D}" type="slidenum">
              <a:rPr lang="en-US"/>
              <a:pPr/>
              <a:t>39</a:t>
            </a:fld>
            <a:endParaRPr lang="en-US"/>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E0E2CE-62C1-42C7-8B02-59F9492B353C}" type="slidenum">
              <a:rPr lang="en-US"/>
              <a:pPr/>
              <a:t>10</a:t>
            </a:fld>
            <a:endParaRPr 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75892-C624-4D43-9F0F-6E61361B5DCA}" type="slidenum">
              <a:rPr lang="en-US"/>
              <a:pPr/>
              <a:t>40</a:t>
            </a:fld>
            <a:endParaRPr lang="en-US"/>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B2642-54E3-413C-87EF-2B6FE69616B8}" type="slidenum">
              <a:rPr lang="en-US"/>
              <a:pPr/>
              <a:t>41</a:t>
            </a:fld>
            <a:endParaRPr 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29EDA-BB54-4F7B-851C-6C6AC0E0C1CD}" type="slidenum">
              <a:rPr lang="en-US"/>
              <a:pPr/>
              <a:t>42</a:t>
            </a:fld>
            <a:endParaRPr lang="en-US"/>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8F639-305C-4A30-9F99-D1595442432C}" type="slidenum">
              <a:rPr lang="en-US"/>
              <a:pPr/>
              <a:t>43</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71811-E948-4C96-9470-D3651335588A}" type="slidenum">
              <a:rPr lang="en-US"/>
              <a:pPr/>
              <a:t>11</a:t>
            </a:fld>
            <a:endParaRPr 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6E5C0-0078-4D1A-8607-BC2CA3D690EA}" type="slidenum">
              <a:rPr lang="en-US"/>
              <a:pPr/>
              <a:t>12</a:t>
            </a:fld>
            <a:endParaRPr lang="en-US"/>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6AA4F-8B78-42E9-841C-ACA8DD3DB1E6}" type="slidenum">
              <a:rPr lang="en-US"/>
              <a:pPr/>
              <a:t>13</a:t>
            </a:fld>
            <a:endParaRPr 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5F247-BB16-4BCF-AD30-08999460AB56}" type="slidenum">
              <a:rPr lang="en-US"/>
              <a:pPr/>
              <a:t>14</a:t>
            </a:fld>
            <a:endParaRPr lang="en-US"/>
          </a:p>
        </p:txBody>
      </p:sp>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0F717-598C-440D-8208-302AA72DFF9C}" type="slidenum">
              <a:rPr lang="en-US"/>
              <a:pPr/>
              <a:t>16</a:t>
            </a:fld>
            <a:endParaRPr 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80B0E-C20E-4C83-B8BF-D64FBC7368DF}" type="slidenum">
              <a:rPr lang="en-US"/>
              <a:pPr/>
              <a:t>18</a:t>
            </a:fld>
            <a:endParaRPr lang="en-US"/>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4/4/2022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3BE0CC9-5B25-47EF-A79B-FB3B5B719EB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4/4/2022</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4/4/2022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7772400" cy="2667000"/>
          </a:xfrm>
        </p:spPr>
        <p:txBody>
          <a:bodyPr/>
          <a:lstStyle/>
          <a:p>
            <a:pPr algn="ctr"/>
            <a:r>
              <a:rPr lang="en-US" dirty="0" smtClean="0">
                <a:solidFill>
                  <a:srgbClr val="92D050"/>
                </a:solidFill>
                <a:latin typeface="Calibri" pitchFamily="34" charset="0"/>
              </a:rPr>
              <a:t>CRYPTOGRAPHY</a:t>
            </a:r>
            <a:br>
              <a:rPr lang="en-US" dirty="0" smtClean="0">
                <a:solidFill>
                  <a:srgbClr val="92D050"/>
                </a:solidFill>
                <a:latin typeface="Calibri" pitchFamily="34" charset="0"/>
              </a:rPr>
            </a:br>
            <a:r>
              <a:rPr lang="en-US" sz="2800" cap="none" dirty="0" smtClean="0">
                <a:solidFill>
                  <a:srgbClr val="92D050"/>
                </a:solidFill>
                <a:latin typeface="Calibri" pitchFamily="34" charset="0"/>
              </a:rPr>
              <a:t>and</a:t>
            </a:r>
            <a:r>
              <a:rPr lang="en-US" dirty="0" smtClean="0">
                <a:solidFill>
                  <a:srgbClr val="92D050"/>
                </a:solidFill>
                <a:latin typeface="Calibri" pitchFamily="34" charset="0"/>
              </a:rPr>
              <a:t/>
            </a:r>
            <a:br>
              <a:rPr lang="en-US" dirty="0" smtClean="0">
                <a:solidFill>
                  <a:srgbClr val="92D050"/>
                </a:solidFill>
                <a:latin typeface="Calibri" pitchFamily="34" charset="0"/>
              </a:rPr>
            </a:br>
            <a:r>
              <a:rPr lang="en-US" dirty="0" smtClean="0">
                <a:solidFill>
                  <a:srgbClr val="92D050"/>
                </a:solidFill>
                <a:latin typeface="Calibri" pitchFamily="34" charset="0"/>
              </a:rPr>
              <a:t>network </a:t>
            </a:r>
            <a:r>
              <a:rPr lang="en-US" dirty="0" smtClean="0">
                <a:solidFill>
                  <a:srgbClr val="92D050"/>
                </a:solidFill>
                <a:latin typeface="Calibri" pitchFamily="34" charset="0"/>
              </a:rPr>
              <a:t>security</a:t>
            </a:r>
            <a:br>
              <a:rPr lang="en-US" dirty="0" smtClean="0">
                <a:solidFill>
                  <a:srgbClr val="92D050"/>
                </a:solidFill>
                <a:latin typeface="Calibri" pitchFamily="34" charset="0"/>
              </a:rPr>
            </a:br>
            <a:r>
              <a:rPr lang="en-US" dirty="0" smtClean="0">
                <a:solidFill>
                  <a:srgbClr val="92D050"/>
                </a:solidFill>
                <a:latin typeface="Calibri" pitchFamily="34" charset="0"/>
              </a:rPr>
              <a:t/>
            </a:r>
            <a:br>
              <a:rPr lang="en-US" dirty="0" smtClean="0">
                <a:solidFill>
                  <a:srgbClr val="92D050"/>
                </a:solidFill>
                <a:latin typeface="Calibri" pitchFamily="34" charset="0"/>
              </a:rPr>
            </a:br>
            <a:r>
              <a:rPr lang="en-US" sz="1200" dirty="0" smtClean="0">
                <a:solidFill>
                  <a:srgbClr val="92D050"/>
                </a:solidFill>
                <a:latin typeface="Calibri" pitchFamily="34" charset="0"/>
              </a:rPr>
              <a:t>PEC-CS801B, UNIT 2</a:t>
            </a:r>
            <a:endParaRPr lang="en-US" dirty="0">
              <a:solidFill>
                <a:srgbClr val="92D050"/>
              </a:solidFill>
              <a:latin typeface="Calibri" pitchFamily="34" charset="0"/>
            </a:endParaRPr>
          </a:p>
        </p:txBody>
      </p:sp>
      <p:sp>
        <p:nvSpPr>
          <p:cNvPr id="3" name="Subtitle 2"/>
          <p:cNvSpPr>
            <a:spLocks noGrp="1"/>
          </p:cNvSpPr>
          <p:nvPr>
            <p:ph type="subTitle" idx="1"/>
          </p:nvPr>
        </p:nvSpPr>
        <p:spPr>
          <a:xfrm>
            <a:off x="990600" y="4419600"/>
            <a:ext cx="7772400" cy="1508760"/>
          </a:xfrm>
        </p:spPr>
        <p:txBody>
          <a:bodyPr>
            <a:normAutofit/>
          </a:bodyPr>
          <a:lstStyle/>
          <a:p>
            <a:r>
              <a:rPr lang="en-US" dirty="0" smtClean="0">
                <a:solidFill>
                  <a:schemeClr val="tx1">
                    <a:lumMod val="95000"/>
                  </a:schemeClr>
                </a:solidFill>
              </a:rPr>
              <a:t>By</a:t>
            </a:r>
          </a:p>
          <a:p>
            <a:r>
              <a:rPr lang="en-US" dirty="0" smtClean="0">
                <a:solidFill>
                  <a:schemeClr val="tx1">
                    <a:lumMod val="95000"/>
                  </a:schemeClr>
                </a:solidFill>
              </a:rPr>
              <a:t>CHINMOY GHOSH</a:t>
            </a:r>
          </a:p>
          <a:p>
            <a:r>
              <a:rPr lang="en-US" dirty="0" smtClean="0">
                <a:solidFill>
                  <a:schemeClr val="tx1">
                    <a:lumMod val="95000"/>
                  </a:schemeClr>
                </a:solidFill>
              </a:rPr>
              <a:t>Assntt.  Professor,</a:t>
            </a:r>
          </a:p>
          <a:p>
            <a:r>
              <a:rPr lang="en-US" dirty="0" smtClean="0">
                <a:solidFill>
                  <a:schemeClr val="tx1">
                    <a:lumMod val="95000"/>
                  </a:schemeClr>
                </a:solidFill>
              </a:rPr>
              <a:t>Deptt. Of CSE, JGEC</a:t>
            </a:r>
            <a:endParaRPr lang="en-US" dirty="0">
              <a:solidFill>
                <a:schemeClr val="tx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30.</a:t>
            </a:r>
            <a:fld id="{0D0ECF75-B969-4CD7-91F1-741AE6D93F6D}" type="slidenum">
              <a:rPr lang="en-US"/>
              <a:pPr/>
              <a:t>10</a:t>
            </a:fld>
            <a:endParaRPr lang="en-US"/>
          </a:p>
        </p:txBody>
      </p:sp>
      <p:sp>
        <p:nvSpPr>
          <p:cNvPr id="86016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016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0164" name="Text Box 4"/>
          <p:cNvSpPr txBox="1">
            <a:spLocks noChangeArrowheads="1"/>
          </p:cNvSpPr>
          <p:nvPr/>
        </p:nvSpPr>
        <p:spPr bwMode="auto">
          <a:xfrm>
            <a:off x="304800" y="762000"/>
            <a:ext cx="3015569"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Categories </a:t>
            </a:r>
            <a:r>
              <a:rPr lang="en-US" sz="2000" i="1" dirty="0">
                <a:latin typeface="Times New Roman" pitchFamily="18" charset="0"/>
              </a:rPr>
              <a:t>of cryptography</a:t>
            </a:r>
          </a:p>
        </p:txBody>
      </p:sp>
      <p:sp>
        <p:nvSpPr>
          <p:cNvPr id="8601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0166" name="Picture 6"/>
          <p:cNvPicPr>
            <a:picLocks noChangeAspect="1" noChangeArrowheads="1"/>
          </p:cNvPicPr>
          <p:nvPr/>
        </p:nvPicPr>
        <p:blipFill>
          <a:blip r:embed="rId3"/>
          <a:srcRect/>
          <a:stretch>
            <a:fillRect/>
          </a:stretch>
        </p:blipFill>
        <p:spPr bwMode="auto">
          <a:xfrm>
            <a:off x="1677988" y="2809875"/>
            <a:ext cx="5027612"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30.</a:t>
            </a:r>
            <a:fld id="{22C2BDF8-7C7C-4C56-8DF1-620F053E07DC}" type="slidenum">
              <a:rPr lang="en-US"/>
              <a:pPr/>
              <a:t>11</a:t>
            </a:fld>
            <a:endParaRPr lang="en-US"/>
          </a:p>
        </p:txBody>
      </p:sp>
      <p:sp>
        <p:nvSpPr>
          <p:cNvPr id="86118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118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1188" name="Text Box 4"/>
          <p:cNvSpPr txBox="1">
            <a:spLocks noChangeArrowheads="1"/>
          </p:cNvSpPr>
          <p:nvPr/>
        </p:nvSpPr>
        <p:spPr bwMode="auto">
          <a:xfrm>
            <a:off x="304800" y="762000"/>
            <a:ext cx="48006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30.3  </a:t>
            </a:r>
            <a:r>
              <a:rPr lang="en-US" sz="2000" i="1">
                <a:latin typeface="Times New Roman" pitchFamily="18" charset="0"/>
              </a:rPr>
              <a:t>Symmetric-key cryptography</a:t>
            </a:r>
          </a:p>
        </p:txBody>
      </p:sp>
      <p:sp>
        <p:nvSpPr>
          <p:cNvPr id="8611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1190" name="Picture 6"/>
          <p:cNvPicPr>
            <a:picLocks noChangeAspect="1" noChangeArrowheads="1"/>
          </p:cNvPicPr>
          <p:nvPr/>
        </p:nvPicPr>
        <p:blipFill>
          <a:blip r:embed="rId3"/>
          <a:srcRect/>
          <a:stretch>
            <a:fillRect/>
          </a:stretch>
        </p:blipFill>
        <p:spPr bwMode="auto">
          <a:xfrm>
            <a:off x="1066800" y="1981200"/>
            <a:ext cx="6591300" cy="1477962"/>
          </a:xfrm>
          <a:prstGeom prst="rect">
            <a:avLst/>
          </a:prstGeom>
          <a:noFill/>
          <a:ln w="9525">
            <a:noFill/>
            <a:miter lim="800000"/>
            <a:headEnd/>
            <a:tailEnd/>
          </a:ln>
          <a:effectLst/>
        </p:spPr>
      </p:pic>
      <p:sp>
        <p:nvSpPr>
          <p:cNvPr id="8" name="Rectangle 7"/>
          <p:cNvSpPr/>
          <p:nvPr/>
        </p:nvSpPr>
        <p:spPr>
          <a:xfrm>
            <a:off x="1066800" y="4191000"/>
            <a:ext cx="6629400" cy="1200329"/>
          </a:xfrm>
          <a:prstGeom prst="rect">
            <a:avLst/>
          </a:prstGeom>
        </p:spPr>
        <p:txBody>
          <a:bodyPr wrap="square">
            <a:spAutoFit/>
          </a:bodyPr>
          <a:lstStyle/>
          <a:p>
            <a:pPr algn="ctr"/>
            <a:r>
              <a:rPr lang="en-US" dirty="0" smtClean="0"/>
              <a:t>In symmetric-key cryptography, the same key is used by the sender</a:t>
            </a:r>
          </a:p>
          <a:p>
            <a:pPr algn="ctr"/>
            <a:r>
              <a:rPr lang="en-US" dirty="0" smtClean="0"/>
              <a:t>(for encryption) </a:t>
            </a:r>
            <a:br>
              <a:rPr lang="en-US" dirty="0" smtClean="0"/>
            </a:br>
            <a:r>
              <a:rPr lang="en-US" dirty="0" smtClean="0"/>
              <a:t>and the receiver (for decryption).</a:t>
            </a:r>
          </a:p>
          <a:p>
            <a:pPr algn="ctr"/>
            <a:r>
              <a:rPr lang="en-US" dirty="0" smtClean="0"/>
              <a:t>The key is shared.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30.</a:t>
            </a:r>
            <a:fld id="{6FC9E7D9-86B3-46A6-B3A2-556FC5536201}" type="slidenum">
              <a:rPr lang="en-US"/>
              <a:pPr/>
              <a:t>12</a:t>
            </a:fld>
            <a:endParaRPr lang="en-US"/>
          </a:p>
        </p:txBody>
      </p:sp>
      <p:sp>
        <p:nvSpPr>
          <p:cNvPr id="8622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22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2212" name="Text Box 4"/>
          <p:cNvSpPr txBox="1">
            <a:spLocks noChangeArrowheads="1"/>
          </p:cNvSpPr>
          <p:nvPr/>
        </p:nvSpPr>
        <p:spPr bwMode="auto">
          <a:xfrm>
            <a:off x="304800" y="762000"/>
            <a:ext cx="49276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30.4  </a:t>
            </a:r>
            <a:r>
              <a:rPr lang="en-US" sz="2000" i="1">
                <a:latin typeface="Times New Roman" pitchFamily="18" charset="0"/>
              </a:rPr>
              <a:t>Asymmetric-key cryptography</a:t>
            </a:r>
          </a:p>
        </p:txBody>
      </p:sp>
      <p:sp>
        <p:nvSpPr>
          <p:cNvPr id="8622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2214" name="Picture 6"/>
          <p:cNvPicPr>
            <a:picLocks noChangeAspect="1" noChangeArrowheads="1"/>
          </p:cNvPicPr>
          <p:nvPr/>
        </p:nvPicPr>
        <p:blipFill>
          <a:blip r:embed="rId3"/>
          <a:srcRect/>
          <a:stretch>
            <a:fillRect/>
          </a:stretch>
        </p:blipFill>
        <p:spPr bwMode="auto">
          <a:xfrm>
            <a:off x="606425" y="2324100"/>
            <a:ext cx="7165975"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30.</a:t>
            </a:r>
            <a:fld id="{E904C9CB-2979-45B9-947C-FC5F35760DD6}" type="slidenum">
              <a:rPr lang="en-US"/>
              <a:pPr/>
              <a:t>13</a:t>
            </a:fld>
            <a:endParaRPr lang="en-US"/>
          </a:p>
        </p:txBody>
      </p:sp>
      <p:sp>
        <p:nvSpPr>
          <p:cNvPr id="8632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32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3236" name="Text Box 4"/>
          <p:cNvSpPr txBox="1">
            <a:spLocks noChangeArrowheads="1"/>
          </p:cNvSpPr>
          <p:nvPr/>
        </p:nvSpPr>
        <p:spPr bwMode="auto">
          <a:xfrm>
            <a:off x="304800" y="762000"/>
            <a:ext cx="45640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30.5  </a:t>
            </a:r>
            <a:r>
              <a:rPr lang="en-US" sz="2000" i="1">
                <a:latin typeface="Times New Roman" pitchFamily="18" charset="0"/>
              </a:rPr>
              <a:t>Keys used in cryptography</a:t>
            </a:r>
          </a:p>
        </p:txBody>
      </p:sp>
      <p:sp>
        <p:nvSpPr>
          <p:cNvPr id="863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3238" name="Picture 6"/>
          <p:cNvPicPr>
            <a:picLocks noChangeAspect="1" noChangeArrowheads="1"/>
          </p:cNvPicPr>
          <p:nvPr/>
        </p:nvPicPr>
        <p:blipFill>
          <a:blip r:embed="rId3"/>
          <a:srcRect/>
          <a:stretch>
            <a:fillRect/>
          </a:stretch>
        </p:blipFill>
        <p:spPr bwMode="auto">
          <a:xfrm>
            <a:off x="1770063" y="2951163"/>
            <a:ext cx="5164137" cy="1163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30.</a:t>
            </a:r>
            <a:fld id="{37240EF8-2EA8-4709-A27F-51F8B6FAA117}" type="slidenum">
              <a:rPr lang="en-US"/>
              <a:pPr/>
              <a:t>14</a:t>
            </a:fld>
            <a:endParaRPr lang="en-US"/>
          </a:p>
        </p:txBody>
      </p:sp>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304800" y="762000"/>
            <a:ext cx="72691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30.6  </a:t>
            </a:r>
            <a:r>
              <a:rPr lang="en-US" sz="2000" i="1">
                <a:latin typeface="Times New Roman" pitchFamily="18" charset="0"/>
              </a:rPr>
              <a:t>Comparison between two categories of cryptography</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4263" name="Picture 7"/>
          <p:cNvPicPr>
            <a:picLocks noChangeAspect="1" noChangeArrowheads="1"/>
          </p:cNvPicPr>
          <p:nvPr/>
        </p:nvPicPr>
        <p:blipFill>
          <a:blip r:embed="rId3"/>
          <a:srcRect/>
          <a:stretch>
            <a:fillRect/>
          </a:stretch>
        </p:blipFill>
        <p:spPr bwMode="auto">
          <a:xfrm>
            <a:off x="1223963" y="1981200"/>
            <a:ext cx="6472237" cy="3617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effectLst>
                  <a:outerShdw blurRad="38100" dist="38100" dir="2700000" algn="tl">
                    <a:srgbClr val="C0C0C0"/>
                  </a:outerShdw>
                </a:effectLst>
                <a:latin typeface="Times" pitchFamily="18" charset="0"/>
              </a:rPr>
              <a:t>SYMMETRIC-KEY CRYPTOGRAPHY</a:t>
            </a:r>
            <a:r>
              <a:rPr lang="en-US" dirty="0" smtClean="0">
                <a:effectLst>
                  <a:outerShdw blurRad="38100" dist="38100" dir="2700000" algn="tl">
                    <a:srgbClr val="C0C0C0"/>
                  </a:outerShdw>
                </a:effectLst>
                <a:latin typeface="Times" pitchFamily="18" charset="0"/>
              </a:rPr>
              <a:t/>
            </a:r>
            <a:br>
              <a:rPr lang="en-US" dirty="0" smtClean="0">
                <a:effectLst>
                  <a:outerShdw blurRad="38100" dist="38100" dir="2700000" algn="tl">
                    <a:srgbClr val="C0C0C0"/>
                  </a:outerShdw>
                </a:effectLst>
                <a:latin typeface="Times" pitchFamily="18" charset="0"/>
              </a:rPr>
            </a:br>
            <a:endParaRPr lang="en-US" dirty="0"/>
          </a:p>
        </p:txBody>
      </p:sp>
      <p:sp>
        <p:nvSpPr>
          <p:cNvPr id="3" name="Content Placeholder 2"/>
          <p:cNvSpPr>
            <a:spLocks noGrp="1"/>
          </p:cNvSpPr>
          <p:nvPr>
            <p:ph idx="1"/>
          </p:nvPr>
        </p:nvSpPr>
        <p:spPr>
          <a:xfrm>
            <a:off x="838200" y="1371600"/>
            <a:ext cx="7848600" cy="4983960"/>
          </a:xfrm>
        </p:spPr>
        <p:txBody>
          <a:bodyPr/>
          <a:lstStyle/>
          <a:p>
            <a:r>
              <a:rPr lang="en-US" sz="2800" dirty="0" smtClean="0">
                <a:effectLst>
                  <a:outerShdw blurRad="38100" dist="38100" dir="2700000" algn="tl">
                    <a:srgbClr val="C0C0C0"/>
                  </a:outerShdw>
                </a:effectLst>
                <a:latin typeface="Bell MT" pitchFamily="18" charset="0"/>
              </a:rPr>
              <a:t>Symmetric-key cryptography started thousands of years ago when people needed to exchange secrets (for example, in a war). We still mainly use symmetric-key cryptography in our network security. </a:t>
            </a:r>
          </a:p>
          <a:p>
            <a:r>
              <a:rPr lang="en-US" sz="2800" dirty="0" smtClean="0">
                <a:effectLst>
                  <a:outerShdw blurRad="38100" dist="38100" dir="2700000" algn="tl">
                    <a:srgbClr val="C0C0C0"/>
                  </a:outerShdw>
                </a:effectLst>
                <a:latin typeface="Bell MT" pitchFamily="18" charset="0"/>
              </a:rPr>
              <a:t>There are two  ways in which a plain text message can be codified to obtain the corresponding cipher text:</a:t>
            </a:r>
          </a:p>
          <a:p>
            <a:pPr lvl="1"/>
            <a:r>
              <a:rPr lang="en-US" sz="2400" dirty="0" smtClean="0">
                <a:effectLst>
                  <a:outerShdw blurRad="38100" dist="38100" dir="2700000" algn="tl">
                    <a:srgbClr val="C0C0C0"/>
                  </a:outerShdw>
                </a:effectLst>
                <a:latin typeface="Bell MT" pitchFamily="18" charset="0"/>
              </a:rPr>
              <a:t>Substitution</a:t>
            </a:r>
          </a:p>
          <a:p>
            <a:pPr lvl="1"/>
            <a:r>
              <a:rPr lang="en-US" sz="2400" dirty="0" smtClean="0">
                <a:effectLst>
                  <a:outerShdw blurRad="38100" dist="38100" dir="2700000" algn="tl">
                    <a:srgbClr val="C0C0C0"/>
                  </a:outerShdw>
                </a:effectLst>
                <a:latin typeface="Bell MT" pitchFamily="18" charset="0"/>
              </a:rPr>
              <a:t>Transposition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30.</a:t>
            </a:r>
            <a:fld id="{CCB6EE22-CB07-49FE-B738-1FBC3656A723}" type="slidenum">
              <a:rPr lang="en-US"/>
              <a:pPr/>
              <a:t>16</a:t>
            </a:fld>
            <a:endParaRPr lang="en-US"/>
          </a:p>
        </p:txBody>
      </p:sp>
      <p:sp>
        <p:nvSpPr>
          <p:cNvPr id="8652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762000"/>
            <a:ext cx="38147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30.7  </a:t>
            </a:r>
            <a:r>
              <a:rPr lang="en-US" sz="2000" i="1">
                <a:latin typeface="Times New Roman" pitchFamily="18" charset="0"/>
              </a:rPr>
              <a:t>Traditional ciphers</a:t>
            </a: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1498600" y="2273300"/>
            <a:ext cx="5740400" cy="260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200" b="1" dirty="0" smtClean="0">
                <a:solidFill>
                  <a:schemeClr val="accent4">
                    <a:lumMod val="60000"/>
                    <a:lumOff val="40000"/>
                  </a:schemeClr>
                </a:solidFill>
                <a:effectLst>
                  <a:outerShdw blurRad="38100" dist="38100" dir="2700000" algn="tl">
                    <a:srgbClr val="C0C0C0"/>
                  </a:outerShdw>
                </a:effectLst>
                <a:latin typeface="Bell MT" pitchFamily="18" charset="0"/>
              </a:rPr>
              <a:t>Substitution Cipher</a:t>
            </a:r>
            <a:r>
              <a:rPr lang="en-US" sz="2400" dirty="0" smtClean="0">
                <a:effectLst>
                  <a:outerShdw blurRad="38100" dist="38100" dir="2700000" algn="tl">
                    <a:srgbClr val="C0C0C0"/>
                  </a:outerShdw>
                </a:effectLst>
                <a:latin typeface="Bell MT" pitchFamily="18" charset="0"/>
              </a:rPr>
              <a:t/>
            </a:r>
            <a:br>
              <a:rPr lang="en-US" sz="2400" dirty="0" smtClean="0">
                <a:effectLst>
                  <a:outerShdw blurRad="38100" dist="38100" dir="2700000" algn="tl">
                    <a:srgbClr val="C0C0C0"/>
                  </a:outerShdw>
                </a:effectLst>
                <a:latin typeface="Bell MT" pitchFamily="18" charset="0"/>
              </a:rPr>
            </a:br>
            <a:endParaRPr lang="en-US" dirty="0"/>
          </a:p>
        </p:txBody>
      </p:sp>
      <p:sp>
        <p:nvSpPr>
          <p:cNvPr id="3" name="Content Placeholder 2"/>
          <p:cNvSpPr>
            <a:spLocks noGrp="1"/>
          </p:cNvSpPr>
          <p:nvPr>
            <p:ph idx="1"/>
          </p:nvPr>
        </p:nvSpPr>
        <p:spPr>
          <a:xfrm>
            <a:off x="914400" y="1600200"/>
            <a:ext cx="7772400" cy="4755360"/>
          </a:xfrm>
        </p:spPr>
        <p:txBody>
          <a:bodyPr/>
          <a:lstStyle/>
          <a:p>
            <a:r>
              <a:rPr lang="en-US" dirty="0" smtClean="0"/>
              <a:t>A substitution cipher replaces one symbol with another.</a:t>
            </a:r>
          </a:p>
          <a:p>
            <a:pPr lvl="1"/>
            <a:r>
              <a:rPr lang="en-US" dirty="0" smtClean="0"/>
              <a:t>Mono-alphabetic (Caesar Cipher)</a:t>
            </a:r>
          </a:p>
          <a:p>
            <a:pPr lvl="1"/>
            <a:r>
              <a:rPr lang="en-US" dirty="0" smtClean="0"/>
              <a:t>Homophonic</a:t>
            </a:r>
          </a:p>
          <a:p>
            <a:pPr lvl="1"/>
            <a:r>
              <a:rPr lang="en-US" dirty="0" smtClean="0"/>
              <a:t>Polygram</a:t>
            </a:r>
          </a:p>
          <a:p>
            <a:pPr lvl="1"/>
            <a:r>
              <a:rPr lang="en-US" dirty="0" smtClean="0"/>
              <a:t>* </a:t>
            </a:r>
            <a:r>
              <a:rPr lang="en-US" dirty="0" err="1" smtClean="0"/>
              <a:t>Playfair</a:t>
            </a:r>
            <a:r>
              <a:rPr lang="en-US" dirty="0" smtClean="0"/>
              <a:t> Cipher</a:t>
            </a:r>
          </a:p>
          <a:p>
            <a:pPr lvl="1">
              <a:buNone/>
            </a:pPr>
            <a:endParaRPr lang="en-US" dirty="0" smtClean="0"/>
          </a:p>
          <a:p>
            <a:pPr lvl="1">
              <a:buNone/>
            </a:pPr>
            <a:r>
              <a:rPr lang="en-US" dirty="0" smtClean="0"/>
              <a:t>Polygram substitution technique replaces one block of plain text with a block of cipher text, it does not work on a character-by-character basis.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30.</a:t>
            </a:r>
            <a:fld id="{E9120B5A-E7F6-46B1-87E1-3D8AEE14BF6B}" type="slidenum">
              <a:rPr lang="en-US"/>
              <a:pPr/>
              <a:t>18</a:t>
            </a:fld>
            <a:endParaRPr lang="en-US"/>
          </a:p>
        </p:txBody>
      </p:sp>
      <p:sp>
        <p:nvSpPr>
          <p:cNvPr id="8970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7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70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7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7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70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70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7033" name="Rectangle 9"/>
          <p:cNvSpPr>
            <a:spLocks noChangeArrowheads="1"/>
          </p:cNvSpPr>
          <p:nvPr/>
        </p:nvSpPr>
        <p:spPr bwMode="auto">
          <a:xfrm>
            <a:off x="228600" y="1219200"/>
            <a:ext cx="8686800" cy="946150"/>
          </a:xfrm>
          <a:prstGeom prst="rect">
            <a:avLst/>
          </a:prstGeom>
          <a:noFill/>
          <a:ln w="9525">
            <a:noFill/>
            <a:miter lim="800000"/>
            <a:headEnd/>
            <a:tailEnd/>
          </a:ln>
          <a:effectLst/>
        </p:spPr>
        <p:txBody>
          <a:bodyPr>
            <a:spAutoFit/>
          </a:bodyPr>
          <a:lstStyle/>
          <a:p>
            <a:r>
              <a:rPr lang="en-US" sz="2800" i="1">
                <a:latin typeface="Times New Roman" pitchFamily="18" charset="0"/>
              </a:rPr>
              <a:t>The following shows a plaintext and its corresponding ciphertext. Is the cipher monoalphabetic?</a:t>
            </a:r>
          </a:p>
        </p:txBody>
      </p:sp>
      <p:sp>
        <p:nvSpPr>
          <p:cNvPr id="897035"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30.1</a:t>
            </a:r>
          </a:p>
        </p:txBody>
      </p:sp>
      <p:pic>
        <p:nvPicPr>
          <p:cNvPr id="897036" name="Picture 12"/>
          <p:cNvPicPr>
            <a:picLocks noChangeAspect="1" noChangeArrowheads="1"/>
          </p:cNvPicPr>
          <p:nvPr/>
        </p:nvPicPr>
        <p:blipFill>
          <a:blip r:embed="rId3"/>
          <a:srcRect/>
          <a:stretch>
            <a:fillRect/>
          </a:stretch>
        </p:blipFill>
        <p:spPr bwMode="auto">
          <a:xfrm>
            <a:off x="381000" y="2438400"/>
            <a:ext cx="3098800" cy="792163"/>
          </a:xfrm>
          <a:prstGeom prst="rect">
            <a:avLst/>
          </a:prstGeom>
          <a:noFill/>
          <a:ln w="57150" cmpd="thickThin">
            <a:solidFill>
              <a:schemeClr val="folHlink"/>
            </a:solidFill>
            <a:miter lim="800000"/>
            <a:headEnd/>
            <a:tailEnd/>
          </a:ln>
          <a:effectLst/>
        </p:spPr>
      </p:pic>
      <p:sp>
        <p:nvSpPr>
          <p:cNvPr id="897037" name="Rectangle 13"/>
          <p:cNvSpPr>
            <a:spLocks noChangeArrowheads="1"/>
          </p:cNvSpPr>
          <p:nvPr/>
        </p:nvSpPr>
        <p:spPr bwMode="auto">
          <a:xfrm>
            <a:off x="152400" y="3808413"/>
            <a:ext cx="8686800" cy="1373187"/>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New Roman" pitchFamily="18" charset="0"/>
              </a:rPr>
              <a:t>The cipher is probably monoalphabetic because both occurrences of L’s are encrypted as O’s.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30.</a:t>
            </a:r>
            <a:fld id="{1137D0BE-43D4-4405-88B8-291978133465}" type="slidenum">
              <a:rPr lang="en-US"/>
              <a:pPr/>
              <a:t>19</a:t>
            </a:fld>
            <a:endParaRPr lang="en-US"/>
          </a:p>
        </p:txBody>
      </p:sp>
      <p:sp>
        <p:nvSpPr>
          <p:cNvPr id="8980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8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80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8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8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80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8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8057"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i="1">
                <a:latin typeface="Times New Roman" pitchFamily="18" charset="0"/>
              </a:rPr>
              <a:t>The following shows a plaintext and its corresponding ciphertext. Is the cipher monoalphabetic?</a:t>
            </a:r>
          </a:p>
        </p:txBody>
      </p:sp>
      <p:sp>
        <p:nvSpPr>
          <p:cNvPr id="89805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30.2</a:t>
            </a:r>
          </a:p>
        </p:txBody>
      </p:sp>
      <p:pic>
        <p:nvPicPr>
          <p:cNvPr id="898060" name="Picture 12"/>
          <p:cNvPicPr>
            <a:picLocks noChangeAspect="1" noChangeArrowheads="1"/>
          </p:cNvPicPr>
          <p:nvPr/>
        </p:nvPicPr>
        <p:blipFill>
          <a:blip r:embed="rId3"/>
          <a:srcRect/>
          <a:stretch>
            <a:fillRect/>
          </a:stretch>
        </p:blipFill>
        <p:spPr bwMode="auto">
          <a:xfrm>
            <a:off x="381000" y="2376488"/>
            <a:ext cx="3217863" cy="900112"/>
          </a:xfrm>
          <a:prstGeom prst="rect">
            <a:avLst/>
          </a:prstGeom>
          <a:noFill/>
          <a:ln w="57150" cmpd="thickThin">
            <a:solidFill>
              <a:schemeClr val="folHlink"/>
            </a:solidFill>
            <a:miter lim="800000"/>
            <a:headEnd/>
            <a:tailEnd/>
          </a:ln>
          <a:effectLst/>
        </p:spPr>
      </p:pic>
      <p:sp>
        <p:nvSpPr>
          <p:cNvPr id="898061" name="Rectangle 13"/>
          <p:cNvSpPr>
            <a:spLocks noChangeArrowheads="1"/>
          </p:cNvSpPr>
          <p:nvPr/>
        </p:nvSpPr>
        <p:spPr bwMode="auto">
          <a:xfrm>
            <a:off x="228600" y="3990975"/>
            <a:ext cx="8458200" cy="1800225"/>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New Roman" pitchFamily="18" charset="0"/>
              </a:rPr>
              <a:t>The cipher is not monoalphabetic because each occurrence of L is encrypted by a different character. The first L is encrypted as N; the second as Z.</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0"/>
            <a:ext cx="7772400" cy="762000"/>
          </a:xfrm>
        </p:spPr>
        <p:txBody>
          <a:bodyPr/>
          <a:lstStyle/>
          <a:p>
            <a:pPr algn="ctr"/>
            <a:r>
              <a:rPr lang="en-US" sz="3200" dirty="0"/>
              <a:t>Introduction</a:t>
            </a:r>
            <a:r>
              <a:rPr lang="en-US" dirty="0"/>
              <a:t> </a:t>
            </a:r>
          </a:p>
        </p:txBody>
      </p:sp>
      <p:sp>
        <p:nvSpPr>
          <p:cNvPr id="8195" name="Rectangle 3"/>
          <p:cNvSpPr>
            <a:spLocks noGrp="1" noChangeArrowheads="1"/>
          </p:cNvSpPr>
          <p:nvPr>
            <p:ph type="body" idx="1"/>
          </p:nvPr>
        </p:nvSpPr>
        <p:spPr>
          <a:xfrm>
            <a:off x="914400" y="762000"/>
            <a:ext cx="7772400" cy="5593560"/>
          </a:xfrm>
        </p:spPr>
        <p:txBody>
          <a:bodyPr>
            <a:normAutofit/>
          </a:bodyPr>
          <a:lstStyle/>
          <a:p>
            <a:r>
              <a:rPr lang="en-US" sz="2000" dirty="0" smtClean="0"/>
              <a:t>Security </a:t>
            </a:r>
            <a:r>
              <a:rPr lang="en-US" sz="2000" dirty="0"/>
              <a:t>is about how to prevent attacks, or -- if prevention is not possible -- how to detect attacks and recover from them</a:t>
            </a:r>
          </a:p>
          <a:p>
            <a:pPr lvl="4"/>
            <a:endParaRPr lang="en-US" sz="1200" dirty="0"/>
          </a:p>
          <a:p>
            <a:r>
              <a:rPr lang="en-US" sz="2000" dirty="0" smtClean="0"/>
              <a:t>An </a:t>
            </a:r>
            <a:r>
              <a:rPr lang="en-US" sz="2000" dirty="0"/>
              <a:t>attack is a </a:t>
            </a:r>
            <a:r>
              <a:rPr lang="en-US" sz="2000" dirty="0" smtClean="0"/>
              <a:t> </a:t>
            </a:r>
            <a:r>
              <a:rPr lang="en-US" sz="2000" i="1" dirty="0"/>
              <a:t>deliberate attempt</a:t>
            </a:r>
            <a:r>
              <a:rPr lang="en-US" sz="2000" dirty="0"/>
              <a:t> to compromise a system; it usually exploits weaknesses in the system’s design, implementation, operation, or management</a:t>
            </a:r>
          </a:p>
          <a:p>
            <a:pPr lvl="4"/>
            <a:endParaRPr lang="en-US" sz="1200" dirty="0"/>
          </a:p>
          <a:p>
            <a:r>
              <a:rPr lang="en-US" sz="2000" dirty="0"/>
              <a:t>attacks can be</a:t>
            </a:r>
          </a:p>
          <a:p>
            <a:pPr lvl="1"/>
            <a:r>
              <a:rPr lang="en-US" sz="1800" dirty="0"/>
              <a:t>passive</a:t>
            </a:r>
          </a:p>
          <a:p>
            <a:pPr lvl="2"/>
            <a:r>
              <a:rPr lang="en-US" sz="1600" dirty="0"/>
              <a:t>attempts to learn or make use of information from the system but does not affect system resources</a:t>
            </a:r>
          </a:p>
          <a:p>
            <a:pPr lvl="2"/>
            <a:r>
              <a:rPr lang="en-US" sz="1600" dirty="0"/>
              <a:t>examples: eavesdropping message contents, traffic analysis </a:t>
            </a:r>
          </a:p>
          <a:p>
            <a:pPr lvl="2"/>
            <a:r>
              <a:rPr lang="en-US" sz="1600" dirty="0"/>
              <a:t>difficult to detect, should be prevented</a:t>
            </a:r>
          </a:p>
          <a:p>
            <a:pPr lvl="1"/>
            <a:r>
              <a:rPr lang="en-US" sz="1800" dirty="0"/>
              <a:t>active</a:t>
            </a:r>
          </a:p>
          <a:p>
            <a:pPr lvl="2"/>
            <a:r>
              <a:rPr lang="en-US" sz="1600" dirty="0"/>
              <a:t>attempts to alter system resources or affect their operation</a:t>
            </a:r>
          </a:p>
          <a:p>
            <a:pPr lvl="2"/>
            <a:r>
              <a:rPr lang="en-US" sz="1600" dirty="0"/>
              <a:t>examples: masquerade (spoofing), replay, modification (substitution, insertion, destruction), denial of service</a:t>
            </a:r>
          </a:p>
          <a:p>
            <a:pPr lvl="2"/>
            <a:r>
              <a:rPr lang="en-US" sz="1600" dirty="0"/>
              <a:t>difficult to prevent, should be detected</a:t>
            </a:r>
          </a:p>
        </p:txBody>
      </p:sp>
      <p:sp>
        <p:nvSpPr>
          <p:cNvPr id="8196" name="Text Box 4"/>
          <p:cNvSpPr txBox="1">
            <a:spLocks noChangeArrowheads="1"/>
          </p:cNvSpPr>
          <p:nvPr/>
        </p:nvSpPr>
        <p:spPr bwMode="auto">
          <a:xfrm>
            <a:off x="4246563" y="6492875"/>
            <a:ext cx="1455737" cy="304800"/>
          </a:xfrm>
          <a:prstGeom prst="rect">
            <a:avLst/>
          </a:prstGeom>
          <a:solidFill>
            <a:srgbClr val="0033CC"/>
          </a:solidFill>
          <a:ln w="9525">
            <a:noFill/>
            <a:miter lim="800000"/>
            <a:headEnd/>
            <a:tailEnd/>
          </a:ln>
          <a:effectLst/>
        </p:spPr>
        <p:txBody>
          <a:bodyPr wrap="none">
            <a:spAutoFit/>
          </a:bodyPr>
          <a:lstStyle/>
          <a:p>
            <a:r>
              <a:rPr lang="en-US" sz="1400" b="0">
                <a:solidFill>
                  <a:srgbClr val="DDDDDD"/>
                </a:solidFill>
                <a:latin typeface="Tahoma" charset="0"/>
              </a:rPr>
              <a:t>A.1 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30.</a:t>
            </a:r>
            <a:fld id="{95134307-E348-4EA8-A115-8E34C04CAA8B}" type="slidenum">
              <a:rPr lang="en-US"/>
              <a:pPr/>
              <a:t>20</a:t>
            </a:fld>
            <a:endParaRPr lang="en-US"/>
          </a:p>
        </p:txBody>
      </p:sp>
      <p:sp>
        <p:nvSpPr>
          <p:cNvPr id="8990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90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90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90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90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90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90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899081"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i="1">
                <a:latin typeface="Times New Roman" pitchFamily="18" charset="0"/>
              </a:rPr>
              <a:t>Use the shift cipher with key = 15 to encrypt the message “HELLO.”</a:t>
            </a:r>
          </a:p>
        </p:txBody>
      </p:sp>
      <p:sp>
        <p:nvSpPr>
          <p:cNvPr id="899082" name="Rectangle 10"/>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We encrypt one character at a time. Each character is shifted 15 characters down. Letter H is encrypted to W. Letter E is encrypted to T. The first L is encrypted to A. The second L is also encrypted to A. And O is encrypted to D. The cipher text is </a:t>
            </a:r>
            <a:r>
              <a:rPr lang="en-US" sz="2800" i="1">
                <a:solidFill>
                  <a:schemeClr val="folHlink"/>
                </a:solidFill>
                <a:latin typeface="Times" pitchFamily="18" charset="0"/>
              </a:rPr>
              <a:t>WTAAD</a:t>
            </a:r>
            <a:r>
              <a:rPr lang="en-US" sz="2800" i="1">
                <a:latin typeface="Times" pitchFamily="18" charset="0"/>
              </a:rPr>
              <a:t>.</a:t>
            </a:r>
          </a:p>
        </p:txBody>
      </p:sp>
      <p:sp>
        <p:nvSpPr>
          <p:cNvPr id="899083"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30.3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30.</a:t>
            </a:r>
            <a:fld id="{85450DC4-43B3-495C-BB59-EBEB4B4B0216}" type="slidenum">
              <a:rPr lang="en-US"/>
              <a:pPr/>
              <a:t>21</a:t>
            </a:fld>
            <a:endParaRPr lang="en-US"/>
          </a:p>
        </p:txBody>
      </p:sp>
      <p:sp>
        <p:nvSpPr>
          <p:cNvPr id="9000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900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9001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900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900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9001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900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charset="0"/>
            </a:endParaRPr>
          </a:p>
        </p:txBody>
      </p:sp>
      <p:sp>
        <p:nvSpPr>
          <p:cNvPr id="900105"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r>
              <a:rPr lang="en-US" sz="2800" i="1">
                <a:latin typeface="Times New Roman" pitchFamily="18" charset="0"/>
              </a:rPr>
              <a:t>Use the shift cipher with key = 15 to decrypt the message “WTAAD.”</a:t>
            </a:r>
          </a:p>
        </p:txBody>
      </p:sp>
      <p:sp>
        <p:nvSpPr>
          <p:cNvPr id="900106" name="Rectangle 10"/>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We decrypt one character at a time. Each character is shifted 15 characters up. Letter W is decrypted to H. Letter T is decrypted to E. The first A is decrypted to L. The second A is decrypted to L. And, finally, D is decrypted to O. The plaintext is </a:t>
            </a:r>
            <a:r>
              <a:rPr lang="en-US" sz="2800" i="1">
                <a:solidFill>
                  <a:schemeClr val="folHlink"/>
                </a:solidFill>
                <a:latin typeface="Times" pitchFamily="18" charset="0"/>
              </a:rPr>
              <a:t>HELLO</a:t>
            </a:r>
            <a:r>
              <a:rPr lang="en-US" sz="2800" i="1">
                <a:latin typeface="Times" pitchFamily="18" charset="0"/>
              </a:rPr>
              <a:t>.</a:t>
            </a:r>
          </a:p>
        </p:txBody>
      </p:sp>
      <p:sp>
        <p:nvSpPr>
          <p:cNvPr id="900107"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30.4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30.</a:t>
            </a:r>
            <a:fld id="{D2D6280A-333B-413D-99BA-9AD775939587}" type="slidenum">
              <a:rPr lang="en-US"/>
              <a:pPr/>
              <a:t>22</a:t>
            </a:fld>
            <a:endParaRPr lang="en-US"/>
          </a:p>
        </p:txBody>
      </p:sp>
      <p:sp>
        <p:nvSpPr>
          <p:cNvPr id="8673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762000"/>
            <a:ext cx="39846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30.8  </a:t>
            </a:r>
            <a:r>
              <a:rPr lang="en-US" sz="2000" i="1">
                <a:latin typeface="Times New Roman" pitchFamily="18" charset="0"/>
              </a:rPr>
              <a:t>Transposition cipher</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7334" name="Picture 6"/>
          <p:cNvPicPr>
            <a:picLocks noChangeAspect="1" noChangeArrowheads="1"/>
          </p:cNvPicPr>
          <p:nvPr/>
        </p:nvPicPr>
        <p:blipFill>
          <a:blip r:embed="rId3"/>
          <a:srcRect/>
          <a:stretch>
            <a:fillRect/>
          </a:stretch>
        </p:blipFill>
        <p:spPr bwMode="auto">
          <a:xfrm>
            <a:off x="1100138" y="2727325"/>
            <a:ext cx="6672262" cy="214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Transposition Cipher</a:t>
            </a:r>
            <a:endParaRPr lang="en-US" dirty="0"/>
          </a:p>
        </p:txBody>
      </p:sp>
      <p:sp>
        <p:nvSpPr>
          <p:cNvPr id="3" name="Content Placeholder 2"/>
          <p:cNvSpPr>
            <a:spLocks noGrp="1"/>
          </p:cNvSpPr>
          <p:nvPr>
            <p:ph idx="1"/>
          </p:nvPr>
        </p:nvSpPr>
        <p:spPr/>
        <p:txBody>
          <a:bodyPr/>
          <a:lstStyle/>
          <a:p>
            <a:r>
              <a:rPr lang="en-US" dirty="0" smtClean="0"/>
              <a:t>In transposition Cipher, there is no substitution of character; instead their location change.</a:t>
            </a:r>
          </a:p>
          <a:p>
            <a:pPr lvl="1"/>
            <a:r>
              <a:rPr lang="en-US" dirty="0" smtClean="0"/>
              <a:t>Rail Fence Techniques.</a:t>
            </a:r>
          </a:p>
          <a:p>
            <a:pPr lvl="1"/>
            <a:r>
              <a:rPr lang="en-US" dirty="0" smtClean="0"/>
              <a:t>Simple Columnar transposition Technique.</a:t>
            </a:r>
          </a:p>
          <a:p>
            <a:pPr lvl="1"/>
            <a:r>
              <a:rPr lang="en-US" dirty="0" err="1" smtClean="0"/>
              <a:t>Vernum</a:t>
            </a:r>
            <a:r>
              <a:rPr lang="en-US" dirty="0" smtClean="0"/>
              <a:t> Cipher (One time pad)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31.</a:t>
            </a:r>
            <a:fld id="{73AE2007-DAED-455F-B3E1-03A66D89ECC7}" type="slidenum">
              <a:rPr lang="en-US"/>
              <a:pPr/>
              <a:t>24</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5470525" cy="579438"/>
          </a:xfrm>
          <a:prstGeom prst="rect">
            <a:avLst/>
          </a:prstGeom>
          <a:noFill/>
          <a:ln w="9525">
            <a:noFill/>
            <a:miter lim="800000"/>
            <a:headEnd/>
            <a:tailEnd/>
          </a:ln>
          <a:effectLst/>
        </p:spPr>
        <p:txBody>
          <a:bodyPr wrap="none">
            <a:spAutoFit/>
          </a:bodyPr>
          <a:lstStyle/>
          <a:p>
            <a:r>
              <a:rPr lang="en-US" sz="3200">
                <a:effectLst>
                  <a:outerShdw blurRad="38100" dist="38100" dir="2700000" algn="tl">
                    <a:srgbClr val="C0C0C0"/>
                  </a:outerShdw>
                </a:effectLst>
                <a:latin typeface="Times" pitchFamily="18" charset="0"/>
              </a:rPr>
              <a:t>31-1   SECURITY SERVICES</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304800" y="1552575"/>
            <a:ext cx="8458200" cy="1200329"/>
          </a:xfrm>
          <a:prstGeom prst="rect">
            <a:avLst/>
          </a:prstGeom>
          <a:noFill/>
          <a:ln w="9525">
            <a:noFill/>
            <a:miter lim="800000"/>
            <a:headEnd/>
            <a:tailEnd/>
          </a:ln>
          <a:effectLst/>
        </p:spPr>
        <p:txBody>
          <a:bodyPr anchor="ctr">
            <a:spAutoFit/>
          </a:bodyPr>
          <a:lstStyle/>
          <a:p>
            <a:pPr algn="just" eaLnBrk="1" hangingPunct="1"/>
            <a:r>
              <a:rPr lang="en-US" sz="2400" i="1" dirty="0">
                <a:effectLst>
                  <a:outerShdw blurRad="38100" dist="38100" dir="2700000" algn="tl">
                    <a:srgbClr val="C0C0C0"/>
                  </a:outerShdw>
                </a:effectLst>
                <a:latin typeface="Times New Roman" pitchFamily="18" charset="0"/>
              </a:rPr>
              <a:t>Network security can provide five services. Four of these services are related to the message exchanged using the network. The fifth service provides entity authentication or identification.</a:t>
            </a:r>
          </a:p>
        </p:txBody>
      </p:sp>
      <p:sp>
        <p:nvSpPr>
          <p:cNvPr id="565277" name="Rectangle 29"/>
          <p:cNvSpPr>
            <a:spLocks noChangeArrowheads="1"/>
          </p:cNvSpPr>
          <p:nvPr/>
        </p:nvSpPr>
        <p:spPr bwMode="auto">
          <a:xfrm>
            <a:off x="304800" y="4038600"/>
            <a:ext cx="5715000" cy="1938992"/>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dirty="0">
                <a:latin typeface="Times New Roman" pitchFamily="18" charset="0"/>
              </a:rPr>
              <a:t>Message Confidentiality</a:t>
            </a:r>
            <a:r>
              <a:rPr lang="fr-FR" sz="2400" dirty="0">
                <a:latin typeface="Times New Roman" pitchFamily="18" charset="0"/>
              </a:rPr>
              <a:t/>
            </a:r>
            <a:br>
              <a:rPr lang="fr-FR" sz="2400" dirty="0">
                <a:latin typeface="Times New Roman" pitchFamily="18" charset="0"/>
              </a:rPr>
            </a:br>
            <a:r>
              <a:rPr lang="fr-FR" sz="2400" dirty="0">
                <a:latin typeface="Times New Roman" pitchFamily="18" charset="0"/>
              </a:rPr>
              <a:t>Message </a:t>
            </a:r>
            <a:r>
              <a:rPr lang="fr-FR" sz="2400" dirty="0" err="1">
                <a:latin typeface="Times New Roman" pitchFamily="18" charset="0"/>
              </a:rPr>
              <a:t>Integrity</a:t>
            </a:r>
            <a:r>
              <a:rPr lang="fr-FR" sz="2400" dirty="0">
                <a:latin typeface="Times New Roman" pitchFamily="18" charset="0"/>
              </a:rPr>
              <a:t/>
            </a:r>
            <a:br>
              <a:rPr lang="fr-FR" sz="2400" dirty="0">
                <a:latin typeface="Times New Roman" pitchFamily="18" charset="0"/>
              </a:rPr>
            </a:br>
            <a:r>
              <a:rPr lang="fr-FR" sz="2400" dirty="0">
                <a:latin typeface="Times New Roman" pitchFamily="18" charset="0"/>
              </a:rPr>
              <a:t>Message </a:t>
            </a:r>
            <a:r>
              <a:rPr lang="fr-FR" sz="2400" dirty="0" err="1">
                <a:latin typeface="Times New Roman" pitchFamily="18" charset="0"/>
              </a:rPr>
              <a:t>Authentication</a:t>
            </a:r>
            <a:r>
              <a:rPr lang="fr-FR" sz="2400" dirty="0">
                <a:latin typeface="Times New Roman" pitchFamily="18" charset="0"/>
              </a:rPr>
              <a:t/>
            </a:r>
            <a:br>
              <a:rPr lang="fr-FR" sz="2400" dirty="0">
                <a:latin typeface="Times New Roman" pitchFamily="18" charset="0"/>
              </a:rPr>
            </a:br>
            <a:r>
              <a:rPr lang="en-US" sz="2400" dirty="0">
                <a:latin typeface="Times New Roman" pitchFamily="18" charset="0"/>
              </a:rPr>
              <a:t>Message </a:t>
            </a:r>
            <a:r>
              <a:rPr lang="en-US" sz="2400" dirty="0" err="1">
                <a:latin typeface="Times New Roman" pitchFamily="18" charset="0"/>
              </a:rPr>
              <a:t>Nonrepudiation</a:t>
            </a:r>
            <a:endParaRPr lang="en-US" sz="2400" dirty="0">
              <a:latin typeface="Times New Roman" pitchFamily="18" charset="0"/>
            </a:endParaRPr>
          </a:p>
          <a:p>
            <a:pPr>
              <a:buClr>
                <a:schemeClr val="tx1"/>
              </a:buClr>
              <a:buSzPct val="117000"/>
              <a:buFont typeface="Wingdings" pitchFamily="2" charset="2"/>
              <a:buNone/>
            </a:pPr>
            <a:r>
              <a:rPr lang="en-US" sz="2400" dirty="0">
                <a:latin typeface="Times New Roman" pitchFamily="18" charset="0"/>
              </a:rPr>
              <a:t>Entity Authentication</a:t>
            </a:r>
          </a:p>
        </p:txBody>
      </p:sp>
      <p:sp>
        <p:nvSpPr>
          <p:cNvPr id="565278" name="Text Box 30"/>
          <p:cNvSpPr txBox="1">
            <a:spLocks noChangeArrowheads="1"/>
          </p:cNvSpPr>
          <p:nvPr/>
        </p:nvSpPr>
        <p:spPr bwMode="auto">
          <a:xfrm>
            <a:off x="304800" y="3429000"/>
            <a:ext cx="4862513" cy="519113"/>
          </a:xfrm>
          <a:prstGeom prst="rect">
            <a:avLst/>
          </a:prstGeom>
          <a:noFill/>
          <a:ln w="76200" algn="ctr">
            <a:noFill/>
            <a:miter lim="800000"/>
            <a:headEnd/>
            <a:tailEnd/>
          </a:ln>
          <a:effectLst/>
        </p:spPr>
        <p:txBody>
          <a:bodyPr wrap="none">
            <a:spAutoFit/>
          </a:bodyPr>
          <a:lstStyle/>
          <a:p>
            <a:pPr algn="ctr"/>
            <a:r>
              <a:rPr lang="en-US" i="1" u="sng" dirty="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31.</a:t>
            </a:r>
            <a:fld id="{4249C793-E499-4E5A-831C-D05B5BF7D848}" type="slidenum">
              <a:rPr lang="en-US"/>
              <a:pPr/>
              <a:t>25</a:t>
            </a:fld>
            <a:endParaRPr lang="en-US"/>
          </a:p>
        </p:txBody>
      </p:sp>
      <p:sp>
        <p:nvSpPr>
          <p:cNvPr id="8652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762000"/>
            <a:ext cx="68405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31.1  </a:t>
            </a:r>
            <a:r>
              <a:rPr lang="en-US" sz="2000" i="1">
                <a:latin typeface="Times New Roman" pitchFamily="18" charset="0"/>
              </a:rPr>
              <a:t>Security services related to the message or entity</a:t>
            </a: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914400" y="2057400"/>
            <a:ext cx="5832475" cy="2779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31.</a:t>
            </a:r>
            <a:fld id="{C84129E7-5DAA-4EA8-84D9-3FC16F7145A2}" type="slidenum">
              <a:rPr lang="en-US"/>
              <a:pPr/>
              <a:t>26</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7210425" cy="579438"/>
          </a:xfrm>
          <a:prstGeom prst="rect">
            <a:avLst/>
          </a:prstGeom>
          <a:noFill/>
          <a:ln w="9525">
            <a:noFill/>
            <a:miter lim="800000"/>
            <a:headEnd/>
            <a:tailEnd/>
          </a:ln>
          <a:effectLst/>
        </p:spPr>
        <p:txBody>
          <a:bodyPr wrap="none">
            <a:spAutoFit/>
          </a:bodyPr>
          <a:lstStyle/>
          <a:p>
            <a:r>
              <a:rPr lang="en-US" sz="3200">
                <a:effectLst>
                  <a:outerShdw blurRad="38100" dist="38100" dir="2700000" algn="tl">
                    <a:srgbClr val="C0C0C0"/>
                  </a:outerShdw>
                </a:effectLst>
                <a:latin typeface="Times" pitchFamily="18" charset="0"/>
              </a:rPr>
              <a:t>31-2   MESSAGE CONFIDENTIALITY</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304800" y="1524000"/>
            <a:ext cx="8229600" cy="1938992"/>
          </a:xfrm>
          <a:prstGeom prst="rect">
            <a:avLst/>
          </a:prstGeom>
          <a:noFill/>
          <a:ln w="9525">
            <a:noFill/>
            <a:miter lim="800000"/>
            <a:headEnd/>
            <a:tailEnd/>
          </a:ln>
          <a:effectLst/>
        </p:spPr>
        <p:txBody>
          <a:bodyPr anchor="ctr">
            <a:spAutoFit/>
          </a:bodyPr>
          <a:lstStyle/>
          <a:p>
            <a:pPr algn="just" eaLnBrk="1" hangingPunct="1"/>
            <a:r>
              <a:rPr lang="en-US" sz="2400" i="1" dirty="0">
                <a:effectLst>
                  <a:outerShdw blurRad="38100" dist="38100" dir="2700000" algn="tl">
                    <a:srgbClr val="C0C0C0"/>
                  </a:outerShdw>
                </a:effectLst>
                <a:latin typeface="Times New Roman" pitchFamily="18" charset="0"/>
              </a:rPr>
              <a:t>The concept of how to achieve message confidentiality or privacy has not changed for thousands of years. The message must be encrypted at the sender site and decrypted at the receiver site. This can be done using either symmetric-key cryptography or asymmetric-key cryptography. </a:t>
            </a:r>
          </a:p>
        </p:txBody>
      </p:sp>
      <p:sp>
        <p:nvSpPr>
          <p:cNvPr id="858118" name="Rectangle 6"/>
          <p:cNvSpPr>
            <a:spLocks noChangeArrowheads="1"/>
          </p:cNvSpPr>
          <p:nvPr/>
        </p:nvSpPr>
        <p:spPr bwMode="auto">
          <a:xfrm>
            <a:off x="152400" y="5045075"/>
            <a:ext cx="7467600" cy="82232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Confidentiality with Symmetric-Key Cryptography</a:t>
            </a:r>
          </a:p>
          <a:p>
            <a:pPr>
              <a:buClr>
                <a:schemeClr val="tx1"/>
              </a:buClr>
              <a:buSzPct val="117000"/>
              <a:buFont typeface="Wingdings" pitchFamily="2" charset="2"/>
              <a:buNone/>
            </a:pPr>
            <a:r>
              <a:rPr lang="en-US" sz="2400">
                <a:solidFill>
                  <a:srgbClr val="0033CC"/>
                </a:solidFill>
                <a:latin typeface="Times New Roman" pitchFamily="18" charset="0"/>
              </a:rPr>
              <a:t>Confidentiality with Asymmetric-Key Cryptography</a:t>
            </a:r>
          </a:p>
        </p:txBody>
      </p:sp>
      <p:sp>
        <p:nvSpPr>
          <p:cNvPr id="858119" name="Text Box 7"/>
          <p:cNvSpPr txBox="1">
            <a:spLocks noChangeArrowheads="1"/>
          </p:cNvSpPr>
          <p:nvPr/>
        </p:nvSpPr>
        <p:spPr bwMode="auto">
          <a:xfrm>
            <a:off x="165100" y="4575175"/>
            <a:ext cx="4862513" cy="519113"/>
          </a:xfrm>
          <a:prstGeom prst="rect">
            <a:avLst/>
          </a:prstGeom>
          <a:noFill/>
          <a:ln w="76200" algn="ctr">
            <a:noFill/>
            <a:miter lim="800000"/>
            <a:headEnd/>
            <a:tailEnd/>
          </a:ln>
          <a:effectLst/>
        </p:spPr>
        <p:txBody>
          <a:bodyPr wrap="none">
            <a:spAutoFit/>
          </a:bodyPr>
          <a:lstStyle/>
          <a:p>
            <a:pPr algn="ctr"/>
            <a:r>
              <a:rPr lang="en-US"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31.</a:t>
            </a:r>
            <a:fld id="{3DC30833-5347-467A-B95F-35E1B8AC7640}" type="slidenum">
              <a:rPr lang="en-US"/>
              <a:pPr/>
              <a:t>27</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5651500" cy="579438"/>
          </a:xfrm>
          <a:prstGeom prst="rect">
            <a:avLst/>
          </a:prstGeom>
          <a:noFill/>
          <a:ln w="9525">
            <a:noFill/>
            <a:miter lim="800000"/>
            <a:headEnd/>
            <a:tailEnd/>
          </a:ln>
          <a:effectLst/>
        </p:spPr>
        <p:txBody>
          <a:bodyPr wrap="none">
            <a:spAutoFit/>
          </a:bodyPr>
          <a:lstStyle/>
          <a:p>
            <a:r>
              <a:rPr lang="en-US" sz="3200">
                <a:effectLst>
                  <a:outerShdw blurRad="38100" dist="38100" dir="2700000" algn="tl">
                    <a:srgbClr val="C0C0C0"/>
                  </a:outerShdw>
                </a:effectLst>
                <a:latin typeface="Times" pitchFamily="18" charset="0"/>
              </a:rPr>
              <a:t>31-3   MESSAGE INTEGRITY</a:t>
            </a: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9141" name="Rectangle 5"/>
          <p:cNvSpPr>
            <a:spLocks noChangeArrowheads="1"/>
          </p:cNvSpPr>
          <p:nvPr/>
        </p:nvSpPr>
        <p:spPr bwMode="auto">
          <a:xfrm>
            <a:off x="228600" y="1524000"/>
            <a:ext cx="8229600" cy="1800225"/>
          </a:xfrm>
          <a:prstGeom prst="rect">
            <a:avLst/>
          </a:prstGeom>
          <a:noFill/>
          <a:ln w="9525">
            <a:noFill/>
            <a:miter lim="800000"/>
            <a:headEnd/>
            <a:tailEnd/>
          </a:ln>
          <a:effectLst/>
        </p:spPr>
        <p:txBody>
          <a:bodyPr anchor="ctr">
            <a:spAutoFit/>
          </a:bodyPr>
          <a:lstStyle/>
          <a:p>
            <a:pPr algn="just" eaLnBrk="1" hangingPunct="1"/>
            <a:r>
              <a:rPr lang="en-US" i="1">
                <a:effectLst>
                  <a:outerShdw blurRad="38100" dist="38100" dir="2700000" algn="tl">
                    <a:srgbClr val="C0C0C0"/>
                  </a:outerShdw>
                </a:effectLst>
                <a:latin typeface="Times New Roman" pitchFamily="18" charset="0"/>
              </a:rPr>
              <a:t>Encryption and decryption provide secrecy, or confidentiality, but not integrity. However, on occasion we may not even need secrecy, but instead must have integrity. </a:t>
            </a:r>
          </a:p>
        </p:txBody>
      </p:sp>
      <p:sp>
        <p:nvSpPr>
          <p:cNvPr id="859142" name="Rectangle 6"/>
          <p:cNvSpPr>
            <a:spLocks noChangeArrowheads="1"/>
          </p:cNvSpPr>
          <p:nvPr/>
        </p:nvSpPr>
        <p:spPr bwMode="auto">
          <a:xfrm>
            <a:off x="152400" y="4057650"/>
            <a:ext cx="57150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Document and Fingerprint</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Message and Message Digest</a:t>
            </a:r>
            <a:br>
              <a:rPr lang="fr-FR" sz="2400">
                <a:solidFill>
                  <a:srgbClr val="0033CC"/>
                </a:solidFill>
                <a:latin typeface="Times New Roman" pitchFamily="18" charset="0"/>
              </a:rPr>
            </a:br>
            <a:r>
              <a:rPr lang="en-US" sz="2400">
                <a:solidFill>
                  <a:srgbClr val="0033CC"/>
                </a:solidFill>
                <a:latin typeface="Times New Roman" pitchFamily="18" charset="0"/>
              </a:rPr>
              <a:t>Creating and Checking the Digest</a:t>
            </a:r>
            <a:r>
              <a:rPr lang="fr-FR" sz="2400">
                <a:solidFill>
                  <a:srgbClr val="0033CC"/>
                </a:solidFill>
                <a:latin typeface="Times New Roman" pitchFamily="18" charset="0"/>
              </a:rPr>
              <a:t/>
            </a:r>
            <a:br>
              <a:rPr lang="fr-FR" sz="2400">
                <a:solidFill>
                  <a:srgbClr val="0033CC"/>
                </a:solidFill>
                <a:latin typeface="Times New Roman" pitchFamily="18" charset="0"/>
              </a:rPr>
            </a:br>
            <a:r>
              <a:rPr lang="en-US" sz="2400">
                <a:solidFill>
                  <a:srgbClr val="0033CC"/>
                </a:solidFill>
                <a:latin typeface="Times New Roman" pitchFamily="18" charset="0"/>
              </a:rPr>
              <a:t>Hash Function Criteria</a:t>
            </a:r>
          </a:p>
          <a:p>
            <a:pPr>
              <a:buClr>
                <a:schemeClr val="tx1"/>
              </a:buClr>
              <a:buSzPct val="117000"/>
              <a:buFont typeface="Wingdings" pitchFamily="2" charset="2"/>
              <a:buNone/>
            </a:pPr>
            <a:r>
              <a:rPr lang="en-US" sz="2400">
                <a:solidFill>
                  <a:srgbClr val="0033CC"/>
                </a:solidFill>
                <a:latin typeface="Times New Roman" pitchFamily="18" charset="0"/>
              </a:rPr>
              <a:t>Hash Algorithms: SHA-1</a:t>
            </a:r>
          </a:p>
        </p:txBody>
      </p:sp>
      <p:sp>
        <p:nvSpPr>
          <p:cNvPr id="859143" name="Text Box 7"/>
          <p:cNvSpPr txBox="1">
            <a:spLocks noChangeArrowheads="1"/>
          </p:cNvSpPr>
          <p:nvPr/>
        </p:nvSpPr>
        <p:spPr bwMode="auto">
          <a:xfrm>
            <a:off x="165100" y="3581400"/>
            <a:ext cx="4862513" cy="519113"/>
          </a:xfrm>
          <a:prstGeom prst="rect">
            <a:avLst/>
          </a:prstGeom>
          <a:noFill/>
          <a:ln w="76200" algn="ctr">
            <a:noFill/>
            <a:miter lim="800000"/>
            <a:headEnd/>
            <a:tailEnd/>
          </a:ln>
          <a:effectLst/>
        </p:spPr>
        <p:txBody>
          <a:bodyPr wrap="none">
            <a:spAutoFit/>
          </a:bodyPr>
          <a:lstStyle/>
          <a:p>
            <a:pPr algn="ctr"/>
            <a:r>
              <a:rPr lang="en-US"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31.</a:t>
            </a:r>
            <a:fld id="{7CC10388-DF29-42F6-8BD7-AC5A7B27864E}" type="slidenum">
              <a:rPr lang="en-US"/>
              <a:pPr/>
              <a:t>28</a:t>
            </a:fld>
            <a:endParaRPr lang="en-US"/>
          </a:p>
        </p:txBody>
      </p:sp>
      <p:sp>
        <p:nvSpPr>
          <p:cNvPr id="8929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293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293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92939"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sz="3200"/>
              <a:t>To preserve the integrity of a document,</a:t>
            </a:r>
          </a:p>
          <a:p>
            <a:pPr algn="ctr"/>
            <a:r>
              <a:rPr lang="en-US" sz="3200"/>
              <a:t>both the document and the fingerprint are needed.</a:t>
            </a:r>
          </a:p>
        </p:txBody>
      </p:sp>
      <p:grpSp>
        <p:nvGrpSpPr>
          <p:cNvPr id="2" name="Group 12"/>
          <p:cNvGrpSpPr>
            <a:grpSpLocks/>
          </p:cNvGrpSpPr>
          <p:nvPr/>
        </p:nvGrpSpPr>
        <p:grpSpPr bwMode="auto">
          <a:xfrm>
            <a:off x="457200" y="2057400"/>
            <a:ext cx="1143000" cy="566738"/>
            <a:chOff x="1200" y="1248"/>
            <a:chExt cx="720" cy="357"/>
          </a:xfrm>
        </p:grpSpPr>
        <p:pic>
          <p:nvPicPr>
            <p:cNvPr id="89294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294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31.</a:t>
            </a:r>
            <a:fld id="{F1140D64-ED88-4220-A86E-E2CB4B4CEF6E}" type="slidenum">
              <a:rPr lang="en-US"/>
              <a:pPr/>
              <a:t>29</a:t>
            </a:fld>
            <a:endParaRPr lang="en-US"/>
          </a:p>
        </p:txBody>
      </p:sp>
      <p:sp>
        <p:nvSpPr>
          <p:cNvPr id="8683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304800" y="762000"/>
            <a:ext cx="47736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31.4  </a:t>
            </a:r>
            <a:r>
              <a:rPr lang="en-US" sz="2000" i="1">
                <a:latin typeface="Times New Roman" pitchFamily="18" charset="0"/>
              </a:rPr>
              <a:t>Message and message digest</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8358" name="Picture 6"/>
          <p:cNvPicPr>
            <a:picLocks noChangeAspect="1" noChangeArrowheads="1"/>
          </p:cNvPicPr>
          <p:nvPr/>
        </p:nvPicPr>
        <p:blipFill>
          <a:blip r:embed="rId3"/>
          <a:srcRect/>
          <a:stretch>
            <a:fillRect/>
          </a:stretch>
        </p:blipFill>
        <p:spPr bwMode="auto">
          <a:xfrm>
            <a:off x="1446213" y="2547938"/>
            <a:ext cx="6326187" cy="1719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990600" y="228600"/>
            <a:ext cx="7772400" cy="762000"/>
          </a:xfrm>
        </p:spPr>
        <p:txBody>
          <a:bodyPr/>
          <a:lstStyle/>
          <a:p>
            <a:pPr algn="ctr"/>
            <a:r>
              <a:rPr lang="en-US" sz="2800" dirty="0" smtClean="0"/>
              <a:t>Cryptography</a:t>
            </a:r>
          </a:p>
        </p:txBody>
      </p:sp>
      <p:sp>
        <p:nvSpPr>
          <p:cNvPr id="3076" name="Rectangle 3"/>
          <p:cNvSpPr>
            <a:spLocks noGrp="1" noChangeArrowheads="1"/>
          </p:cNvSpPr>
          <p:nvPr>
            <p:ph idx="1"/>
          </p:nvPr>
        </p:nvSpPr>
        <p:spPr>
          <a:xfrm>
            <a:off x="914400" y="1066800"/>
            <a:ext cx="7772400" cy="5181600"/>
          </a:xfrm>
          <a:ln>
            <a:noFill/>
          </a:ln>
        </p:spPr>
        <p:txBody>
          <a:bodyPr/>
          <a:lstStyle/>
          <a:p>
            <a:pPr>
              <a:lnSpc>
                <a:spcPct val="90000"/>
              </a:lnSpc>
              <a:buFont typeface="ZapfDingbats" pitchFamily="82" charset="2"/>
              <a:buNone/>
            </a:pPr>
            <a:r>
              <a:rPr lang="en-US" sz="2800" dirty="0" smtClean="0">
                <a:solidFill>
                  <a:srgbClr val="FF0000"/>
                </a:solidFill>
                <a:latin typeface="Bell MT" pitchFamily="18" charset="0"/>
              </a:rPr>
              <a:t>Cryptography </a:t>
            </a:r>
            <a:r>
              <a:rPr lang="en-US" sz="2800" dirty="0" smtClean="0">
                <a:latin typeface="Bell MT" pitchFamily="18" charset="0"/>
              </a:rPr>
              <a:t>is the art and science of achieving security by encoding message to make them non-readable.</a:t>
            </a:r>
          </a:p>
          <a:p>
            <a:pPr>
              <a:lnSpc>
                <a:spcPct val="90000"/>
              </a:lnSpc>
              <a:buFont typeface="ZapfDingbats" pitchFamily="82" charset="2"/>
              <a:buNone/>
            </a:pPr>
            <a:r>
              <a:rPr lang="en-US" sz="2800" dirty="0" smtClean="0">
                <a:solidFill>
                  <a:schemeClr val="tx2">
                    <a:lumMod val="50000"/>
                  </a:schemeClr>
                </a:solidFill>
              </a:rPr>
              <a:t>Cryptography issues:</a:t>
            </a:r>
          </a:p>
          <a:p>
            <a:pPr>
              <a:lnSpc>
                <a:spcPct val="90000"/>
              </a:lnSpc>
              <a:buFont typeface="ZapfDingbats" pitchFamily="82" charset="2"/>
              <a:buNone/>
            </a:pPr>
            <a:r>
              <a:rPr lang="en-US" sz="2800" dirty="0" smtClean="0">
                <a:solidFill>
                  <a:srgbClr val="FF0000"/>
                </a:solidFill>
                <a:latin typeface="Bell MT" pitchFamily="18" charset="0"/>
              </a:rPr>
              <a:t>1. </a:t>
            </a:r>
            <a:r>
              <a:rPr lang="en-US" sz="2400" dirty="0" smtClean="0">
                <a:solidFill>
                  <a:srgbClr val="FF0000"/>
                </a:solidFill>
                <a:latin typeface="Bell MT" pitchFamily="18" charset="0"/>
              </a:rPr>
              <a:t>Confidentiality:</a:t>
            </a:r>
            <a:r>
              <a:rPr lang="en-US" sz="2400" dirty="0" smtClean="0">
                <a:latin typeface="Bell MT" pitchFamily="18" charset="0"/>
              </a:rPr>
              <a:t> only sender, intended receiver should “understand” message contents</a:t>
            </a:r>
          </a:p>
          <a:p>
            <a:pPr lvl="1">
              <a:lnSpc>
                <a:spcPct val="90000"/>
              </a:lnSpc>
            </a:pPr>
            <a:r>
              <a:rPr lang="en-US" sz="2000" dirty="0" smtClean="0">
                <a:latin typeface="Bell MT" pitchFamily="18" charset="0"/>
              </a:rPr>
              <a:t>sender encrypts message</a:t>
            </a:r>
          </a:p>
          <a:p>
            <a:pPr lvl="1">
              <a:lnSpc>
                <a:spcPct val="90000"/>
              </a:lnSpc>
            </a:pPr>
            <a:r>
              <a:rPr lang="en-US" sz="2000" dirty="0" smtClean="0">
                <a:latin typeface="Bell MT" pitchFamily="18" charset="0"/>
              </a:rPr>
              <a:t>receiver decrypts message</a:t>
            </a:r>
          </a:p>
          <a:p>
            <a:pPr>
              <a:lnSpc>
                <a:spcPct val="90000"/>
              </a:lnSpc>
              <a:buFont typeface="ZapfDingbats" pitchFamily="82" charset="2"/>
              <a:buNone/>
            </a:pPr>
            <a:r>
              <a:rPr lang="en-US" sz="2400" dirty="0" smtClean="0">
                <a:solidFill>
                  <a:srgbClr val="FF0000"/>
                </a:solidFill>
                <a:latin typeface="Bell MT" pitchFamily="18" charset="0"/>
              </a:rPr>
              <a:t>2. End-Point Authentication:</a:t>
            </a:r>
            <a:r>
              <a:rPr lang="en-US" sz="2400" dirty="0" smtClean="0">
                <a:latin typeface="Bell MT" pitchFamily="18" charset="0"/>
              </a:rPr>
              <a:t> sender, receiver want to confirm identity of each other </a:t>
            </a:r>
          </a:p>
          <a:p>
            <a:pPr>
              <a:lnSpc>
                <a:spcPct val="90000"/>
              </a:lnSpc>
              <a:buFont typeface="ZapfDingbats" pitchFamily="82" charset="2"/>
              <a:buNone/>
            </a:pPr>
            <a:r>
              <a:rPr lang="en-US" sz="2400" dirty="0" smtClean="0">
                <a:solidFill>
                  <a:srgbClr val="FF0000"/>
                </a:solidFill>
                <a:latin typeface="Bell MT" pitchFamily="18" charset="0"/>
              </a:rPr>
              <a:t>3. Message Integrity:</a:t>
            </a:r>
            <a:r>
              <a:rPr lang="en-US" sz="2400" dirty="0" smtClean="0">
                <a:latin typeface="Bell MT" pitchFamily="18" charset="0"/>
              </a:rPr>
              <a:t> sender, receiver want to ensure message not altered (in transit, or afterwards) without detection</a:t>
            </a:r>
            <a:endParaRPr lang="en-US" sz="2800" dirty="0" smtClean="0">
              <a:latin typeface="Bell MT" pitchFamily="18" charset="0"/>
            </a:endParaRPr>
          </a:p>
          <a:p>
            <a:pPr>
              <a:lnSpc>
                <a:spcPct val="90000"/>
              </a:lnSpc>
              <a:buFont typeface="ZapfDingbats" pitchFamily="82" charset="2"/>
              <a:buNone/>
            </a:pPr>
            <a:endParaRPr lang="en-US" dirty="0" smtClean="0"/>
          </a:p>
        </p:txBody>
      </p:sp>
      <p:sp>
        <p:nvSpPr>
          <p:cNvPr id="3074" name="Slide Number Placeholder 3"/>
          <p:cNvSpPr>
            <a:spLocks noGrp="1"/>
          </p:cNvSpPr>
          <p:nvPr>
            <p:ph type="sldNum" sz="quarter" idx="12"/>
          </p:nvPr>
        </p:nvSpPr>
        <p:spPr>
          <a:noFill/>
        </p:spPr>
        <p:txBody>
          <a:bodyPr/>
          <a:lstStyle/>
          <a:p>
            <a:fld id="{5FD9858D-DF33-4E7D-BD11-966050C0D3FC}"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31.</a:t>
            </a:r>
            <a:fld id="{7623F6CB-4813-448B-A8F5-21C4E94770F3}" type="slidenum">
              <a:rPr lang="en-US"/>
              <a:pPr/>
              <a:t>30</a:t>
            </a:fld>
            <a:endParaRPr lang="en-US"/>
          </a:p>
        </p:txBody>
      </p:sp>
      <p:sp>
        <p:nvSpPr>
          <p:cNvPr id="8939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39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3962"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9396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a:t>The message digest needs to be kept secret.</a:t>
            </a:r>
          </a:p>
        </p:txBody>
      </p:sp>
      <p:grpSp>
        <p:nvGrpSpPr>
          <p:cNvPr id="2" name="Group 12"/>
          <p:cNvGrpSpPr>
            <a:grpSpLocks/>
          </p:cNvGrpSpPr>
          <p:nvPr/>
        </p:nvGrpSpPr>
        <p:grpSpPr bwMode="auto">
          <a:xfrm>
            <a:off x="457200" y="1981200"/>
            <a:ext cx="1143000" cy="566738"/>
            <a:chOff x="1200" y="1248"/>
            <a:chExt cx="720" cy="357"/>
          </a:xfrm>
        </p:grpSpPr>
        <p:pic>
          <p:nvPicPr>
            <p:cNvPr id="8939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39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31.</a:t>
            </a:r>
            <a:fld id="{7832B37F-8132-4527-9465-825EB4D69E2E}" type="slidenum">
              <a:rPr lang="en-US"/>
              <a:pPr/>
              <a:t>31</a:t>
            </a:fld>
            <a:endParaRPr lang="en-US"/>
          </a:p>
        </p:txBody>
      </p:sp>
      <p:sp>
        <p:nvSpPr>
          <p:cNvPr id="8693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93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9380" name="Text Box 4"/>
          <p:cNvSpPr txBox="1">
            <a:spLocks noChangeArrowheads="1"/>
          </p:cNvSpPr>
          <p:nvPr/>
        </p:nvSpPr>
        <p:spPr bwMode="auto">
          <a:xfrm>
            <a:off x="304800" y="762000"/>
            <a:ext cx="37449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31.5  </a:t>
            </a:r>
            <a:r>
              <a:rPr lang="en-US" sz="2000" i="1">
                <a:latin typeface="Times New Roman" pitchFamily="18" charset="0"/>
              </a:rPr>
              <a:t>Checking integrity</a:t>
            </a:r>
          </a:p>
        </p:txBody>
      </p:sp>
      <p:sp>
        <p:nvSpPr>
          <p:cNvPr id="869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9382" name="Picture 6"/>
          <p:cNvPicPr>
            <a:picLocks noChangeAspect="1" noChangeArrowheads="1"/>
          </p:cNvPicPr>
          <p:nvPr/>
        </p:nvPicPr>
        <p:blipFill>
          <a:blip r:embed="rId3"/>
          <a:srcRect/>
          <a:stretch>
            <a:fillRect/>
          </a:stretch>
        </p:blipFill>
        <p:spPr bwMode="auto">
          <a:xfrm>
            <a:off x="633413" y="1828800"/>
            <a:ext cx="8053387" cy="3676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31.</a:t>
            </a:r>
            <a:fld id="{1060FCD9-15C5-4B66-8742-F644CA15AAD0}" type="slidenum">
              <a:rPr lang="en-US"/>
              <a:pPr/>
              <a:t>32</a:t>
            </a:fld>
            <a:endParaRPr lang="en-US"/>
          </a:p>
        </p:txBody>
      </p:sp>
      <p:sp>
        <p:nvSpPr>
          <p:cNvPr id="8601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860163" name="Text Box 3"/>
          <p:cNvSpPr txBox="1">
            <a:spLocks noChangeArrowheads="1"/>
          </p:cNvSpPr>
          <p:nvPr/>
        </p:nvSpPr>
        <p:spPr bwMode="auto">
          <a:xfrm>
            <a:off x="228600" y="406400"/>
            <a:ext cx="7119938" cy="579438"/>
          </a:xfrm>
          <a:prstGeom prst="rect">
            <a:avLst/>
          </a:prstGeom>
          <a:noFill/>
          <a:ln w="9525">
            <a:noFill/>
            <a:miter lim="800000"/>
            <a:headEnd/>
            <a:tailEnd/>
          </a:ln>
          <a:effectLst/>
        </p:spPr>
        <p:txBody>
          <a:bodyPr wrap="none">
            <a:spAutoFit/>
          </a:bodyPr>
          <a:lstStyle/>
          <a:p>
            <a:r>
              <a:rPr lang="en-US" sz="3200">
                <a:effectLst>
                  <a:outerShdw blurRad="38100" dist="38100" dir="2700000" algn="tl">
                    <a:srgbClr val="C0C0C0"/>
                  </a:outerShdw>
                </a:effectLst>
                <a:latin typeface="Times" pitchFamily="18" charset="0"/>
              </a:rPr>
              <a:t>31-4   MESSAGE AUTHENTICATION</a:t>
            </a:r>
          </a:p>
        </p:txBody>
      </p:sp>
      <p:sp>
        <p:nvSpPr>
          <p:cNvPr id="86016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60165" name="Rectangle 5"/>
          <p:cNvSpPr>
            <a:spLocks noChangeArrowheads="1"/>
          </p:cNvSpPr>
          <p:nvPr/>
        </p:nvSpPr>
        <p:spPr bwMode="auto">
          <a:xfrm>
            <a:off x="304800" y="1595438"/>
            <a:ext cx="8229600" cy="1200329"/>
          </a:xfrm>
          <a:prstGeom prst="rect">
            <a:avLst/>
          </a:prstGeom>
          <a:noFill/>
          <a:ln w="9525">
            <a:noFill/>
            <a:miter lim="800000"/>
            <a:headEnd/>
            <a:tailEnd/>
          </a:ln>
          <a:effectLst/>
        </p:spPr>
        <p:txBody>
          <a:bodyPr anchor="ctr">
            <a:spAutoFit/>
          </a:bodyPr>
          <a:lstStyle/>
          <a:p>
            <a:pPr algn="just" eaLnBrk="1" hangingPunct="1"/>
            <a:r>
              <a:rPr lang="en-US" sz="2400" i="1" dirty="0">
                <a:effectLst>
                  <a:outerShdw blurRad="38100" dist="38100" dir="2700000" algn="tl">
                    <a:srgbClr val="C0C0C0"/>
                  </a:outerShdw>
                </a:effectLst>
                <a:latin typeface="Times New Roman" pitchFamily="18" charset="0"/>
              </a:rPr>
              <a:t>A hash function </a:t>
            </a:r>
            <a:r>
              <a:rPr lang="en-US" sz="2400" i="1" dirty="0" smtClean="0">
                <a:effectLst>
                  <a:outerShdw blurRad="38100" dist="38100" dir="2700000" algn="tl">
                    <a:srgbClr val="C0C0C0"/>
                  </a:outerShdw>
                </a:effectLst>
                <a:latin typeface="Times New Roman" pitchFamily="18" charset="0"/>
              </a:rPr>
              <a:t>cannot </a:t>
            </a:r>
            <a:r>
              <a:rPr lang="en-US" sz="2400" i="1" dirty="0">
                <a:effectLst>
                  <a:outerShdw blurRad="38100" dist="38100" dir="2700000" algn="tl">
                    <a:srgbClr val="C0C0C0"/>
                  </a:outerShdw>
                </a:effectLst>
                <a:latin typeface="Times New Roman" pitchFamily="18" charset="0"/>
              </a:rPr>
              <a:t>provide authentication. The digest created by a hash function can detect any modification in the message, but not authentication. </a:t>
            </a:r>
          </a:p>
        </p:txBody>
      </p:sp>
      <p:sp>
        <p:nvSpPr>
          <p:cNvPr id="860166" name="Rectangle 6"/>
          <p:cNvSpPr>
            <a:spLocks noChangeArrowheads="1"/>
          </p:cNvSpPr>
          <p:nvPr/>
        </p:nvSpPr>
        <p:spPr bwMode="auto">
          <a:xfrm>
            <a:off x="152400" y="4210050"/>
            <a:ext cx="5715000" cy="4572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dirty="0" smtClean="0">
                <a:solidFill>
                  <a:srgbClr val="0033CC"/>
                </a:solidFill>
                <a:latin typeface="Times New Roman" pitchFamily="18" charset="0"/>
              </a:rPr>
              <a:t>MAC (Message authentication code)</a:t>
            </a:r>
            <a:endParaRPr lang="en-US" sz="2400" dirty="0">
              <a:solidFill>
                <a:srgbClr val="0033CC"/>
              </a:solidFill>
              <a:latin typeface="Times New Roman" pitchFamily="18" charset="0"/>
            </a:endParaRPr>
          </a:p>
        </p:txBody>
      </p:sp>
      <p:sp>
        <p:nvSpPr>
          <p:cNvPr id="860167" name="Text Box 7"/>
          <p:cNvSpPr txBox="1">
            <a:spLocks noChangeArrowheads="1"/>
          </p:cNvSpPr>
          <p:nvPr/>
        </p:nvSpPr>
        <p:spPr bwMode="auto">
          <a:xfrm>
            <a:off x="165100" y="3733800"/>
            <a:ext cx="4862513" cy="519113"/>
          </a:xfrm>
          <a:prstGeom prst="rect">
            <a:avLst/>
          </a:prstGeom>
          <a:noFill/>
          <a:ln w="76200" algn="ctr">
            <a:noFill/>
            <a:miter lim="800000"/>
            <a:headEnd/>
            <a:tailEnd/>
          </a:ln>
          <a:effectLst/>
        </p:spPr>
        <p:txBody>
          <a:bodyPr wrap="none">
            <a:spAutoFit/>
          </a:bodyPr>
          <a:lstStyle/>
          <a:p>
            <a:pPr algn="ctr"/>
            <a:r>
              <a:rPr lang="en-US"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31.</a:t>
            </a:r>
            <a:fld id="{7C001586-E963-428E-8C18-B79E3E2DE346}" type="slidenum">
              <a:rPr lang="en-US"/>
              <a:pPr/>
              <a:t>33</a:t>
            </a:fld>
            <a:endParaRPr lang="en-US"/>
          </a:p>
        </p:txBody>
      </p:sp>
      <p:sp>
        <p:nvSpPr>
          <p:cNvPr id="87347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347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3476" name="Text Box 4"/>
          <p:cNvSpPr txBox="1">
            <a:spLocks noChangeArrowheads="1"/>
          </p:cNvSpPr>
          <p:nvPr/>
        </p:nvSpPr>
        <p:spPr bwMode="auto">
          <a:xfrm>
            <a:off x="304800" y="762000"/>
            <a:ext cx="63214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31.9  </a:t>
            </a:r>
            <a:r>
              <a:rPr lang="en-US" sz="2000" i="1">
                <a:latin typeface="Times New Roman" pitchFamily="18" charset="0"/>
              </a:rPr>
              <a:t>MAC, created by Alice and checked by Bob</a:t>
            </a:r>
          </a:p>
        </p:txBody>
      </p:sp>
      <p:sp>
        <p:nvSpPr>
          <p:cNvPr id="8734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3478" name="Picture 6"/>
          <p:cNvPicPr>
            <a:picLocks noChangeAspect="1" noChangeArrowheads="1"/>
          </p:cNvPicPr>
          <p:nvPr/>
        </p:nvPicPr>
        <p:blipFill>
          <a:blip r:embed="rId3"/>
          <a:srcRect/>
          <a:stretch>
            <a:fillRect/>
          </a:stretch>
        </p:blipFill>
        <p:spPr bwMode="auto">
          <a:xfrm>
            <a:off x="992188" y="1752600"/>
            <a:ext cx="6856412" cy="3532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31.</a:t>
            </a:r>
            <a:fld id="{CF86D690-B941-41B2-BAE2-2A13848C488A}" type="slidenum">
              <a:rPr lang="en-US"/>
              <a:pPr/>
              <a:t>34</a:t>
            </a:fld>
            <a:endParaRPr lang="en-US"/>
          </a:p>
        </p:txBody>
      </p:sp>
      <p:sp>
        <p:nvSpPr>
          <p:cNvPr id="8622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862211" name="Text Box 3"/>
          <p:cNvSpPr txBox="1">
            <a:spLocks noChangeArrowheads="1"/>
          </p:cNvSpPr>
          <p:nvPr/>
        </p:nvSpPr>
        <p:spPr bwMode="auto">
          <a:xfrm>
            <a:off x="228600" y="406400"/>
            <a:ext cx="5516563" cy="579438"/>
          </a:xfrm>
          <a:prstGeom prst="rect">
            <a:avLst/>
          </a:prstGeom>
          <a:noFill/>
          <a:ln w="9525">
            <a:noFill/>
            <a:miter lim="800000"/>
            <a:headEnd/>
            <a:tailEnd/>
          </a:ln>
          <a:effectLst/>
        </p:spPr>
        <p:txBody>
          <a:bodyPr wrap="none">
            <a:spAutoFit/>
          </a:bodyPr>
          <a:lstStyle/>
          <a:p>
            <a:r>
              <a:rPr lang="en-US" sz="3200">
                <a:effectLst>
                  <a:outerShdw blurRad="38100" dist="38100" dir="2700000" algn="tl">
                    <a:srgbClr val="C0C0C0"/>
                  </a:outerShdw>
                </a:effectLst>
                <a:latin typeface="Times" pitchFamily="18" charset="0"/>
              </a:rPr>
              <a:t>31-5   DIGITAL SIGNATURE</a:t>
            </a:r>
          </a:p>
        </p:txBody>
      </p:sp>
      <p:sp>
        <p:nvSpPr>
          <p:cNvPr id="86221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62213" name="Rectangle 5"/>
          <p:cNvSpPr>
            <a:spLocks noChangeArrowheads="1"/>
          </p:cNvSpPr>
          <p:nvPr/>
        </p:nvSpPr>
        <p:spPr bwMode="auto">
          <a:xfrm>
            <a:off x="304800" y="1371600"/>
            <a:ext cx="8229600" cy="3081338"/>
          </a:xfrm>
          <a:prstGeom prst="rect">
            <a:avLst/>
          </a:prstGeom>
          <a:noFill/>
          <a:ln w="9525">
            <a:noFill/>
            <a:miter lim="800000"/>
            <a:headEnd/>
            <a:tailEnd/>
          </a:ln>
          <a:effectLst/>
        </p:spPr>
        <p:txBody>
          <a:bodyPr anchor="ctr">
            <a:spAutoFit/>
          </a:bodyPr>
          <a:lstStyle/>
          <a:p>
            <a:pPr algn="just" eaLnBrk="1" hangingPunct="1"/>
            <a:r>
              <a:rPr lang="en-US" i="1">
                <a:effectLst>
                  <a:outerShdw blurRad="38100" dist="38100" dir="2700000" algn="tl">
                    <a:srgbClr val="C0C0C0"/>
                  </a:outerShdw>
                </a:effectLst>
                <a:latin typeface="Times New Roman" pitchFamily="18" charset="0"/>
              </a:rPr>
              <a:t>When Alice sends a message to Bob, Bob needs to check the authenticity of the sender; he needs to be sure that the message comes from Alice and not Eve. Bob can ask Alice to sign the message electronically. In other words, an electronic signature can prove the authenticity of Alice as the sender of the message. We refer to this type of signature as a digital signature.</a:t>
            </a:r>
          </a:p>
        </p:txBody>
      </p:sp>
      <p:sp>
        <p:nvSpPr>
          <p:cNvPr id="862214" name="Rectangle 6"/>
          <p:cNvSpPr>
            <a:spLocks noChangeArrowheads="1"/>
          </p:cNvSpPr>
          <p:nvPr/>
        </p:nvSpPr>
        <p:spPr bwMode="auto">
          <a:xfrm>
            <a:off x="152400" y="5213350"/>
            <a:ext cx="57150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Comparison</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Need for Keys</a:t>
            </a:r>
            <a:br>
              <a:rPr lang="fr-FR" sz="2400">
                <a:solidFill>
                  <a:srgbClr val="0033CC"/>
                </a:solidFill>
                <a:latin typeface="Times New Roman" pitchFamily="18" charset="0"/>
              </a:rPr>
            </a:br>
            <a:r>
              <a:rPr lang="fr-FR" sz="2400">
                <a:solidFill>
                  <a:srgbClr val="0033CC"/>
                </a:solidFill>
                <a:latin typeface="Times New Roman" pitchFamily="18" charset="0"/>
              </a:rPr>
              <a:t>Process</a:t>
            </a:r>
            <a:endParaRPr lang="en-US" sz="2400">
              <a:solidFill>
                <a:srgbClr val="0033CC"/>
              </a:solidFill>
              <a:latin typeface="Times New Roman" pitchFamily="18" charset="0"/>
            </a:endParaRPr>
          </a:p>
        </p:txBody>
      </p:sp>
      <p:sp>
        <p:nvSpPr>
          <p:cNvPr id="862215" name="Text Box 7"/>
          <p:cNvSpPr txBox="1">
            <a:spLocks noChangeArrowheads="1"/>
          </p:cNvSpPr>
          <p:nvPr/>
        </p:nvSpPr>
        <p:spPr bwMode="auto">
          <a:xfrm>
            <a:off x="165100" y="4737100"/>
            <a:ext cx="4862513" cy="519113"/>
          </a:xfrm>
          <a:prstGeom prst="rect">
            <a:avLst/>
          </a:prstGeom>
          <a:noFill/>
          <a:ln w="76200" algn="ctr">
            <a:noFill/>
            <a:miter lim="800000"/>
            <a:headEnd/>
            <a:tailEnd/>
          </a:ln>
          <a:effectLst/>
        </p:spPr>
        <p:txBody>
          <a:bodyPr wrap="none">
            <a:spAutoFit/>
          </a:bodyPr>
          <a:lstStyle/>
          <a:p>
            <a:pPr algn="ctr"/>
            <a:r>
              <a:rPr lang="en-US"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31.</a:t>
            </a:r>
            <a:fld id="{96D5F969-4BC9-4128-A01A-37187470B52F}" type="slidenum">
              <a:rPr lang="en-US"/>
              <a:pPr/>
              <a:t>35</a:t>
            </a:fld>
            <a:endParaRPr lang="en-US"/>
          </a:p>
        </p:txBody>
      </p:sp>
      <p:sp>
        <p:nvSpPr>
          <p:cNvPr id="8960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600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6010"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96011"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a:t>A digital signature needs a public-key system.</a:t>
            </a:r>
          </a:p>
        </p:txBody>
      </p:sp>
      <p:grpSp>
        <p:nvGrpSpPr>
          <p:cNvPr id="2" name="Group 12"/>
          <p:cNvGrpSpPr>
            <a:grpSpLocks/>
          </p:cNvGrpSpPr>
          <p:nvPr/>
        </p:nvGrpSpPr>
        <p:grpSpPr bwMode="auto">
          <a:xfrm>
            <a:off x="457200" y="1981200"/>
            <a:ext cx="1143000" cy="566738"/>
            <a:chOff x="1200" y="1248"/>
            <a:chExt cx="720" cy="357"/>
          </a:xfrm>
        </p:grpSpPr>
        <p:pic>
          <p:nvPicPr>
            <p:cNvPr id="89601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60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31.</a:t>
            </a:r>
            <a:fld id="{CE8B2200-F45B-41DB-9704-D52630CB5F79}" type="slidenum">
              <a:rPr lang="en-US"/>
              <a:pPr/>
              <a:t>36</a:t>
            </a:fld>
            <a:endParaRPr lang="en-US"/>
          </a:p>
        </p:txBody>
      </p:sp>
      <p:sp>
        <p:nvSpPr>
          <p:cNvPr id="8755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55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5524" name="Text Box 4"/>
          <p:cNvSpPr txBox="1">
            <a:spLocks noChangeArrowheads="1"/>
          </p:cNvSpPr>
          <p:nvPr/>
        </p:nvSpPr>
        <p:spPr bwMode="auto">
          <a:xfrm>
            <a:off x="304800" y="762000"/>
            <a:ext cx="67183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31.11  </a:t>
            </a:r>
            <a:r>
              <a:rPr lang="en-US" sz="2000" i="1">
                <a:latin typeface="Times New Roman" pitchFamily="18" charset="0"/>
              </a:rPr>
              <a:t>Signing the message itself in digital signature</a:t>
            </a:r>
          </a:p>
        </p:txBody>
      </p:sp>
      <p:sp>
        <p:nvSpPr>
          <p:cNvPr id="875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5526" name="Picture 6"/>
          <p:cNvPicPr>
            <a:picLocks noChangeAspect="1" noChangeArrowheads="1"/>
          </p:cNvPicPr>
          <p:nvPr/>
        </p:nvPicPr>
        <p:blipFill>
          <a:blip r:embed="rId3"/>
          <a:srcRect/>
          <a:stretch>
            <a:fillRect/>
          </a:stretch>
        </p:blipFill>
        <p:spPr bwMode="auto">
          <a:xfrm>
            <a:off x="1084263" y="2547938"/>
            <a:ext cx="6307137" cy="1795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31.</a:t>
            </a:r>
            <a:fld id="{C77F56CC-412C-40DA-A256-59FC461A44BE}" type="slidenum">
              <a:rPr lang="en-US"/>
              <a:pPr/>
              <a:t>37</a:t>
            </a:fld>
            <a:endParaRPr lang="en-US"/>
          </a:p>
        </p:txBody>
      </p:sp>
      <p:sp>
        <p:nvSpPr>
          <p:cNvPr id="8970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7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70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7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7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70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70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70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703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897035"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a:t>In a cryptosystem, we use the private and public keys of the receiver;</a:t>
            </a:r>
          </a:p>
          <a:p>
            <a:pPr algn="ctr"/>
            <a:r>
              <a:rPr lang="en-US" sz="3200"/>
              <a:t>in digital signature, we use the private and public keys of the sender.</a:t>
            </a:r>
          </a:p>
        </p:txBody>
      </p:sp>
      <p:grpSp>
        <p:nvGrpSpPr>
          <p:cNvPr id="2" name="Group 12"/>
          <p:cNvGrpSpPr>
            <a:grpSpLocks/>
          </p:cNvGrpSpPr>
          <p:nvPr/>
        </p:nvGrpSpPr>
        <p:grpSpPr bwMode="auto">
          <a:xfrm>
            <a:off x="457200" y="1981200"/>
            <a:ext cx="1143000" cy="566738"/>
            <a:chOff x="1200" y="1248"/>
            <a:chExt cx="720" cy="357"/>
          </a:xfrm>
        </p:grpSpPr>
        <p:pic>
          <p:nvPicPr>
            <p:cNvPr id="89703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70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31.</a:t>
            </a:r>
            <a:fld id="{1076A40B-4500-420C-B42A-3D78E80EE891}" type="slidenum">
              <a:rPr lang="en-US"/>
              <a:pPr/>
              <a:t>38</a:t>
            </a:fld>
            <a:endParaRPr lang="en-US"/>
          </a:p>
        </p:txBody>
      </p:sp>
      <p:sp>
        <p:nvSpPr>
          <p:cNvPr id="8765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65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6548" name="Text Box 4"/>
          <p:cNvSpPr txBox="1">
            <a:spLocks noChangeArrowheads="1"/>
          </p:cNvSpPr>
          <p:nvPr/>
        </p:nvSpPr>
        <p:spPr bwMode="auto">
          <a:xfrm>
            <a:off x="304800" y="762000"/>
            <a:ext cx="60721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31.12  </a:t>
            </a:r>
            <a:r>
              <a:rPr lang="en-US" sz="2000" i="1">
                <a:latin typeface="Times New Roman" pitchFamily="18" charset="0"/>
              </a:rPr>
              <a:t>Signing the digest in a digital signature</a:t>
            </a:r>
          </a:p>
        </p:txBody>
      </p:sp>
      <p:sp>
        <p:nvSpPr>
          <p:cNvPr id="8765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6550" name="Picture 6"/>
          <p:cNvPicPr>
            <a:picLocks noChangeAspect="1" noChangeArrowheads="1"/>
          </p:cNvPicPr>
          <p:nvPr/>
        </p:nvPicPr>
        <p:blipFill>
          <a:blip r:embed="rId3"/>
          <a:srcRect/>
          <a:stretch>
            <a:fillRect/>
          </a:stretch>
        </p:blipFill>
        <p:spPr bwMode="auto">
          <a:xfrm>
            <a:off x="538163" y="1676400"/>
            <a:ext cx="7843837" cy="3813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31.</a:t>
            </a:r>
            <a:fld id="{D54F4C58-EB66-4DB2-AC1E-C51651BDF23C}" type="slidenum">
              <a:rPr lang="en-US"/>
              <a:pPr/>
              <a:t>39</a:t>
            </a:fld>
            <a:endParaRPr lang="en-US"/>
          </a:p>
        </p:txBody>
      </p:sp>
      <p:sp>
        <p:nvSpPr>
          <p:cNvPr id="8980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8058"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9805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a:t>A digital signature today provides message integrity.</a:t>
            </a:r>
          </a:p>
        </p:txBody>
      </p:sp>
      <p:grpSp>
        <p:nvGrpSpPr>
          <p:cNvPr id="2" name="Group 12"/>
          <p:cNvGrpSpPr>
            <a:grpSpLocks/>
          </p:cNvGrpSpPr>
          <p:nvPr/>
        </p:nvGrpSpPr>
        <p:grpSpPr bwMode="auto">
          <a:xfrm>
            <a:off x="457200" y="1981200"/>
            <a:ext cx="1143000" cy="566738"/>
            <a:chOff x="1200" y="1248"/>
            <a:chExt cx="720" cy="357"/>
          </a:xfrm>
        </p:grpSpPr>
        <p:pic>
          <p:nvPicPr>
            <p:cNvPr id="89806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806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9A48D5-B0A9-4155-AB63-EF3448EA924F}" type="slidenum">
              <a:rPr lang="en-US"/>
              <a:pPr/>
              <a:t>4</a:t>
            </a:fld>
            <a:endParaRPr lang="en-US"/>
          </a:p>
        </p:txBody>
      </p:sp>
      <p:sp>
        <p:nvSpPr>
          <p:cNvPr id="247810" name="Rectangle 2"/>
          <p:cNvSpPr>
            <a:spLocks noGrp="1" noChangeArrowheads="1"/>
          </p:cNvSpPr>
          <p:nvPr>
            <p:ph type="title"/>
          </p:nvPr>
        </p:nvSpPr>
        <p:spPr>
          <a:xfrm>
            <a:off x="609600" y="304800"/>
            <a:ext cx="7772400" cy="838200"/>
          </a:xfrm>
        </p:spPr>
        <p:txBody>
          <a:bodyPr/>
          <a:lstStyle/>
          <a:p>
            <a:pPr algn="ctr"/>
            <a:r>
              <a:rPr lang="en-US" sz="3600" dirty="0">
                <a:solidFill>
                  <a:srgbClr val="FF0000"/>
                </a:solidFill>
                <a:latin typeface="Bell MT" pitchFamily="18" charset="0"/>
              </a:rPr>
              <a:t>Basic Terminologies</a:t>
            </a:r>
          </a:p>
        </p:txBody>
      </p:sp>
      <p:sp>
        <p:nvSpPr>
          <p:cNvPr id="247811" name="Rectangle 3"/>
          <p:cNvSpPr>
            <a:spLocks noGrp="1" noChangeArrowheads="1"/>
          </p:cNvSpPr>
          <p:nvPr>
            <p:ph type="body" idx="1"/>
          </p:nvPr>
        </p:nvSpPr>
        <p:spPr>
          <a:xfrm>
            <a:off x="685800" y="1066800"/>
            <a:ext cx="7772400" cy="4953000"/>
          </a:xfrm>
        </p:spPr>
        <p:txBody>
          <a:bodyPr>
            <a:normAutofit lnSpcReduction="10000"/>
          </a:bodyPr>
          <a:lstStyle/>
          <a:p>
            <a:pPr>
              <a:lnSpc>
                <a:spcPct val="80000"/>
              </a:lnSpc>
            </a:pPr>
            <a:r>
              <a:rPr lang="en-US" sz="2800" dirty="0">
                <a:solidFill>
                  <a:schemeClr val="accent2"/>
                </a:solidFill>
                <a:latin typeface="Bell MT" pitchFamily="18" charset="0"/>
              </a:rPr>
              <a:t>Cryptography</a:t>
            </a:r>
            <a:r>
              <a:rPr lang="en-US" sz="2800" dirty="0">
                <a:latin typeface="Bell MT" pitchFamily="18" charset="0"/>
              </a:rPr>
              <a:t> deals with creating documents that can be shared secretly over public communication </a:t>
            </a:r>
            <a:r>
              <a:rPr lang="en-US" sz="2800" dirty="0" smtClean="0">
                <a:latin typeface="Bell MT" pitchFamily="18" charset="0"/>
              </a:rPr>
              <a:t>channels</a:t>
            </a:r>
          </a:p>
          <a:p>
            <a:pPr>
              <a:lnSpc>
                <a:spcPct val="80000"/>
              </a:lnSpc>
            </a:pPr>
            <a:endParaRPr lang="en-US" sz="2800" dirty="0">
              <a:latin typeface="Bell MT" pitchFamily="18" charset="0"/>
            </a:endParaRPr>
          </a:p>
          <a:p>
            <a:pPr>
              <a:lnSpc>
                <a:spcPct val="80000"/>
              </a:lnSpc>
            </a:pPr>
            <a:r>
              <a:rPr lang="en-US" sz="2800" dirty="0">
                <a:latin typeface="Bell MT" pitchFamily="18" charset="0"/>
              </a:rPr>
              <a:t>Cryptographic documents are decrypted with the key associated with encryption, with the knowledge of the </a:t>
            </a:r>
            <a:r>
              <a:rPr lang="en-US" sz="2800" dirty="0" smtClean="0">
                <a:latin typeface="Bell MT" pitchFamily="18" charset="0"/>
              </a:rPr>
              <a:t>encryptor.</a:t>
            </a:r>
          </a:p>
          <a:p>
            <a:pPr>
              <a:lnSpc>
                <a:spcPct val="80000"/>
              </a:lnSpc>
              <a:buNone/>
            </a:pPr>
            <a:endParaRPr lang="en-US" sz="2800" dirty="0">
              <a:latin typeface="Bell MT" pitchFamily="18" charset="0"/>
            </a:endParaRPr>
          </a:p>
          <a:p>
            <a:pPr>
              <a:lnSpc>
                <a:spcPct val="80000"/>
              </a:lnSpc>
            </a:pPr>
            <a:r>
              <a:rPr lang="en-US" sz="2800" dirty="0">
                <a:latin typeface="Bell MT" pitchFamily="18" charset="0"/>
              </a:rPr>
              <a:t>The word cryptography comes from the Greek words: </a:t>
            </a:r>
            <a:r>
              <a:rPr lang="en-US" sz="2800" dirty="0" err="1">
                <a:latin typeface="Bell MT" pitchFamily="18" charset="0"/>
              </a:rPr>
              <a:t>Krypto</a:t>
            </a:r>
            <a:r>
              <a:rPr lang="en-US" sz="2800" dirty="0">
                <a:latin typeface="Bell MT" pitchFamily="18" charset="0"/>
              </a:rPr>
              <a:t> (secret) and </a:t>
            </a:r>
            <a:r>
              <a:rPr lang="en-US" sz="2800" dirty="0" err="1">
                <a:latin typeface="Bell MT" pitchFamily="18" charset="0"/>
              </a:rPr>
              <a:t>graphein</a:t>
            </a:r>
            <a:r>
              <a:rPr lang="en-US" sz="2800" dirty="0">
                <a:latin typeface="Bell MT" pitchFamily="18" charset="0"/>
              </a:rPr>
              <a:t> (write</a:t>
            </a:r>
            <a:r>
              <a:rPr lang="en-US" sz="2800" dirty="0" smtClean="0">
                <a:latin typeface="Bell MT" pitchFamily="18" charset="0"/>
              </a:rPr>
              <a:t>).</a:t>
            </a:r>
          </a:p>
          <a:p>
            <a:pPr>
              <a:lnSpc>
                <a:spcPct val="80000"/>
              </a:lnSpc>
              <a:buNone/>
            </a:pPr>
            <a:endParaRPr lang="en-US" sz="2800" dirty="0">
              <a:latin typeface="Bell MT" pitchFamily="18" charset="0"/>
            </a:endParaRPr>
          </a:p>
          <a:p>
            <a:pPr>
              <a:lnSpc>
                <a:spcPct val="80000"/>
              </a:lnSpc>
            </a:pPr>
            <a:r>
              <a:rPr lang="en-US" sz="2800" dirty="0">
                <a:solidFill>
                  <a:schemeClr val="accent2"/>
                </a:solidFill>
                <a:latin typeface="Bell MT" pitchFamily="18" charset="0"/>
              </a:rPr>
              <a:t>Cryptanalysis</a:t>
            </a:r>
            <a:r>
              <a:rPr lang="en-US" sz="2800" dirty="0">
                <a:latin typeface="Bell MT" pitchFamily="18" charset="0"/>
              </a:rPr>
              <a:t> deals with finding the encryption key without the knowledge of the </a:t>
            </a:r>
            <a:r>
              <a:rPr lang="en-US" sz="2800" dirty="0" smtClean="0">
                <a:latin typeface="Bell MT" pitchFamily="18" charset="0"/>
              </a:rPr>
              <a:t>encryptor.</a:t>
            </a:r>
          </a:p>
          <a:p>
            <a:pPr>
              <a:lnSpc>
                <a:spcPct val="80000"/>
              </a:lnSpc>
              <a:buNone/>
            </a:pPr>
            <a:endParaRPr lang="en-US" sz="2400" dirty="0">
              <a:latin typeface="Bell MT"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31.</a:t>
            </a:r>
            <a:fld id="{C444B90D-E4FA-48B7-9370-109AA9D0C55F}" type="slidenum">
              <a:rPr lang="en-US"/>
              <a:pPr/>
              <a:t>40</a:t>
            </a:fld>
            <a:endParaRPr lang="en-US"/>
          </a:p>
        </p:txBody>
      </p:sp>
      <p:sp>
        <p:nvSpPr>
          <p:cNvPr id="8990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9082"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9908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fr-FR" sz="3200"/>
              <a:t>Digital signature provides message authentication.</a:t>
            </a:r>
            <a:endParaRPr lang="en-US" sz="3200"/>
          </a:p>
        </p:txBody>
      </p:sp>
      <p:grpSp>
        <p:nvGrpSpPr>
          <p:cNvPr id="2" name="Group 12"/>
          <p:cNvGrpSpPr>
            <a:grpSpLocks/>
          </p:cNvGrpSpPr>
          <p:nvPr/>
        </p:nvGrpSpPr>
        <p:grpSpPr bwMode="auto">
          <a:xfrm>
            <a:off x="457200" y="1981200"/>
            <a:ext cx="1143000" cy="566738"/>
            <a:chOff x="1200" y="1248"/>
            <a:chExt cx="720" cy="357"/>
          </a:xfrm>
        </p:grpSpPr>
        <p:pic>
          <p:nvPicPr>
            <p:cNvPr id="89908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90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31.</a:t>
            </a:r>
            <a:fld id="{AFF308D0-33BE-4275-9979-48E10C804621}" type="slidenum">
              <a:rPr lang="en-US"/>
              <a:pPr/>
              <a:t>41</a:t>
            </a:fld>
            <a:endParaRPr lang="en-US"/>
          </a:p>
        </p:txBody>
      </p:sp>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7572" name="Text Box 4"/>
          <p:cNvSpPr txBox="1">
            <a:spLocks noChangeArrowheads="1"/>
          </p:cNvSpPr>
          <p:nvPr/>
        </p:nvSpPr>
        <p:spPr bwMode="auto">
          <a:xfrm>
            <a:off x="304800" y="762000"/>
            <a:ext cx="63214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31.13  </a:t>
            </a:r>
            <a:r>
              <a:rPr lang="en-US" sz="2000" i="1">
                <a:latin typeface="Times New Roman" pitchFamily="18" charset="0"/>
              </a:rPr>
              <a:t>Using a trusted center for nonrepudiation</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7574" name="Picture 6"/>
          <p:cNvPicPr>
            <a:picLocks noChangeAspect="1" noChangeArrowheads="1"/>
          </p:cNvPicPr>
          <p:nvPr/>
        </p:nvPicPr>
        <p:blipFill>
          <a:blip r:embed="rId3"/>
          <a:srcRect/>
          <a:stretch>
            <a:fillRect/>
          </a:stretch>
        </p:blipFill>
        <p:spPr bwMode="auto">
          <a:xfrm>
            <a:off x="871538" y="2282825"/>
            <a:ext cx="7129462" cy="259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31.</a:t>
            </a:r>
            <a:fld id="{C3815400-A6C5-44E9-B606-9BF8BE86008F}" type="slidenum">
              <a:rPr lang="en-US"/>
              <a:pPr/>
              <a:t>42</a:t>
            </a:fld>
            <a:endParaRPr lang="en-US"/>
          </a:p>
        </p:txBody>
      </p:sp>
      <p:sp>
        <p:nvSpPr>
          <p:cNvPr id="9000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010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90010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a:t>Nonrepudiation can be provided using a trusted party.</a:t>
            </a:r>
          </a:p>
        </p:txBody>
      </p:sp>
      <p:grpSp>
        <p:nvGrpSpPr>
          <p:cNvPr id="2" name="Group 12"/>
          <p:cNvGrpSpPr>
            <a:grpSpLocks/>
          </p:cNvGrpSpPr>
          <p:nvPr/>
        </p:nvGrpSpPr>
        <p:grpSpPr bwMode="auto">
          <a:xfrm>
            <a:off x="457200" y="1981200"/>
            <a:ext cx="1143000" cy="566738"/>
            <a:chOff x="1200" y="1248"/>
            <a:chExt cx="720" cy="357"/>
          </a:xfrm>
        </p:grpSpPr>
        <p:pic>
          <p:nvPicPr>
            <p:cNvPr id="90010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011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31.</a:t>
            </a:r>
            <a:fld id="{232CBF24-B1BE-420D-8120-512A9CC6ADC2}" type="slidenum">
              <a:rPr lang="en-US"/>
              <a:pPr/>
              <a:t>43</a:t>
            </a:fld>
            <a:endParaRPr lang="en-US"/>
          </a:p>
        </p:txBody>
      </p:sp>
      <p:sp>
        <p:nvSpPr>
          <p:cNvPr id="8632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863235" name="Text Box 3"/>
          <p:cNvSpPr txBox="1">
            <a:spLocks noChangeArrowheads="1"/>
          </p:cNvSpPr>
          <p:nvPr/>
        </p:nvSpPr>
        <p:spPr bwMode="auto">
          <a:xfrm>
            <a:off x="228600" y="406400"/>
            <a:ext cx="6692900" cy="579438"/>
          </a:xfrm>
          <a:prstGeom prst="rect">
            <a:avLst/>
          </a:prstGeom>
          <a:noFill/>
          <a:ln w="9525">
            <a:noFill/>
            <a:miter lim="800000"/>
            <a:headEnd/>
            <a:tailEnd/>
          </a:ln>
          <a:effectLst/>
        </p:spPr>
        <p:txBody>
          <a:bodyPr wrap="none">
            <a:spAutoFit/>
          </a:bodyPr>
          <a:lstStyle/>
          <a:p>
            <a:r>
              <a:rPr lang="en-US" sz="3200">
                <a:effectLst>
                  <a:outerShdw blurRad="38100" dist="38100" dir="2700000" algn="tl">
                    <a:srgbClr val="C0C0C0"/>
                  </a:outerShdw>
                </a:effectLst>
                <a:latin typeface="Times" pitchFamily="18" charset="0"/>
              </a:rPr>
              <a:t>31-6   ENTITY AUTHENTICATION</a:t>
            </a:r>
          </a:p>
        </p:txBody>
      </p:sp>
      <p:sp>
        <p:nvSpPr>
          <p:cNvPr id="86323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63237" name="Rectangle 5"/>
          <p:cNvSpPr>
            <a:spLocks noChangeArrowheads="1"/>
          </p:cNvSpPr>
          <p:nvPr/>
        </p:nvSpPr>
        <p:spPr bwMode="auto">
          <a:xfrm>
            <a:off x="304800" y="1460500"/>
            <a:ext cx="8458200" cy="1938992"/>
          </a:xfrm>
          <a:prstGeom prst="rect">
            <a:avLst/>
          </a:prstGeom>
          <a:noFill/>
          <a:ln w="9525">
            <a:noFill/>
            <a:miter lim="800000"/>
            <a:headEnd/>
            <a:tailEnd/>
          </a:ln>
          <a:effectLst/>
        </p:spPr>
        <p:txBody>
          <a:bodyPr anchor="ctr">
            <a:spAutoFit/>
          </a:bodyPr>
          <a:lstStyle/>
          <a:p>
            <a:pPr algn="just" eaLnBrk="1" hangingPunct="1"/>
            <a:r>
              <a:rPr lang="en-US" sz="2400" i="1" dirty="0">
                <a:effectLst>
                  <a:outerShdw blurRad="38100" dist="38100" dir="2700000" algn="tl">
                    <a:srgbClr val="C0C0C0"/>
                  </a:outerShdw>
                </a:effectLst>
                <a:latin typeface="Times New Roman" pitchFamily="18" charset="0"/>
              </a:rPr>
              <a:t>Entity authentication is a technique designed to let one party prove the identity of another party. An entity can be a person, a process, a client, or a server. The entity whose identity needs to be proved is called the claimant; the party that tries to prove the identity of the claimant is called the verifier. </a:t>
            </a:r>
          </a:p>
        </p:txBody>
      </p:sp>
      <p:sp>
        <p:nvSpPr>
          <p:cNvPr id="863238" name="Rectangle 6"/>
          <p:cNvSpPr>
            <a:spLocks noChangeArrowheads="1"/>
          </p:cNvSpPr>
          <p:nvPr/>
        </p:nvSpPr>
        <p:spPr bwMode="auto">
          <a:xfrm>
            <a:off x="152400" y="4968875"/>
            <a:ext cx="5873750" cy="954107"/>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800" dirty="0">
                <a:solidFill>
                  <a:srgbClr val="0033CC"/>
                </a:solidFill>
                <a:latin typeface="Times New Roman" pitchFamily="18" charset="0"/>
              </a:rPr>
              <a:t>Passwords</a:t>
            </a:r>
            <a:r>
              <a:rPr lang="fr-FR" sz="2800" dirty="0">
                <a:solidFill>
                  <a:srgbClr val="0033CC"/>
                </a:solidFill>
                <a:latin typeface="Times New Roman" pitchFamily="18" charset="0"/>
              </a:rPr>
              <a:t/>
            </a:r>
            <a:br>
              <a:rPr lang="fr-FR" sz="2800" dirty="0">
                <a:solidFill>
                  <a:srgbClr val="0033CC"/>
                </a:solidFill>
                <a:latin typeface="Times New Roman" pitchFamily="18" charset="0"/>
              </a:rPr>
            </a:br>
            <a:endParaRPr lang="en-US" sz="2800" dirty="0">
              <a:solidFill>
                <a:srgbClr val="0033CC"/>
              </a:solidFill>
              <a:latin typeface="Times New Roman" pitchFamily="18" charset="0"/>
            </a:endParaRPr>
          </a:p>
        </p:txBody>
      </p:sp>
      <p:sp>
        <p:nvSpPr>
          <p:cNvPr id="863239" name="Text Box 7"/>
          <p:cNvSpPr txBox="1">
            <a:spLocks noChangeArrowheads="1"/>
          </p:cNvSpPr>
          <p:nvPr/>
        </p:nvSpPr>
        <p:spPr bwMode="auto">
          <a:xfrm>
            <a:off x="165100" y="4492625"/>
            <a:ext cx="4862513" cy="519113"/>
          </a:xfrm>
          <a:prstGeom prst="rect">
            <a:avLst/>
          </a:prstGeom>
          <a:noFill/>
          <a:ln w="76200" algn="ctr">
            <a:noFill/>
            <a:miter lim="800000"/>
            <a:headEnd/>
            <a:tailEnd/>
          </a:ln>
          <a:effectLst/>
        </p:spPr>
        <p:txBody>
          <a:bodyPr wrap="none">
            <a:spAutoFit/>
          </a:bodyPr>
          <a:lstStyle/>
          <a:p>
            <a:pPr algn="ctr"/>
            <a:r>
              <a:rPr lang="en-US" i="1" u="sng" dirty="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C8454F3-C452-49E4-BBE9-3C9BB895FABB}" type="slidenum">
              <a:rPr lang="en-US"/>
              <a:pPr/>
              <a:t>5</a:t>
            </a:fld>
            <a:endParaRPr lang="en-US"/>
          </a:p>
        </p:txBody>
      </p:sp>
      <p:sp>
        <p:nvSpPr>
          <p:cNvPr id="250882" name="Rectangle 2"/>
          <p:cNvSpPr>
            <a:spLocks noGrp="1" noChangeArrowheads="1"/>
          </p:cNvSpPr>
          <p:nvPr>
            <p:ph type="title"/>
          </p:nvPr>
        </p:nvSpPr>
        <p:spPr>
          <a:xfrm>
            <a:off x="685800" y="304800"/>
            <a:ext cx="7772400" cy="914400"/>
          </a:xfrm>
        </p:spPr>
        <p:txBody>
          <a:bodyPr/>
          <a:lstStyle/>
          <a:p>
            <a:pPr algn="ctr"/>
            <a:r>
              <a:rPr lang="en-US" sz="3600" dirty="0">
                <a:solidFill>
                  <a:srgbClr val="FF0000"/>
                </a:solidFill>
              </a:rPr>
              <a:t>Basic Terminologies</a:t>
            </a:r>
          </a:p>
        </p:txBody>
      </p:sp>
      <p:sp>
        <p:nvSpPr>
          <p:cNvPr id="250883" name="Rectangle 3"/>
          <p:cNvSpPr>
            <a:spLocks noGrp="1" noChangeArrowheads="1"/>
          </p:cNvSpPr>
          <p:nvPr>
            <p:ph type="body" idx="1"/>
          </p:nvPr>
        </p:nvSpPr>
        <p:spPr>
          <a:xfrm>
            <a:off x="762000" y="1066800"/>
            <a:ext cx="7772400" cy="5029200"/>
          </a:xfrm>
        </p:spPr>
        <p:txBody>
          <a:bodyPr>
            <a:noAutofit/>
          </a:bodyPr>
          <a:lstStyle/>
          <a:p>
            <a:pPr>
              <a:lnSpc>
                <a:spcPct val="90000"/>
              </a:lnSpc>
            </a:pPr>
            <a:r>
              <a:rPr lang="en-US" sz="2800" dirty="0">
                <a:solidFill>
                  <a:schemeClr val="accent2"/>
                </a:solidFill>
              </a:rPr>
              <a:t>Keys</a:t>
            </a:r>
            <a:r>
              <a:rPr lang="en-US" sz="2800" dirty="0"/>
              <a:t> are rules used in algorithms to convert a document into a secret document</a:t>
            </a:r>
          </a:p>
          <a:p>
            <a:pPr>
              <a:lnSpc>
                <a:spcPct val="90000"/>
              </a:lnSpc>
            </a:pPr>
            <a:r>
              <a:rPr lang="en-US" sz="2800" dirty="0"/>
              <a:t>Keys are of two types:</a:t>
            </a:r>
          </a:p>
          <a:p>
            <a:pPr lvl="1">
              <a:lnSpc>
                <a:spcPct val="90000"/>
              </a:lnSpc>
            </a:pPr>
            <a:r>
              <a:rPr lang="en-US" sz="2800" dirty="0">
                <a:solidFill>
                  <a:schemeClr val="accent2"/>
                </a:solidFill>
              </a:rPr>
              <a:t>Symmetric</a:t>
            </a:r>
          </a:p>
          <a:p>
            <a:pPr lvl="1">
              <a:lnSpc>
                <a:spcPct val="90000"/>
              </a:lnSpc>
            </a:pPr>
            <a:r>
              <a:rPr lang="en-US" sz="2800" dirty="0">
                <a:solidFill>
                  <a:schemeClr val="accent2"/>
                </a:solidFill>
              </a:rPr>
              <a:t>Asymmetric</a:t>
            </a:r>
          </a:p>
          <a:p>
            <a:pPr>
              <a:lnSpc>
                <a:spcPct val="90000"/>
              </a:lnSpc>
            </a:pPr>
            <a:r>
              <a:rPr lang="en-US" sz="2800" dirty="0"/>
              <a:t>A key is symmetric if the same key is used both for encryption and decryption</a:t>
            </a:r>
          </a:p>
          <a:p>
            <a:pPr>
              <a:lnSpc>
                <a:spcPct val="90000"/>
              </a:lnSpc>
            </a:pPr>
            <a:r>
              <a:rPr lang="en-US" sz="2800" dirty="0"/>
              <a:t>A key is asymmetric if different keys are used for encryption and </a:t>
            </a:r>
            <a:r>
              <a:rPr lang="en-US" sz="2800" dirty="0" smtClean="0"/>
              <a:t>decryption</a:t>
            </a:r>
          </a:p>
          <a:p>
            <a:r>
              <a:rPr lang="en-US" sz="2800" dirty="0" smtClean="0">
                <a:solidFill>
                  <a:schemeClr val="accent2"/>
                </a:solidFill>
              </a:rPr>
              <a:t>Plaintext</a:t>
            </a:r>
            <a:r>
              <a:rPr lang="en-US" sz="2800" dirty="0" smtClean="0"/>
              <a:t> is text that is in readable form</a:t>
            </a:r>
          </a:p>
          <a:p>
            <a:r>
              <a:rPr lang="en-US" sz="2800" dirty="0" err="1" smtClean="0">
                <a:solidFill>
                  <a:schemeClr val="accent2"/>
                </a:solidFill>
              </a:rPr>
              <a:t>Ciphertext</a:t>
            </a:r>
            <a:r>
              <a:rPr lang="en-US" sz="2800" dirty="0" smtClean="0"/>
              <a:t> results from plaintext by applying the encryption key</a:t>
            </a:r>
          </a:p>
          <a:p>
            <a:pPr>
              <a:lnSpc>
                <a:spcPct val="90000"/>
              </a:lnSpc>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3400" y="457200"/>
            <a:ext cx="8458200" cy="914400"/>
          </a:xfrm>
        </p:spPr>
        <p:txBody>
          <a:bodyPr/>
          <a:lstStyle/>
          <a:p>
            <a:r>
              <a:rPr lang="en-US" sz="3200" dirty="0" smtClean="0"/>
              <a:t>Friends and enemies: Alice, Bob, Trudy</a:t>
            </a:r>
            <a:endParaRPr lang="en-US" dirty="0" smtClean="0"/>
          </a:p>
        </p:txBody>
      </p:sp>
      <p:sp>
        <p:nvSpPr>
          <p:cNvPr id="4100" name="Rectangle 3"/>
          <p:cNvSpPr>
            <a:spLocks noGrp="1" noChangeArrowheads="1"/>
          </p:cNvSpPr>
          <p:nvPr>
            <p:ph type="body" sz="half" idx="1"/>
          </p:nvPr>
        </p:nvSpPr>
        <p:spPr>
          <a:xfrm>
            <a:off x="533400" y="1282700"/>
            <a:ext cx="8142288" cy="1617663"/>
          </a:xfrm>
        </p:spPr>
        <p:txBody>
          <a:bodyPr/>
          <a:lstStyle/>
          <a:p>
            <a:r>
              <a:rPr lang="en-US" sz="2400" smtClean="0"/>
              <a:t>well-known in network security world</a:t>
            </a:r>
          </a:p>
          <a:p>
            <a:r>
              <a:rPr lang="en-US" sz="2400" smtClean="0"/>
              <a:t>Bob, Alice (lovers!) want to communicate “securely”</a:t>
            </a:r>
          </a:p>
          <a:p>
            <a:r>
              <a:rPr lang="en-US" sz="2400" smtClean="0"/>
              <a:t>Trudy (intruder) may intercept, delete, add messages</a:t>
            </a:r>
          </a:p>
        </p:txBody>
      </p:sp>
      <p:pic>
        <p:nvPicPr>
          <p:cNvPr id="4103" name="Picture 6" descr="Eve"/>
          <p:cNvPicPr>
            <a:picLocks noGrp="1" noChangeAspect="1" noChangeArrowheads="1"/>
          </p:cNvPicPr>
          <p:nvPr>
            <p:ph sz="half" idx="2"/>
          </p:nvPr>
        </p:nvPicPr>
        <p:blipFill>
          <a:blip r:embed="rId2"/>
          <a:srcRect/>
          <a:stretch>
            <a:fillRect/>
          </a:stretch>
        </p:blipFill>
        <p:spPr>
          <a:xfrm>
            <a:off x="4408488" y="5337175"/>
            <a:ext cx="1082675" cy="1295400"/>
          </a:xfrm>
          <a:noFill/>
        </p:spPr>
      </p:pic>
      <p:sp>
        <p:nvSpPr>
          <p:cNvPr id="4098" name="Slide Number Placeholder 4"/>
          <p:cNvSpPr>
            <a:spLocks noGrp="1"/>
          </p:cNvSpPr>
          <p:nvPr>
            <p:ph type="sldNum" sz="quarter" idx="10"/>
          </p:nvPr>
        </p:nvSpPr>
        <p:spPr>
          <a:noFill/>
        </p:spPr>
        <p:txBody>
          <a:bodyPr/>
          <a:lstStyle/>
          <a:p>
            <a:fld id="{7BC203A1-F076-4BE0-AF44-3F7503482BE2}" type="slidenum">
              <a:rPr lang="en-US" smtClean="0"/>
              <a:pPr/>
              <a:t>6</a:t>
            </a:fld>
            <a:endParaRPr lang="en-US" smtClean="0"/>
          </a:p>
        </p:txBody>
      </p:sp>
      <p:pic>
        <p:nvPicPr>
          <p:cNvPr id="4101" name="Picture 4" descr="Alice"/>
          <p:cNvPicPr>
            <a:picLocks noChangeAspect="1" noChangeArrowheads="1"/>
          </p:cNvPicPr>
          <p:nvPr/>
        </p:nvPicPr>
        <p:blipFill>
          <a:blip r:embed="rId3"/>
          <a:srcRect/>
          <a:stretch>
            <a:fillRect/>
          </a:stretch>
        </p:blipFill>
        <p:spPr bwMode="auto">
          <a:xfrm>
            <a:off x="1377950" y="3370263"/>
            <a:ext cx="698500" cy="862012"/>
          </a:xfrm>
          <a:prstGeom prst="rect">
            <a:avLst/>
          </a:prstGeom>
          <a:noFill/>
          <a:ln w="9525">
            <a:noFill/>
            <a:miter lim="800000"/>
            <a:headEnd/>
            <a:tailEnd/>
          </a:ln>
        </p:spPr>
      </p:pic>
      <p:pic>
        <p:nvPicPr>
          <p:cNvPr id="4102" name="Picture 5" descr="Bob"/>
          <p:cNvPicPr>
            <a:picLocks noChangeAspect="1" noChangeArrowheads="1"/>
          </p:cNvPicPr>
          <p:nvPr/>
        </p:nvPicPr>
        <p:blipFill>
          <a:blip r:embed="rId4"/>
          <a:srcRect/>
          <a:stretch>
            <a:fillRect/>
          </a:stretch>
        </p:blipFill>
        <p:spPr bwMode="auto">
          <a:xfrm>
            <a:off x="6981825" y="3417888"/>
            <a:ext cx="812800" cy="830262"/>
          </a:xfrm>
          <a:prstGeom prst="rect">
            <a:avLst/>
          </a:prstGeom>
          <a:noFill/>
          <a:ln w="9525">
            <a:noFill/>
            <a:miter lim="800000"/>
            <a:headEnd/>
            <a:tailEnd/>
          </a:ln>
        </p:spPr>
      </p:pic>
      <p:sp>
        <p:nvSpPr>
          <p:cNvPr id="4104" name="Rectangle 7"/>
          <p:cNvSpPr>
            <a:spLocks noChangeArrowheads="1"/>
          </p:cNvSpPr>
          <p:nvPr/>
        </p:nvSpPr>
        <p:spPr bwMode="auto">
          <a:xfrm>
            <a:off x="2052638" y="4205288"/>
            <a:ext cx="1293812" cy="80327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5" name="Text Box 8"/>
          <p:cNvSpPr txBox="1">
            <a:spLocks noChangeArrowheads="1"/>
          </p:cNvSpPr>
          <p:nvPr/>
        </p:nvSpPr>
        <p:spPr bwMode="auto">
          <a:xfrm>
            <a:off x="2084388" y="4167188"/>
            <a:ext cx="1150937" cy="822325"/>
          </a:xfrm>
          <a:prstGeom prst="rect">
            <a:avLst/>
          </a:prstGeom>
          <a:noFill/>
          <a:ln w="9525">
            <a:noFill/>
            <a:miter lim="800000"/>
            <a:headEnd/>
            <a:tailEnd/>
          </a:ln>
        </p:spPr>
        <p:txBody>
          <a:bodyPr wrap="none">
            <a:spAutoFit/>
          </a:bodyPr>
          <a:lstStyle/>
          <a:p>
            <a:pPr algn="ctr"/>
            <a:r>
              <a:rPr lang="en-US" sz="2400">
                <a:solidFill>
                  <a:schemeClr val="bg1"/>
                </a:solidFill>
              </a:rPr>
              <a:t>secure</a:t>
            </a:r>
          </a:p>
          <a:p>
            <a:pPr algn="ctr"/>
            <a:r>
              <a:rPr lang="en-US" sz="2400">
                <a:solidFill>
                  <a:schemeClr val="bg1"/>
                </a:solidFill>
              </a:rPr>
              <a:t>sender</a:t>
            </a:r>
          </a:p>
        </p:txBody>
      </p:sp>
      <p:sp>
        <p:nvSpPr>
          <p:cNvPr id="4106" name="Rectangle 9"/>
          <p:cNvSpPr>
            <a:spLocks noChangeArrowheads="1"/>
          </p:cNvSpPr>
          <p:nvPr/>
        </p:nvSpPr>
        <p:spPr bwMode="auto">
          <a:xfrm>
            <a:off x="5780088" y="4217988"/>
            <a:ext cx="1293812" cy="80327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7" name="Text Box 10"/>
          <p:cNvSpPr txBox="1">
            <a:spLocks noChangeArrowheads="1"/>
          </p:cNvSpPr>
          <p:nvPr/>
        </p:nvSpPr>
        <p:spPr bwMode="auto">
          <a:xfrm>
            <a:off x="5745163" y="4194175"/>
            <a:ext cx="1366837" cy="822325"/>
          </a:xfrm>
          <a:prstGeom prst="rect">
            <a:avLst/>
          </a:prstGeom>
          <a:noFill/>
          <a:ln w="9525">
            <a:noFill/>
            <a:miter lim="800000"/>
            <a:headEnd/>
            <a:tailEnd/>
          </a:ln>
        </p:spPr>
        <p:txBody>
          <a:bodyPr wrap="none">
            <a:spAutoFit/>
          </a:bodyPr>
          <a:lstStyle/>
          <a:p>
            <a:pPr algn="ctr"/>
            <a:r>
              <a:rPr lang="en-US" sz="2400">
                <a:solidFill>
                  <a:schemeClr val="bg1"/>
                </a:solidFill>
              </a:rPr>
              <a:t>secure</a:t>
            </a:r>
          </a:p>
          <a:p>
            <a:pPr algn="ctr"/>
            <a:r>
              <a:rPr lang="en-US" sz="2400">
                <a:solidFill>
                  <a:schemeClr val="bg1"/>
                </a:solidFill>
              </a:rPr>
              <a:t>receiver</a:t>
            </a:r>
          </a:p>
        </p:txBody>
      </p:sp>
      <p:sp>
        <p:nvSpPr>
          <p:cNvPr id="4108" name="Text Box 11"/>
          <p:cNvSpPr txBox="1">
            <a:spLocks noChangeArrowheads="1"/>
          </p:cNvSpPr>
          <p:nvPr/>
        </p:nvSpPr>
        <p:spPr bwMode="auto">
          <a:xfrm>
            <a:off x="3052763" y="3460750"/>
            <a:ext cx="1244600" cy="457200"/>
          </a:xfrm>
          <a:prstGeom prst="rect">
            <a:avLst/>
          </a:prstGeom>
          <a:noFill/>
          <a:ln w="9525">
            <a:noFill/>
            <a:miter lim="800000"/>
            <a:headEnd/>
            <a:tailEnd/>
          </a:ln>
        </p:spPr>
        <p:txBody>
          <a:bodyPr wrap="none">
            <a:spAutoFit/>
          </a:bodyPr>
          <a:lstStyle/>
          <a:p>
            <a:pPr algn="ctr"/>
            <a:r>
              <a:rPr lang="en-US" sz="2400"/>
              <a:t>channel</a:t>
            </a:r>
          </a:p>
        </p:txBody>
      </p:sp>
      <p:sp>
        <p:nvSpPr>
          <p:cNvPr id="4109" name="Line 12"/>
          <p:cNvSpPr>
            <a:spLocks noChangeShapeType="1"/>
          </p:cNvSpPr>
          <p:nvPr/>
        </p:nvSpPr>
        <p:spPr bwMode="auto">
          <a:xfrm>
            <a:off x="3768725" y="3883025"/>
            <a:ext cx="238125" cy="449263"/>
          </a:xfrm>
          <a:prstGeom prst="line">
            <a:avLst/>
          </a:prstGeom>
          <a:noFill/>
          <a:ln w="9525">
            <a:solidFill>
              <a:schemeClr val="tx1"/>
            </a:solidFill>
            <a:round/>
            <a:headEnd/>
            <a:tailEnd/>
          </a:ln>
        </p:spPr>
        <p:txBody>
          <a:bodyPr/>
          <a:lstStyle/>
          <a:p>
            <a:endParaRPr lang="en-US"/>
          </a:p>
        </p:txBody>
      </p:sp>
      <p:sp>
        <p:nvSpPr>
          <p:cNvPr id="4110" name="Rectangle 13"/>
          <p:cNvSpPr>
            <a:spLocks noChangeArrowheads="1"/>
          </p:cNvSpPr>
          <p:nvPr/>
        </p:nvSpPr>
        <p:spPr bwMode="auto">
          <a:xfrm>
            <a:off x="3332163" y="4403725"/>
            <a:ext cx="2447925" cy="366713"/>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111" name="Line 14"/>
          <p:cNvSpPr>
            <a:spLocks noChangeShapeType="1"/>
          </p:cNvSpPr>
          <p:nvPr/>
        </p:nvSpPr>
        <p:spPr bwMode="auto">
          <a:xfrm flipV="1">
            <a:off x="3375025" y="4616450"/>
            <a:ext cx="2460625" cy="0"/>
          </a:xfrm>
          <a:prstGeom prst="line">
            <a:avLst/>
          </a:prstGeom>
          <a:noFill/>
          <a:ln w="76200">
            <a:solidFill>
              <a:schemeClr val="tx1"/>
            </a:solidFill>
            <a:round/>
            <a:headEnd type="triangle" w="med" len="med"/>
            <a:tailEnd type="triangle" w="med" len="med"/>
          </a:ln>
        </p:spPr>
        <p:txBody>
          <a:bodyPr/>
          <a:lstStyle/>
          <a:p>
            <a:endParaRPr lang="en-US"/>
          </a:p>
        </p:txBody>
      </p:sp>
      <p:sp>
        <p:nvSpPr>
          <p:cNvPr id="4112" name="Text Box 15"/>
          <p:cNvSpPr txBox="1">
            <a:spLocks noChangeArrowheads="1"/>
          </p:cNvSpPr>
          <p:nvPr/>
        </p:nvSpPr>
        <p:spPr bwMode="auto">
          <a:xfrm>
            <a:off x="4200525" y="3417888"/>
            <a:ext cx="1889125" cy="641350"/>
          </a:xfrm>
          <a:prstGeom prst="rect">
            <a:avLst/>
          </a:prstGeom>
          <a:noFill/>
          <a:ln w="9525">
            <a:noFill/>
            <a:miter lim="800000"/>
            <a:headEnd/>
            <a:tailEnd/>
          </a:ln>
        </p:spPr>
        <p:txBody>
          <a:bodyPr>
            <a:spAutoFit/>
          </a:bodyPr>
          <a:lstStyle/>
          <a:p>
            <a:pPr algn="ctr"/>
            <a:r>
              <a:rPr lang="en-US" sz="1800"/>
              <a:t>data, control messages</a:t>
            </a:r>
          </a:p>
        </p:txBody>
      </p:sp>
      <p:sp>
        <p:nvSpPr>
          <p:cNvPr id="4113" name="Line 16"/>
          <p:cNvSpPr>
            <a:spLocks noChangeShapeType="1"/>
          </p:cNvSpPr>
          <p:nvPr/>
        </p:nvSpPr>
        <p:spPr bwMode="auto">
          <a:xfrm>
            <a:off x="5046663" y="4035425"/>
            <a:ext cx="223837" cy="517525"/>
          </a:xfrm>
          <a:prstGeom prst="line">
            <a:avLst/>
          </a:prstGeom>
          <a:noFill/>
          <a:ln w="9525">
            <a:solidFill>
              <a:schemeClr val="tx1"/>
            </a:solidFill>
            <a:round/>
            <a:headEnd/>
            <a:tailEnd/>
          </a:ln>
        </p:spPr>
        <p:txBody>
          <a:bodyPr/>
          <a:lstStyle/>
          <a:p>
            <a:endParaRPr lang="en-US"/>
          </a:p>
        </p:txBody>
      </p:sp>
      <p:sp>
        <p:nvSpPr>
          <p:cNvPr id="4114" name="Freeform 17"/>
          <p:cNvSpPr>
            <a:spLocks/>
          </p:cNvSpPr>
          <p:nvPr/>
        </p:nvSpPr>
        <p:spPr bwMode="auto">
          <a:xfrm>
            <a:off x="3854450" y="4656138"/>
            <a:ext cx="573088" cy="914400"/>
          </a:xfrm>
          <a:custGeom>
            <a:avLst/>
            <a:gdLst>
              <a:gd name="T0" fmla="*/ 0 w 344"/>
              <a:gd name="T1" fmla="*/ 0 h 789"/>
              <a:gd name="T2" fmla="*/ 516446 w 344"/>
              <a:gd name="T3" fmla="*/ 164569 h 789"/>
              <a:gd name="T4" fmla="*/ 546433 w 344"/>
              <a:gd name="T5" fmla="*/ 914400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p:spPr>
        <p:txBody>
          <a:bodyPr/>
          <a:lstStyle/>
          <a:p>
            <a:endParaRPr lang="en-US"/>
          </a:p>
        </p:txBody>
      </p:sp>
      <p:sp>
        <p:nvSpPr>
          <p:cNvPr id="4115" name="Freeform 18"/>
          <p:cNvSpPr>
            <a:spLocks/>
          </p:cNvSpPr>
          <p:nvPr/>
        </p:nvSpPr>
        <p:spPr bwMode="auto">
          <a:xfrm flipH="1">
            <a:off x="4529138" y="4654550"/>
            <a:ext cx="573087" cy="914400"/>
          </a:xfrm>
          <a:custGeom>
            <a:avLst/>
            <a:gdLst>
              <a:gd name="T0" fmla="*/ 0 w 344"/>
              <a:gd name="T1" fmla="*/ 0 h 789"/>
              <a:gd name="T2" fmla="*/ 516445 w 344"/>
              <a:gd name="T3" fmla="*/ 164569 h 789"/>
              <a:gd name="T4" fmla="*/ 546432 w 344"/>
              <a:gd name="T5" fmla="*/ 914400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p:spPr>
        <p:txBody>
          <a:bodyPr/>
          <a:lstStyle/>
          <a:p>
            <a:endParaRPr lang="en-US"/>
          </a:p>
        </p:txBody>
      </p:sp>
      <p:sp>
        <p:nvSpPr>
          <p:cNvPr id="4116" name="Line 19"/>
          <p:cNvSpPr>
            <a:spLocks noChangeShapeType="1"/>
          </p:cNvSpPr>
          <p:nvPr/>
        </p:nvSpPr>
        <p:spPr bwMode="auto">
          <a:xfrm flipV="1">
            <a:off x="1279525" y="4586288"/>
            <a:ext cx="814388" cy="0"/>
          </a:xfrm>
          <a:prstGeom prst="line">
            <a:avLst/>
          </a:prstGeom>
          <a:noFill/>
          <a:ln w="28575">
            <a:solidFill>
              <a:schemeClr val="tx1"/>
            </a:solidFill>
            <a:round/>
            <a:headEnd/>
            <a:tailEnd type="triangle" w="med" len="med"/>
          </a:ln>
        </p:spPr>
        <p:txBody>
          <a:bodyPr/>
          <a:lstStyle/>
          <a:p>
            <a:endParaRPr lang="en-US"/>
          </a:p>
        </p:txBody>
      </p:sp>
      <p:sp>
        <p:nvSpPr>
          <p:cNvPr id="4117" name="Text Box 20"/>
          <p:cNvSpPr txBox="1">
            <a:spLocks noChangeArrowheads="1"/>
          </p:cNvSpPr>
          <p:nvPr/>
        </p:nvSpPr>
        <p:spPr bwMode="auto">
          <a:xfrm>
            <a:off x="504825" y="4316413"/>
            <a:ext cx="817563" cy="457200"/>
          </a:xfrm>
          <a:prstGeom prst="rect">
            <a:avLst/>
          </a:prstGeom>
          <a:noFill/>
          <a:ln w="9525">
            <a:noFill/>
            <a:miter lim="800000"/>
            <a:headEnd/>
            <a:tailEnd/>
          </a:ln>
        </p:spPr>
        <p:txBody>
          <a:bodyPr wrap="none">
            <a:spAutoFit/>
          </a:bodyPr>
          <a:lstStyle/>
          <a:p>
            <a:pPr algn="ctr"/>
            <a:r>
              <a:rPr lang="en-US" sz="2400"/>
              <a:t>data</a:t>
            </a:r>
          </a:p>
        </p:txBody>
      </p:sp>
      <p:sp>
        <p:nvSpPr>
          <p:cNvPr id="4118" name="Line 21"/>
          <p:cNvSpPr>
            <a:spLocks noChangeShapeType="1"/>
          </p:cNvSpPr>
          <p:nvPr/>
        </p:nvSpPr>
        <p:spPr bwMode="auto">
          <a:xfrm flipV="1">
            <a:off x="7086600" y="4556125"/>
            <a:ext cx="814388" cy="0"/>
          </a:xfrm>
          <a:prstGeom prst="line">
            <a:avLst/>
          </a:prstGeom>
          <a:noFill/>
          <a:ln w="28575">
            <a:solidFill>
              <a:schemeClr val="tx1"/>
            </a:solidFill>
            <a:round/>
            <a:headEnd/>
            <a:tailEnd type="triangle" w="med" len="med"/>
          </a:ln>
        </p:spPr>
        <p:txBody>
          <a:bodyPr/>
          <a:lstStyle/>
          <a:p>
            <a:endParaRPr lang="en-US"/>
          </a:p>
        </p:txBody>
      </p:sp>
      <p:sp>
        <p:nvSpPr>
          <p:cNvPr id="4119" name="Text Box 22"/>
          <p:cNvSpPr txBox="1">
            <a:spLocks noChangeArrowheads="1"/>
          </p:cNvSpPr>
          <p:nvPr/>
        </p:nvSpPr>
        <p:spPr bwMode="auto">
          <a:xfrm>
            <a:off x="7874000" y="4286250"/>
            <a:ext cx="817563" cy="457200"/>
          </a:xfrm>
          <a:prstGeom prst="rect">
            <a:avLst/>
          </a:prstGeom>
          <a:noFill/>
          <a:ln w="9525">
            <a:noFill/>
            <a:miter lim="800000"/>
            <a:headEnd/>
            <a:tailEnd/>
          </a:ln>
        </p:spPr>
        <p:txBody>
          <a:bodyPr wrap="none">
            <a:spAutoFit/>
          </a:bodyPr>
          <a:lstStyle/>
          <a:p>
            <a:pPr algn="ctr"/>
            <a:r>
              <a:rPr lang="en-US" sz="2400"/>
              <a:t>data</a:t>
            </a:r>
          </a:p>
        </p:txBody>
      </p:sp>
      <p:sp>
        <p:nvSpPr>
          <p:cNvPr id="4120" name="Text Box 23"/>
          <p:cNvSpPr txBox="1">
            <a:spLocks noChangeArrowheads="1"/>
          </p:cNvSpPr>
          <p:nvPr/>
        </p:nvSpPr>
        <p:spPr bwMode="auto">
          <a:xfrm>
            <a:off x="701675" y="3089275"/>
            <a:ext cx="900113" cy="457200"/>
          </a:xfrm>
          <a:prstGeom prst="rect">
            <a:avLst/>
          </a:prstGeom>
          <a:noFill/>
          <a:ln w="9525">
            <a:noFill/>
            <a:miter lim="800000"/>
            <a:headEnd/>
            <a:tailEnd/>
          </a:ln>
        </p:spPr>
        <p:txBody>
          <a:bodyPr wrap="none">
            <a:spAutoFit/>
          </a:bodyPr>
          <a:lstStyle/>
          <a:p>
            <a:pPr algn="ctr"/>
            <a:r>
              <a:rPr lang="en-US" sz="2400">
                <a:solidFill>
                  <a:schemeClr val="accent2"/>
                </a:solidFill>
              </a:rPr>
              <a:t>Alice</a:t>
            </a:r>
          </a:p>
        </p:txBody>
      </p:sp>
      <p:sp>
        <p:nvSpPr>
          <p:cNvPr id="4121" name="Text Box 24"/>
          <p:cNvSpPr txBox="1">
            <a:spLocks noChangeArrowheads="1"/>
          </p:cNvSpPr>
          <p:nvPr/>
        </p:nvSpPr>
        <p:spPr bwMode="auto">
          <a:xfrm>
            <a:off x="7670800" y="3100388"/>
            <a:ext cx="717550" cy="457200"/>
          </a:xfrm>
          <a:prstGeom prst="rect">
            <a:avLst/>
          </a:prstGeom>
          <a:noFill/>
          <a:ln w="9525">
            <a:noFill/>
            <a:miter lim="800000"/>
            <a:headEnd/>
            <a:tailEnd/>
          </a:ln>
        </p:spPr>
        <p:txBody>
          <a:bodyPr wrap="none">
            <a:spAutoFit/>
          </a:bodyPr>
          <a:lstStyle/>
          <a:p>
            <a:pPr algn="ctr"/>
            <a:r>
              <a:rPr lang="en-US" sz="2400">
                <a:solidFill>
                  <a:schemeClr val="accent2"/>
                </a:solidFill>
              </a:rPr>
              <a:t>Bob</a:t>
            </a:r>
          </a:p>
        </p:txBody>
      </p:sp>
      <p:sp>
        <p:nvSpPr>
          <p:cNvPr id="4122" name="Text Box 25"/>
          <p:cNvSpPr txBox="1">
            <a:spLocks noChangeArrowheads="1"/>
          </p:cNvSpPr>
          <p:nvPr/>
        </p:nvSpPr>
        <p:spPr bwMode="auto">
          <a:xfrm>
            <a:off x="3359150" y="5727700"/>
            <a:ext cx="1035050" cy="457200"/>
          </a:xfrm>
          <a:prstGeom prst="rect">
            <a:avLst/>
          </a:prstGeom>
          <a:noFill/>
          <a:ln w="9525">
            <a:noFill/>
            <a:miter lim="800000"/>
            <a:headEnd/>
            <a:tailEnd/>
          </a:ln>
        </p:spPr>
        <p:txBody>
          <a:bodyPr wrap="none">
            <a:spAutoFit/>
          </a:bodyPr>
          <a:lstStyle/>
          <a:p>
            <a:pPr algn="ctr"/>
            <a:r>
              <a:rPr lang="en-US" sz="2400">
                <a:solidFill>
                  <a:schemeClr val="accent2"/>
                </a:solidFill>
              </a:rPr>
              <a:t>Trudy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Who might Bob, Alice be?</a:t>
            </a:r>
          </a:p>
        </p:txBody>
      </p:sp>
      <p:sp>
        <p:nvSpPr>
          <p:cNvPr id="5124" name="Rectangle 3"/>
          <p:cNvSpPr>
            <a:spLocks noGrp="1" noChangeArrowheads="1"/>
          </p:cNvSpPr>
          <p:nvPr>
            <p:ph idx="1"/>
          </p:nvPr>
        </p:nvSpPr>
        <p:spPr>
          <a:xfrm>
            <a:off x="533400" y="1600200"/>
            <a:ext cx="7772400" cy="3240088"/>
          </a:xfrm>
        </p:spPr>
        <p:txBody>
          <a:bodyPr/>
          <a:lstStyle/>
          <a:p>
            <a:pPr>
              <a:lnSpc>
                <a:spcPct val="90000"/>
              </a:lnSpc>
            </a:pPr>
            <a:r>
              <a:rPr lang="en-US" dirty="0" smtClean="0">
                <a:solidFill>
                  <a:srgbClr val="92D050"/>
                </a:solidFill>
              </a:rPr>
              <a:t>… well, </a:t>
            </a:r>
            <a:r>
              <a:rPr lang="en-US" i="1" dirty="0" smtClean="0">
                <a:solidFill>
                  <a:srgbClr val="92D050"/>
                </a:solidFill>
              </a:rPr>
              <a:t>real-life</a:t>
            </a:r>
            <a:r>
              <a:rPr lang="en-US" dirty="0" smtClean="0">
                <a:solidFill>
                  <a:srgbClr val="92D050"/>
                </a:solidFill>
              </a:rPr>
              <a:t> Bobs and </a:t>
            </a:r>
            <a:r>
              <a:rPr lang="en-US" dirty="0" err="1" smtClean="0">
                <a:solidFill>
                  <a:srgbClr val="92D050"/>
                </a:solidFill>
              </a:rPr>
              <a:t>Alices</a:t>
            </a:r>
            <a:r>
              <a:rPr lang="en-US" dirty="0" smtClean="0">
                <a:solidFill>
                  <a:srgbClr val="92D050"/>
                </a:solidFill>
              </a:rPr>
              <a:t>!</a:t>
            </a:r>
          </a:p>
          <a:p>
            <a:pPr>
              <a:lnSpc>
                <a:spcPct val="90000"/>
              </a:lnSpc>
            </a:pPr>
            <a:r>
              <a:rPr lang="en-US" dirty="0" smtClean="0">
                <a:solidFill>
                  <a:srgbClr val="92D050"/>
                </a:solidFill>
              </a:rPr>
              <a:t>Web browser/server for electronic transactions (e.g., on-line purchases)</a:t>
            </a:r>
          </a:p>
          <a:p>
            <a:pPr>
              <a:lnSpc>
                <a:spcPct val="90000"/>
              </a:lnSpc>
            </a:pPr>
            <a:r>
              <a:rPr lang="en-US" dirty="0" smtClean="0">
                <a:solidFill>
                  <a:srgbClr val="92D050"/>
                </a:solidFill>
              </a:rPr>
              <a:t>on-line banking client/server</a:t>
            </a:r>
          </a:p>
          <a:p>
            <a:pPr>
              <a:lnSpc>
                <a:spcPct val="90000"/>
              </a:lnSpc>
            </a:pPr>
            <a:r>
              <a:rPr lang="en-US" dirty="0" smtClean="0">
                <a:solidFill>
                  <a:srgbClr val="92D050"/>
                </a:solidFill>
              </a:rPr>
              <a:t>DNS servers</a:t>
            </a:r>
          </a:p>
          <a:p>
            <a:pPr>
              <a:lnSpc>
                <a:spcPct val="90000"/>
              </a:lnSpc>
            </a:pPr>
            <a:r>
              <a:rPr lang="en-US" dirty="0" smtClean="0">
                <a:solidFill>
                  <a:srgbClr val="92D050"/>
                </a:solidFill>
              </a:rPr>
              <a:t>routers exchanging routing table updates</a:t>
            </a:r>
          </a:p>
        </p:txBody>
      </p:sp>
      <p:sp>
        <p:nvSpPr>
          <p:cNvPr id="5122" name="Slide Number Placeholder 3"/>
          <p:cNvSpPr>
            <a:spLocks noGrp="1"/>
          </p:cNvSpPr>
          <p:nvPr>
            <p:ph type="sldNum" sz="quarter" idx="12"/>
          </p:nvPr>
        </p:nvSpPr>
        <p:spPr>
          <a:noFill/>
        </p:spPr>
        <p:txBody>
          <a:bodyPr/>
          <a:lstStyle/>
          <a:p>
            <a:fld id="{7FD4D490-6B75-458C-9D31-F8B37FFAE68B}"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09600" y="304800"/>
            <a:ext cx="7772400" cy="1143000"/>
          </a:xfrm>
        </p:spPr>
        <p:txBody>
          <a:bodyPr/>
          <a:lstStyle/>
          <a:p>
            <a:r>
              <a:rPr lang="en-US" sz="3600" dirty="0" smtClean="0"/>
              <a:t>The language of cryptography</a:t>
            </a:r>
            <a:endParaRPr lang="en-US" dirty="0" smtClean="0"/>
          </a:p>
        </p:txBody>
      </p:sp>
      <p:sp>
        <p:nvSpPr>
          <p:cNvPr id="6148" name="Rectangle 3"/>
          <p:cNvSpPr>
            <a:spLocks noGrp="1" noChangeArrowheads="1"/>
          </p:cNvSpPr>
          <p:nvPr>
            <p:ph idx="1"/>
          </p:nvPr>
        </p:nvSpPr>
        <p:spPr>
          <a:xfrm>
            <a:off x="533400" y="4953000"/>
            <a:ext cx="8218488" cy="1203325"/>
          </a:xfrm>
        </p:spPr>
        <p:txBody>
          <a:bodyPr>
            <a:normAutofit fontScale="92500" lnSpcReduction="10000"/>
          </a:bodyPr>
          <a:lstStyle/>
          <a:p>
            <a:pPr>
              <a:buFont typeface="ZapfDingbats" pitchFamily="82" charset="2"/>
              <a:buNone/>
            </a:pPr>
            <a:r>
              <a:rPr lang="en-US" sz="2400" dirty="0" smtClean="0">
                <a:solidFill>
                  <a:srgbClr val="FF0000"/>
                </a:solidFill>
              </a:rPr>
              <a:t>m </a:t>
            </a:r>
            <a:r>
              <a:rPr lang="en-US" sz="2400" dirty="0" smtClean="0"/>
              <a:t>plaintext message</a:t>
            </a:r>
          </a:p>
          <a:p>
            <a:pPr>
              <a:buFont typeface="ZapfDingbats" pitchFamily="82" charset="2"/>
              <a:buNone/>
            </a:pPr>
            <a:r>
              <a:rPr lang="en-US" sz="2400" dirty="0" smtClean="0">
                <a:solidFill>
                  <a:srgbClr val="FF0000"/>
                </a:solidFill>
              </a:rPr>
              <a:t>K</a:t>
            </a:r>
            <a:r>
              <a:rPr lang="en-US" sz="2400" baseline="-25000" dirty="0" smtClean="0">
                <a:solidFill>
                  <a:srgbClr val="FF0000"/>
                </a:solidFill>
              </a:rPr>
              <a:t>A</a:t>
            </a:r>
            <a:r>
              <a:rPr lang="en-US" sz="2400" dirty="0" smtClean="0">
                <a:solidFill>
                  <a:srgbClr val="FF0000"/>
                </a:solidFill>
              </a:rPr>
              <a:t>(m) </a:t>
            </a:r>
            <a:r>
              <a:rPr lang="en-US" sz="2400" dirty="0" smtClean="0"/>
              <a:t>ciphertext, encrypted with key K</a:t>
            </a:r>
            <a:r>
              <a:rPr lang="en-US" sz="2400" baseline="-25000" dirty="0" smtClean="0"/>
              <a:t>A</a:t>
            </a:r>
            <a:endParaRPr lang="en-US" sz="2400" dirty="0" smtClean="0"/>
          </a:p>
          <a:p>
            <a:pPr>
              <a:buFont typeface="ZapfDingbats" pitchFamily="82" charset="2"/>
              <a:buNone/>
            </a:pPr>
            <a:r>
              <a:rPr lang="en-US" sz="2400" dirty="0" smtClean="0">
                <a:solidFill>
                  <a:srgbClr val="FF3300"/>
                </a:solidFill>
              </a:rPr>
              <a:t>m = K</a:t>
            </a:r>
            <a:r>
              <a:rPr lang="en-US" sz="2400" baseline="-25000" dirty="0" smtClean="0">
                <a:solidFill>
                  <a:srgbClr val="FF3300"/>
                </a:solidFill>
              </a:rPr>
              <a:t>B</a:t>
            </a:r>
            <a:r>
              <a:rPr lang="en-US" sz="2400" dirty="0" smtClean="0">
                <a:solidFill>
                  <a:srgbClr val="FF3300"/>
                </a:solidFill>
              </a:rPr>
              <a:t>(K</a:t>
            </a:r>
            <a:r>
              <a:rPr lang="en-US" sz="2400" baseline="-25000" dirty="0" smtClean="0">
                <a:solidFill>
                  <a:srgbClr val="FF3300"/>
                </a:solidFill>
              </a:rPr>
              <a:t>A</a:t>
            </a:r>
            <a:r>
              <a:rPr lang="en-US" sz="2400" dirty="0" smtClean="0">
                <a:solidFill>
                  <a:srgbClr val="FF3300"/>
                </a:solidFill>
              </a:rPr>
              <a:t>(m))</a:t>
            </a:r>
            <a:endParaRPr lang="en-US" sz="2400" baseline="-25000" dirty="0" smtClean="0">
              <a:solidFill>
                <a:srgbClr val="FF3300"/>
              </a:solidFill>
            </a:endParaRPr>
          </a:p>
          <a:p>
            <a:pPr>
              <a:buFont typeface="ZapfDingbats" pitchFamily="82" charset="2"/>
              <a:buNone/>
            </a:pPr>
            <a:endParaRPr lang="en-US" sz="2400" dirty="0" smtClean="0"/>
          </a:p>
        </p:txBody>
      </p:sp>
      <p:sp>
        <p:nvSpPr>
          <p:cNvPr id="6146" name="Slide Number Placeholder 3"/>
          <p:cNvSpPr>
            <a:spLocks noGrp="1"/>
          </p:cNvSpPr>
          <p:nvPr>
            <p:ph type="sldNum" sz="quarter" idx="12"/>
          </p:nvPr>
        </p:nvSpPr>
        <p:spPr>
          <a:noFill/>
        </p:spPr>
        <p:txBody>
          <a:bodyPr/>
          <a:lstStyle/>
          <a:p>
            <a:fld id="{914178A2-F9B2-4B65-9556-22BCDEFC51EF}" type="slidenum">
              <a:rPr lang="en-US" smtClean="0"/>
              <a:pPr/>
              <a:t>8</a:t>
            </a:fld>
            <a:endParaRPr lang="en-US" smtClean="0"/>
          </a:p>
        </p:txBody>
      </p:sp>
      <p:grpSp>
        <p:nvGrpSpPr>
          <p:cNvPr id="2" name="Group 4"/>
          <p:cNvGrpSpPr>
            <a:grpSpLocks/>
          </p:cNvGrpSpPr>
          <p:nvPr/>
        </p:nvGrpSpPr>
        <p:grpSpPr bwMode="auto">
          <a:xfrm>
            <a:off x="609600" y="1371600"/>
            <a:ext cx="7805738" cy="3309938"/>
            <a:chOff x="357" y="896"/>
            <a:chExt cx="4917" cy="2085"/>
          </a:xfrm>
        </p:grpSpPr>
        <p:sp>
          <p:nvSpPr>
            <p:cNvPr id="6150" name="Text Box 5"/>
            <p:cNvSpPr txBox="1">
              <a:spLocks noChangeArrowheads="1"/>
            </p:cNvSpPr>
            <p:nvPr/>
          </p:nvSpPr>
          <p:spPr bwMode="auto">
            <a:xfrm>
              <a:off x="357" y="1679"/>
              <a:ext cx="789" cy="250"/>
            </a:xfrm>
            <a:prstGeom prst="rect">
              <a:avLst/>
            </a:prstGeom>
            <a:solidFill>
              <a:schemeClr val="bg1"/>
            </a:solidFill>
            <a:ln w="9525">
              <a:noFill/>
              <a:miter lim="800000"/>
              <a:headEnd/>
              <a:tailEnd/>
            </a:ln>
          </p:spPr>
          <p:txBody>
            <a:bodyPr wrap="none">
              <a:spAutoFit/>
            </a:bodyPr>
            <a:lstStyle/>
            <a:p>
              <a:pPr algn="ctr"/>
              <a:r>
                <a:rPr lang="en-US">
                  <a:solidFill>
                    <a:srgbClr val="FF0000"/>
                  </a:solidFill>
                </a:rPr>
                <a:t>plaintext</a:t>
              </a:r>
            </a:p>
          </p:txBody>
        </p:sp>
        <p:sp>
          <p:nvSpPr>
            <p:cNvPr id="6151" name="Text Box 6"/>
            <p:cNvSpPr txBox="1">
              <a:spLocks noChangeArrowheads="1"/>
            </p:cNvSpPr>
            <p:nvPr/>
          </p:nvSpPr>
          <p:spPr bwMode="auto">
            <a:xfrm>
              <a:off x="4482" y="1667"/>
              <a:ext cx="789" cy="250"/>
            </a:xfrm>
            <a:prstGeom prst="rect">
              <a:avLst/>
            </a:prstGeom>
            <a:solidFill>
              <a:schemeClr val="bg1"/>
            </a:solidFill>
            <a:ln w="9525">
              <a:noFill/>
              <a:miter lim="800000"/>
              <a:headEnd/>
              <a:tailEnd/>
            </a:ln>
          </p:spPr>
          <p:txBody>
            <a:bodyPr wrap="none">
              <a:spAutoFit/>
            </a:bodyPr>
            <a:lstStyle/>
            <a:p>
              <a:pPr algn="ctr"/>
              <a:r>
                <a:rPr lang="en-US">
                  <a:solidFill>
                    <a:srgbClr val="FF0000"/>
                  </a:solidFill>
                </a:rPr>
                <a:t>plaintext</a:t>
              </a:r>
            </a:p>
          </p:txBody>
        </p:sp>
        <p:sp>
          <p:nvSpPr>
            <p:cNvPr id="6152" name="Text Box 7"/>
            <p:cNvSpPr txBox="1">
              <a:spLocks noChangeArrowheads="1"/>
            </p:cNvSpPr>
            <p:nvPr/>
          </p:nvSpPr>
          <p:spPr bwMode="auto">
            <a:xfrm>
              <a:off x="2391" y="1655"/>
              <a:ext cx="918" cy="250"/>
            </a:xfrm>
            <a:prstGeom prst="rect">
              <a:avLst/>
            </a:prstGeom>
            <a:solidFill>
              <a:schemeClr val="bg1"/>
            </a:solidFill>
            <a:ln w="9525">
              <a:noFill/>
              <a:miter lim="800000"/>
              <a:headEnd/>
              <a:tailEnd/>
            </a:ln>
          </p:spPr>
          <p:txBody>
            <a:bodyPr wrap="none">
              <a:spAutoFit/>
            </a:bodyPr>
            <a:lstStyle/>
            <a:p>
              <a:pPr algn="ctr"/>
              <a:r>
                <a:rPr lang="en-US" dirty="0">
                  <a:solidFill>
                    <a:srgbClr val="FF0000"/>
                  </a:solidFill>
                </a:rPr>
                <a:t>ciphertext</a:t>
              </a:r>
            </a:p>
          </p:txBody>
        </p:sp>
        <p:grpSp>
          <p:nvGrpSpPr>
            <p:cNvPr id="3" name="Group 8"/>
            <p:cNvGrpSpPr>
              <a:grpSpLocks/>
            </p:cNvGrpSpPr>
            <p:nvPr/>
          </p:nvGrpSpPr>
          <p:grpSpPr bwMode="auto">
            <a:xfrm>
              <a:off x="1342" y="1036"/>
              <a:ext cx="329" cy="383"/>
              <a:chOff x="195" y="1789"/>
              <a:chExt cx="329" cy="383"/>
            </a:xfrm>
          </p:grpSpPr>
          <p:sp>
            <p:nvSpPr>
              <p:cNvPr id="6175" name="Text Box 9"/>
              <p:cNvSpPr txBox="1">
                <a:spLocks noChangeArrowheads="1"/>
              </p:cNvSpPr>
              <p:nvPr/>
            </p:nvSpPr>
            <p:spPr bwMode="auto">
              <a:xfrm>
                <a:off x="195" y="1789"/>
                <a:ext cx="233" cy="288"/>
              </a:xfrm>
              <a:prstGeom prst="rect">
                <a:avLst/>
              </a:prstGeom>
              <a:solidFill>
                <a:schemeClr val="bg1"/>
              </a:solidFill>
              <a:ln w="9525">
                <a:noFill/>
                <a:miter lim="800000"/>
                <a:headEnd/>
                <a:tailEnd/>
              </a:ln>
            </p:spPr>
            <p:txBody>
              <a:bodyPr wrap="none">
                <a:spAutoFit/>
              </a:bodyPr>
              <a:lstStyle/>
              <a:p>
                <a:pPr algn="ctr"/>
                <a:r>
                  <a:rPr lang="en-US" sz="2400">
                    <a:solidFill>
                      <a:srgbClr val="FF0000"/>
                    </a:solidFill>
                  </a:rPr>
                  <a:t>K</a:t>
                </a:r>
                <a:endParaRPr lang="en-US" sz="2400">
                  <a:solidFill>
                    <a:srgbClr val="FF0000"/>
                  </a:solidFill>
                  <a:latin typeface="Times New Roman" pitchFamily="18" charset="0"/>
                </a:endParaRPr>
              </a:p>
            </p:txBody>
          </p:sp>
          <p:sp>
            <p:nvSpPr>
              <p:cNvPr id="6176" name="Text Box 10"/>
              <p:cNvSpPr txBox="1">
                <a:spLocks noChangeArrowheads="1"/>
              </p:cNvSpPr>
              <p:nvPr/>
            </p:nvSpPr>
            <p:spPr bwMode="auto">
              <a:xfrm>
                <a:off x="291" y="1922"/>
                <a:ext cx="233" cy="250"/>
              </a:xfrm>
              <a:prstGeom prst="rect">
                <a:avLst/>
              </a:prstGeom>
              <a:noFill/>
              <a:ln w="9525">
                <a:noFill/>
                <a:miter lim="800000"/>
                <a:headEnd/>
                <a:tailEnd/>
              </a:ln>
            </p:spPr>
            <p:txBody>
              <a:bodyPr wrap="none">
                <a:spAutoFit/>
              </a:bodyPr>
              <a:lstStyle/>
              <a:p>
                <a:pPr algn="ctr"/>
                <a:r>
                  <a:rPr lang="en-US">
                    <a:solidFill>
                      <a:srgbClr val="FF0000"/>
                    </a:solidFill>
                  </a:rPr>
                  <a:t>A</a:t>
                </a:r>
                <a:endParaRPr lang="en-US">
                  <a:solidFill>
                    <a:srgbClr val="FF0000"/>
                  </a:solidFill>
                  <a:latin typeface="Times New Roman" pitchFamily="18" charset="0"/>
                </a:endParaRPr>
              </a:p>
            </p:txBody>
          </p:sp>
        </p:grpSp>
        <p:pic>
          <p:nvPicPr>
            <p:cNvPr id="6154" name="Picture 11" descr="Alice"/>
            <p:cNvPicPr>
              <a:picLocks noChangeAspect="1" noChangeArrowheads="1"/>
            </p:cNvPicPr>
            <p:nvPr/>
          </p:nvPicPr>
          <p:blipFill>
            <a:blip r:embed="rId2"/>
            <a:srcRect/>
            <a:stretch>
              <a:fillRect/>
            </a:stretch>
          </p:blipFill>
          <p:spPr bwMode="auto">
            <a:xfrm>
              <a:off x="788" y="1050"/>
              <a:ext cx="440" cy="543"/>
            </a:xfrm>
            <a:prstGeom prst="rect">
              <a:avLst/>
            </a:prstGeom>
            <a:noFill/>
            <a:ln w="9525">
              <a:noFill/>
              <a:miter lim="800000"/>
              <a:headEnd/>
              <a:tailEnd/>
            </a:ln>
          </p:spPr>
        </p:pic>
        <p:pic>
          <p:nvPicPr>
            <p:cNvPr id="6155" name="Picture 12" descr="Eve"/>
            <p:cNvPicPr>
              <a:picLocks noChangeAspect="1" noChangeArrowheads="1"/>
            </p:cNvPicPr>
            <p:nvPr/>
          </p:nvPicPr>
          <p:blipFill>
            <a:blip r:embed="rId3"/>
            <a:srcRect/>
            <a:stretch>
              <a:fillRect/>
            </a:stretch>
          </p:blipFill>
          <p:spPr bwMode="auto">
            <a:xfrm>
              <a:off x="2883" y="2165"/>
              <a:ext cx="682" cy="816"/>
            </a:xfrm>
            <a:prstGeom prst="rect">
              <a:avLst/>
            </a:prstGeom>
            <a:noFill/>
            <a:ln w="9525">
              <a:noFill/>
              <a:miter lim="800000"/>
              <a:headEnd/>
              <a:tailEnd/>
            </a:ln>
          </p:spPr>
        </p:pic>
        <p:sp>
          <p:nvSpPr>
            <p:cNvPr id="6156" name="Rectangle 13"/>
            <p:cNvSpPr>
              <a:spLocks noChangeArrowheads="1"/>
            </p:cNvSpPr>
            <p:nvPr/>
          </p:nvSpPr>
          <p:spPr bwMode="auto">
            <a:xfrm>
              <a:off x="1249" y="1621"/>
              <a:ext cx="877" cy="50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157" name="Text Box 14"/>
            <p:cNvSpPr txBox="1">
              <a:spLocks noChangeArrowheads="1"/>
            </p:cNvSpPr>
            <p:nvPr/>
          </p:nvSpPr>
          <p:spPr bwMode="auto">
            <a:xfrm>
              <a:off x="1244" y="1627"/>
              <a:ext cx="904" cy="442"/>
            </a:xfrm>
            <a:prstGeom prst="rect">
              <a:avLst/>
            </a:prstGeom>
            <a:noFill/>
            <a:ln w="9525">
              <a:noFill/>
              <a:miter lim="800000"/>
              <a:headEnd/>
              <a:tailEnd/>
            </a:ln>
          </p:spPr>
          <p:txBody>
            <a:bodyPr wrap="none">
              <a:spAutoFit/>
            </a:bodyPr>
            <a:lstStyle/>
            <a:p>
              <a:pPr algn="ctr"/>
              <a:r>
                <a:rPr lang="en-US">
                  <a:solidFill>
                    <a:schemeClr val="bg1"/>
                  </a:solidFill>
                </a:rPr>
                <a:t>encryption</a:t>
              </a:r>
            </a:p>
            <a:p>
              <a:pPr algn="ctr"/>
              <a:r>
                <a:rPr lang="en-US">
                  <a:solidFill>
                    <a:schemeClr val="bg1"/>
                  </a:solidFill>
                </a:rPr>
                <a:t>algorithm</a:t>
              </a:r>
            </a:p>
          </p:txBody>
        </p:sp>
        <p:sp>
          <p:nvSpPr>
            <p:cNvPr id="6158" name="Rectangle 15"/>
            <p:cNvSpPr>
              <a:spLocks noChangeArrowheads="1"/>
            </p:cNvSpPr>
            <p:nvPr/>
          </p:nvSpPr>
          <p:spPr bwMode="auto">
            <a:xfrm>
              <a:off x="3606" y="1629"/>
              <a:ext cx="868" cy="50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159" name="Text Box 16"/>
            <p:cNvSpPr txBox="1">
              <a:spLocks noChangeArrowheads="1"/>
            </p:cNvSpPr>
            <p:nvPr/>
          </p:nvSpPr>
          <p:spPr bwMode="auto">
            <a:xfrm>
              <a:off x="3591" y="1644"/>
              <a:ext cx="962" cy="442"/>
            </a:xfrm>
            <a:prstGeom prst="rect">
              <a:avLst/>
            </a:prstGeom>
            <a:noFill/>
            <a:ln w="9525">
              <a:noFill/>
              <a:miter lim="800000"/>
              <a:headEnd/>
              <a:tailEnd/>
            </a:ln>
          </p:spPr>
          <p:txBody>
            <a:bodyPr wrap="none">
              <a:spAutoFit/>
            </a:bodyPr>
            <a:lstStyle/>
            <a:p>
              <a:pPr algn="ctr"/>
              <a:r>
                <a:rPr lang="en-US">
                  <a:solidFill>
                    <a:schemeClr val="bg1"/>
                  </a:solidFill>
                </a:rPr>
                <a:t>decryption </a:t>
              </a:r>
            </a:p>
            <a:p>
              <a:pPr algn="ctr"/>
              <a:r>
                <a:rPr lang="en-US">
                  <a:solidFill>
                    <a:schemeClr val="bg1"/>
                  </a:solidFill>
                </a:rPr>
                <a:t>algorithm</a:t>
              </a:r>
            </a:p>
          </p:txBody>
        </p:sp>
        <p:sp>
          <p:nvSpPr>
            <p:cNvPr id="6160" name="Line 17"/>
            <p:cNvSpPr>
              <a:spLocks noChangeShapeType="1"/>
            </p:cNvSpPr>
            <p:nvPr/>
          </p:nvSpPr>
          <p:spPr bwMode="auto">
            <a:xfrm>
              <a:off x="2144" y="1881"/>
              <a:ext cx="1450" cy="5"/>
            </a:xfrm>
            <a:prstGeom prst="line">
              <a:avLst/>
            </a:prstGeom>
            <a:noFill/>
            <a:ln w="38100">
              <a:solidFill>
                <a:schemeClr val="tx1"/>
              </a:solidFill>
              <a:round/>
              <a:headEnd/>
              <a:tailEnd type="triangle" w="med" len="med"/>
            </a:ln>
          </p:spPr>
          <p:txBody>
            <a:bodyPr/>
            <a:lstStyle/>
            <a:p>
              <a:endParaRPr lang="en-US"/>
            </a:p>
          </p:txBody>
        </p:sp>
        <p:sp>
          <p:nvSpPr>
            <p:cNvPr id="6161" name="Freeform 18"/>
            <p:cNvSpPr>
              <a:spLocks/>
            </p:cNvSpPr>
            <p:nvPr/>
          </p:nvSpPr>
          <p:spPr bwMode="auto">
            <a:xfrm>
              <a:off x="2446" y="1914"/>
              <a:ext cx="361" cy="576"/>
            </a:xfrm>
            <a:custGeom>
              <a:avLst/>
              <a:gdLst>
                <a:gd name="T0" fmla="*/ 0 w 344"/>
                <a:gd name="T1" fmla="*/ 0 h 789"/>
                <a:gd name="T2" fmla="*/ 325 w 344"/>
                <a:gd name="T3" fmla="*/ 104 h 789"/>
                <a:gd name="T4" fmla="*/ 344 w 344"/>
                <a:gd name="T5" fmla="*/ 576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p:spPr>
          <p:txBody>
            <a:bodyPr/>
            <a:lstStyle/>
            <a:p>
              <a:endParaRPr lang="en-US"/>
            </a:p>
          </p:txBody>
        </p:sp>
        <p:sp>
          <p:nvSpPr>
            <p:cNvPr id="6162" name="Freeform 19"/>
            <p:cNvSpPr>
              <a:spLocks/>
            </p:cNvSpPr>
            <p:nvPr/>
          </p:nvSpPr>
          <p:spPr bwMode="auto">
            <a:xfrm flipH="1">
              <a:off x="2871" y="1913"/>
              <a:ext cx="361" cy="576"/>
            </a:xfrm>
            <a:custGeom>
              <a:avLst/>
              <a:gdLst>
                <a:gd name="T0" fmla="*/ 0 w 344"/>
                <a:gd name="T1" fmla="*/ 0 h 789"/>
                <a:gd name="T2" fmla="*/ 325 w 344"/>
                <a:gd name="T3" fmla="*/ 104 h 789"/>
                <a:gd name="T4" fmla="*/ 344 w 344"/>
                <a:gd name="T5" fmla="*/ 576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p:spPr>
          <p:txBody>
            <a:bodyPr/>
            <a:lstStyle/>
            <a:p>
              <a:endParaRPr lang="en-US"/>
            </a:p>
          </p:txBody>
        </p:sp>
        <p:sp>
          <p:nvSpPr>
            <p:cNvPr id="6163" name="Line 20"/>
            <p:cNvSpPr>
              <a:spLocks noChangeShapeType="1"/>
            </p:cNvSpPr>
            <p:nvPr/>
          </p:nvSpPr>
          <p:spPr bwMode="auto">
            <a:xfrm flipH="1">
              <a:off x="1495" y="1382"/>
              <a:ext cx="1" cy="247"/>
            </a:xfrm>
            <a:prstGeom prst="line">
              <a:avLst/>
            </a:prstGeom>
            <a:noFill/>
            <a:ln w="38100">
              <a:solidFill>
                <a:schemeClr val="tx1"/>
              </a:solidFill>
              <a:round/>
              <a:headEnd/>
              <a:tailEnd type="triangle" w="med" len="med"/>
            </a:ln>
          </p:spPr>
          <p:txBody>
            <a:bodyPr/>
            <a:lstStyle/>
            <a:p>
              <a:endParaRPr lang="en-US"/>
            </a:p>
          </p:txBody>
        </p:sp>
        <p:sp>
          <p:nvSpPr>
            <p:cNvPr id="6164" name="Line 21"/>
            <p:cNvSpPr>
              <a:spLocks noChangeShapeType="1"/>
            </p:cNvSpPr>
            <p:nvPr/>
          </p:nvSpPr>
          <p:spPr bwMode="auto">
            <a:xfrm flipH="1">
              <a:off x="3744" y="1363"/>
              <a:ext cx="1" cy="247"/>
            </a:xfrm>
            <a:prstGeom prst="line">
              <a:avLst/>
            </a:prstGeom>
            <a:noFill/>
            <a:ln w="38100">
              <a:solidFill>
                <a:schemeClr val="tx1"/>
              </a:solidFill>
              <a:round/>
              <a:headEnd/>
              <a:tailEnd type="triangle" w="med" len="med"/>
            </a:ln>
          </p:spPr>
          <p:txBody>
            <a:bodyPr/>
            <a:lstStyle/>
            <a:p>
              <a:endParaRPr lang="en-US"/>
            </a:p>
          </p:txBody>
        </p:sp>
        <p:sp>
          <p:nvSpPr>
            <p:cNvPr id="6165" name="Text Box 22"/>
            <p:cNvSpPr txBox="1">
              <a:spLocks noChangeArrowheads="1"/>
            </p:cNvSpPr>
            <p:nvPr/>
          </p:nvSpPr>
          <p:spPr bwMode="auto">
            <a:xfrm>
              <a:off x="1603" y="897"/>
              <a:ext cx="950" cy="634"/>
            </a:xfrm>
            <a:prstGeom prst="rect">
              <a:avLst/>
            </a:prstGeom>
            <a:solidFill>
              <a:schemeClr val="bg1"/>
            </a:solidFill>
            <a:ln w="9525">
              <a:noFill/>
              <a:miter lim="800000"/>
              <a:headEnd/>
              <a:tailEnd/>
            </a:ln>
          </p:spPr>
          <p:txBody>
            <a:bodyPr>
              <a:spAutoFit/>
            </a:bodyPr>
            <a:lstStyle/>
            <a:p>
              <a:r>
                <a:rPr lang="en-US"/>
                <a:t>Alice’s </a:t>
              </a:r>
            </a:p>
            <a:p>
              <a:r>
                <a:rPr lang="en-US"/>
                <a:t>encryption</a:t>
              </a:r>
            </a:p>
            <a:p>
              <a:r>
                <a:rPr lang="en-US"/>
                <a:t>key</a:t>
              </a:r>
            </a:p>
          </p:txBody>
        </p:sp>
        <p:sp>
          <p:nvSpPr>
            <p:cNvPr id="6166" name="Text Box 23"/>
            <p:cNvSpPr txBox="1">
              <a:spLocks noChangeArrowheads="1"/>
            </p:cNvSpPr>
            <p:nvPr/>
          </p:nvSpPr>
          <p:spPr bwMode="auto">
            <a:xfrm>
              <a:off x="3896" y="940"/>
              <a:ext cx="950" cy="634"/>
            </a:xfrm>
            <a:prstGeom prst="rect">
              <a:avLst/>
            </a:prstGeom>
            <a:solidFill>
              <a:schemeClr val="bg1"/>
            </a:solidFill>
            <a:ln w="9525">
              <a:noFill/>
              <a:miter lim="800000"/>
              <a:headEnd/>
              <a:tailEnd/>
            </a:ln>
          </p:spPr>
          <p:txBody>
            <a:bodyPr>
              <a:spAutoFit/>
            </a:bodyPr>
            <a:lstStyle/>
            <a:p>
              <a:r>
                <a:rPr lang="en-US" dirty="0"/>
                <a:t>Bob’s </a:t>
              </a:r>
            </a:p>
            <a:p>
              <a:r>
                <a:rPr lang="en-US" dirty="0"/>
                <a:t>decryption</a:t>
              </a:r>
            </a:p>
            <a:p>
              <a:r>
                <a:rPr lang="en-US" dirty="0"/>
                <a:t>key</a:t>
              </a:r>
            </a:p>
          </p:txBody>
        </p:sp>
        <p:pic>
          <p:nvPicPr>
            <p:cNvPr id="6167" name="Picture 24" descr="Bob"/>
            <p:cNvPicPr>
              <a:picLocks noChangeAspect="1" noChangeArrowheads="1"/>
            </p:cNvPicPr>
            <p:nvPr/>
          </p:nvPicPr>
          <p:blipFill>
            <a:blip r:embed="rId4"/>
            <a:srcRect/>
            <a:stretch>
              <a:fillRect/>
            </a:stretch>
          </p:blipFill>
          <p:spPr bwMode="auto">
            <a:xfrm>
              <a:off x="4762" y="1178"/>
              <a:ext cx="512" cy="523"/>
            </a:xfrm>
            <a:prstGeom prst="rect">
              <a:avLst/>
            </a:prstGeom>
            <a:noFill/>
            <a:ln w="9525">
              <a:noFill/>
              <a:miter lim="800000"/>
              <a:headEnd/>
              <a:tailEnd/>
            </a:ln>
          </p:spPr>
        </p:pic>
        <p:grpSp>
          <p:nvGrpSpPr>
            <p:cNvPr id="4" name="Group 25"/>
            <p:cNvGrpSpPr>
              <a:grpSpLocks/>
            </p:cNvGrpSpPr>
            <p:nvPr/>
          </p:nvGrpSpPr>
          <p:grpSpPr bwMode="auto">
            <a:xfrm>
              <a:off x="3656" y="1118"/>
              <a:ext cx="321" cy="383"/>
              <a:chOff x="195" y="1789"/>
              <a:chExt cx="321" cy="383"/>
            </a:xfrm>
          </p:grpSpPr>
          <p:sp>
            <p:nvSpPr>
              <p:cNvPr id="6173" name="Text Box 26"/>
              <p:cNvSpPr txBox="1">
                <a:spLocks noChangeArrowheads="1"/>
              </p:cNvSpPr>
              <p:nvPr/>
            </p:nvSpPr>
            <p:spPr bwMode="auto">
              <a:xfrm>
                <a:off x="195" y="1789"/>
                <a:ext cx="233" cy="288"/>
              </a:xfrm>
              <a:prstGeom prst="rect">
                <a:avLst/>
              </a:prstGeom>
              <a:solidFill>
                <a:schemeClr val="bg1"/>
              </a:solidFill>
              <a:ln w="9525">
                <a:noFill/>
                <a:miter lim="800000"/>
                <a:headEnd/>
                <a:tailEnd/>
              </a:ln>
            </p:spPr>
            <p:txBody>
              <a:bodyPr wrap="none">
                <a:spAutoFit/>
              </a:bodyPr>
              <a:lstStyle/>
              <a:p>
                <a:pPr algn="ctr"/>
                <a:r>
                  <a:rPr lang="en-US" sz="2400">
                    <a:solidFill>
                      <a:srgbClr val="FF0000"/>
                    </a:solidFill>
                  </a:rPr>
                  <a:t>K</a:t>
                </a:r>
                <a:endParaRPr lang="en-US" sz="2400">
                  <a:solidFill>
                    <a:srgbClr val="FF0000"/>
                  </a:solidFill>
                  <a:latin typeface="Times New Roman" pitchFamily="18" charset="0"/>
                </a:endParaRPr>
              </a:p>
            </p:txBody>
          </p:sp>
          <p:sp>
            <p:nvSpPr>
              <p:cNvPr id="6174" name="Text Box 27"/>
              <p:cNvSpPr txBox="1">
                <a:spLocks noChangeArrowheads="1"/>
              </p:cNvSpPr>
              <p:nvPr/>
            </p:nvSpPr>
            <p:spPr bwMode="auto">
              <a:xfrm>
                <a:off x="299" y="1922"/>
                <a:ext cx="217" cy="250"/>
              </a:xfrm>
              <a:prstGeom prst="rect">
                <a:avLst/>
              </a:prstGeom>
              <a:noFill/>
              <a:ln w="9525">
                <a:noFill/>
                <a:miter lim="800000"/>
                <a:headEnd/>
                <a:tailEnd/>
              </a:ln>
            </p:spPr>
            <p:txBody>
              <a:bodyPr wrap="none">
                <a:spAutoFit/>
              </a:bodyPr>
              <a:lstStyle/>
              <a:p>
                <a:pPr algn="ctr"/>
                <a:r>
                  <a:rPr lang="en-US">
                    <a:solidFill>
                      <a:srgbClr val="FF0000"/>
                    </a:solidFill>
                  </a:rPr>
                  <a:t>B</a:t>
                </a:r>
                <a:endParaRPr lang="en-US">
                  <a:solidFill>
                    <a:srgbClr val="FF0000"/>
                  </a:solidFill>
                  <a:latin typeface="Times New Roman" pitchFamily="18" charset="0"/>
                </a:endParaRPr>
              </a:p>
            </p:txBody>
          </p:sp>
        </p:grpSp>
        <p:sp>
          <p:nvSpPr>
            <p:cNvPr id="6169" name="Line 28"/>
            <p:cNvSpPr>
              <a:spLocks noChangeShapeType="1"/>
            </p:cNvSpPr>
            <p:nvPr/>
          </p:nvSpPr>
          <p:spPr bwMode="auto">
            <a:xfrm>
              <a:off x="780" y="1897"/>
              <a:ext cx="425" cy="0"/>
            </a:xfrm>
            <a:prstGeom prst="line">
              <a:avLst/>
            </a:prstGeom>
            <a:noFill/>
            <a:ln w="38100">
              <a:solidFill>
                <a:schemeClr val="tx1"/>
              </a:solidFill>
              <a:round/>
              <a:headEnd/>
              <a:tailEnd type="triangle" w="med" len="med"/>
            </a:ln>
          </p:spPr>
          <p:txBody>
            <a:bodyPr/>
            <a:lstStyle/>
            <a:p>
              <a:endParaRPr lang="en-US"/>
            </a:p>
          </p:txBody>
        </p:sp>
        <p:sp>
          <p:nvSpPr>
            <p:cNvPr id="6170" name="Line 29"/>
            <p:cNvSpPr>
              <a:spLocks noChangeShapeType="1"/>
            </p:cNvSpPr>
            <p:nvPr/>
          </p:nvSpPr>
          <p:spPr bwMode="auto">
            <a:xfrm>
              <a:off x="4518" y="1904"/>
              <a:ext cx="425" cy="0"/>
            </a:xfrm>
            <a:prstGeom prst="line">
              <a:avLst/>
            </a:prstGeom>
            <a:noFill/>
            <a:ln w="38100">
              <a:solidFill>
                <a:schemeClr val="tx1"/>
              </a:solidFill>
              <a:round/>
              <a:headEnd/>
              <a:tailEnd type="triangle" w="med" len="med"/>
            </a:ln>
          </p:spPr>
          <p:txBody>
            <a:bodyPr/>
            <a:lstStyle/>
            <a:p>
              <a:endParaRPr lang="en-US"/>
            </a:p>
          </p:txBody>
        </p:sp>
        <p:pic>
          <p:nvPicPr>
            <p:cNvPr id="6171" name="Picture 30" descr="BS00768_[1]"/>
            <p:cNvPicPr>
              <a:picLocks noChangeAspect="1" noChangeArrowheads="1"/>
            </p:cNvPicPr>
            <p:nvPr/>
          </p:nvPicPr>
          <p:blipFill>
            <a:blip r:embed="rId5"/>
            <a:srcRect/>
            <a:stretch>
              <a:fillRect/>
            </a:stretch>
          </p:blipFill>
          <p:spPr bwMode="auto">
            <a:xfrm flipH="1" flipV="1">
              <a:off x="1371" y="896"/>
              <a:ext cx="293" cy="152"/>
            </a:xfrm>
            <a:prstGeom prst="rect">
              <a:avLst/>
            </a:prstGeom>
            <a:noFill/>
            <a:ln w="9525">
              <a:noFill/>
              <a:miter lim="800000"/>
              <a:headEnd/>
              <a:tailEnd/>
            </a:ln>
          </p:spPr>
        </p:pic>
        <p:pic>
          <p:nvPicPr>
            <p:cNvPr id="6172" name="Picture 31" descr="BS00768_[1]"/>
            <p:cNvPicPr>
              <a:picLocks noChangeAspect="1" noChangeArrowheads="1"/>
            </p:cNvPicPr>
            <p:nvPr/>
          </p:nvPicPr>
          <p:blipFill>
            <a:blip r:embed="rId5"/>
            <a:srcRect/>
            <a:stretch>
              <a:fillRect/>
            </a:stretch>
          </p:blipFill>
          <p:spPr bwMode="auto">
            <a:xfrm flipH="1" flipV="1">
              <a:off x="3625" y="955"/>
              <a:ext cx="293" cy="15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30.</a:t>
            </a:r>
            <a:fld id="{1720EF09-B259-4B5C-B69D-2E2FC05921A6}" type="slidenum">
              <a:rPr lang="en-US"/>
              <a:pPr/>
              <a:t>9</a:t>
            </a:fld>
            <a:endParaRPr lang="en-US"/>
          </a:p>
        </p:txBody>
      </p:sp>
      <p:sp>
        <p:nvSpPr>
          <p:cNvPr id="8591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5913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59140" name="Text Box 4"/>
          <p:cNvSpPr txBox="1">
            <a:spLocks noChangeArrowheads="1"/>
          </p:cNvSpPr>
          <p:nvPr/>
        </p:nvSpPr>
        <p:spPr bwMode="auto">
          <a:xfrm>
            <a:off x="304800" y="762000"/>
            <a:ext cx="8001000" cy="400110"/>
          </a:xfrm>
          <a:prstGeom prst="rect">
            <a:avLst/>
          </a:prstGeom>
          <a:noFill/>
          <a:ln w="9525">
            <a:noFill/>
            <a:miter lim="800000"/>
            <a:headEnd/>
            <a:tailEnd/>
          </a:ln>
          <a:effectLst/>
        </p:spPr>
        <p:txBody>
          <a:bodyPr wrap="square">
            <a:spAutoFit/>
          </a:bodyPr>
          <a:lstStyle/>
          <a:p>
            <a:pPr algn="ctr"/>
            <a:r>
              <a:rPr lang="en-US" sz="2000" i="1" dirty="0" smtClean="0">
                <a:latin typeface="Times New Roman" pitchFamily="18" charset="0"/>
              </a:rPr>
              <a:t>Cryptography </a:t>
            </a:r>
            <a:r>
              <a:rPr lang="en-US" sz="2000" i="1" dirty="0">
                <a:latin typeface="Times New Roman" pitchFamily="18" charset="0"/>
              </a:rPr>
              <a:t>components</a:t>
            </a:r>
          </a:p>
        </p:txBody>
      </p:sp>
      <p:sp>
        <p:nvSpPr>
          <p:cNvPr id="859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59142" name="Picture 6"/>
          <p:cNvPicPr>
            <a:picLocks noChangeAspect="1" noChangeArrowheads="1"/>
          </p:cNvPicPr>
          <p:nvPr/>
        </p:nvPicPr>
        <p:blipFill>
          <a:blip r:embed="rId3"/>
          <a:srcRect/>
          <a:stretch>
            <a:fillRect/>
          </a:stretch>
        </p:blipFill>
        <p:spPr bwMode="auto">
          <a:xfrm>
            <a:off x="550863" y="2722563"/>
            <a:ext cx="7907337" cy="1773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146</TotalTime>
  <Words>1470</Words>
  <Application>Microsoft Office PowerPoint</Application>
  <PresentationFormat>On-screen Show (4:3)</PresentationFormat>
  <Paragraphs>253</Paragraphs>
  <Slides>43</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Bell MT</vt:lpstr>
      <vt:lpstr>Calibri</vt:lpstr>
      <vt:lpstr>Consolas</vt:lpstr>
      <vt:lpstr>Corbel</vt:lpstr>
      <vt:lpstr>Tahoma</vt:lpstr>
      <vt:lpstr>Times</vt:lpstr>
      <vt:lpstr>Times New Roman</vt:lpstr>
      <vt:lpstr>Wingdings</vt:lpstr>
      <vt:lpstr>Wingdings 2</vt:lpstr>
      <vt:lpstr>Wingdings 3</vt:lpstr>
      <vt:lpstr>ZapfDingbats</vt:lpstr>
      <vt:lpstr>Metro</vt:lpstr>
      <vt:lpstr>CRYPTOGRAPHY and network security  PEC-CS801B, UNIT 2</vt:lpstr>
      <vt:lpstr>Introduction </vt:lpstr>
      <vt:lpstr>Cryptography</vt:lpstr>
      <vt:lpstr>Basic Terminologies</vt:lpstr>
      <vt:lpstr>Basic Terminologies</vt:lpstr>
      <vt:lpstr>Friends and enemies: Alice, Bob, Trudy</vt:lpstr>
      <vt:lpstr>Who might Bob, Alice be?</vt:lpstr>
      <vt:lpstr>The language of cryptography</vt:lpstr>
      <vt:lpstr>PowerPoint Presentation</vt:lpstr>
      <vt:lpstr>PowerPoint Presentation</vt:lpstr>
      <vt:lpstr>PowerPoint Presentation</vt:lpstr>
      <vt:lpstr>PowerPoint Presentation</vt:lpstr>
      <vt:lpstr>PowerPoint Presentation</vt:lpstr>
      <vt:lpstr>PowerPoint Presentation</vt:lpstr>
      <vt:lpstr>SYMMETRIC-KEY CRYPTOGRAPHY </vt:lpstr>
      <vt:lpstr>PowerPoint Presentation</vt:lpstr>
      <vt:lpstr>Substitution Cipher </vt:lpstr>
      <vt:lpstr>PowerPoint Presentation</vt:lpstr>
      <vt:lpstr>PowerPoint Presentation</vt:lpstr>
      <vt:lpstr>PowerPoint Presentation</vt:lpstr>
      <vt:lpstr>PowerPoint Presentation</vt:lpstr>
      <vt:lpstr>PowerPoint Presentation</vt:lpstr>
      <vt:lpstr>Transposition Cipher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dc:title>
  <dc:creator/>
  <cp:lastModifiedBy>CC2345</cp:lastModifiedBy>
  <cp:revision>18</cp:revision>
  <dcterms:created xsi:type="dcterms:W3CDTF">2006-08-16T00:00:00Z</dcterms:created>
  <dcterms:modified xsi:type="dcterms:W3CDTF">2022-04-04T09:41:30Z</dcterms:modified>
</cp:coreProperties>
</file>