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7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88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8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9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AF1A-386A-4A65-86F6-E04611D544F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72F1-B98E-4328-AEEF-E6DAF31CC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467600" cy="2308225"/>
          </a:xfrm>
        </p:spPr>
        <p:txBody>
          <a:bodyPr>
            <a:normAutofit/>
          </a:bodyPr>
          <a:lstStyle/>
          <a:p>
            <a:r>
              <a:rPr lang="en-GB" b="1" dirty="0"/>
              <a:t>VLSI Design Automation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US" b="1" dirty="0" smtClean="0"/>
              <a:t>Lecture-2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77200" cy="24384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Dr. Swagata Mandal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Assistant Professor, Electronics and Communication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Jalpaiguri Government Engineering College</a:t>
            </a:r>
          </a:p>
          <a:p>
            <a:endParaRPr lang="en-US" sz="2800" b="1" i="1" dirty="0" smtClean="0">
              <a:solidFill>
                <a:schemeClr val="tx1"/>
              </a:solidFill>
            </a:endParaRPr>
          </a:p>
          <a:p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75216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gency FB" pitchFamily="34" charset="0"/>
              </a:rPr>
              <a:t>Xilinx </a:t>
            </a:r>
            <a:r>
              <a:rPr lang="en-US" sz="4000" b="1" dirty="0" smtClean="0">
                <a:latin typeface="Agency FB" pitchFamily="34" charset="0"/>
              </a:rPr>
              <a:t>CLB(cont’d)</a:t>
            </a:r>
            <a:endParaRPr lang="en-GB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3200400" cy="380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0"/>
            <a:ext cx="31242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648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1: CLB in the Spartan,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-II and Virtex-4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4648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2: CLB in Virtex-5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38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Several basic computing blocks are grouped in a coarse-grained element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called the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Configurable Logic Block (CLB)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gency FB" pitchFamily="34" charset="0"/>
              </a:rPr>
              <a:t>Xilinx CLB(cont’d)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826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older devices like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4000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series, 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E and the Spartan devices, two basic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blocks were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available in a CLB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newer devices like the Spartan 3, the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-II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II-Pro and 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4, the CLBs are divided in four slices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each of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which contains two basic blocks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newer devices, the left part slices of a CLB, also called SLICEM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configure either as combinatorial logic, or can be use as 16-bit SRAM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or as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shift register while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right-hand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slices, the SLICEL, can only be configured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as combinatorial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Except for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Virtex5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all LUTs in Xilinx devices have four inputs and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one output.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5 each LUT has six inputs and two outputs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LUT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configured either as a 6-input LUT, in which case only one output can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be used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or as two 5-input LUTs, in which case each of the two outputs is used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as output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a 5-input LUT.</a:t>
            </a:r>
          </a:p>
        </p:txBody>
      </p:sp>
    </p:spTree>
    <p:extLst>
      <p:ext uri="{BB962C8B-B14F-4D97-AF65-F5344CB8AC3E}">
        <p14:creationId xmlns:p14="http://schemas.microsoft.com/office/powerpoint/2010/main" val="626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Altera Logic Array Block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52596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Altera’s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FPGAs (Cyclone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FLEX and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Stratix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are also LUT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based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Cyclone II as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well as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FLEX architecture, the basic unit of logic is the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logic element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LE) that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typically contains a LUT, a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filp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-flop, a multiplexer and additional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logic for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carry chain and register chain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07110"/>
            <a:ext cx="655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55031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itchFamily="18" charset="0"/>
                <a:cs typeface="Times New Roman" pitchFamily="18" charset="0"/>
              </a:rPr>
              <a:t>Logic Element in the Cyclone 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960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Architecture of Cyclone is very similar to that of ALTERA FLEX devices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Adaptive Logic Module</a:t>
            </a:r>
            <a:endParaRPr lang="en-GB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762000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Stratix II devices, the basic computing unit is called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adaptive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logic module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(ALM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ALM is made upon a mixture of 4-input and 3-input LUTs that can be used to implement logic functions with variable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inputs.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4" y="2209800"/>
            <a:ext cx="6553200" cy="386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188531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Fig1 : Stratix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Adaptive Logic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Module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Logic Array Block</a:t>
            </a:r>
            <a:endParaRPr lang="en-GB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5791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ALM architecture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insures a backward compatibility to 4-input based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designs, while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providing the possibility to implement coarse-grained module with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variable number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(up to 8) inputs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Additional modules including flip flops,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adders and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carry logic are also provided.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Altera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logic cells are grouped to form coarse-grained computing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elements called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Logic Array Blocks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(LAB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number of logic cells per LAB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varies from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device to device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Flex 6000 LABs contains ten logic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elements while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FLEX 8000 LAB contains only eight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Sixteen LEs are available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LAB in the cyclone II while the Stratix II LAB contains eight ALMs.</a:t>
            </a:r>
          </a:p>
        </p:txBody>
      </p:sp>
    </p:spTree>
    <p:extLst>
      <p:ext uri="{BB962C8B-B14F-4D97-AF65-F5344CB8AC3E}">
        <p14:creationId xmlns:p14="http://schemas.microsoft.com/office/powerpoint/2010/main" val="2909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gency FB" pitchFamily="34" charset="0"/>
              </a:rPr>
              <a:t>FPGA </a:t>
            </a:r>
            <a:r>
              <a:rPr lang="en-GB" b="1" dirty="0" smtClean="0">
                <a:latin typeface="Agency FB" pitchFamily="34" charset="0"/>
              </a:rPr>
              <a:t>structures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22860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FPGAs consist of a set of programmable logic cells placed on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device such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as to build an array of computing resources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resulting structure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is vendor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dependant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According to the arrangement of logic blocks and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interconnection paradigm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the logic blocks on the device, FPGAs can be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classified in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four categories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ymmetrical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ow-based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ierarchy-based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b="1" i="1" dirty="0" smtClean="0">
                <a:latin typeface="Times New Roman" pitchFamily="18" charset="0"/>
                <a:cs typeface="Times New Roman" pitchFamily="18" charset="0"/>
              </a:rPr>
              <a:t>ea of gates</a:t>
            </a:r>
          </a:p>
          <a:p>
            <a:pPr marL="0" indent="0"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645" y="3121742"/>
            <a:ext cx="4724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Symmetrical Array: 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symmetrical array-based FPGA consists of a two dimensional array of logic blocks immersed in a set of vertical and horizontal lines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Switch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elements exist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at the intersections of the vertical and horizontal lines to allow for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connections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vertical and horizontal lines.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800"/>
            <a:ext cx="327454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63246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Symmetrical Array based architecture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77" y="9832"/>
            <a:ext cx="8229600" cy="67596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Example of Symmetrical Array FPGA</a:t>
            </a:r>
            <a:endParaRPr lang="en-GB" sz="4000" b="1" dirty="0">
              <a:latin typeface="Agency FB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3657600" cy="419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23" y="816077"/>
            <a:ext cx="3657600" cy="398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632" y="5057745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 1: Xilinx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II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2942" y="503347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2: Atmel AT40K FPGAs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32" y="5722374"/>
            <a:ext cx="8676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On the Xilinx devices, CLBs are embedded in the routing structure that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consists of vertical and horizontal wires.</a:t>
            </a:r>
          </a:p>
        </p:txBody>
      </p:sp>
    </p:spTree>
    <p:extLst>
      <p:ext uri="{BB962C8B-B14F-4D97-AF65-F5344CB8AC3E}">
        <p14:creationId xmlns:p14="http://schemas.microsoft.com/office/powerpoint/2010/main" val="10824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gency FB" pitchFamily="34" charset="0"/>
              </a:rPr>
              <a:t>Symmetrical Array </a:t>
            </a:r>
            <a:r>
              <a:rPr lang="en-US" b="1" dirty="0" smtClean="0">
                <a:latin typeface="Agency FB" pitchFamily="34" charset="0"/>
              </a:rPr>
              <a:t>FPGA(cont’d)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763000" cy="287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74" y="3982388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Each CLB element is tied to a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switch matrix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to access the general routing structure, as shown in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Fig 1 (a).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switch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matrix provides programmable multiplexers, which are used to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select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signals in the given routing channel that should be connected to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CLB terminals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switch matrix can also connect vertical and horizontal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lines, thus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making routing possible on the FPGA.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82278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 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Virtex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routing resource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gency FB" pitchFamily="34" charset="0"/>
              </a:rPr>
              <a:t>Symmetrical Array FPGA(cont’d)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559"/>
            <a:ext cx="9144000" cy="452596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Each CLB has access to two tri-state driver (TBUF) over the switch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matrix which can be used to drive on-chip buses.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Each tri-state buffer has its own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tri-state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control pin and its own input pin that are controlled by the logic built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CLB. 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Four horizontal routing resources per CLB are provided for 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chip tri-state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busses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Each tri-state buffer has access alternately to two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horizontal lines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which can be partitioned as shown in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Fig 1 (b).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Besides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switch matrix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CLBs connect to their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neighbours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using dedicated fast connexion tracks.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5159477" cy="287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544997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Fig: Local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connection of Atmel Cell</a:t>
            </a:r>
          </a:p>
        </p:txBody>
      </p:sp>
    </p:spTree>
    <p:extLst>
      <p:ext uri="{BB962C8B-B14F-4D97-AF65-F5344CB8AC3E}">
        <p14:creationId xmlns:p14="http://schemas.microsoft.com/office/powerpoint/2010/main" val="32575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67596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gency FB" pitchFamily="34" charset="0"/>
              </a:rPr>
              <a:t>Row-Based </a:t>
            </a:r>
            <a:r>
              <a:rPr lang="en-GB" b="1" dirty="0" smtClean="0">
                <a:latin typeface="Agency FB" pitchFamily="34" charset="0"/>
              </a:rPr>
              <a:t>FPGAs</a:t>
            </a:r>
            <a:endParaRPr lang="en-GB" dirty="0">
              <a:latin typeface="Agency FB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85800"/>
            <a:ext cx="4339213" cy="399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05464"/>
            <a:ext cx="4021584" cy="397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55" y="487188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Fig1 : General Architecture of Row based FPGA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4871884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2: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Row based arrangement on the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Actel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ACT3 FPGA Family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4413" y="5525589"/>
            <a:ext cx="9047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row-based FPGA consists of alternating rows of logic block or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macro cells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channels as shown in Fig 1 and 2.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space between the logic blocks is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called channel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and used for signal routing.</a:t>
            </a:r>
          </a:p>
        </p:txBody>
      </p:sp>
    </p:spTree>
    <p:extLst>
      <p:ext uri="{BB962C8B-B14F-4D97-AF65-F5344CB8AC3E}">
        <p14:creationId xmlns:p14="http://schemas.microsoft.com/office/powerpoint/2010/main" val="41128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Function generators</a:t>
            </a:r>
            <a:endParaRPr lang="en-GB" sz="4000" dirty="0">
              <a:latin typeface="Agency FB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Reconfigurable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hardware device should provide the users with the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possibility to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dynamically implement and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re-implement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new functions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This is usually done by function generator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Two types of function generators are available in commercial FPGA: Multiplexers and Look-up table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:1</m:t>
                    </m:r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MUX has </a:t>
                </a:r>
                <a:r>
                  <a:rPr lang="en-GB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selector lines and one output.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 MUX can implement any function</a:t>
                </a:r>
              </a:p>
              <a:p>
                <a:endParaRPr lang="en-GB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The argument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is used as input in combination with a second input 0 and the second argument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is used as selector.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  <a:blipFill rotWithShape="1">
                <a:blip r:embed="rId2"/>
                <a:stretch>
                  <a:fillRect l="-533" t="-1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64" y="3276600"/>
            <a:ext cx="282996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290" y="4899063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Fig: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Implementation of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axb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in a 2-input MUX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737419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Row-Based </a:t>
            </a:r>
            <a:r>
              <a:rPr lang="en-GB" sz="4000" b="1" dirty="0" smtClean="0">
                <a:latin typeface="Agency FB" pitchFamily="34" charset="0"/>
              </a:rPr>
              <a:t>FPGAs(cont’d)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1542" cy="64770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routing is done via the in the horizontal direction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using the channels.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the vertical direction, dedicated vertical tracks are used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As shown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Fig,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channel consists of several routing tracks divided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into segments.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minimum length of a segment is the width of a module pair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and its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maximum length is the length of a complete channel, i.e. the width 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device.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Four types of antifuse are used: XF, HF, FF, fast vertical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0073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583979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Actel’s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ACT3 FPGA horizontal and vertical routing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15859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497"/>
            <a:ext cx="8229600" cy="715297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Sea-of-gates</a:t>
            </a:r>
            <a:endParaRPr lang="en-GB" sz="4000" dirty="0">
              <a:latin typeface="Agency FB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760516"/>
            <a:ext cx="3096947" cy="304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0429"/>
            <a:ext cx="3886200" cy="3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396239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itchFamily="18" charset="0"/>
                <a:cs typeface="Times New Roman" pitchFamily="18" charset="0"/>
              </a:rPr>
              <a:t>Actel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ProASIC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local routing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96239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 of Gate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1" y="434278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Macro cells are arranged in 2-D fashion like symmetrical array but unlike symmetrical array there is no space left aside between the macro cells for routing.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interconnection wires are fabricated on top of the cells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Actel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ProASIC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FPGA family is an implementation of the sea-of-gate approach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It’s core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consist of a sea-of-gates called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sea-of-tiles</a:t>
            </a:r>
          </a:p>
        </p:txBody>
      </p:sp>
    </p:spTree>
    <p:extLst>
      <p:ext uri="{BB962C8B-B14F-4D97-AF65-F5344CB8AC3E}">
        <p14:creationId xmlns:p14="http://schemas.microsoft.com/office/powerpoint/2010/main" val="15156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737419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Agency FB" pitchFamily="34" charset="0"/>
              </a:rPr>
              <a:t>Sea-of-gates(cont’d)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macro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cells are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EEPROM-based tiles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as seen previously.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device uses a four level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of hierarchy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routing resource to connect the logic tiles: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local resources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long-line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very long-line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resources and the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global networks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local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resources allow the output of the tile to be connected to the inputs of one of the eight surrounding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tiles.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long-line resources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provide routing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for longer distances and higher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fanout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connections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resources, which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vary in length (spanning one, two, or four tiles), run both vertically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and horizontally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and cover the entire device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very long lines span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entire device. They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are used to route very long or very high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fanout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nets.</a:t>
            </a:r>
          </a:p>
        </p:txBody>
      </p:sp>
    </p:spTree>
    <p:extLst>
      <p:ext uri="{BB962C8B-B14F-4D97-AF65-F5344CB8AC3E}">
        <p14:creationId xmlns:p14="http://schemas.microsoft.com/office/powerpoint/2010/main" val="37067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752168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Hierarchical-based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22860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hierarchical-based FPGAs, macro cells are hierarchically placed 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device.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Elements with the lowest granularity are at the lowest level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hierarchy. They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are grouped to form the elements of the next level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Each element 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level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consists of a given number of elements from level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87" y="2971800"/>
            <a:ext cx="3352800" cy="341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072348"/>
            <a:ext cx="5299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Altera FPGAs (FLEX, Cyclone II and Stratix II) have two hierarchical levels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logic cells (in the Cyclone II and FLEX) and the ALM in the Stratix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II are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on the lowest level of the hierarchy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Logic Array Blocks (LAB)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build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level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Each LAB contains a given number of logic elements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9587" y="6388830"/>
            <a:ext cx="36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Hierarchical-based structure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35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latin typeface="Agency FB" pitchFamily="34" charset="0"/>
              </a:rPr>
              <a:t>Hierarchical-based(cont’d)</a:t>
            </a:r>
            <a:endParaRPr lang="en-GB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0" y="914400"/>
            <a:ext cx="854791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31937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itchFamily="18" charset="0"/>
                <a:cs typeface="Times New Roman" pitchFamily="18" charset="0"/>
              </a:rPr>
              <a:t>Hierarchical arrangement on the Altera Stratix II FPGA</a:t>
            </a:r>
          </a:p>
        </p:txBody>
      </p:sp>
    </p:spTree>
    <p:extLst>
      <p:ext uri="{BB962C8B-B14F-4D97-AF65-F5344CB8AC3E}">
        <p14:creationId xmlns:p14="http://schemas.microsoft.com/office/powerpoint/2010/main" val="214793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gency FB" pitchFamily="34" charset="0"/>
              </a:rPr>
              <a:t>Hierarchical-based(cont’d)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617220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Signal connections to and from device pin are provided via a routing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structure called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FastTrack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in the FLEX and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MultiTrack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in Cyclone II and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Stratix-II.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FastTract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as well as the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MultiTrack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interconnects consist of a series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of fast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continuous row and column channels that run the entire length and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width of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device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Signals between LEs or ALMs in the same LAB and those in 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adjacent LABs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are routed via local interconnect signals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Each row of a LAB is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served by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dedicated row interconnect, which routes signals between LABs in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column interconnect routes signals between rows and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routes signals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from I/O pin rows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LEs can drive global control signals. This is helpful for distributing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internally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generated clock, asynchronous clear and asynchronous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preset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signals and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high-fan-out data signals.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83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Algerian" pitchFamily="82" charset="0"/>
              </a:rPr>
              <a:t>Thank You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Agency FB" pitchFamily="34" charset="0"/>
              </a:rPr>
              <a:t>Shannon expansion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8991600" cy="5943600"/>
              </a:xfrm>
            </p:spPr>
            <p:txBody>
              <a:bodyPr/>
              <a:lstStyle/>
              <a:p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The Shannon expansion theorem can be used to decompose a function and implement it into a MUX. This theorem states that a given Boolean logic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GB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GB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  of </a:t>
                </a:r>
                <a:r>
                  <a:rPr lang="en-GB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 variables can be written as shown in the following equation.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=1,⋯,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the function obtained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with one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function obtained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by zero in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are called cofactors.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 2:1 MUX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output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O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and selector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defined by the equation: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function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  F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can be implemented on a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2:1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MUX with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  <a:cs typeface="Times New Roman" pitchFamily="18" charset="0"/>
                      </a:rPr>
                      <m:t>,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and selector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  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Any complex function can be implemented by broken down it into small pieces which are implemented separately using MUX and finally they will e interconnected.  This process is known as technology mapping.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8991600" cy="5943600"/>
              </a:xfrm>
              <a:blipFill rotWithShape="1">
                <a:blip r:embed="rId2"/>
                <a:stretch>
                  <a:fillRect l="-542" t="-513" r="-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096000" cy="80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74"/>
            <a:ext cx="8229600" cy="754626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Agency FB" pitchFamily="34" charset="0"/>
              </a:rPr>
              <a:t>Shannon Theorem (cont’d)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7630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 order to implement a function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:1</m:t>
                    </m:r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MUX, function should have </a:t>
                </a:r>
                <a:r>
                  <a:rPr lang="en-GB" sz="2000" i="1" dirty="0" smtClean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fixed variables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cofactors. For </a:t>
                </a:r>
                <a:r>
                  <a:rPr lang="en-GB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= 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 general Shannon expansion theorem can be written as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763000" cy="5867400"/>
              </a:xfrm>
              <a:blipFill rotWithShape="1">
                <a:blip r:embed="rId2"/>
                <a:stretch>
                  <a:fillRect l="-626" t="-5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88339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7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Design of Full Adder using MUX</a:t>
            </a:r>
            <a:endParaRPr lang="en-GB" b="1" dirty="0">
              <a:latin typeface="Agency FB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7630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be the operand,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be the carry on a previous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is the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be the carry for the next level. Then truth table can be written as shown in Fig 1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GB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sz="20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0+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×1</m:t>
                      </m:r>
                    </m:oMath>
                  </m:oMathPara>
                </a14:m>
                <a:endParaRPr lang="en-GB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763000" cy="5867400"/>
              </a:xfrm>
              <a:blipFill rotWithShape="1">
                <a:blip r:embed="rId2"/>
                <a:stretch>
                  <a:fillRect l="-556" t="-5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743200" cy="283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462610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5187" y="484453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1: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Truth table of the Full adder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8987" y="4267200"/>
            <a:ext cx="42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 2: Implementation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of a Full adder using two 4-input one output MUX</a:t>
            </a:r>
          </a:p>
        </p:txBody>
      </p:sp>
    </p:spTree>
    <p:extLst>
      <p:ext uri="{BB962C8B-B14F-4D97-AF65-F5344CB8AC3E}">
        <p14:creationId xmlns:p14="http://schemas.microsoft.com/office/powerpoint/2010/main" val="31733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GB" sz="4000" b="1" dirty="0" err="1">
                <a:latin typeface="Agency FB" pitchFamily="34" charset="0"/>
              </a:rPr>
              <a:t>Actel</a:t>
            </a:r>
            <a:r>
              <a:rPr lang="en-GB" sz="4000" b="1" dirty="0">
                <a:latin typeface="Agency FB" pitchFamily="34" charset="0"/>
              </a:rPr>
              <a:t> ACT X Logic module</a:t>
            </a:r>
            <a:endParaRPr lang="en-GB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Basic component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ACT1 device is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logic module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It contains 8:1 MUX which helps to implement various combinational functions and D-latches.</a:t>
            </a:r>
            <a:endParaRPr lang="en-GB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55539"/>
            <a:ext cx="5715000" cy="472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1560" y="1622026"/>
            <a:ext cx="345603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C-modules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present in the second generation of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Actel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devices, the ACT2, are similar to the logic module.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S-modules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which are found in the second and third generation of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actel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devices, contain an additional dedicated flip-flop.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This avoid the building of flip flop from the combinatorial logic as it is the case in the logic module.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57599" y="6179631"/>
            <a:ext cx="533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Actel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basic computing blocks uses multiplexers as function generators</a:t>
            </a:r>
          </a:p>
        </p:txBody>
      </p:sp>
    </p:spTree>
    <p:extLst>
      <p:ext uri="{BB962C8B-B14F-4D97-AF65-F5344CB8AC3E}">
        <p14:creationId xmlns:p14="http://schemas.microsoft.com/office/powerpoint/2010/main" val="29621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82836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Look-Up Table </a:t>
            </a:r>
            <a:endParaRPr lang="en-GB" sz="4000" b="1" dirty="0">
              <a:latin typeface="Agency FB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GB" sz="2000" i="1" dirty="0">
                    <a:latin typeface="Times New Roman" pitchFamily="18" charset="0"/>
                    <a:cs typeface="Times New Roman" pitchFamily="18" charset="0"/>
                  </a:rPr>
                  <a:t>Look-Up Tables (LUT)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 is a group of memory cells, which contain all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the possible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results of a given function for a given set of input values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Usually, the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set of possible function values corresponds to the possible combinations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of the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inputs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The values of the function are stored in such a way that they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can be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retrieved by the corresponding input values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A n-input LUT can be use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to implement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up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GB" sz="20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different functions, each of which can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possible values.</a:t>
                </a:r>
              </a:p>
              <a:p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en-GB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-input LUT must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provide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cells for storing the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possible values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of an </a:t>
                </a:r>
                <a:r>
                  <a:rPr lang="en-GB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-input function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In FPGAs, a LUT physically consists of a set of SRAM-cells to store the values a decoder that is used to access the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correct SRAM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location and retrieve the result of the function, which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corresponds to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the input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combination.</a:t>
                </a:r>
              </a:p>
              <a:p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In order to implement a complex function in a LUT-based FPGA, the function must be divided into small pieces, each of which can be implemented in a single LUT. The interconnections are used to connect small pieces </a:t>
                </a:r>
                <a:r>
                  <a:rPr lang="en-GB" sz="2000" dirty="0" smtClean="0">
                    <a:latin typeface="Times New Roman" pitchFamily="18" charset="0"/>
                    <a:cs typeface="Times New Roman" pitchFamily="18" charset="0"/>
                  </a:rPr>
                  <a:t>together and </a:t>
                </a:r>
                <a:r>
                  <a:rPr lang="en-GB" sz="2000" dirty="0">
                    <a:latin typeface="Times New Roman" pitchFamily="18" charset="0"/>
                    <a:cs typeface="Times New Roman" pitchFamily="18" charset="0"/>
                  </a:rPr>
                  <a:t>form the complete function</a:t>
                </a:r>
              </a:p>
              <a:p>
                <a:endParaRPr lang="en-GB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  <a:blipFill rotWithShape="1">
                <a:blip r:embed="rId2"/>
                <a:stretch>
                  <a:fillRect l="-533" t="-513" r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2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LUT based Design</a:t>
            </a:r>
            <a:endParaRPr lang="en-GB" sz="4000" b="1" dirty="0">
              <a:latin typeface="Agency FB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523" y="838200"/>
            <a:ext cx="378787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528" y="426314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Fig1: 2-input LUT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983269"/>
            <a:ext cx="371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Fig2: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Implementation of a full adder in two 3-input LUTs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63247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SRAM-based LUT are used in the most commercial FPGAs as function generators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Several LUTs are usually grouped in a large module in which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other functional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elements like flip flops and multiplexers are available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connection between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LUTs inside such modules is faster than connections via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routing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network, because dedicated wires are used.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1" y="762000"/>
            <a:ext cx="4931799" cy="334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6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Xilinx CLB</a:t>
            </a:r>
            <a:endParaRPr lang="en-GB" sz="4000" b="1" dirty="0">
              <a:latin typeface="Agency FB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29" y="990600"/>
            <a:ext cx="7162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3729" y="3741174"/>
            <a:ext cx="69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itchFamily="18" charset="0"/>
                <a:cs typeface="Times New Roman" pitchFamily="18" charset="0"/>
              </a:rPr>
              <a:t>Basic block of the Xilinx FPGAs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4262302"/>
            <a:ext cx="899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basic computing block in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Xilinx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FPGAs consists of a LUT with variable number of inputs, a set of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multiplexers, arithmetic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logic and a storage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element.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LUT is used to store the configuration while the multiplexers selects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right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inputs for the LUT and the storage element as well as the right output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arithmetic logic provides some facilities like XOR-gate and faster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carry chain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to build faster adder without wasting too much LUT-resources.</a:t>
            </a:r>
          </a:p>
        </p:txBody>
      </p:sp>
    </p:spTree>
    <p:extLst>
      <p:ext uri="{BB962C8B-B14F-4D97-AF65-F5344CB8AC3E}">
        <p14:creationId xmlns:p14="http://schemas.microsoft.com/office/powerpoint/2010/main" val="20094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2681</Words>
  <Application>Microsoft Office PowerPoint</Application>
  <PresentationFormat>On-screen Show (4:3)</PresentationFormat>
  <Paragraphs>225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VLSI Design Automation Lecture-2 </vt:lpstr>
      <vt:lpstr>Function generators</vt:lpstr>
      <vt:lpstr>Shannon expansion theorem</vt:lpstr>
      <vt:lpstr>Shannon Theorem (cont’d)</vt:lpstr>
      <vt:lpstr>Design of Full Adder using MUX</vt:lpstr>
      <vt:lpstr>Actel ACT X Logic module</vt:lpstr>
      <vt:lpstr>Look-Up Table </vt:lpstr>
      <vt:lpstr>LUT based Design</vt:lpstr>
      <vt:lpstr>Xilinx CLB</vt:lpstr>
      <vt:lpstr>Xilinx CLB(cont’d)</vt:lpstr>
      <vt:lpstr>Xilinx CLB(cont’d)</vt:lpstr>
      <vt:lpstr>Altera Logic Array Block</vt:lpstr>
      <vt:lpstr>Adaptive Logic Module</vt:lpstr>
      <vt:lpstr>Logic Array Block</vt:lpstr>
      <vt:lpstr>FPGA structures </vt:lpstr>
      <vt:lpstr>Example of Symmetrical Array FPGA</vt:lpstr>
      <vt:lpstr>Symmetrical Array FPGA(cont’d)</vt:lpstr>
      <vt:lpstr>Symmetrical Array FPGA(cont’d)</vt:lpstr>
      <vt:lpstr>Row-Based FPGAs</vt:lpstr>
      <vt:lpstr>Row-Based FPGAs(cont’d)</vt:lpstr>
      <vt:lpstr>Sea-of-gates</vt:lpstr>
      <vt:lpstr>Sea-of-gates(cont’d)</vt:lpstr>
      <vt:lpstr>Hierarchical-based</vt:lpstr>
      <vt:lpstr>Hierarchical-based(cont’d)</vt:lpstr>
      <vt:lpstr>Hierarchical-based(cont’d)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&amp; Reconfigurable Computing</dc:title>
  <dc:creator>Swagata Mandal</dc:creator>
  <cp:lastModifiedBy>Swagata Mandal</cp:lastModifiedBy>
  <cp:revision>80</cp:revision>
  <dcterms:created xsi:type="dcterms:W3CDTF">2019-08-02T06:29:27Z</dcterms:created>
  <dcterms:modified xsi:type="dcterms:W3CDTF">2022-03-15T06:37:29Z</dcterms:modified>
</cp:coreProperties>
</file>