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7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88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8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9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AF1A-386A-4A65-86F6-E04611D544F3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467600" cy="2308225"/>
          </a:xfrm>
        </p:spPr>
        <p:txBody>
          <a:bodyPr>
            <a:normAutofit/>
          </a:bodyPr>
          <a:lstStyle/>
          <a:p>
            <a:r>
              <a:rPr lang="en-GB" b="1" dirty="0"/>
              <a:t>VLSI Design </a:t>
            </a:r>
            <a:r>
              <a:rPr lang="en-GB" b="1" dirty="0" smtClean="0"/>
              <a:t>Automation</a:t>
            </a:r>
            <a:br>
              <a:rPr lang="en-GB" b="1" dirty="0" smtClean="0"/>
            </a:br>
            <a:r>
              <a:rPr lang="en-US" b="1" dirty="0" smtClean="0"/>
              <a:t>Lecture-3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77200" cy="24384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Dr. Swagata Mandal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Assistant Professor, Electronics and Communication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Jalpaiguri Government Engineering College</a:t>
            </a:r>
          </a:p>
          <a:p>
            <a:endParaRPr lang="en-US" sz="2800" b="1" i="1" dirty="0" smtClean="0">
              <a:solidFill>
                <a:schemeClr val="tx1"/>
              </a:solidFill>
            </a:endParaRPr>
          </a:p>
          <a:p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Agency FB" pitchFamily="34" charset="0"/>
              </a:rPr>
              <a:t>Processing Array Element (PAE)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943600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different kinds 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PAEs are there :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ALU PAE and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RAM-PAE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 ALU-PAE contains an ALU that can be configured to perform basic arithmetic operations, while the RAM-PAE is used for storing data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Back-Register (BREG) provides routing channels for data and events from bottom to top, additional arithmetic and register functions while the Forward-Register (FREG) is used for routing the signals from top to bottom and for the control of dataflow using event signals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All objects can be connected to horizontal routing channels using switch-objects.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DataFlow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Register (DF-Registers) can be used at the object output for data buffering in case of a pipeline stall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Input registers can be pre-loaded by configuration data and always provide single cycle stall.</a:t>
            </a:r>
          </a:p>
        </p:txBody>
      </p:sp>
    </p:spTree>
    <p:extLst>
      <p:ext uri="{BB962C8B-B14F-4D97-AF65-F5344CB8AC3E}">
        <p14:creationId xmlns:p14="http://schemas.microsoft.com/office/powerpoint/2010/main" val="22870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74"/>
            <a:ext cx="8229600" cy="830826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Processing Array </a:t>
            </a:r>
            <a:r>
              <a:rPr lang="en-GB" sz="4000" b="1" dirty="0" smtClean="0">
                <a:latin typeface="Agency FB" pitchFamily="34" charset="0"/>
              </a:rPr>
              <a:t>Element(cont’d)</a:t>
            </a:r>
            <a:endParaRPr lang="en-GB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62000"/>
            <a:ext cx="6410632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06" y="4495800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RAM-PAE is similar to an ALU-PAE. However, instead of an ALU, a dual ported RAM is used for storing data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RAM generates a data packet after an address was received at the input.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to the RAM requires two data packet: one for the address and the other for the data to be written.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shows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 ALU-PAE. The structure is the same for a RAM-PAE, however a RAM is used instead of the ALU</a:t>
            </a:r>
          </a:p>
        </p:txBody>
      </p:sp>
    </p:spTree>
    <p:extLst>
      <p:ext uri="{BB962C8B-B14F-4D97-AF65-F5344CB8AC3E}">
        <p14:creationId xmlns:p14="http://schemas.microsoft.com/office/powerpoint/2010/main" val="41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Agency FB" pitchFamily="34" charset="0"/>
              </a:rPr>
              <a:t>Routing &amp; Communication</a:t>
            </a:r>
            <a:endParaRPr lang="en-GB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XPP interconnection network consists of two independent networks: One for data transmission and the other for event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transmission.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These two networks consist of horizontal and vertical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channels.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vertical channels are controlled by the BREG and FREG while connection to horizontal channel is done via switch elements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Beside the horizontal and vertical channels a configuration bus exists, which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allows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CMs to configure the PAEs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Horizontal buses are used to connect a PAE within a row while the vertical buses are used to connect objects to a given horizontal bus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Vertical connections are done using configurable switch objects which segment the vertical communication channels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vertical routing is enabled using register-objects integrated into the PAEs.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74"/>
            <a:ext cx="8229600" cy="76937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960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XPP devices provide communication interfaces aside the chip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number may vary from device to device.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I/O interfaces can operate independently from each other either in RAM, or in streaming mode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streaming mode, each I/O element provides two bidirectional ports for data streaming.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Handshake signals are used for synchronization of data packets to external ports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RAM mode, each port can access external synchronous SRAMs with 24-bit addresses and 24-bit data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Control signals for the SRAM transactions are available such that no extra logic is required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configuration manager interface consists of three subgroups of signals: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message send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message receive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code group provides channels over which configuration data can be downloaded to the device while the send and receive groups provide communication channels with a host processor.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Agency FB" pitchFamily="34" charset="0"/>
              </a:rPr>
              <a:t>Network-oriented architectures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839200" cy="2743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reconfigurable devices rely on message passing for data exchange among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PEs.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Adaptive Computing Machine (ACM) is based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on this strategy.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Quicksilver ACM consists of a set of heterogeneous computing nodes hierarchically arranged on a device.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At the lowest level, four computing nodes are placed in a cluster and connected locally together.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Many clusters at a given level are put together to build bigger clusters at the next higher level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76600"/>
            <a:ext cx="3429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41910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Fig: The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Quicksilver ACM hierarchical structure with 64 nodes</a:t>
            </a:r>
          </a:p>
        </p:txBody>
      </p:sp>
    </p:spTree>
    <p:extLst>
      <p:ext uri="{BB962C8B-B14F-4D97-AF65-F5344CB8AC3E}">
        <p14:creationId xmlns:p14="http://schemas.microsoft.com/office/powerpoint/2010/main" val="27487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Agency FB" pitchFamily="34" charset="0"/>
              </a:rPr>
              <a:t>Adaptive Computing Machine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An ACM chip consists of the following elements:</a:t>
            </a:r>
          </a:p>
          <a:p>
            <a:pPr lvl="1"/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A set of heterogeneous </a:t>
            </a:r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Processing Nodes (PN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sz="1800" dirty="0"/>
              <a:t>An homogenous </a:t>
            </a:r>
            <a:r>
              <a:rPr lang="en-GB" sz="1800" i="1" dirty="0"/>
              <a:t>Matrix Interconnect Network (MIN)</a:t>
            </a:r>
            <a:endParaRPr lang="en-GB" sz="1800" dirty="0"/>
          </a:p>
          <a:p>
            <a:pPr lvl="1"/>
            <a:r>
              <a:rPr lang="en-GB" sz="1800" dirty="0"/>
              <a:t>A </a:t>
            </a:r>
            <a:r>
              <a:rPr lang="en-GB" sz="1800" i="1" dirty="0"/>
              <a:t>system </a:t>
            </a:r>
            <a:r>
              <a:rPr lang="en-GB" sz="1800" i="1" dirty="0" smtClean="0"/>
              <a:t>controller</a:t>
            </a:r>
          </a:p>
          <a:p>
            <a:pPr lvl="1"/>
            <a:r>
              <a:rPr lang="en-GB" sz="1800" dirty="0"/>
              <a:t>Various I/O </a:t>
            </a:r>
            <a:r>
              <a:rPr lang="en-GB" sz="1800" dirty="0" smtClean="0"/>
              <a:t>interfaces</a:t>
            </a:r>
          </a:p>
          <a:p>
            <a:pPr lvl="1"/>
            <a:endParaRPr lang="en-GB" sz="1800" dirty="0"/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 ACM processing nodes consist of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GB" sz="1800" b="1" i="1" dirty="0">
                <a:latin typeface="Times New Roman" pitchFamily="18" charset="0"/>
                <a:cs typeface="Times New Roman" pitchFamily="18" charset="0"/>
              </a:rPr>
              <a:t>algorithmic engine</a:t>
            </a:r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that defines the node type. The node type can be customized at compile-time or at run-time by the user to match a given algorithm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Four types of nodes exist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Programmable Scalar Node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(PSN)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provides a standard 32-bit RISC architecture with 32 general purpose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registers.</a:t>
            </a:r>
          </a:p>
          <a:p>
            <a:pPr lvl="1"/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Adaptive Execution Node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(AXN) provides variable word size Multiply Accumulate (MAC) and ALU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operations.</a:t>
            </a:r>
          </a:p>
          <a:p>
            <a:pPr lvl="1"/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Domain Bit Manipulation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( DBN) node provides bit manipulation and byte oriented</a:t>
            </a:r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operations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External Memory Controller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node provides DDRRAM,</a:t>
            </a:r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SRAM, memory random access and DMA control interfaces for off-chip</a:t>
            </a:r>
            <a:r>
              <a:rPr lang="en-GB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memory access</a:t>
            </a:r>
          </a:p>
          <a:p>
            <a:pPr lvl="2"/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74"/>
            <a:ext cx="8229600" cy="754626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  <a:cs typeface="Times New Roman" pitchFamily="18" charset="0"/>
              </a:rPr>
              <a:t>ACM processing </a:t>
            </a:r>
            <a:r>
              <a:rPr lang="en-GB" sz="4000" b="1" dirty="0" smtClean="0">
                <a:latin typeface="Agency FB" pitchFamily="34" charset="0"/>
                <a:cs typeface="Times New Roman" pitchFamily="18" charset="0"/>
              </a:rPr>
              <a:t>nodes(cont’d)</a:t>
            </a:r>
            <a:endParaRPr lang="en-GB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4965"/>
            <a:ext cx="8991600" cy="4525963"/>
          </a:xfrm>
        </p:spPr>
        <p:txBody>
          <a:bodyPr/>
          <a:lstStyle/>
          <a:p>
            <a:pPr lvl="0"/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for data storage at node level</a:t>
            </a:r>
            <a:r>
              <a:rPr lang="en-GB" dirty="0" smtClean="0"/>
              <a:t>.</a:t>
            </a:r>
          </a:p>
          <a:p>
            <a:pPr lvl="0"/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ode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wrapper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which hide the complexity of the network architecture. It contains a MIN interface to support communication, a hardware task manager for task managements at node level, and a DMA engine.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It also incorporates dedicated I/O circuitry, memory, memory controllers and data distributors and aggregators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62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675968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Agency FB" pitchFamily="34" charset="0"/>
              </a:rPr>
              <a:t>Matrix Interconnect </a:t>
            </a:r>
            <a:r>
              <a:rPr lang="en-GB" sz="4000" b="1" dirty="0" smtClean="0">
                <a:latin typeface="Agency FB" pitchFamily="34" charset="0"/>
              </a:rPr>
              <a:t>Network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867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communication inside an ACM chip is done via a MIN, which is organized hierarchically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200"/>
              </a:spcBef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At a given level, the MIN connects many lower level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MINs.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top level MIN, the MIN root, is used to access the nodes from outside and to control the configuration of the nodes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200"/>
              </a:spcBef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communication among nodes is done via the MIN with the help of the node wrapper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200"/>
              </a:spcBef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ACM chip also contains various I/O interfaces accessible via the MIN for testing (JTAG) and communication with off-chip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devices.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system management is done via an embedded system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controller.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system controller loads tasks into the node’s ready-to-run queue for execution, statically or dynamically sets the communication channels between the processing nodes. </a:t>
            </a:r>
          </a:p>
        </p:txBody>
      </p:sp>
    </p:spTree>
    <p:extLst>
      <p:ext uri="{BB962C8B-B14F-4D97-AF65-F5344CB8AC3E}">
        <p14:creationId xmlns:p14="http://schemas.microsoft.com/office/powerpoint/2010/main" val="39272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63562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Agency FB" pitchFamily="34" charset="0"/>
              </a:rPr>
              <a:t>Embedded </a:t>
            </a:r>
            <a:r>
              <a:rPr lang="en-GB" sz="4000" b="1" dirty="0" smtClean="0">
                <a:latin typeface="Agency FB" pitchFamily="34" charset="0"/>
              </a:rPr>
              <a:t>FPGA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" y="609601"/>
            <a:ext cx="9144000" cy="2514600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integrates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processor core, a programmable logic or FPGA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and memory on the same chip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examples of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such devices are the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DAP/DNA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IPflex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and the S500 series from Stretch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DAP/DNA consists of an integrated DAP RISC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processor,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Distributed Network Architecture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(DNA) matrix and some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interfaces as shown in Fig 1.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4541"/>
            <a:ext cx="5562600" cy="4163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4392578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Fig 1: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IPflex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DAP/DNA reconfigurable processor</a:t>
            </a:r>
          </a:p>
        </p:txBody>
      </p:sp>
    </p:spTree>
    <p:extLst>
      <p:ext uri="{BB962C8B-B14F-4D97-AF65-F5344CB8AC3E}">
        <p14:creationId xmlns:p14="http://schemas.microsoft.com/office/powerpoint/2010/main" val="33231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67596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gency FB" pitchFamily="34" charset="0"/>
              </a:rPr>
              <a:t>Embedded </a:t>
            </a:r>
            <a:r>
              <a:rPr lang="en-GB" b="1" dirty="0" smtClean="0">
                <a:latin typeface="Agency FB" pitchFamily="34" charset="0"/>
              </a:rPr>
              <a:t>FPGA(cont’d)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processor controls the system, configures the DNA, performs computations in parallel to the DNA and manages the data exchange on the device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DNA Matrix is a dataflow accelerator with more than hundred dynamic reconfigurable processing elements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wiring among elements can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be changed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dynamically, therefore, providing the possibility to build and quickly change parallel/pipelined processing system tailored to each application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DNA configuration data are stored in the configuration memory from where it can be downloaded to the DNA on a clock-by-clock basis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Like in other reconfigurable devices, several interfaces exist for connecting the chip to external devices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While the processor controls the whole execution process, the DNA executes critical parts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917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gency FB" pitchFamily="34" charset="0"/>
              </a:rPr>
              <a:t>Programmable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5" y="762000"/>
            <a:ext cx="8991600" cy="21336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Located around the periphery of the device, I/O components allow for the communication of a design inside the FPGA with off-chip modules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Like the logic cells and the interconnections, FPGA I/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are programmable, which allows designs inside the FPGA to configure a single interface pins either as input, output or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bidirectional.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27" y="2819400"/>
            <a:ext cx="4948238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819400"/>
            <a:ext cx="373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general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structure of an I/O component is shown in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Fig 1.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It consists of an input block, an output block and an output enable block for driving the tri-state buffer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Two registers that are activated either by the falling or by the rising edge of the clock, are available in each block.</a:t>
            </a:r>
          </a:p>
        </p:txBody>
      </p:sp>
    </p:spTree>
    <p:extLst>
      <p:ext uri="{BB962C8B-B14F-4D97-AF65-F5344CB8AC3E}">
        <p14:creationId xmlns:p14="http://schemas.microsoft.com/office/powerpoint/2010/main" val="14096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Implementation</a:t>
            </a:r>
            <a:endParaRPr lang="en-GB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Reconfigurable devices are usually used in three different ways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Rapid 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Prototyping</a:t>
            </a:r>
          </a:p>
          <a:p>
            <a:pPr lvl="1"/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Non-frequently 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Reconfigurable Systems</a:t>
            </a:r>
          </a:p>
          <a:p>
            <a:pPr lvl="1"/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Frequently reconfigurable 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 lvl="1"/>
            <a:endParaRPr lang="en-GB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With the increasing size and speed of reconfigurable processors it is possible to implement many large modules on a reconfigurable device at the same time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Moreover, for some reconfigurable devices, only a part of the device can be configured while the rest continues to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operate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which is known as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partial reconfiguration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This partial reconfiguration capability enables many functions to be temporally implemented on the device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Depending on the time at which the reconfiguration sequence are defined, the computation and configuration flow on a reconfigurable devices can be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classified in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two categories: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581"/>
            <a:ext cx="8229600" cy="66121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Implementation(cont’d)</a:t>
            </a:r>
            <a:endParaRPr lang="en-GB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91600" cy="5943600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Compile-time reconfiguration: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this case, the computation and configuration sequences as well as the data exchange are defined at compile-time and never change during a computation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This approach is more interesting for devices, which can only be full reconfigured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However it can be applied to partial reconfigurable devices that are logically or physically partitioned in a set of reconfigurable regions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Run-time reconfiguration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computation and configuration sequences are not known at compile-time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Request to implement a given task is known at run-time and should be handled dynamically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reconfiguration process exchange part of the device to accommodate the system based on the operational and environmental conditions.</a:t>
            </a:r>
          </a:p>
        </p:txBody>
      </p:sp>
    </p:spTree>
    <p:extLst>
      <p:ext uri="{BB962C8B-B14F-4D97-AF65-F5344CB8AC3E}">
        <p14:creationId xmlns:p14="http://schemas.microsoft.com/office/powerpoint/2010/main" val="31361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Run-Time Reconfiguration</a:t>
            </a:r>
            <a:endParaRPr lang="en-GB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452596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Run-time reconfiguration is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difficult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process that must handle side effect factors like defragmentation of the device and communication between newly placed modules.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" y="1752600"/>
            <a:ext cx="73914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1722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1: Architecture of a run-time reconfigurable system</a:t>
            </a:r>
          </a:p>
        </p:txBody>
      </p:sp>
    </p:spTree>
    <p:extLst>
      <p:ext uri="{BB962C8B-B14F-4D97-AF65-F5344CB8AC3E}">
        <p14:creationId xmlns:p14="http://schemas.microsoft.com/office/powerpoint/2010/main" val="31651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661219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gency FB" pitchFamily="34" charset="0"/>
              </a:rPr>
              <a:t>Run-Time </a:t>
            </a:r>
            <a:r>
              <a:rPr lang="en-US" sz="4000" b="1" dirty="0" smtClean="0">
                <a:latin typeface="Agency FB" pitchFamily="34" charset="0"/>
              </a:rPr>
              <a:t>Reconfiguration(cont’d)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management of the reconfigurable device is usually done by a scheduler and a placer that can be implemented as part of an operating system running on a processor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processor can either resides inside or outside the reconfigurable chip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scheduler manages the tasks and decides when a task should be executed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tasks, which are available as configuration data in a database are characterized through their bounding box and their run-time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bounding box defines the area that a task occupies on the device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management of task execution at run-time is therefore a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temporal placement problem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scheduler determines which task should be executed on the RPU and then gives the task to the placer which will try to place it on the device, i.e. allocate a set of resources for the implementation of that task.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74"/>
            <a:ext cx="8229600" cy="7546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gency FB" pitchFamily="34" charset="0"/>
              </a:rPr>
              <a:t>Run-Time Reconfiguration(cont’d)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1"/>
            <a:ext cx="8686800" cy="17526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If the placer is not able to find a site for the new task, then it will be sent back to the scheduler which can then decide to send it later and to send another task to the placer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Both for compiled time and run time reconfigurable system the computation and reconfiguration flow is usually the one shown 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Figure.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38400"/>
            <a:ext cx="6019800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3333571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Figure: A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CPU-RPU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configuration and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computation step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5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Algerian" pitchFamily="82" charset="0"/>
              </a:rPr>
              <a:t>Thank You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Programmable </a:t>
            </a:r>
            <a:r>
              <a:rPr lang="en-GB" sz="4000" b="1" dirty="0" smtClean="0">
                <a:latin typeface="Agency FB" pitchFamily="34" charset="0"/>
              </a:rPr>
              <a:t>I/O (cont’d)</a:t>
            </a:r>
            <a:endParaRPr lang="en-GB" sz="4000" b="1" dirty="0"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9067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I/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can be parameterized for a single data rate (SDR) or a double data rate (DDR) operation mode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While in the SDR-mode data are copied into the I/O registers on the rising clock edge only, the DDR mode exploits the falling clock edge and the rising clock edge to copy data into the I/O registers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On the input, output, tri-state, one of the Double Data Rate (DDR) register can be used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double data rate is directly accomplished by the two registers on each path, clocked by the rising edge (or the falling edge) from different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clock nets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DDR input can be done using both input registers while DDR output will use both output registers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Altera Stratix II, the I/O component is called I/O Element (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IOE).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Xilinx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I/O components are called I/O Block (IOB) and they are provided in groups of two or four on the device boundary.</a:t>
            </a:r>
          </a:p>
        </p:txBody>
      </p:sp>
    </p:spTree>
    <p:extLst>
      <p:ext uri="{BB962C8B-B14F-4D97-AF65-F5344CB8AC3E}">
        <p14:creationId xmlns:p14="http://schemas.microsoft.com/office/powerpoint/2010/main" val="7513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737419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Hybrid FPGAs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process technology as well as the market demand is pushing manufacturers to include more and more pre-designed and well tested hard macros in their chips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helps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designer to use well tested and efficient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modules.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Moreover, hard macros are more efficiently implemented and are faster than macro implemented on the universal function generators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resources often available on hybrid FPGAs are </a:t>
            </a:r>
          </a:p>
          <a:p>
            <a:pPr marL="0" indent="0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  •   RAMs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  •    Clock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managers (PLL, DCM, MMCM)</a:t>
            </a:r>
          </a:p>
          <a:p>
            <a:pPr marL="0" indent="0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  •    Arithmetic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modules </a:t>
            </a:r>
          </a:p>
          <a:p>
            <a:pPr marL="0" indent="0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  •    Network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interface modules</a:t>
            </a:r>
          </a:p>
          <a:p>
            <a:pPr marL="0" indent="0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  •    Processors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market demand has pushed almost all the manufactures to include hard macros in all their devices.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737419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Hybrid </a:t>
            </a:r>
            <a:r>
              <a:rPr lang="en-GB" sz="4000" b="1" dirty="0" smtClean="0">
                <a:latin typeface="Agency FB" pitchFamily="34" charset="0"/>
              </a:rPr>
              <a:t>FPGAs(cont’d)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685800"/>
            <a:ext cx="4114800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685800"/>
            <a:ext cx="4876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resources required by the users varies with their application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most emerging classes as classified by Xilinx are: the System on Chip (SoC), Digital Signal Processing (DSP) and pure logic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system on chip class to which 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4 FX belongs, is characterized by embedded processors directly available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chip, memory and dedicated bus resources.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DSP class, which contains 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4 SX is characterized by the abundance of multipliers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macros.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pure logic class, to which 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4 LX belongs, is dominated by LUT function generators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5257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Fig: Structure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of a Xilinx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II Pro FPGA with two PowerPC 405 Processor blocks</a:t>
            </a:r>
          </a:p>
        </p:txBody>
      </p:sp>
    </p:spTree>
    <p:extLst>
      <p:ext uri="{BB962C8B-B14F-4D97-AF65-F5344CB8AC3E}">
        <p14:creationId xmlns:p14="http://schemas.microsoft.com/office/powerpoint/2010/main" val="34971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Agency FB" pitchFamily="34" charset="0"/>
              </a:rPr>
              <a:t>Coarse-Grained Reconfigurable Devices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Due to low granularity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the function generators (LUT and MUX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FPGAs can allow to implement function with various complexity.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However, the programmable interconnections used to connect the logic blocks reduce the performance 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FPGAs.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One way is to use hard macro for frequently use functions. Coarse-grained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reconfigurable devices follow this approach.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general those devices are made upon a set of hard macros (8-bit, 16-bit or even a 32-bit ALU), usually called Processing Element (PE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PEs are able to carry few operations like addition, subtraction or even multiplication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interconnection is realized either through switching matrices or dedicated busses.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gency FB" pitchFamily="34" charset="0"/>
              </a:rPr>
              <a:t>Coarse-Grained Reconfigurable </a:t>
            </a:r>
            <a:r>
              <a:rPr lang="en-GB" b="1" dirty="0" smtClean="0">
                <a:latin typeface="Agency FB" pitchFamily="34" charset="0"/>
              </a:rPr>
              <a:t>Devices(cont’d)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02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Three categories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coarse-grained reconfigurable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devices are available: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Dataflow Machines</a:t>
            </a:r>
            <a:r>
              <a:rPr lang="en-GB" sz="2000" b="1" i="1" dirty="0"/>
              <a:t>: </a:t>
            </a:r>
            <a:r>
              <a:rPr lang="en-GB" sz="2000" b="1" i="1" dirty="0" smtClean="0"/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are usually built by connecting some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processing elements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order to build a functional unit that is used to compute on a stream 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data. Example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 dataflow machines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are PACTXPP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NEC-DRP,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PicoChip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etwork-based Devices: 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Here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connection between the PEs is done using messages instead of wires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 Example of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network-based device is Adaptive Computing Machine (ACM) developed by Quicksilver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Tech.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Embedded FPGA devices: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a processor core that cohabit with a programmable logic on the same chip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 Example of embedded FPGA devices are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Kintex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Artix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series FPGA of Xilinx,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Arrya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Stratix series FPGA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developped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by Altera etc.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Agency FB" pitchFamily="34" charset="0"/>
              </a:rPr>
              <a:t>PACT XPP 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idea behind the PACT XPP architecture is to efficiently compute streams of data provided from different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source.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XPP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eXtreme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Processing Platform) architecture of PACT consists of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array of Processing Array Elements (PAE) grouped in Processing Array(PA)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communication network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hierarchical configuration tree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elements aside the PAs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set of I/O elements on each side of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device</a:t>
            </a: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Configuration Manager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(CM) attached to a local memory is responsible for writing configuration onto a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PA.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configuration manager together with PA builds the Processing Array Cluster (PAC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 XPP chip contains many PACs arranged as grid array on the device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PACT </a:t>
            </a:r>
            <a:r>
              <a:rPr lang="en-GB" sz="4000" b="1" dirty="0" smtClean="0">
                <a:latin typeface="Agency FB" pitchFamily="34" charset="0"/>
              </a:rPr>
              <a:t>XPP(cont’d)</a:t>
            </a:r>
            <a:endParaRPr lang="en-GB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8" y="609600"/>
            <a:ext cx="571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4522857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shows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 XPP device with four PACs, each of which contains 4 PAEs and surrounded by memory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blocks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CMs at a lower level are controlled by a CM at the next higher level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root CM at the highest level is attached to an external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configuration memory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and supervises the whole device configuration.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2635</Words>
  <Application>Microsoft Office PowerPoint</Application>
  <PresentationFormat>On-screen Show (4:3)</PresentationFormat>
  <Paragraphs>229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VLSI Design Automation Lecture-3 </vt:lpstr>
      <vt:lpstr>Programmable I/O</vt:lpstr>
      <vt:lpstr>Programmable I/O (cont’d)</vt:lpstr>
      <vt:lpstr>Hybrid FPGAs</vt:lpstr>
      <vt:lpstr>Hybrid FPGAs(cont’d)</vt:lpstr>
      <vt:lpstr>Coarse-Grained Reconfigurable Devices</vt:lpstr>
      <vt:lpstr>Coarse-Grained Reconfigurable Devices(cont’d)</vt:lpstr>
      <vt:lpstr>PACT XPP </vt:lpstr>
      <vt:lpstr>PACT XPP(cont’d)</vt:lpstr>
      <vt:lpstr>Processing Array Element (PAE)</vt:lpstr>
      <vt:lpstr>Processing Array Element(cont’d)</vt:lpstr>
      <vt:lpstr>Routing &amp; Communication</vt:lpstr>
      <vt:lpstr>Interfaces</vt:lpstr>
      <vt:lpstr>Network-oriented architectures</vt:lpstr>
      <vt:lpstr>Adaptive Computing Machine </vt:lpstr>
      <vt:lpstr>ACM processing nodes(cont’d)</vt:lpstr>
      <vt:lpstr>Matrix Interconnect Network</vt:lpstr>
      <vt:lpstr>Embedded FPGA</vt:lpstr>
      <vt:lpstr>Embedded FPGA(cont’d)</vt:lpstr>
      <vt:lpstr>Implementation</vt:lpstr>
      <vt:lpstr>Implementation(cont’d)</vt:lpstr>
      <vt:lpstr>Run-Time Reconfiguration</vt:lpstr>
      <vt:lpstr>Run-Time Reconfiguration(cont’d)</vt:lpstr>
      <vt:lpstr>Run-Time Reconfiguration(cont’d)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&amp; Reconfigurable Computing</dc:title>
  <dc:creator>Swagata Mandal</dc:creator>
  <cp:lastModifiedBy>Swagata Mandal</cp:lastModifiedBy>
  <cp:revision>75</cp:revision>
  <dcterms:created xsi:type="dcterms:W3CDTF">2019-08-02T06:29:27Z</dcterms:created>
  <dcterms:modified xsi:type="dcterms:W3CDTF">2022-03-22T08:16:52Z</dcterms:modified>
</cp:coreProperties>
</file>