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5" r:id="rId3"/>
    <p:sldId id="304" r:id="rId4"/>
    <p:sldId id="302" r:id="rId5"/>
    <p:sldId id="306" r:id="rId6"/>
    <p:sldId id="307" r:id="rId7"/>
    <p:sldId id="303" r:id="rId8"/>
    <p:sldId id="308" r:id="rId9"/>
    <p:sldId id="309" r:id="rId10"/>
    <p:sldId id="310" r:id="rId11"/>
    <p:sldId id="312" r:id="rId12"/>
    <p:sldId id="313" r:id="rId13"/>
    <p:sldId id="311" r:id="rId14"/>
    <p:sldId id="314" r:id="rId15"/>
    <p:sldId id="315" r:id="rId16"/>
    <p:sldId id="316" r:id="rId17"/>
    <p:sldId id="317" r:id="rId18"/>
    <p:sldId id="318" r:id="rId19"/>
    <p:sldId id="319" r:id="rId20"/>
    <p:sldId id="320" r:id="rId21"/>
    <p:sldId id="321" r:id="rId22"/>
    <p:sldId id="322" r:id="rId23"/>
    <p:sldId id="323" r:id="rId24"/>
    <p:sldId id="324" r:id="rId25"/>
    <p:sldId id="325" r:id="rId26"/>
    <p:sldId id="28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ABBAF1A-386A-4A65-86F6-E04611D544F3}" type="datetimeFigureOut">
              <a:rPr lang="en-GB" smtClean="0"/>
              <a:t>22/03/2022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AA72F1-B98E-4328-AEEF-E6DAF31CC488}" type="slidenum">
              <a:rPr lang="en-GB" smtClean="0"/>
              <a:t>‹#›</a:t>
            </a:fld>
            <a:endParaRPr lang="en-GB"/>
          </a:p>
        </p:txBody>
      </p:sp>
    </p:spTree>
    <p:extLst>
      <p:ext uri="{BB962C8B-B14F-4D97-AF65-F5344CB8AC3E}">
        <p14:creationId xmlns:p14="http://schemas.microsoft.com/office/powerpoint/2010/main" val="3265705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ABBAF1A-386A-4A65-86F6-E04611D544F3}" type="datetimeFigureOut">
              <a:rPr lang="en-GB" smtClean="0"/>
              <a:t>22/03/2022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AA72F1-B98E-4328-AEEF-E6DAF31CC488}" type="slidenum">
              <a:rPr lang="en-GB" smtClean="0"/>
              <a:t>‹#›</a:t>
            </a:fld>
            <a:endParaRPr lang="en-GB"/>
          </a:p>
        </p:txBody>
      </p:sp>
    </p:spTree>
    <p:extLst>
      <p:ext uri="{BB962C8B-B14F-4D97-AF65-F5344CB8AC3E}">
        <p14:creationId xmlns:p14="http://schemas.microsoft.com/office/powerpoint/2010/main" val="2597271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ABBAF1A-386A-4A65-86F6-E04611D544F3}" type="datetimeFigureOut">
              <a:rPr lang="en-GB" smtClean="0"/>
              <a:t>22/03/2022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AA72F1-B98E-4328-AEEF-E6DAF31CC488}" type="slidenum">
              <a:rPr lang="en-GB" smtClean="0"/>
              <a:t>‹#›</a:t>
            </a:fld>
            <a:endParaRPr lang="en-GB"/>
          </a:p>
        </p:txBody>
      </p:sp>
    </p:spTree>
    <p:extLst>
      <p:ext uri="{BB962C8B-B14F-4D97-AF65-F5344CB8AC3E}">
        <p14:creationId xmlns:p14="http://schemas.microsoft.com/office/powerpoint/2010/main" val="2969880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ABBAF1A-386A-4A65-86F6-E04611D544F3}" type="datetimeFigureOut">
              <a:rPr lang="en-GB" smtClean="0"/>
              <a:t>22/03/2022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AA72F1-B98E-4328-AEEF-E6DAF31CC488}" type="slidenum">
              <a:rPr lang="en-GB" smtClean="0"/>
              <a:t>‹#›</a:t>
            </a:fld>
            <a:endParaRPr lang="en-GB"/>
          </a:p>
        </p:txBody>
      </p:sp>
    </p:spTree>
    <p:extLst>
      <p:ext uri="{BB962C8B-B14F-4D97-AF65-F5344CB8AC3E}">
        <p14:creationId xmlns:p14="http://schemas.microsoft.com/office/powerpoint/2010/main" val="3926353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BBAF1A-386A-4A65-86F6-E04611D544F3}" type="datetimeFigureOut">
              <a:rPr lang="en-GB" smtClean="0"/>
              <a:t>22/03/2022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AA72F1-B98E-4328-AEEF-E6DAF31CC488}" type="slidenum">
              <a:rPr lang="en-GB" smtClean="0"/>
              <a:t>‹#›</a:t>
            </a:fld>
            <a:endParaRPr lang="en-GB"/>
          </a:p>
        </p:txBody>
      </p:sp>
    </p:spTree>
    <p:extLst>
      <p:ext uri="{BB962C8B-B14F-4D97-AF65-F5344CB8AC3E}">
        <p14:creationId xmlns:p14="http://schemas.microsoft.com/office/powerpoint/2010/main" val="3228484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ABBAF1A-386A-4A65-86F6-E04611D544F3}" type="datetimeFigureOut">
              <a:rPr lang="en-GB" smtClean="0"/>
              <a:t>22/03/2022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AA72F1-B98E-4328-AEEF-E6DAF31CC488}" type="slidenum">
              <a:rPr lang="en-GB" smtClean="0"/>
              <a:t>‹#›</a:t>
            </a:fld>
            <a:endParaRPr lang="en-GB"/>
          </a:p>
        </p:txBody>
      </p:sp>
    </p:spTree>
    <p:extLst>
      <p:ext uri="{BB962C8B-B14F-4D97-AF65-F5344CB8AC3E}">
        <p14:creationId xmlns:p14="http://schemas.microsoft.com/office/powerpoint/2010/main" val="507922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ABBAF1A-386A-4A65-86F6-E04611D544F3}" type="datetimeFigureOut">
              <a:rPr lang="en-GB" smtClean="0"/>
              <a:t>22/03/2022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DAA72F1-B98E-4328-AEEF-E6DAF31CC488}" type="slidenum">
              <a:rPr lang="en-GB" smtClean="0"/>
              <a:t>‹#›</a:t>
            </a:fld>
            <a:endParaRPr lang="en-GB"/>
          </a:p>
        </p:txBody>
      </p:sp>
    </p:spTree>
    <p:extLst>
      <p:ext uri="{BB962C8B-B14F-4D97-AF65-F5344CB8AC3E}">
        <p14:creationId xmlns:p14="http://schemas.microsoft.com/office/powerpoint/2010/main" val="1567446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ABBAF1A-386A-4A65-86F6-E04611D544F3}" type="datetimeFigureOut">
              <a:rPr lang="en-GB" smtClean="0"/>
              <a:t>22/03/2022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DAA72F1-B98E-4328-AEEF-E6DAF31CC488}" type="slidenum">
              <a:rPr lang="en-GB" smtClean="0"/>
              <a:t>‹#›</a:t>
            </a:fld>
            <a:endParaRPr lang="en-GB"/>
          </a:p>
        </p:txBody>
      </p:sp>
    </p:spTree>
    <p:extLst>
      <p:ext uri="{BB962C8B-B14F-4D97-AF65-F5344CB8AC3E}">
        <p14:creationId xmlns:p14="http://schemas.microsoft.com/office/powerpoint/2010/main" val="3853432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BAF1A-386A-4A65-86F6-E04611D544F3}" type="datetimeFigureOut">
              <a:rPr lang="en-GB" smtClean="0"/>
              <a:t>22/03/2022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DAA72F1-B98E-4328-AEEF-E6DAF31CC488}" type="slidenum">
              <a:rPr lang="en-GB" smtClean="0"/>
              <a:t>‹#›</a:t>
            </a:fld>
            <a:endParaRPr lang="en-GB"/>
          </a:p>
        </p:txBody>
      </p:sp>
    </p:spTree>
    <p:extLst>
      <p:ext uri="{BB962C8B-B14F-4D97-AF65-F5344CB8AC3E}">
        <p14:creationId xmlns:p14="http://schemas.microsoft.com/office/powerpoint/2010/main" val="1127456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BBAF1A-386A-4A65-86F6-E04611D544F3}" type="datetimeFigureOut">
              <a:rPr lang="en-GB" smtClean="0"/>
              <a:t>22/03/2022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AA72F1-B98E-4328-AEEF-E6DAF31CC488}" type="slidenum">
              <a:rPr lang="en-GB" smtClean="0"/>
              <a:t>‹#›</a:t>
            </a:fld>
            <a:endParaRPr lang="en-GB"/>
          </a:p>
        </p:txBody>
      </p:sp>
    </p:spTree>
    <p:extLst>
      <p:ext uri="{BB962C8B-B14F-4D97-AF65-F5344CB8AC3E}">
        <p14:creationId xmlns:p14="http://schemas.microsoft.com/office/powerpoint/2010/main" val="1158184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BBAF1A-386A-4A65-86F6-E04611D544F3}" type="datetimeFigureOut">
              <a:rPr lang="en-GB" smtClean="0"/>
              <a:t>22/03/2022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AA72F1-B98E-4328-AEEF-E6DAF31CC488}" type="slidenum">
              <a:rPr lang="en-GB" smtClean="0"/>
              <a:t>‹#›</a:t>
            </a:fld>
            <a:endParaRPr lang="en-GB"/>
          </a:p>
        </p:txBody>
      </p:sp>
    </p:spTree>
    <p:extLst>
      <p:ext uri="{BB962C8B-B14F-4D97-AF65-F5344CB8AC3E}">
        <p14:creationId xmlns:p14="http://schemas.microsoft.com/office/powerpoint/2010/main" val="2526792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BAF1A-386A-4A65-86F6-E04611D544F3}" type="datetimeFigureOut">
              <a:rPr lang="en-GB" smtClean="0"/>
              <a:t>22/03/2022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AA72F1-B98E-4328-AEEF-E6DAF31CC488}" type="slidenum">
              <a:rPr lang="en-GB" smtClean="0"/>
              <a:t>‹#›</a:t>
            </a:fld>
            <a:endParaRPr lang="en-GB"/>
          </a:p>
        </p:txBody>
      </p:sp>
    </p:spTree>
    <p:extLst>
      <p:ext uri="{BB962C8B-B14F-4D97-AF65-F5344CB8AC3E}">
        <p14:creationId xmlns:p14="http://schemas.microsoft.com/office/powerpoint/2010/main" val="4283412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685800"/>
            <a:ext cx="7467600" cy="2308225"/>
          </a:xfrm>
        </p:spPr>
        <p:txBody>
          <a:bodyPr>
            <a:normAutofit/>
          </a:bodyPr>
          <a:lstStyle/>
          <a:p>
            <a:r>
              <a:rPr lang="en-GB" b="1" dirty="0"/>
              <a:t>VLSI Design </a:t>
            </a:r>
            <a:r>
              <a:rPr lang="en-GB" b="1" dirty="0" smtClean="0"/>
              <a:t>Automation</a:t>
            </a:r>
            <a:r>
              <a:rPr lang="en-GB" b="1" dirty="0" smtClean="0"/>
              <a:t/>
            </a:r>
            <a:br>
              <a:rPr lang="en-GB" b="1" dirty="0" smtClean="0"/>
            </a:br>
            <a:r>
              <a:rPr lang="en-US" b="1" dirty="0" smtClean="0"/>
              <a:t>Lecture-4</a:t>
            </a:r>
            <a:r>
              <a:rPr lang="en-GB" b="1" dirty="0"/>
              <a:t/>
            </a:r>
            <a:br>
              <a:rPr lang="en-GB" b="1" dirty="0"/>
            </a:br>
            <a:endParaRPr lang="en-GB" dirty="0"/>
          </a:p>
        </p:txBody>
      </p:sp>
      <p:sp>
        <p:nvSpPr>
          <p:cNvPr id="3" name="Subtitle 2"/>
          <p:cNvSpPr>
            <a:spLocks noGrp="1"/>
          </p:cNvSpPr>
          <p:nvPr>
            <p:ph type="subTitle" idx="1"/>
          </p:nvPr>
        </p:nvSpPr>
        <p:spPr>
          <a:xfrm>
            <a:off x="685800" y="2819400"/>
            <a:ext cx="8077200" cy="2438400"/>
          </a:xfrm>
        </p:spPr>
        <p:txBody>
          <a:bodyPr>
            <a:normAutofit/>
          </a:bodyPr>
          <a:lstStyle/>
          <a:p>
            <a:r>
              <a:rPr lang="en-US" sz="2800" b="1" i="1" dirty="0" smtClean="0">
                <a:solidFill>
                  <a:schemeClr val="tx1"/>
                </a:solidFill>
              </a:rPr>
              <a:t>By</a:t>
            </a:r>
          </a:p>
          <a:p>
            <a:r>
              <a:rPr lang="en-US" sz="2800" b="1" i="1" dirty="0" smtClean="0">
                <a:solidFill>
                  <a:schemeClr val="tx1"/>
                </a:solidFill>
              </a:rPr>
              <a:t>Dr. Swagata Mandal</a:t>
            </a:r>
          </a:p>
          <a:p>
            <a:r>
              <a:rPr lang="en-US" sz="2800" b="1" i="1" dirty="0" smtClean="0">
                <a:solidFill>
                  <a:schemeClr val="tx1"/>
                </a:solidFill>
              </a:rPr>
              <a:t>Assistant Professor, Electronics and Communication</a:t>
            </a:r>
          </a:p>
          <a:p>
            <a:r>
              <a:rPr lang="en-US" sz="2800" b="1" i="1" dirty="0" smtClean="0">
                <a:solidFill>
                  <a:schemeClr val="tx1"/>
                </a:solidFill>
              </a:rPr>
              <a:t>Jalpaiguri Government Engineering College</a:t>
            </a:r>
          </a:p>
          <a:p>
            <a:endParaRPr lang="en-US" sz="2800" b="1" i="1" dirty="0" smtClean="0">
              <a:solidFill>
                <a:schemeClr val="tx1"/>
              </a:solidFill>
            </a:endParaRPr>
          </a:p>
          <a:p>
            <a:endParaRPr lang="en-GB" sz="4000" b="1" dirty="0">
              <a:solidFill>
                <a:schemeClr val="tx1"/>
              </a:solidFill>
            </a:endParaRPr>
          </a:p>
        </p:txBody>
      </p:sp>
    </p:spTree>
    <p:extLst>
      <p:ext uri="{BB962C8B-B14F-4D97-AF65-F5344CB8AC3E}">
        <p14:creationId xmlns:p14="http://schemas.microsoft.com/office/powerpoint/2010/main" val="41119309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sz="4000" b="1" dirty="0">
                <a:latin typeface="Agency FB" pitchFamily="34" charset="0"/>
              </a:rPr>
              <a:t>FPGA Design Flow </a:t>
            </a:r>
            <a:r>
              <a:rPr lang="en-US" sz="4000" b="1" dirty="0" smtClean="0">
                <a:latin typeface="Agency FB" pitchFamily="34" charset="0"/>
              </a:rPr>
              <a:t>(cont’d)</a:t>
            </a:r>
            <a:endParaRPr lang="en-GB" sz="4000" dirty="0"/>
          </a:p>
        </p:txBody>
      </p:sp>
      <p:sp>
        <p:nvSpPr>
          <p:cNvPr id="3" name="Content Placeholder 2"/>
          <p:cNvSpPr>
            <a:spLocks noGrp="1"/>
          </p:cNvSpPr>
          <p:nvPr>
            <p:ph idx="1"/>
          </p:nvPr>
        </p:nvSpPr>
        <p:spPr>
          <a:xfrm>
            <a:off x="0" y="990600"/>
            <a:ext cx="9144000" cy="5638800"/>
          </a:xfrm>
        </p:spPr>
        <p:txBody>
          <a:bodyPr>
            <a:normAutofit/>
          </a:bodyPr>
          <a:lstStyle/>
          <a:p>
            <a:r>
              <a:rPr lang="en-GB" sz="2000" dirty="0">
                <a:latin typeface="Times New Roman" pitchFamily="18" charset="0"/>
                <a:cs typeface="Times New Roman" pitchFamily="18" charset="0"/>
              </a:rPr>
              <a:t>Instead, a Hardware Description </a:t>
            </a:r>
            <a:r>
              <a:rPr lang="en-GB" sz="2000" dirty="0" smtClean="0">
                <a:latin typeface="Times New Roman" pitchFamily="18" charset="0"/>
                <a:cs typeface="Times New Roman" pitchFamily="18" charset="0"/>
              </a:rPr>
              <a:t>language (HDL</a:t>
            </a:r>
            <a:r>
              <a:rPr lang="en-GB" sz="2000" dirty="0">
                <a:latin typeface="Times New Roman" pitchFamily="18" charset="0"/>
                <a:cs typeface="Times New Roman" pitchFamily="18" charset="0"/>
              </a:rPr>
              <a:t>) may be used to capture the design either in a structural or in a behavioural way</a:t>
            </a:r>
            <a:r>
              <a:rPr lang="en-GB" sz="2000" dirty="0" smtClean="0">
                <a:latin typeface="Times New Roman" pitchFamily="18" charset="0"/>
                <a:cs typeface="Times New Roman" pitchFamily="18" charset="0"/>
              </a:rPr>
              <a:t>.</a:t>
            </a:r>
          </a:p>
          <a:p>
            <a:endParaRPr lang="en-GB"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Besides VHDL and Verilog, which are the most established HDLs several C-like languages, are also available like </a:t>
            </a:r>
            <a:r>
              <a:rPr lang="en-GB" sz="2000" b="1" i="1" dirty="0">
                <a:latin typeface="Times New Roman" pitchFamily="18" charset="0"/>
                <a:cs typeface="Times New Roman" pitchFamily="18" charset="0"/>
              </a:rPr>
              <a:t>Handel-C</a:t>
            </a:r>
            <a:r>
              <a:rPr lang="en-GB" sz="2000" dirty="0">
                <a:latin typeface="Times New Roman" pitchFamily="18" charset="0"/>
                <a:cs typeface="Times New Roman" pitchFamily="18" charset="0"/>
              </a:rPr>
              <a:t>,  </a:t>
            </a:r>
            <a:r>
              <a:rPr lang="en-GB" sz="2000" b="1" i="1" dirty="0" err="1">
                <a:latin typeface="Times New Roman" pitchFamily="18" charset="0"/>
                <a:cs typeface="Times New Roman" pitchFamily="18" charset="0"/>
              </a:rPr>
              <a:t>ImpulseC</a:t>
            </a:r>
            <a:r>
              <a:rPr lang="en-GB" sz="2000" dirty="0">
                <a:latin typeface="Times New Roman" pitchFamily="18" charset="0"/>
                <a:cs typeface="Times New Roman" pitchFamily="18" charset="0"/>
              </a:rPr>
              <a:t>, </a:t>
            </a:r>
            <a:r>
              <a:rPr lang="en-GB" sz="2000" b="1" i="1" dirty="0" err="1">
                <a:latin typeface="Times New Roman" pitchFamily="18" charset="0"/>
                <a:cs typeface="Times New Roman" pitchFamily="18" charset="0"/>
              </a:rPr>
              <a:t>SystemC</a:t>
            </a:r>
            <a:r>
              <a:rPr lang="en-GB" sz="2000" dirty="0">
                <a:latin typeface="Times New Roman" pitchFamily="18" charset="0"/>
                <a:cs typeface="Times New Roman" pitchFamily="18" charset="0"/>
              </a:rPr>
              <a:t>. </a:t>
            </a:r>
            <a:endParaRPr lang="en-GB"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GB" sz="2000" b="1" dirty="0">
                <a:latin typeface="Times New Roman" pitchFamily="18" charset="0"/>
                <a:cs typeface="Times New Roman" pitchFamily="18" charset="0"/>
              </a:rPr>
              <a:t>Functional Simulation: </a:t>
            </a:r>
            <a:endParaRPr lang="en-GB" sz="2000" b="1" dirty="0" smtClean="0">
              <a:latin typeface="Times New Roman" pitchFamily="18" charset="0"/>
              <a:cs typeface="Times New Roman" pitchFamily="18" charset="0"/>
            </a:endParaRPr>
          </a:p>
          <a:p>
            <a:endParaRPr lang="en-GB" sz="2000" b="1" dirty="0" smtClean="0">
              <a:latin typeface="Times New Roman" pitchFamily="18" charset="0"/>
              <a:cs typeface="Times New Roman" pitchFamily="18" charset="0"/>
            </a:endParaRPr>
          </a:p>
          <a:p>
            <a:r>
              <a:rPr lang="en-GB" sz="2000" dirty="0">
                <a:latin typeface="Times New Roman" pitchFamily="18" charset="0"/>
                <a:cs typeface="Times New Roman" pitchFamily="18" charset="0"/>
              </a:rPr>
              <a:t>After the design entry step, the designer can simulate the design to check the correctness of the functionality. </a:t>
            </a:r>
            <a:endParaRPr lang="en-GB" sz="2000" dirty="0" smtClean="0">
              <a:latin typeface="Times New Roman" pitchFamily="18" charset="0"/>
              <a:cs typeface="Times New Roman" pitchFamily="18" charset="0"/>
            </a:endParaRPr>
          </a:p>
          <a:p>
            <a:r>
              <a:rPr lang="en-GB" sz="2000" dirty="0">
                <a:latin typeface="Times New Roman" pitchFamily="18" charset="0"/>
                <a:cs typeface="Times New Roman" pitchFamily="18" charset="0"/>
              </a:rPr>
              <a:t>This is done by providing test patterns to the inputs of the design and observing the outputs</a:t>
            </a:r>
            <a:r>
              <a:rPr lang="en-GB" sz="2000" dirty="0" smtClean="0">
                <a:latin typeface="Times New Roman" pitchFamily="18" charset="0"/>
                <a:cs typeface="Times New Roman" pitchFamily="18" charset="0"/>
              </a:rPr>
              <a:t>.</a:t>
            </a:r>
          </a:p>
          <a:p>
            <a:r>
              <a:rPr lang="en-GB" sz="2000" dirty="0">
                <a:latin typeface="Times New Roman" pitchFamily="18" charset="0"/>
                <a:cs typeface="Times New Roman" pitchFamily="18" charset="0"/>
              </a:rPr>
              <a:t>The simulation is done in software by tools which emulate the behaviour of the components used in the design</a:t>
            </a:r>
            <a:r>
              <a:rPr lang="en-GB" sz="2000" dirty="0" smtClean="0">
                <a:latin typeface="Times New Roman" pitchFamily="18" charset="0"/>
                <a:cs typeface="Times New Roman" pitchFamily="18" charset="0"/>
              </a:rPr>
              <a:t>.</a:t>
            </a:r>
          </a:p>
          <a:p>
            <a:r>
              <a:rPr lang="en-GB" sz="2000" dirty="0">
                <a:latin typeface="Times New Roman" pitchFamily="18" charset="0"/>
                <a:cs typeface="Times New Roman" pitchFamily="18" charset="0"/>
              </a:rPr>
              <a:t>During the simulation, the inputs and outputs of the design are usually shown on a graphical interface, which describes the signal evolution in time.</a:t>
            </a:r>
          </a:p>
          <a:p>
            <a:endParaRPr lang="en-US" sz="2000" b="1" dirty="0">
              <a:latin typeface="Times New Roman" pitchFamily="18" charset="0"/>
              <a:cs typeface="Times New Roman" pitchFamily="18" charset="0"/>
            </a:endParaRPr>
          </a:p>
          <a:p>
            <a:endParaRPr lang="en-GB"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714717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85800"/>
          </a:xfrm>
        </p:spPr>
        <p:txBody>
          <a:bodyPr>
            <a:normAutofit fontScale="90000"/>
          </a:bodyPr>
          <a:lstStyle/>
          <a:p>
            <a:r>
              <a:rPr lang="en-US" b="1" dirty="0">
                <a:latin typeface="Agency FB" pitchFamily="34" charset="0"/>
              </a:rPr>
              <a:t>FPGA Design Flow (cont’d)</a:t>
            </a:r>
            <a:endParaRPr lang="en-GB" dirty="0"/>
          </a:p>
        </p:txBody>
      </p:sp>
      <p:sp>
        <p:nvSpPr>
          <p:cNvPr id="3" name="Content Placeholder 2"/>
          <p:cNvSpPr>
            <a:spLocks noGrp="1"/>
          </p:cNvSpPr>
          <p:nvPr>
            <p:ph idx="1"/>
          </p:nvPr>
        </p:nvSpPr>
        <p:spPr>
          <a:xfrm>
            <a:off x="0" y="762000"/>
            <a:ext cx="9144000" cy="5867400"/>
          </a:xfrm>
        </p:spPr>
        <p:txBody>
          <a:bodyPr>
            <a:normAutofit lnSpcReduction="10000"/>
          </a:bodyPr>
          <a:lstStyle/>
          <a:p>
            <a:r>
              <a:rPr lang="en-GB" sz="2000" b="1" dirty="0">
                <a:latin typeface="Times New Roman" pitchFamily="18" charset="0"/>
                <a:cs typeface="Times New Roman" pitchFamily="18" charset="0"/>
              </a:rPr>
              <a:t>Logic Synthesis</a:t>
            </a:r>
            <a:r>
              <a:rPr lang="en-GB" sz="2000" b="1" dirty="0" smtClean="0">
                <a:latin typeface="Times New Roman" pitchFamily="18" charset="0"/>
                <a:cs typeface="Times New Roman" pitchFamily="18" charset="0"/>
              </a:rPr>
              <a:t>:</a:t>
            </a:r>
          </a:p>
          <a:p>
            <a:r>
              <a:rPr lang="en-GB" sz="2000" dirty="0">
                <a:latin typeface="Times New Roman" pitchFamily="18" charset="0"/>
                <a:cs typeface="Times New Roman" pitchFamily="18" charset="0"/>
              </a:rPr>
              <a:t>After the design description and the functional simulation, the design can be compiled and </a:t>
            </a:r>
            <a:r>
              <a:rPr lang="en-GB" sz="2000" dirty="0" smtClean="0">
                <a:latin typeface="Times New Roman" pitchFamily="18" charset="0"/>
                <a:cs typeface="Times New Roman" pitchFamily="18" charset="0"/>
              </a:rPr>
              <a:t>optimized. It </a:t>
            </a:r>
            <a:r>
              <a:rPr lang="en-GB" sz="2000" dirty="0">
                <a:latin typeface="Times New Roman" pitchFamily="18" charset="0"/>
                <a:cs typeface="Times New Roman" pitchFamily="18" charset="0"/>
              </a:rPr>
              <a:t>is first translated into a set of Boolean equations</a:t>
            </a:r>
            <a:r>
              <a:rPr lang="en-GB"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Technology mapping is then used to implement the functions with the available modules in function library of the target architecture. </a:t>
            </a:r>
            <a:endParaRPr lang="en-GB"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In case of FPGAs, this step is called LUT-based technology mapping, because LUTs are the modules used in the FPGA to implement the boolean operators</a:t>
            </a:r>
            <a:r>
              <a:rPr lang="en-GB"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The result of the logic synthesis is called the </a:t>
            </a:r>
            <a:r>
              <a:rPr lang="en-GB" sz="2000" i="1" dirty="0" err="1">
                <a:latin typeface="Times New Roman" pitchFamily="18" charset="0"/>
                <a:cs typeface="Times New Roman" pitchFamily="18" charset="0"/>
              </a:rPr>
              <a:t>netlist</a:t>
            </a:r>
            <a:r>
              <a:rPr lang="en-GB" sz="2000" dirty="0">
                <a:latin typeface="Times New Roman" pitchFamily="18" charset="0"/>
                <a:cs typeface="Times New Roman" pitchFamily="18" charset="0"/>
              </a:rPr>
              <a:t>. A </a:t>
            </a:r>
            <a:r>
              <a:rPr lang="en-GB" sz="2000" i="1" dirty="0" err="1">
                <a:latin typeface="Times New Roman" pitchFamily="18" charset="0"/>
                <a:cs typeface="Times New Roman" pitchFamily="18" charset="0"/>
              </a:rPr>
              <a:t>netlist</a:t>
            </a:r>
            <a:r>
              <a:rPr lang="en-GB" sz="2000" dirty="0">
                <a:latin typeface="Times New Roman" pitchFamily="18" charset="0"/>
                <a:cs typeface="Times New Roman" pitchFamily="18" charset="0"/>
              </a:rPr>
              <a:t> describes the modules used to implement the </a:t>
            </a:r>
            <a:r>
              <a:rPr lang="en-GB" sz="2000" dirty="0" smtClean="0">
                <a:latin typeface="Times New Roman" pitchFamily="18" charset="0"/>
                <a:cs typeface="Times New Roman" pitchFamily="18" charset="0"/>
              </a:rPr>
              <a:t>functions </a:t>
            </a:r>
            <a:r>
              <a:rPr lang="en-GB" sz="2000" dirty="0">
                <a:latin typeface="Times New Roman" pitchFamily="18" charset="0"/>
                <a:cs typeface="Times New Roman" pitchFamily="18" charset="0"/>
              </a:rPr>
              <a:t>as well as their interconnections</a:t>
            </a:r>
            <a:r>
              <a:rPr lang="en-GB"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There exist different </a:t>
            </a:r>
            <a:r>
              <a:rPr lang="en-GB" sz="2000" dirty="0" err="1">
                <a:latin typeface="Times New Roman" pitchFamily="18" charset="0"/>
                <a:cs typeface="Times New Roman" pitchFamily="18" charset="0"/>
              </a:rPr>
              <a:t>netlist</a:t>
            </a:r>
            <a:r>
              <a:rPr lang="en-GB" sz="2000" dirty="0">
                <a:latin typeface="Times New Roman" pitchFamily="18" charset="0"/>
                <a:cs typeface="Times New Roman" pitchFamily="18" charset="0"/>
              </a:rPr>
              <a:t> formats to help exchange data between different tools</a:t>
            </a:r>
            <a:r>
              <a:rPr lang="en-GB" sz="2000" dirty="0" smtClean="0">
                <a:latin typeface="Times New Roman" pitchFamily="18" charset="0"/>
                <a:cs typeface="Times New Roman" pitchFamily="18" charset="0"/>
              </a:rPr>
              <a:t>.</a:t>
            </a:r>
          </a:p>
          <a:p>
            <a:endParaRPr lang="en-GB" sz="2000" dirty="0" smtClean="0">
              <a:latin typeface="Times New Roman" pitchFamily="18" charset="0"/>
              <a:cs typeface="Times New Roman" pitchFamily="18" charset="0"/>
            </a:endParaRPr>
          </a:p>
          <a:p>
            <a:r>
              <a:rPr lang="en-GB" sz="2000" dirty="0">
                <a:latin typeface="Times New Roman" pitchFamily="18" charset="0"/>
                <a:cs typeface="Times New Roman" pitchFamily="18" charset="0"/>
              </a:rPr>
              <a:t>The most </a:t>
            </a:r>
            <a:r>
              <a:rPr lang="en-GB" sz="2000" dirty="0" smtClean="0">
                <a:latin typeface="Times New Roman" pitchFamily="18" charset="0"/>
                <a:cs typeface="Times New Roman" pitchFamily="18" charset="0"/>
              </a:rPr>
              <a:t>known are </a:t>
            </a:r>
            <a:r>
              <a:rPr lang="en-GB" sz="2000" dirty="0">
                <a:latin typeface="Times New Roman" pitchFamily="18" charset="0"/>
                <a:cs typeface="Times New Roman" pitchFamily="18" charset="0"/>
              </a:rPr>
              <a:t>the </a:t>
            </a:r>
            <a:r>
              <a:rPr lang="en-GB" sz="2000" i="1" dirty="0">
                <a:latin typeface="Times New Roman" pitchFamily="18" charset="0"/>
                <a:cs typeface="Times New Roman" pitchFamily="18" charset="0"/>
              </a:rPr>
              <a:t>Electronic Design Interchange Format</a:t>
            </a:r>
            <a:r>
              <a:rPr lang="en-GB" sz="2000" dirty="0">
                <a:latin typeface="Times New Roman" pitchFamily="18" charset="0"/>
                <a:cs typeface="Times New Roman" pitchFamily="18" charset="0"/>
              </a:rPr>
              <a:t> (EDIF). Some FPGA manufacturers provide proprietary formats. This is the case the </a:t>
            </a:r>
            <a:r>
              <a:rPr lang="en-GB" sz="2000" i="1" dirty="0">
                <a:latin typeface="Times New Roman" pitchFamily="18" charset="0"/>
                <a:cs typeface="Times New Roman" pitchFamily="18" charset="0"/>
              </a:rPr>
              <a:t>Xilinx </a:t>
            </a:r>
            <a:r>
              <a:rPr lang="en-GB" sz="2000" i="1" dirty="0" err="1">
                <a:latin typeface="Times New Roman" pitchFamily="18" charset="0"/>
                <a:cs typeface="Times New Roman" pitchFamily="18" charset="0"/>
              </a:rPr>
              <a:t>Netlist</a:t>
            </a:r>
            <a:r>
              <a:rPr lang="en-GB" sz="2000" i="1" dirty="0">
                <a:latin typeface="Times New Roman" pitchFamily="18" charset="0"/>
                <a:cs typeface="Times New Roman" pitchFamily="18" charset="0"/>
              </a:rPr>
              <a:t> Format</a:t>
            </a:r>
            <a:r>
              <a:rPr lang="en-GB" sz="2000" dirty="0">
                <a:latin typeface="Times New Roman" pitchFamily="18" charset="0"/>
                <a:cs typeface="Times New Roman" pitchFamily="18" charset="0"/>
              </a:rPr>
              <a:t> (XNF) for the Xilinx FPGAs.</a:t>
            </a:r>
          </a:p>
          <a:p>
            <a:endParaRPr lang="en-GB" sz="2000" dirty="0">
              <a:latin typeface="Times New Roman" pitchFamily="18" charset="0"/>
              <a:cs typeface="Times New Roman" pitchFamily="18" charset="0"/>
            </a:endParaRPr>
          </a:p>
        </p:txBody>
      </p:sp>
    </p:spTree>
    <p:extLst>
      <p:ext uri="{BB962C8B-B14F-4D97-AF65-F5344CB8AC3E}">
        <p14:creationId xmlns:p14="http://schemas.microsoft.com/office/powerpoint/2010/main" val="2980646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b="1" dirty="0">
                <a:latin typeface="Agency FB" pitchFamily="34" charset="0"/>
              </a:rPr>
              <a:t>FPGA Design Flow (cont’d)</a:t>
            </a:r>
            <a:endParaRPr lang="en-GB" dirty="0"/>
          </a:p>
        </p:txBody>
      </p:sp>
      <p:sp>
        <p:nvSpPr>
          <p:cNvPr id="3" name="Content Placeholder 2"/>
          <p:cNvSpPr>
            <a:spLocks noGrp="1"/>
          </p:cNvSpPr>
          <p:nvPr>
            <p:ph idx="1"/>
          </p:nvPr>
        </p:nvSpPr>
        <p:spPr>
          <a:xfrm>
            <a:off x="0" y="1066800"/>
            <a:ext cx="8991600" cy="5638800"/>
          </a:xfrm>
        </p:spPr>
        <p:txBody>
          <a:bodyPr>
            <a:normAutofit/>
          </a:bodyPr>
          <a:lstStyle/>
          <a:p>
            <a:r>
              <a:rPr lang="en-GB" sz="2000" b="1" dirty="0">
                <a:latin typeface="Times New Roman" pitchFamily="18" charset="0"/>
                <a:cs typeface="Times New Roman" pitchFamily="18" charset="0"/>
              </a:rPr>
              <a:t>Place and Route: </a:t>
            </a:r>
            <a:endParaRPr lang="en-GB" sz="2000" b="1" dirty="0" smtClean="0">
              <a:latin typeface="Times New Roman" pitchFamily="18" charset="0"/>
              <a:cs typeface="Times New Roman" pitchFamily="18" charset="0"/>
            </a:endParaRPr>
          </a:p>
          <a:p>
            <a:r>
              <a:rPr lang="en-GB" sz="2000" dirty="0">
                <a:latin typeface="Times New Roman" pitchFamily="18" charset="0"/>
                <a:cs typeface="Times New Roman" pitchFamily="18" charset="0"/>
              </a:rPr>
              <a:t>For the </a:t>
            </a:r>
            <a:r>
              <a:rPr lang="en-GB" sz="2000" dirty="0" err="1">
                <a:latin typeface="Times New Roman" pitchFamily="18" charset="0"/>
                <a:cs typeface="Times New Roman" pitchFamily="18" charset="0"/>
              </a:rPr>
              <a:t>netlist</a:t>
            </a:r>
            <a:r>
              <a:rPr lang="en-GB" sz="2000" dirty="0">
                <a:latin typeface="Times New Roman" pitchFamily="18" charset="0"/>
                <a:cs typeface="Times New Roman" pitchFamily="18" charset="0"/>
              </a:rPr>
              <a:t> generated in the logic synthesis process, operators (LUTs, Flip-</a:t>
            </a:r>
            <a:r>
              <a:rPr lang="en-GB" sz="2000" dirty="0" err="1">
                <a:latin typeface="Times New Roman" pitchFamily="18" charset="0"/>
                <a:cs typeface="Times New Roman" pitchFamily="18" charset="0"/>
              </a:rPr>
              <a:t>Flopss</a:t>
            </a:r>
            <a:r>
              <a:rPr lang="en-GB" sz="2000" dirty="0">
                <a:latin typeface="Times New Roman" pitchFamily="18" charset="0"/>
                <a:cs typeface="Times New Roman" pitchFamily="18" charset="0"/>
              </a:rPr>
              <a:t>, Multiplexers, etc...) should be placed on the FPGA and connected together via routing</a:t>
            </a:r>
            <a:r>
              <a:rPr lang="en-GB"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Those two steps are normally achieved by CAD tools provided by the FPGA vendors</a:t>
            </a:r>
            <a:r>
              <a:rPr lang="en-GB"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After the placement and routing of a </a:t>
            </a:r>
            <a:r>
              <a:rPr lang="en-GB" sz="2000" i="1" dirty="0" err="1">
                <a:latin typeface="Times New Roman" pitchFamily="18" charset="0"/>
                <a:cs typeface="Times New Roman" pitchFamily="18" charset="0"/>
              </a:rPr>
              <a:t>netlist</a:t>
            </a:r>
            <a:r>
              <a:rPr lang="en-GB" sz="2000" dirty="0">
                <a:latin typeface="Times New Roman" pitchFamily="18" charset="0"/>
                <a:cs typeface="Times New Roman" pitchFamily="18" charset="0"/>
              </a:rPr>
              <a:t>, the CAD tools generate a file called a </a:t>
            </a:r>
            <a:r>
              <a:rPr lang="en-GB" sz="2000" i="1" dirty="0" err="1">
                <a:latin typeface="Times New Roman" pitchFamily="18" charset="0"/>
                <a:cs typeface="Times New Roman" pitchFamily="18" charset="0"/>
              </a:rPr>
              <a:t>bitstream</a:t>
            </a:r>
            <a:r>
              <a:rPr lang="en-GB"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A </a:t>
            </a:r>
            <a:r>
              <a:rPr lang="en-GB" sz="2000" dirty="0" err="1">
                <a:latin typeface="Times New Roman" pitchFamily="18" charset="0"/>
                <a:cs typeface="Times New Roman" pitchFamily="18" charset="0"/>
              </a:rPr>
              <a:t>bitstream</a:t>
            </a:r>
            <a:r>
              <a:rPr lang="en-GB" sz="2000" dirty="0">
                <a:latin typeface="Times New Roman" pitchFamily="18" charset="0"/>
                <a:cs typeface="Times New Roman" pitchFamily="18" charset="0"/>
              </a:rPr>
              <a:t> provides the description of all the bits used to configure the LUTs, the interconnect matrices, the state of the multiplexer and I/O of the FPGA. </a:t>
            </a:r>
            <a:endParaRPr lang="en-GB"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The full and partial </a:t>
            </a:r>
            <a:r>
              <a:rPr lang="en-GB" sz="2000" dirty="0" err="1">
                <a:latin typeface="Times New Roman" pitchFamily="18" charset="0"/>
                <a:cs typeface="Times New Roman" pitchFamily="18" charset="0"/>
              </a:rPr>
              <a:t>bitstreams</a:t>
            </a:r>
            <a:r>
              <a:rPr lang="en-GB" sz="2000" dirty="0">
                <a:latin typeface="Times New Roman" pitchFamily="18" charset="0"/>
                <a:cs typeface="Times New Roman" pitchFamily="18" charset="0"/>
              </a:rPr>
              <a:t> can now be stored in a database for downloading into the configuration memory.</a:t>
            </a:r>
          </a:p>
        </p:txBody>
      </p:sp>
    </p:spTree>
    <p:extLst>
      <p:ext uri="{BB962C8B-B14F-4D97-AF65-F5344CB8AC3E}">
        <p14:creationId xmlns:p14="http://schemas.microsoft.com/office/powerpoint/2010/main" val="3090526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Autofit/>
          </a:bodyPr>
          <a:lstStyle/>
          <a:p>
            <a:r>
              <a:rPr lang="en-US" sz="4000" b="1" dirty="0" smtClean="0">
                <a:latin typeface="Agency FB" pitchFamily="34" charset="0"/>
              </a:rPr>
              <a:t>Design Tools</a:t>
            </a:r>
            <a:endParaRPr lang="en-GB" sz="4000" b="1" dirty="0">
              <a:latin typeface="Agency FB" pitchFamily="34" charset="0"/>
            </a:endParaRPr>
          </a:p>
        </p:txBody>
      </p:sp>
      <p:sp>
        <p:nvSpPr>
          <p:cNvPr id="3" name="Content Placeholder 2"/>
          <p:cNvSpPr>
            <a:spLocks noGrp="1"/>
          </p:cNvSpPr>
          <p:nvPr>
            <p:ph idx="1"/>
          </p:nvPr>
        </p:nvSpPr>
        <p:spPr>
          <a:xfrm>
            <a:off x="381000" y="838200"/>
            <a:ext cx="8229600" cy="5105399"/>
          </a:xfrm>
        </p:spPr>
        <p:txBody>
          <a:bodyPr/>
          <a:lstStyle/>
          <a:p>
            <a:r>
              <a:rPr lang="en-GB" sz="2000" dirty="0" smtClean="0">
                <a:latin typeface="Times New Roman" pitchFamily="18" charset="0"/>
                <a:cs typeface="Times New Roman" pitchFamily="18" charset="0"/>
              </a:rPr>
              <a:t>The </a:t>
            </a:r>
            <a:r>
              <a:rPr lang="en-GB" sz="2000" dirty="0">
                <a:latin typeface="Times New Roman" pitchFamily="18" charset="0"/>
                <a:cs typeface="Times New Roman" pitchFamily="18" charset="0"/>
              </a:rPr>
              <a:t>design entry, the functional simulation and the logic synthesis are </a:t>
            </a:r>
            <a:r>
              <a:rPr lang="en-GB" sz="2000" dirty="0" smtClean="0">
                <a:latin typeface="Times New Roman" pitchFamily="18" charset="0"/>
                <a:cs typeface="Times New Roman" pitchFamily="18" charset="0"/>
              </a:rPr>
              <a:t>done using </a:t>
            </a:r>
            <a:r>
              <a:rPr lang="en-GB" sz="2000" dirty="0">
                <a:latin typeface="Times New Roman" pitchFamily="18" charset="0"/>
                <a:cs typeface="Times New Roman" pitchFamily="18" charset="0"/>
              </a:rPr>
              <a:t>the CAD tools from Xilinx, Synopsys, </a:t>
            </a:r>
            <a:r>
              <a:rPr lang="en-GB" sz="2000" dirty="0" err="1">
                <a:latin typeface="Times New Roman" pitchFamily="18" charset="0"/>
                <a:cs typeface="Times New Roman" pitchFamily="18" charset="0"/>
              </a:rPr>
              <a:t>Synplicity</a:t>
            </a:r>
            <a:r>
              <a:rPr lang="en-GB" sz="2000" dirty="0">
                <a:latin typeface="Times New Roman" pitchFamily="18" charset="0"/>
                <a:cs typeface="Times New Roman" pitchFamily="18" charset="0"/>
              </a:rPr>
              <a:t>, Cadence, ALTERA and Mentor Graphics. The place and route as well as the generation of configuration data is done by the corresponding vendors tools</a:t>
            </a:r>
            <a:r>
              <a:rPr lang="en-GB"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endParaRPr lang="en-GB" sz="2000" dirty="0">
              <a:latin typeface="Times New Roman" pitchFamily="18" charset="0"/>
              <a:cs typeface="Times New Roman" pitchFamily="18" charset="0"/>
            </a:endParaRPr>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436734553"/>
              </p:ext>
            </p:extLst>
          </p:nvPr>
        </p:nvGraphicFramePr>
        <p:xfrm>
          <a:off x="152400" y="2286000"/>
          <a:ext cx="8915400" cy="4029075"/>
        </p:xfrm>
        <a:graphic>
          <a:graphicData uri="http://schemas.openxmlformats.org/drawingml/2006/table">
            <a:tbl>
              <a:tblPr firstRow="1" bandRow="1">
                <a:tableStyleId>{5C22544A-7EE6-4342-B048-85BDC9FD1C3A}</a:tableStyleId>
              </a:tblPr>
              <a:tblGrid>
                <a:gridCol w="2971800"/>
                <a:gridCol w="2971800"/>
                <a:gridCol w="2971800"/>
              </a:tblGrid>
              <a:tr h="447675">
                <a:tc>
                  <a:txBody>
                    <a:bodyPr/>
                    <a:lstStyle/>
                    <a:p>
                      <a:pPr marL="0" marR="0" algn="ctr">
                        <a:lnSpc>
                          <a:spcPct val="115000"/>
                        </a:lnSpc>
                        <a:spcBef>
                          <a:spcPts val="0"/>
                        </a:spcBef>
                        <a:spcAft>
                          <a:spcPts val="0"/>
                        </a:spcAft>
                      </a:pPr>
                      <a:r>
                        <a:rPr lang="en-GB" sz="2000" dirty="0">
                          <a:effectLst/>
                          <a:latin typeface="Times New Roman"/>
                          <a:ea typeface="Calibri"/>
                          <a:cs typeface="Times New Roman"/>
                        </a:rPr>
                        <a:t>Manufacturer</a:t>
                      </a:r>
                      <a:endParaRPr lang="en-GB"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GB" sz="2000" dirty="0">
                          <a:effectLst/>
                          <a:latin typeface="Times New Roman"/>
                          <a:ea typeface="Calibri"/>
                          <a:cs typeface="Times New Roman"/>
                        </a:rPr>
                        <a:t>Tool</a:t>
                      </a:r>
                      <a:endParaRPr lang="en-GB"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GB" sz="2000" dirty="0">
                          <a:effectLst/>
                          <a:latin typeface="Times New Roman"/>
                          <a:ea typeface="Calibri"/>
                          <a:cs typeface="Times New Roman"/>
                        </a:rPr>
                        <a:t>Description</a:t>
                      </a:r>
                      <a:endParaRPr lang="en-GB" sz="2000" dirty="0">
                        <a:effectLst/>
                        <a:latin typeface="Calibri"/>
                        <a:ea typeface="Calibri"/>
                        <a:cs typeface="Times New Roman"/>
                      </a:endParaRPr>
                    </a:p>
                  </a:txBody>
                  <a:tcPr marL="68580" marR="68580" marT="0" marB="0"/>
                </a:tc>
              </a:tr>
              <a:tr h="447675">
                <a:tc>
                  <a:txBody>
                    <a:bodyPr/>
                    <a:lstStyle/>
                    <a:p>
                      <a:pPr marL="0" marR="0" algn="ctr">
                        <a:lnSpc>
                          <a:spcPct val="115000"/>
                        </a:lnSpc>
                        <a:spcBef>
                          <a:spcPts val="0"/>
                        </a:spcBef>
                        <a:spcAft>
                          <a:spcPts val="0"/>
                        </a:spcAft>
                      </a:pPr>
                      <a:r>
                        <a:rPr lang="en-GB" sz="2000" dirty="0">
                          <a:effectLst/>
                          <a:latin typeface="Times New Roman"/>
                          <a:ea typeface="Calibri"/>
                          <a:cs typeface="Times New Roman"/>
                        </a:rPr>
                        <a:t>Synopsis</a:t>
                      </a:r>
                      <a:endParaRPr lang="en-GB"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GB" sz="2000">
                          <a:effectLst/>
                          <a:latin typeface="Times New Roman"/>
                          <a:ea typeface="Calibri"/>
                          <a:cs typeface="Times New Roman"/>
                        </a:rPr>
                        <a:t>DC Compiler</a:t>
                      </a:r>
                      <a:endParaRPr lang="en-GB"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GB" sz="2000">
                          <a:effectLst/>
                          <a:latin typeface="Times New Roman"/>
                          <a:ea typeface="Calibri"/>
                          <a:cs typeface="Times New Roman"/>
                        </a:rPr>
                        <a:t>RTL Synthesis</a:t>
                      </a:r>
                      <a:endParaRPr lang="en-GB" sz="2000">
                        <a:effectLst/>
                        <a:latin typeface="Calibri"/>
                        <a:ea typeface="Calibri"/>
                        <a:cs typeface="Times New Roman"/>
                      </a:endParaRPr>
                    </a:p>
                  </a:txBody>
                  <a:tcPr marL="68580" marR="68580" marT="0" marB="0"/>
                </a:tc>
              </a:tr>
              <a:tr h="447675">
                <a:tc>
                  <a:txBody>
                    <a:bodyPr/>
                    <a:lstStyle/>
                    <a:p>
                      <a:pPr marL="0" marR="0" algn="ctr">
                        <a:lnSpc>
                          <a:spcPct val="115000"/>
                        </a:lnSpc>
                        <a:spcBef>
                          <a:spcPts val="0"/>
                        </a:spcBef>
                        <a:spcAft>
                          <a:spcPts val="0"/>
                        </a:spcAft>
                      </a:pPr>
                      <a:r>
                        <a:rPr lang="en-GB" sz="2000" dirty="0">
                          <a:effectLst/>
                          <a:latin typeface="Times New Roman"/>
                          <a:ea typeface="Calibri"/>
                          <a:cs typeface="Times New Roman"/>
                        </a:rPr>
                        <a:t>Mentor Graphics</a:t>
                      </a:r>
                      <a:endParaRPr lang="en-GB"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GB" sz="2000" dirty="0">
                          <a:effectLst/>
                          <a:latin typeface="Times New Roman"/>
                          <a:ea typeface="Calibri"/>
                          <a:cs typeface="Times New Roman"/>
                        </a:rPr>
                        <a:t>Precision Synthesis</a:t>
                      </a:r>
                      <a:endParaRPr lang="en-GB"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GB" sz="2000">
                          <a:effectLst/>
                          <a:latin typeface="Times New Roman"/>
                          <a:ea typeface="Calibri"/>
                          <a:cs typeface="Times New Roman"/>
                        </a:rPr>
                        <a:t>RTL Synthesis</a:t>
                      </a:r>
                      <a:endParaRPr lang="en-GB" sz="2000">
                        <a:effectLst/>
                        <a:latin typeface="Calibri"/>
                        <a:ea typeface="Calibri"/>
                        <a:cs typeface="Times New Roman"/>
                      </a:endParaRPr>
                    </a:p>
                  </a:txBody>
                  <a:tcPr marL="68580" marR="68580" marT="0" marB="0"/>
                </a:tc>
              </a:tr>
              <a:tr h="447675">
                <a:tc>
                  <a:txBody>
                    <a:bodyPr/>
                    <a:lstStyle/>
                    <a:p>
                      <a:pPr marL="0" marR="0" algn="ctr">
                        <a:lnSpc>
                          <a:spcPct val="115000"/>
                        </a:lnSpc>
                        <a:spcBef>
                          <a:spcPts val="0"/>
                        </a:spcBef>
                        <a:spcAft>
                          <a:spcPts val="0"/>
                        </a:spcAft>
                      </a:pPr>
                      <a:r>
                        <a:rPr lang="en-GB" sz="2000">
                          <a:effectLst/>
                          <a:latin typeface="Times New Roman"/>
                          <a:ea typeface="Calibri"/>
                          <a:cs typeface="Times New Roman"/>
                        </a:rPr>
                        <a:t>Mentor Graphics</a:t>
                      </a:r>
                      <a:endParaRPr lang="en-GB"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GB" sz="2000" dirty="0" err="1">
                          <a:effectLst/>
                          <a:latin typeface="Times New Roman"/>
                          <a:ea typeface="Calibri"/>
                          <a:cs typeface="Times New Roman"/>
                        </a:rPr>
                        <a:t>ModelSim</a:t>
                      </a:r>
                      <a:endParaRPr lang="en-GB"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GB" sz="2000">
                          <a:effectLst/>
                          <a:latin typeface="Times New Roman"/>
                          <a:ea typeface="Calibri"/>
                          <a:cs typeface="Times New Roman"/>
                        </a:rPr>
                        <a:t>Simulation and verification</a:t>
                      </a:r>
                      <a:endParaRPr lang="en-GB" sz="2000">
                        <a:effectLst/>
                        <a:latin typeface="Calibri"/>
                        <a:ea typeface="Calibri"/>
                        <a:cs typeface="Times New Roman"/>
                      </a:endParaRPr>
                    </a:p>
                  </a:txBody>
                  <a:tcPr marL="68580" marR="68580" marT="0" marB="0"/>
                </a:tc>
              </a:tr>
              <a:tr h="447675">
                <a:tc>
                  <a:txBody>
                    <a:bodyPr/>
                    <a:lstStyle/>
                    <a:p>
                      <a:pPr marL="0" marR="0" algn="ctr">
                        <a:lnSpc>
                          <a:spcPct val="115000"/>
                        </a:lnSpc>
                        <a:spcBef>
                          <a:spcPts val="0"/>
                        </a:spcBef>
                        <a:spcAft>
                          <a:spcPts val="0"/>
                        </a:spcAft>
                      </a:pPr>
                      <a:r>
                        <a:rPr lang="en-GB" sz="2000">
                          <a:effectLst/>
                          <a:latin typeface="Times New Roman"/>
                          <a:ea typeface="Calibri"/>
                          <a:cs typeface="Times New Roman"/>
                        </a:rPr>
                        <a:t>Synplicity</a:t>
                      </a:r>
                      <a:endParaRPr lang="en-GB"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GB" sz="2000" dirty="0" err="1">
                          <a:effectLst/>
                          <a:latin typeface="Times New Roman"/>
                          <a:ea typeface="Calibri"/>
                          <a:cs typeface="Times New Roman"/>
                        </a:rPr>
                        <a:t>Sinplify</a:t>
                      </a:r>
                      <a:endParaRPr lang="en-GB"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GB" sz="2000">
                          <a:effectLst/>
                          <a:latin typeface="Times New Roman"/>
                          <a:ea typeface="Calibri"/>
                          <a:cs typeface="Times New Roman"/>
                        </a:rPr>
                        <a:t>Synthesis, place and route</a:t>
                      </a:r>
                      <a:endParaRPr lang="en-GB" sz="2000">
                        <a:effectLst/>
                        <a:latin typeface="Calibri"/>
                        <a:ea typeface="Calibri"/>
                        <a:cs typeface="Times New Roman"/>
                      </a:endParaRPr>
                    </a:p>
                  </a:txBody>
                  <a:tcPr marL="68580" marR="68580" marT="0" marB="0"/>
                </a:tc>
              </a:tr>
              <a:tr h="447675">
                <a:tc>
                  <a:txBody>
                    <a:bodyPr/>
                    <a:lstStyle/>
                    <a:p>
                      <a:pPr marL="0" marR="0" algn="ctr">
                        <a:lnSpc>
                          <a:spcPct val="115000"/>
                        </a:lnSpc>
                        <a:spcBef>
                          <a:spcPts val="0"/>
                        </a:spcBef>
                        <a:spcAft>
                          <a:spcPts val="0"/>
                        </a:spcAft>
                      </a:pPr>
                      <a:r>
                        <a:rPr lang="en-GB" sz="2000">
                          <a:effectLst/>
                          <a:latin typeface="Times New Roman"/>
                          <a:ea typeface="Calibri"/>
                          <a:cs typeface="Times New Roman"/>
                        </a:rPr>
                        <a:t>Xilinx</a:t>
                      </a:r>
                      <a:endParaRPr lang="en-GB"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GB" sz="2000" dirty="0">
                          <a:effectLst/>
                          <a:latin typeface="Times New Roman"/>
                          <a:ea typeface="Calibri"/>
                          <a:cs typeface="Times New Roman"/>
                        </a:rPr>
                        <a:t>ISE/</a:t>
                      </a:r>
                      <a:r>
                        <a:rPr lang="en-GB" sz="2000" dirty="0" err="1">
                          <a:effectLst/>
                          <a:latin typeface="Times New Roman"/>
                          <a:ea typeface="Calibri"/>
                          <a:cs typeface="Times New Roman"/>
                        </a:rPr>
                        <a:t>Vivado</a:t>
                      </a:r>
                      <a:endParaRPr lang="en-GB"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GB" sz="2000" dirty="0">
                          <a:effectLst/>
                          <a:latin typeface="Times New Roman"/>
                          <a:ea typeface="Calibri"/>
                          <a:cs typeface="Times New Roman"/>
                        </a:rPr>
                        <a:t>Synthesis, place and </a:t>
                      </a:r>
                      <a:r>
                        <a:rPr lang="en-GB" sz="2000" dirty="0" smtClean="0">
                          <a:effectLst/>
                          <a:latin typeface="Times New Roman"/>
                          <a:ea typeface="Calibri"/>
                          <a:cs typeface="Times New Roman"/>
                        </a:rPr>
                        <a:t>route</a:t>
                      </a:r>
                      <a:endParaRPr lang="en-GB" sz="2000" dirty="0">
                        <a:effectLst/>
                        <a:latin typeface="Calibri"/>
                        <a:ea typeface="Calibri"/>
                        <a:cs typeface="Times New Roman"/>
                      </a:endParaRPr>
                    </a:p>
                  </a:txBody>
                  <a:tcPr marL="68580" marR="68580" marT="0" marB="0"/>
                </a:tc>
              </a:tr>
              <a:tr h="447675">
                <a:tc>
                  <a:txBody>
                    <a:bodyPr/>
                    <a:lstStyle/>
                    <a:p>
                      <a:pPr marL="0" marR="0" algn="ctr">
                        <a:lnSpc>
                          <a:spcPct val="115000"/>
                        </a:lnSpc>
                        <a:spcBef>
                          <a:spcPts val="0"/>
                        </a:spcBef>
                        <a:spcAft>
                          <a:spcPts val="0"/>
                        </a:spcAft>
                      </a:pPr>
                      <a:r>
                        <a:rPr lang="en-GB" sz="2000">
                          <a:effectLst/>
                          <a:latin typeface="Times New Roman"/>
                          <a:ea typeface="Calibri"/>
                          <a:cs typeface="Times New Roman"/>
                        </a:rPr>
                        <a:t>Altera</a:t>
                      </a:r>
                      <a:endParaRPr lang="en-GB"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GB" sz="2000">
                          <a:effectLst/>
                          <a:latin typeface="Times New Roman"/>
                          <a:ea typeface="Calibri"/>
                          <a:cs typeface="Times New Roman"/>
                        </a:rPr>
                        <a:t>Quartus II</a:t>
                      </a:r>
                      <a:endParaRPr lang="en-GB"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GB" sz="2000" dirty="0">
                          <a:effectLst/>
                          <a:latin typeface="Times New Roman"/>
                          <a:ea typeface="Calibri"/>
                          <a:cs typeface="Times New Roman"/>
                        </a:rPr>
                        <a:t>Synthesis, place and </a:t>
                      </a:r>
                      <a:r>
                        <a:rPr lang="en-GB" sz="2000" dirty="0" smtClean="0">
                          <a:effectLst/>
                          <a:latin typeface="Times New Roman"/>
                          <a:ea typeface="Calibri"/>
                          <a:cs typeface="Times New Roman"/>
                        </a:rPr>
                        <a:t>route</a:t>
                      </a:r>
                      <a:endParaRPr lang="en-GB" sz="2000" dirty="0">
                        <a:effectLst/>
                        <a:latin typeface="Calibri"/>
                        <a:ea typeface="Calibri"/>
                        <a:cs typeface="Times New Roman"/>
                      </a:endParaRPr>
                    </a:p>
                  </a:txBody>
                  <a:tcPr marL="68580" marR="68580" marT="0" marB="0"/>
                </a:tc>
              </a:tr>
              <a:tr h="447675">
                <a:tc>
                  <a:txBody>
                    <a:bodyPr/>
                    <a:lstStyle/>
                    <a:p>
                      <a:pPr marL="0" marR="0" algn="ctr">
                        <a:lnSpc>
                          <a:spcPct val="115000"/>
                        </a:lnSpc>
                        <a:spcBef>
                          <a:spcPts val="0"/>
                        </a:spcBef>
                        <a:spcAft>
                          <a:spcPts val="0"/>
                        </a:spcAft>
                      </a:pPr>
                      <a:r>
                        <a:rPr lang="en-GB" sz="2000">
                          <a:effectLst/>
                          <a:latin typeface="Times New Roman"/>
                          <a:ea typeface="Calibri"/>
                          <a:cs typeface="Times New Roman"/>
                        </a:rPr>
                        <a:t>Microsemi</a:t>
                      </a:r>
                      <a:endParaRPr lang="en-GB"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GB" sz="2000">
                          <a:effectLst/>
                          <a:latin typeface="Times New Roman"/>
                          <a:ea typeface="Calibri"/>
                          <a:cs typeface="Times New Roman"/>
                        </a:rPr>
                        <a:t>Libero</a:t>
                      </a:r>
                      <a:endParaRPr lang="en-GB"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GB" sz="2000" dirty="0">
                          <a:effectLst/>
                          <a:latin typeface="Times New Roman"/>
                          <a:ea typeface="Calibri"/>
                          <a:cs typeface="Times New Roman"/>
                        </a:rPr>
                        <a:t>Synthesis, place and </a:t>
                      </a:r>
                      <a:r>
                        <a:rPr lang="en-GB" sz="2000" dirty="0" smtClean="0">
                          <a:effectLst/>
                          <a:latin typeface="Times New Roman"/>
                          <a:ea typeface="Calibri"/>
                          <a:cs typeface="Times New Roman"/>
                        </a:rPr>
                        <a:t>route</a:t>
                      </a:r>
                      <a:endParaRPr lang="en-GB" sz="2000" dirty="0">
                        <a:effectLst/>
                        <a:latin typeface="Calibri"/>
                        <a:ea typeface="Calibri"/>
                        <a:cs typeface="Times New Roman"/>
                      </a:endParaRPr>
                    </a:p>
                  </a:txBody>
                  <a:tcPr marL="68580" marR="68580" marT="0" marB="0"/>
                </a:tc>
              </a:tr>
              <a:tr h="447675">
                <a:tc>
                  <a:txBody>
                    <a:bodyPr/>
                    <a:lstStyle/>
                    <a:p>
                      <a:pPr marL="0" marR="0" algn="ctr">
                        <a:lnSpc>
                          <a:spcPct val="115000"/>
                        </a:lnSpc>
                        <a:spcBef>
                          <a:spcPts val="0"/>
                        </a:spcBef>
                        <a:spcAft>
                          <a:spcPts val="0"/>
                        </a:spcAft>
                      </a:pPr>
                      <a:r>
                        <a:rPr lang="en-GB" sz="2000">
                          <a:effectLst/>
                          <a:latin typeface="Times New Roman"/>
                          <a:ea typeface="Calibri"/>
                          <a:cs typeface="Times New Roman"/>
                        </a:rPr>
                        <a:t>Atmel</a:t>
                      </a:r>
                      <a:endParaRPr lang="en-GB"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GB" sz="2000">
                          <a:effectLst/>
                          <a:latin typeface="Times New Roman"/>
                          <a:ea typeface="Calibri"/>
                          <a:cs typeface="Times New Roman"/>
                        </a:rPr>
                        <a:t>Figaro</a:t>
                      </a:r>
                      <a:endParaRPr lang="en-GB"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GB" sz="2000" dirty="0">
                          <a:effectLst/>
                          <a:latin typeface="Times New Roman"/>
                          <a:ea typeface="Calibri"/>
                          <a:cs typeface="Times New Roman"/>
                        </a:rPr>
                        <a:t>Synthesis, place and </a:t>
                      </a:r>
                      <a:r>
                        <a:rPr lang="en-GB" sz="2000" dirty="0" smtClean="0">
                          <a:effectLst/>
                          <a:latin typeface="Times New Roman"/>
                          <a:ea typeface="Calibri"/>
                          <a:cs typeface="Times New Roman"/>
                        </a:rPr>
                        <a:t>route</a:t>
                      </a:r>
                      <a:endParaRPr lang="en-GB" sz="20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435803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Autofit/>
          </a:bodyPr>
          <a:lstStyle/>
          <a:p>
            <a:r>
              <a:rPr lang="en-GB" sz="4000" b="1" dirty="0">
                <a:latin typeface="Agency FB" pitchFamily="34" charset="0"/>
              </a:rPr>
              <a:t>Logic Synthesis</a:t>
            </a:r>
            <a:endParaRPr lang="en-GB" sz="4000" dirty="0">
              <a:latin typeface="Agency FB" pitchFamily="34" charset="0"/>
            </a:endParaRPr>
          </a:p>
        </p:txBody>
      </p:sp>
      <p:sp>
        <p:nvSpPr>
          <p:cNvPr id="3" name="Content Placeholder 2"/>
          <p:cNvSpPr>
            <a:spLocks noGrp="1"/>
          </p:cNvSpPr>
          <p:nvPr>
            <p:ph idx="1"/>
          </p:nvPr>
        </p:nvSpPr>
        <p:spPr>
          <a:xfrm>
            <a:off x="152400" y="779206"/>
            <a:ext cx="8686800" cy="5715000"/>
          </a:xfrm>
        </p:spPr>
        <p:txBody>
          <a:bodyPr>
            <a:normAutofit/>
          </a:bodyPr>
          <a:lstStyle/>
          <a:p>
            <a:r>
              <a:rPr lang="en-GB" sz="2000" dirty="0">
                <a:latin typeface="Times New Roman" pitchFamily="18" charset="0"/>
                <a:cs typeface="Times New Roman" pitchFamily="18" charset="0"/>
              </a:rPr>
              <a:t>A function, assigned to the hardware in the hardware/software co-design process, can be described as a digital structured system. </a:t>
            </a:r>
            <a:endParaRPr lang="en-GB"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As shown in </a:t>
            </a:r>
            <a:r>
              <a:rPr lang="en-GB" sz="2000" dirty="0" smtClean="0">
                <a:latin typeface="Times New Roman" pitchFamily="18" charset="0"/>
                <a:cs typeface="Times New Roman" pitchFamily="18" charset="0"/>
              </a:rPr>
              <a:t>Figure, </a:t>
            </a:r>
            <a:r>
              <a:rPr lang="en-GB" sz="2000" dirty="0">
                <a:latin typeface="Times New Roman" pitchFamily="18" charset="0"/>
                <a:cs typeface="Times New Roman" pitchFamily="18" charset="0"/>
              </a:rPr>
              <a:t>such a digital structured system consists of a set of combinatorial logic modules (the nodes), memory (the registers), inputs and outputs</a:t>
            </a:r>
            <a:r>
              <a:rPr lang="en-GB" sz="2000" dirty="0" smtClean="0">
                <a:latin typeface="Times New Roman" pitchFamily="18" charset="0"/>
                <a:cs typeface="Times New Roman" pitchFamily="18" charset="0"/>
              </a:rPr>
              <a:t>.</a:t>
            </a:r>
          </a:p>
          <a:p>
            <a:endParaRPr lang="en-GB" sz="2000" dirty="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809134" y="2667000"/>
            <a:ext cx="5597013" cy="3657600"/>
          </a:xfrm>
          <a:prstGeom prst="rect">
            <a:avLst/>
          </a:prstGeom>
        </p:spPr>
      </p:pic>
      <p:sp>
        <p:nvSpPr>
          <p:cNvPr id="5" name="TextBox 4"/>
          <p:cNvSpPr txBox="1"/>
          <p:nvPr/>
        </p:nvSpPr>
        <p:spPr>
          <a:xfrm>
            <a:off x="2438400" y="6356555"/>
            <a:ext cx="5125065" cy="381000"/>
          </a:xfrm>
          <a:prstGeom prst="rect">
            <a:avLst/>
          </a:prstGeom>
          <a:noFill/>
        </p:spPr>
        <p:txBody>
          <a:bodyPr wrap="square" rtlCol="0">
            <a:spAutoFit/>
          </a:bodyPr>
          <a:lstStyle/>
          <a:p>
            <a:pPr algn="ctr"/>
            <a:r>
              <a:rPr lang="en-GB" dirty="0" smtClean="0">
                <a:latin typeface="Times New Roman" pitchFamily="18" charset="0"/>
                <a:cs typeface="Times New Roman" pitchFamily="18" charset="0"/>
              </a:rPr>
              <a:t>Figure: </a:t>
            </a:r>
            <a:r>
              <a:rPr lang="en-GB" dirty="0">
                <a:latin typeface="Times New Roman" pitchFamily="18" charset="0"/>
                <a:cs typeface="Times New Roman" pitchFamily="18" charset="0"/>
              </a:rPr>
              <a:t>A structured digital system</a:t>
            </a:r>
          </a:p>
        </p:txBody>
      </p:sp>
    </p:spTree>
    <p:extLst>
      <p:ext uri="{BB962C8B-B14F-4D97-AF65-F5344CB8AC3E}">
        <p14:creationId xmlns:p14="http://schemas.microsoft.com/office/powerpoint/2010/main" val="3573282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871"/>
            <a:ext cx="8229600" cy="838200"/>
          </a:xfrm>
        </p:spPr>
        <p:txBody>
          <a:bodyPr>
            <a:normAutofit/>
          </a:bodyPr>
          <a:lstStyle/>
          <a:p>
            <a:r>
              <a:rPr lang="en-GB" sz="4000" b="1" dirty="0">
                <a:latin typeface="Agency FB" pitchFamily="34" charset="0"/>
              </a:rPr>
              <a:t>Logic </a:t>
            </a:r>
            <a:r>
              <a:rPr lang="en-GB" sz="4000" b="1" dirty="0" smtClean="0">
                <a:latin typeface="Agency FB" pitchFamily="34" charset="0"/>
              </a:rPr>
              <a:t>Synthesis(cont’d)</a:t>
            </a:r>
            <a:endParaRPr lang="en-GB" sz="4000" dirty="0"/>
          </a:p>
        </p:txBody>
      </p:sp>
      <p:sp>
        <p:nvSpPr>
          <p:cNvPr id="3" name="Content Placeholder 2"/>
          <p:cNvSpPr>
            <a:spLocks noGrp="1"/>
          </p:cNvSpPr>
          <p:nvPr>
            <p:ph idx="1"/>
          </p:nvPr>
        </p:nvSpPr>
        <p:spPr>
          <a:xfrm>
            <a:off x="0" y="685800"/>
            <a:ext cx="9144000" cy="6019800"/>
          </a:xfrm>
        </p:spPr>
        <p:txBody>
          <a:bodyPr>
            <a:normAutofit/>
          </a:bodyPr>
          <a:lstStyle/>
          <a:p>
            <a:r>
              <a:rPr lang="en-GB" sz="2000" dirty="0">
                <a:latin typeface="Times New Roman" pitchFamily="18" charset="0"/>
                <a:cs typeface="Times New Roman" pitchFamily="18" charset="0"/>
              </a:rPr>
              <a:t>The inputs provide data to the system while the outputs carry data out of the system</a:t>
            </a:r>
            <a:r>
              <a:rPr lang="en-GB" sz="2000" dirty="0" smtClean="0">
                <a:latin typeface="Times New Roman" pitchFamily="18" charset="0"/>
                <a:cs typeface="Times New Roman" pitchFamily="18" charset="0"/>
              </a:rPr>
              <a:t>.</a:t>
            </a:r>
          </a:p>
          <a:p>
            <a:endParaRPr lang="en-GB"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Computation is performed in the combinatorial parts and the results might be temporally stored in registers that are placed between the combinatorial blocks. </a:t>
            </a:r>
            <a:endParaRPr lang="en-GB" sz="2000" dirty="0" smtClean="0">
              <a:latin typeface="Times New Roman" pitchFamily="18" charset="0"/>
              <a:cs typeface="Times New Roman" pitchFamily="18" charset="0"/>
            </a:endParaRPr>
          </a:p>
          <a:p>
            <a:endParaRPr lang="en-GB"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A clock is used to synchronize the transfer of data from register to register via combinatorial parts. </a:t>
            </a:r>
            <a:endParaRPr lang="en-GB" sz="2000" dirty="0" smtClean="0">
              <a:latin typeface="Times New Roman" pitchFamily="18" charset="0"/>
              <a:cs typeface="Times New Roman" pitchFamily="18" charset="0"/>
            </a:endParaRPr>
          </a:p>
          <a:p>
            <a:endParaRPr lang="en-GB"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The description of a design at this level is usually called </a:t>
            </a:r>
            <a:r>
              <a:rPr lang="en-GB" sz="2000" b="1" i="1" dirty="0">
                <a:latin typeface="Times New Roman" pitchFamily="18" charset="0"/>
                <a:cs typeface="Times New Roman" pitchFamily="18" charset="0"/>
              </a:rPr>
              <a:t>register transfer </a:t>
            </a:r>
            <a:r>
              <a:rPr lang="en-GB" sz="2000" dirty="0">
                <a:latin typeface="Times New Roman" pitchFamily="18" charset="0"/>
                <a:cs typeface="Times New Roman" pitchFamily="18" charset="0"/>
              </a:rPr>
              <a:t>description, due to the register to register operation mode previously described. </a:t>
            </a:r>
            <a:endParaRPr lang="en-GB"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For such a digital system, the goal of the logic synthesis is to produce an optimal implementation of the system on a given hardware platform. </a:t>
            </a:r>
            <a:endParaRPr lang="en-GB"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In the case of FPGA, the goal is the generation of configuration data which satisfies a set of given constraints like the maximal speed, the minimum area, the minimum power consumption, etc.</a:t>
            </a:r>
          </a:p>
        </p:txBody>
      </p:sp>
    </p:spTree>
    <p:extLst>
      <p:ext uri="{BB962C8B-B14F-4D97-AF65-F5344CB8AC3E}">
        <p14:creationId xmlns:p14="http://schemas.microsoft.com/office/powerpoint/2010/main" val="1750875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Autofit/>
          </a:bodyPr>
          <a:lstStyle/>
          <a:p>
            <a:r>
              <a:rPr lang="en-GB" sz="4000" b="1" dirty="0">
                <a:latin typeface="Agency FB" pitchFamily="34" charset="0"/>
              </a:rPr>
              <a:t>Logic Synthesis(cont’d)</a:t>
            </a:r>
            <a:endParaRPr lang="en-GB" sz="4000" dirty="0"/>
          </a:p>
        </p:txBody>
      </p:sp>
      <p:sp>
        <p:nvSpPr>
          <p:cNvPr id="3" name="Content Placeholder 2"/>
          <p:cNvSpPr>
            <a:spLocks noGrp="1"/>
          </p:cNvSpPr>
          <p:nvPr>
            <p:ph idx="1"/>
          </p:nvPr>
        </p:nvSpPr>
        <p:spPr>
          <a:xfrm>
            <a:off x="0" y="838200"/>
            <a:ext cx="9144000" cy="6019800"/>
          </a:xfrm>
        </p:spPr>
        <p:txBody>
          <a:bodyPr>
            <a:normAutofit lnSpcReduction="10000"/>
          </a:bodyPr>
          <a:lstStyle/>
          <a:p>
            <a:r>
              <a:rPr lang="en-GB" sz="2000" dirty="0">
                <a:latin typeface="Times New Roman" pitchFamily="18" charset="0"/>
                <a:cs typeface="Times New Roman" pitchFamily="18" charset="0"/>
              </a:rPr>
              <a:t>In a structured system, each combinatorial block is a node that can be represented as a two-level function or as multi-level function</a:t>
            </a:r>
            <a:r>
              <a:rPr lang="en-GB"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GB" sz="2000" b="1" i="1" dirty="0">
                <a:latin typeface="Times New Roman" pitchFamily="18" charset="0"/>
                <a:cs typeface="Times New Roman" pitchFamily="18" charset="0"/>
              </a:rPr>
              <a:t>Two-Level Logic Synthesis</a:t>
            </a:r>
            <a:r>
              <a:rPr lang="en-GB" sz="2000" b="1" dirty="0">
                <a:latin typeface="Times New Roman" pitchFamily="18" charset="0"/>
                <a:cs typeface="Times New Roman" pitchFamily="18" charset="0"/>
              </a:rPr>
              <a:t>:</a:t>
            </a:r>
            <a:r>
              <a:rPr lang="en-GB" sz="2000"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Two-level synthesis deals with the synthesis of designs represented in two-level logic. </a:t>
            </a:r>
            <a:endParaRPr lang="en-GB" sz="2000" dirty="0" smtClean="0">
              <a:latin typeface="Times New Roman" pitchFamily="18" charset="0"/>
              <a:cs typeface="Times New Roman" pitchFamily="18" charset="0"/>
            </a:endParaRPr>
          </a:p>
          <a:p>
            <a:endParaRPr lang="en-GB" sz="2000" dirty="0" smtClean="0">
              <a:latin typeface="Times New Roman" pitchFamily="18" charset="0"/>
              <a:cs typeface="Times New Roman" pitchFamily="18" charset="0"/>
            </a:endParaRPr>
          </a:p>
          <a:p>
            <a:r>
              <a:rPr lang="en-GB" sz="2000" dirty="0">
                <a:latin typeface="Times New Roman" pitchFamily="18" charset="0"/>
                <a:cs typeface="Times New Roman" pitchFamily="18" charset="0"/>
              </a:rPr>
              <a:t>Those are representations in which the longest path from input to output, in term of number of gates crossed on the path, is two</a:t>
            </a:r>
            <a:r>
              <a:rPr lang="en-GB"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Two-level logic is the natural and straightforward approach to implement a Boolean function, because each Boolean function can be represented as a sum of product terms. </a:t>
            </a:r>
            <a:endParaRPr lang="en-GB"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In the first level, the products are built using the AND-primitives</a:t>
            </a:r>
            <a:r>
              <a:rPr lang="en-GB"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The sums of the resulting products are built in the second level with the OR-primitives.</a:t>
            </a:r>
          </a:p>
        </p:txBody>
      </p:sp>
    </p:spTree>
    <p:extLst>
      <p:ext uri="{BB962C8B-B14F-4D97-AF65-F5344CB8AC3E}">
        <p14:creationId xmlns:p14="http://schemas.microsoft.com/office/powerpoint/2010/main" val="1586152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Autofit/>
          </a:bodyPr>
          <a:lstStyle/>
          <a:p>
            <a:r>
              <a:rPr lang="en-GB" sz="4000" b="1" dirty="0">
                <a:latin typeface="Agency FB" pitchFamily="34" charset="0"/>
              </a:rPr>
              <a:t>Multi Level Logic </a:t>
            </a:r>
            <a:r>
              <a:rPr lang="en-GB" sz="4000" b="1" dirty="0" smtClean="0">
                <a:latin typeface="Agency FB" pitchFamily="34" charset="0"/>
              </a:rPr>
              <a:t>Synthesis</a:t>
            </a:r>
            <a:endParaRPr lang="en-GB" sz="4000" b="1" dirty="0">
              <a:latin typeface="Agency FB" pitchFamily="34" charset="0"/>
            </a:endParaRPr>
          </a:p>
        </p:txBody>
      </p:sp>
      <p:sp>
        <p:nvSpPr>
          <p:cNvPr id="3" name="Content Placeholder 2"/>
          <p:cNvSpPr>
            <a:spLocks noGrp="1"/>
          </p:cNvSpPr>
          <p:nvPr>
            <p:ph idx="1"/>
          </p:nvPr>
        </p:nvSpPr>
        <p:spPr>
          <a:xfrm>
            <a:off x="76200" y="685800"/>
            <a:ext cx="9067800" cy="6172200"/>
          </a:xfrm>
        </p:spPr>
        <p:txBody>
          <a:bodyPr>
            <a:normAutofit/>
          </a:bodyPr>
          <a:lstStyle/>
          <a:p>
            <a:r>
              <a:rPr lang="en-GB" sz="2000" dirty="0">
                <a:latin typeface="Times New Roman" pitchFamily="18" charset="0"/>
                <a:cs typeface="Times New Roman" pitchFamily="18" charset="0"/>
              </a:rPr>
              <a:t>In the multi-level synthesis, functions are represented using a multi-level logic. </a:t>
            </a:r>
            <a:endParaRPr lang="en-GB" sz="2000" dirty="0" smtClean="0">
              <a:latin typeface="Times New Roman" pitchFamily="18" charset="0"/>
              <a:cs typeface="Times New Roman" pitchFamily="18" charset="0"/>
            </a:endParaRPr>
          </a:p>
          <a:p>
            <a:endParaRPr lang="en-GB" sz="2000" dirty="0">
              <a:latin typeface="Times New Roman" pitchFamily="18" charset="0"/>
              <a:cs typeface="Times New Roman" pitchFamily="18" charset="0"/>
            </a:endParaRPr>
          </a:p>
          <a:p>
            <a:r>
              <a:rPr lang="en-GB" sz="2000" dirty="0" smtClean="0">
                <a:latin typeface="Times New Roman" pitchFamily="18" charset="0"/>
                <a:cs typeface="Times New Roman" pitchFamily="18" charset="0"/>
              </a:rPr>
              <a:t>Those </a:t>
            </a:r>
            <a:r>
              <a:rPr lang="en-GB" sz="2000" dirty="0">
                <a:latin typeface="Times New Roman" pitchFamily="18" charset="0"/>
                <a:cs typeface="Times New Roman" pitchFamily="18" charset="0"/>
              </a:rPr>
              <a:t>are circuits in which the longest path from input to output goes through more than two gates</a:t>
            </a:r>
            <a:r>
              <a:rPr lang="en-GB"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Most of the circuits used in practice are implemented using multi-level logic. </a:t>
            </a:r>
            <a:endParaRPr lang="en-GB"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Multi-level circuits are smaller, faster in most cases and consume less power than two-level circuits. </a:t>
            </a:r>
            <a:endParaRPr lang="en-GB"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Two-level logic is most appropriate for PAL and PLA implementations while multi-level is used for standard cell, mask-programmable or field-programmable devices</a:t>
            </a:r>
            <a:r>
              <a:rPr lang="en-GB"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We formally represent a node of the structured system as a </a:t>
            </a:r>
            <a:r>
              <a:rPr lang="en-GB" sz="2000" i="1" dirty="0">
                <a:latin typeface="Times New Roman" pitchFamily="18" charset="0"/>
                <a:cs typeface="Times New Roman" pitchFamily="18" charset="0"/>
              </a:rPr>
              <a:t>Boolean network</a:t>
            </a:r>
            <a:r>
              <a:rPr lang="en-GB" sz="2000" dirty="0">
                <a:latin typeface="Times New Roman" pitchFamily="18" charset="0"/>
                <a:cs typeface="Times New Roman" pitchFamily="18" charset="0"/>
              </a:rPr>
              <a:t>, i.e. a network of Boolean operators that reflects the structure and function of the nodes. </a:t>
            </a:r>
          </a:p>
        </p:txBody>
      </p:sp>
    </p:spTree>
    <p:extLst>
      <p:ext uri="{BB962C8B-B14F-4D97-AF65-F5344CB8AC3E}">
        <p14:creationId xmlns:p14="http://schemas.microsoft.com/office/powerpoint/2010/main" val="3876868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Autofit/>
          </a:bodyPr>
          <a:lstStyle/>
          <a:p>
            <a:r>
              <a:rPr lang="en-US" sz="4000" b="1" dirty="0" smtClean="0">
                <a:latin typeface="Agency FB" pitchFamily="34" charset="0"/>
              </a:rPr>
              <a:t>Directed Acyclic Graph</a:t>
            </a:r>
            <a:endParaRPr lang="en-GB" sz="4000" b="1" dirty="0">
              <a:latin typeface="Agency FB" pitchFamily="34" charset="0"/>
            </a:endParaRPr>
          </a:p>
        </p:txBody>
      </p:sp>
      <p:sp>
        <p:nvSpPr>
          <p:cNvPr id="3" name="Content Placeholder 2"/>
          <p:cNvSpPr>
            <a:spLocks noGrp="1"/>
          </p:cNvSpPr>
          <p:nvPr>
            <p:ph idx="1"/>
          </p:nvPr>
        </p:nvSpPr>
        <p:spPr>
          <a:xfrm>
            <a:off x="-4916" y="803787"/>
            <a:ext cx="5410200" cy="6019800"/>
          </a:xfrm>
        </p:spPr>
        <p:txBody>
          <a:bodyPr>
            <a:normAutofit/>
          </a:bodyPr>
          <a:lstStyle/>
          <a:p>
            <a:r>
              <a:rPr lang="en-GB" sz="2000" dirty="0">
                <a:latin typeface="Times New Roman" pitchFamily="18" charset="0"/>
                <a:cs typeface="Times New Roman" pitchFamily="18" charset="0"/>
              </a:rPr>
              <a:t>A </a:t>
            </a:r>
            <a:r>
              <a:rPr lang="en-GB" sz="2000" i="1" dirty="0">
                <a:latin typeface="Times New Roman" pitchFamily="18" charset="0"/>
                <a:cs typeface="Times New Roman" pitchFamily="18" charset="0"/>
              </a:rPr>
              <a:t>Boolean networ</a:t>
            </a:r>
            <a:r>
              <a:rPr lang="en-GB" sz="2000" dirty="0">
                <a:latin typeface="Times New Roman" pitchFamily="18" charset="0"/>
                <a:cs typeface="Times New Roman" pitchFamily="18" charset="0"/>
              </a:rPr>
              <a:t>k is defined as a directed acyclic graph (DAG) in which a node represents an arbitrary Boolean function and an edge (i, j) represents the data dependency between the two nodes i and j of the network</a:t>
            </a:r>
            <a:r>
              <a:rPr lang="en-GB"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Directed Acyclic Graph (DAG) consists of finitely many vertices and edges (also called arcs), with each edge directed from one vertex to another, such that there is no way to start at any vertex </a:t>
            </a:r>
            <a:r>
              <a:rPr lang="en-GB" sz="2000" b="1" i="1" dirty="0">
                <a:latin typeface="Times New Roman" pitchFamily="18" charset="0"/>
                <a:cs typeface="Times New Roman" pitchFamily="18" charset="0"/>
              </a:rPr>
              <a:t>v</a:t>
            </a:r>
            <a:r>
              <a:rPr lang="en-GB" sz="2000" dirty="0">
                <a:latin typeface="Times New Roman" pitchFamily="18" charset="0"/>
                <a:cs typeface="Times New Roman" pitchFamily="18" charset="0"/>
              </a:rPr>
              <a:t> and follow a consistently-directed sequence of edges that eventually loops back to </a:t>
            </a:r>
            <a:r>
              <a:rPr lang="en-GB" sz="2000" b="1" i="1" dirty="0">
                <a:latin typeface="Times New Roman" pitchFamily="18" charset="0"/>
                <a:cs typeface="Times New Roman" pitchFamily="18" charset="0"/>
              </a:rPr>
              <a:t>v</a:t>
            </a:r>
            <a:r>
              <a:rPr lang="en-GB" sz="2000" dirty="0">
                <a:latin typeface="Times New Roman" pitchFamily="18" charset="0"/>
                <a:cs typeface="Times New Roman" pitchFamily="18" charset="0"/>
              </a:rPr>
              <a:t> again</a:t>
            </a:r>
            <a:r>
              <a:rPr lang="en-GB"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Equivalently, a DAG is a directed graph that has a topological ordering, a sequence of the vertices such that every edge is directed from earlier to later in the sequence. </a:t>
            </a: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5486400" y="1447800"/>
            <a:ext cx="3352799" cy="3810000"/>
          </a:xfrm>
          <a:prstGeom prst="rect">
            <a:avLst/>
          </a:prstGeom>
        </p:spPr>
      </p:pic>
    </p:spTree>
    <p:extLst>
      <p:ext uri="{BB962C8B-B14F-4D97-AF65-F5344CB8AC3E}">
        <p14:creationId xmlns:p14="http://schemas.microsoft.com/office/powerpoint/2010/main" val="637093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sz="4000" b="1" dirty="0" smtClean="0">
                <a:latin typeface="Agency FB" pitchFamily="34" charset="0"/>
              </a:rPr>
              <a:t>Boolean Network</a:t>
            </a:r>
            <a:endParaRPr lang="en-GB" sz="4000" b="1" dirty="0">
              <a:latin typeface="Agency FB" pitchFamily="34"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12058" y="990600"/>
            <a:ext cx="8001000" cy="4724400"/>
          </a:xfrm>
          <a:prstGeom prst="rect">
            <a:avLst/>
          </a:prstGeom>
        </p:spPr>
      </p:pic>
      <p:sp>
        <p:nvSpPr>
          <p:cNvPr id="5" name="TextBox 4"/>
          <p:cNvSpPr txBox="1"/>
          <p:nvPr/>
        </p:nvSpPr>
        <p:spPr>
          <a:xfrm>
            <a:off x="612058" y="6019800"/>
            <a:ext cx="7846142" cy="369332"/>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Figure: An example of boolean network</a:t>
            </a:r>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2119713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b="1" dirty="0">
                <a:latin typeface="Agency FB" pitchFamily="34" charset="0"/>
              </a:rPr>
              <a:t>Run-Time Reconfiguration</a:t>
            </a:r>
            <a:endParaRPr lang="en-GB" dirty="0"/>
          </a:p>
        </p:txBody>
      </p:sp>
      <p:sp>
        <p:nvSpPr>
          <p:cNvPr id="3" name="Content Placeholder 2"/>
          <p:cNvSpPr>
            <a:spLocks noGrp="1"/>
          </p:cNvSpPr>
          <p:nvPr>
            <p:ph idx="1"/>
          </p:nvPr>
        </p:nvSpPr>
        <p:spPr>
          <a:xfrm>
            <a:off x="0" y="838200"/>
            <a:ext cx="8991600" cy="6019800"/>
          </a:xfrm>
        </p:spPr>
        <p:txBody>
          <a:bodyPr>
            <a:normAutofit/>
          </a:bodyPr>
          <a:lstStyle/>
          <a:p>
            <a:r>
              <a:rPr lang="en-GB" sz="2000" dirty="0">
                <a:latin typeface="Times New Roman" pitchFamily="18" charset="0"/>
                <a:cs typeface="Times New Roman" pitchFamily="18" charset="0"/>
              </a:rPr>
              <a:t>The computation and configuration sequences are not known at compile-time</a:t>
            </a:r>
            <a:r>
              <a:rPr lang="en-GB" sz="2000" dirty="0" smtClean="0">
                <a:latin typeface="Times New Roman" pitchFamily="18" charset="0"/>
                <a:cs typeface="Times New Roman" pitchFamily="18" charset="0"/>
              </a:rPr>
              <a:t>.</a:t>
            </a:r>
          </a:p>
          <a:p>
            <a:endParaRPr lang="en-GB" sz="2000" dirty="0" smtClean="0">
              <a:latin typeface="Times New Roman" pitchFamily="18" charset="0"/>
              <a:cs typeface="Times New Roman" pitchFamily="18" charset="0"/>
            </a:endParaRPr>
          </a:p>
          <a:p>
            <a:r>
              <a:rPr lang="en-GB" sz="2000" dirty="0">
                <a:latin typeface="Times New Roman" pitchFamily="18" charset="0"/>
                <a:cs typeface="Times New Roman" pitchFamily="18" charset="0"/>
              </a:rPr>
              <a:t>Request to implement a given task is known at run-time and should be handled dynamically</a:t>
            </a:r>
            <a:r>
              <a:rPr lang="en-GB"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The reconfiguration process exchange part of the device to accommodate the system based on the operational and environmental conditions. </a:t>
            </a:r>
            <a:endParaRPr lang="en-GB"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Run-time reconfiguration is a difficult process that must handle side effect factors like defragmentation of the device and communication between newly placed modules. </a:t>
            </a:r>
            <a:endParaRPr lang="en-GB"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The management of the reconfigurable device is usually done by a scheduler and a placer that can be implemented as part of an operating system running on a processor .</a:t>
            </a:r>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GB" sz="2000" dirty="0">
                <a:latin typeface="Times New Roman" pitchFamily="18" charset="0"/>
                <a:cs typeface="Times New Roman" pitchFamily="18" charset="0"/>
              </a:rPr>
              <a:t>The processor can either resides inside or outside the reconfigurable chip.</a:t>
            </a:r>
          </a:p>
          <a:p>
            <a:endParaRPr lang="en-GB" sz="2000" dirty="0">
              <a:latin typeface="Times New Roman" pitchFamily="18" charset="0"/>
              <a:cs typeface="Times New Roman" pitchFamily="18" charset="0"/>
            </a:endParaRPr>
          </a:p>
          <a:p>
            <a:endParaRPr lang="en-GB" sz="2000" dirty="0">
              <a:latin typeface="Times New Roman" pitchFamily="18" charset="0"/>
              <a:cs typeface="Times New Roman" pitchFamily="18" charset="0"/>
            </a:endParaRPr>
          </a:p>
        </p:txBody>
      </p:sp>
    </p:spTree>
    <p:extLst>
      <p:ext uri="{BB962C8B-B14F-4D97-AF65-F5344CB8AC3E}">
        <p14:creationId xmlns:p14="http://schemas.microsoft.com/office/powerpoint/2010/main" val="3962100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Autofit/>
          </a:bodyPr>
          <a:lstStyle/>
          <a:p>
            <a:r>
              <a:rPr lang="en-US" sz="4000" b="1" dirty="0" smtClean="0">
                <a:latin typeface="Agency FB" pitchFamily="34" charset="0"/>
              </a:rPr>
              <a:t>Logic Synthesis(cont’d)</a:t>
            </a:r>
            <a:endParaRPr lang="en-GB" sz="4000" b="1" dirty="0">
              <a:latin typeface="Agency FB" pitchFamily="34" charset="0"/>
            </a:endParaRPr>
          </a:p>
        </p:txBody>
      </p:sp>
      <p:sp>
        <p:nvSpPr>
          <p:cNvPr id="3" name="Content Placeholder 2"/>
          <p:cNvSpPr>
            <a:spLocks noGrp="1"/>
          </p:cNvSpPr>
          <p:nvPr>
            <p:ph idx="1"/>
          </p:nvPr>
        </p:nvSpPr>
        <p:spPr>
          <a:xfrm>
            <a:off x="29497" y="685800"/>
            <a:ext cx="9190703" cy="6172200"/>
          </a:xfrm>
        </p:spPr>
        <p:txBody>
          <a:bodyPr>
            <a:normAutofit lnSpcReduction="10000"/>
          </a:bodyPr>
          <a:lstStyle/>
          <a:p>
            <a:r>
              <a:rPr lang="en-GB" sz="2000" dirty="0">
                <a:latin typeface="Times New Roman" pitchFamily="18" charset="0"/>
                <a:cs typeface="Times New Roman" pitchFamily="18" charset="0"/>
              </a:rPr>
              <a:t>Logic synthesis can be done in two different approaches: the </a:t>
            </a:r>
            <a:r>
              <a:rPr lang="en-GB" sz="2000" b="1" i="1" dirty="0">
                <a:latin typeface="Times New Roman" pitchFamily="18" charset="0"/>
                <a:cs typeface="Times New Roman" pitchFamily="18" charset="0"/>
              </a:rPr>
              <a:t>technology dependant synthesis</a:t>
            </a:r>
            <a:r>
              <a:rPr lang="en-GB" sz="2000" i="1" dirty="0">
                <a:latin typeface="Times New Roman" pitchFamily="18" charset="0"/>
                <a:cs typeface="Times New Roman" pitchFamily="18" charset="0"/>
              </a:rPr>
              <a:t> </a:t>
            </a:r>
            <a:r>
              <a:rPr lang="en-GB" sz="2000" dirty="0">
                <a:latin typeface="Times New Roman" pitchFamily="18" charset="0"/>
                <a:cs typeface="Times New Roman" pitchFamily="18" charset="0"/>
              </a:rPr>
              <a:t>and the </a:t>
            </a:r>
            <a:r>
              <a:rPr lang="en-GB" sz="2000" b="1" i="1" dirty="0">
                <a:latin typeface="Times New Roman" pitchFamily="18" charset="0"/>
                <a:cs typeface="Times New Roman" pitchFamily="18" charset="0"/>
              </a:rPr>
              <a:t>technology independent</a:t>
            </a:r>
            <a:r>
              <a:rPr lang="en-GB"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In the first case, only valid gates chosen from the target library are used in the node representation. </a:t>
            </a:r>
            <a:endParaRPr lang="en-GB"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The final implementation matches the node representation</a:t>
            </a:r>
            <a:r>
              <a:rPr lang="en-GB"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In the second case, the representation is technology independent, </a:t>
            </a:r>
            <a:r>
              <a:rPr lang="en-GB" sz="2000" dirty="0" err="1">
                <a:latin typeface="Times New Roman" pitchFamily="18" charset="0"/>
                <a:cs typeface="Times New Roman" pitchFamily="18" charset="0"/>
              </a:rPr>
              <a:t>i.e</a:t>
            </a:r>
            <a:r>
              <a:rPr lang="en-GB" sz="2000" dirty="0">
                <a:latin typeface="Times New Roman" pitchFamily="18" charset="0"/>
                <a:cs typeface="Times New Roman" pitchFamily="18" charset="0"/>
              </a:rPr>
              <a:t> the design is not tied to any library</a:t>
            </a:r>
            <a:r>
              <a:rPr lang="en-GB"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A final mapping must be done to the final library in order to have an implementation</a:t>
            </a:r>
            <a:r>
              <a:rPr lang="en-GB"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The technology independent method is most used, due </a:t>
            </a:r>
            <a:r>
              <a:rPr lang="en-GB" sz="2000" dirty="0" smtClean="0">
                <a:latin typeface="Times New Roman" pitchFamily="18" charset="0"/>
                <a:cs typeface="Times New Roman" pitchFamily="18" charset="0"/>
              </a:rPr>
              <a:t>to the </a:t>
            </a:r>
            <a:r>
              <a:rPr lang="en-GB" sz="2000" dirty="0">
                <a:latin typeface="Times New Roman" pitchFamily="18" charset="0"/>
                <a:cs typeface="Times New Roman" pitchFamily="18" charset="0"/>
              </a:rPr>
              <a:t>large set of available optimization methods available</a:t>
            </a:r>
            <a:r>
              <a:rPr lang="en-GB"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With a technology independent representation, synthesis for FPGA devices is done in two steps. </a:t>
            </a:r>
          </a:p>
        </p:txBody>
      </p:sp>
    </p:spTree>
    <p:extLst>
      <p:ext uri="{BB962C8B-B14F-4D97-AF65-F5344CB8AC3E}">
        <p14:creationId xmlns:p14="http://schemas.microsoft.com/office/powerpoint/2010/main" val="960267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b="1" dirty="0">
                <a:latin typeface="Agency FB" pitchFamily="34" charset="0"/>
              </a:rPr>
              <a:t>Logic Synthesis(cont’d)</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685800"/>
                <a:ext cx="9144000" cy="6172200"/>
              </a:xfrm>
            </p:spPr>
            <p:txBody>
              <a:bodyPr>
                <a:normAutofit lnSpcReduction="10000"/>
              </a:bodyPr>
              <a:lstStyle/>
              <a:p>
                <a:r>
                  <a:rPr lang="en-GB" sz="2000" dirty="0">
                    <a:latin typeface="Times New Roman" pitchFamily="18" charset="0"/>
                    <a:cs typeface="Times New Roman" pitchFamily="18" charset="0"/>
                  </a:rPr>
                  <a:t>In the first step, all the Boolean equations are minimized, independent of the function generators used. </a:t>
                </a:r>
                <a:endParaRPr lang="en-GB" sz="2000" dirty="0" smtClean="0">
                  <a:latin typeface="Times New Roman" pitchFamily="18" charset="0"/>
                  <a:cs typeface="Times New Roman" pitchFamily="18" charset="0"/>
                </a:endParaRPr>
              </a:p>
              <a:p>
                <a:endParaRPr lang="en-GB" sz="2000" dirty="0">
                  <a:latin typeface="Times New Roman" pitchFamily="18" charset="0"/>
                  <a:cs typeface="Times New Roman" pitchFamily="18" charset="0"/>
                </a:endParaRPr>
              </a:p>
              <a:p>
                <a:r>
                  <a:rPr lang="en-GB" sz="2000" dirty="0" smtClean="0">
                    <a:latin typeface="Times New Roman" pitchFamily="18" charset="0"/>
                    <a:cs typeface="Times New Roman" pitchFamily="18" charset="0"/>
                  </a:rPr>
                  <a:t>In </a:t>
                </a:r>
                <a:r>
                  <a:rPr lang="en-GB" sz="2000" dirty="0">
                    <a:latin typeface="Times New Roman" pitchFamily="18" charset="0"/>
                    <a:cs typeface="Times New Roman" pitchFamily="18" charset="0"/>
                  </a:rPr>
                  <a:t>the second step, the technology mapping process maps the parts of the Boolean network to a set of LUTs</a:t>
                </a:r>
                <a:r>
                  <a:rPr lang="en-GB"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In general, the following choices are made for the representation of a node</a:t>
                </a:r>
                <a:r>
                  <a:rPr lang="en-GB"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GB" sz="2000" b="1" dirty="0" smtClean="0">
                    <a:latin typeface="Times New Roman" pitchFamily="18" charset="0"/>
                    <a:cs typeface="Times New Roman" pitchFamily="18" charset="0"/>
                  </a:rPr>
                  <a:t>Sum </a:t>
                </a:r>
                <a:r>
                  <a:rPr lang="en-GB" sz="2000" b="1" dirty="0">
                    <a:latin typeface="Times New Roman" pitchFamily="18" charset="0"/>
                    <a:cs typeface="Times New Roman" pitchFamily="18" charset="0"/>
                  </a:rPr>
                  <a:t>of products form: </a:t>
                </a:r>
                <a:r>
                  <a:rPr lang="en-GB" sz="2000" dirty="0">
                    <a:latin typeface="Times New Roman" pitchFamily="18" charset="0"/>
                    <a:cs typeface="Times New Roman" pitchFamily="18" charset="0"/>
                  </a:rPr>
                  <a:t>A Sum of Product ( SOP) is the most trivial form to represent a Boolean function</a:t>
                </a:r>
                <a:r>
                  <a:rPr lang="en-GB"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It consists of a sum of product terms and it is well adapted for two-level logic implementation on PALs and PLAs. </a:t>
                </a:r>
                <a:r>
                  <a:rPr lang="en-GB" sz="2000" dirty="0"/>
                  <a:t>Example: </a:t>
                </a:r>
                <a14:m>
                  <m:oMath xmlns:m="http://schemas.openxmlformats.org/officeDocument/2006/math">
                    <m:r>
                      <a:rPr lang="en-GB" sz="2000" i="1">
                        <a:latin typeface="Cambria Math"/>
                      </a:rPr>
                      <m:t>𝑥</m:t>
                    </m:r>
                    <m:acc>
                      <m:accPr>
                        <m:chr m:val="̅"/>
                        <m:ctrlPr>
                          <a:rPr lang="en-GB" sz="2000" i="1">
                            <a:latin typeface="Cambria Math"/>
                          </a:rPr>
                        </m:ctrlPr>
                      </m:accPr>
                      <m:e>
                        <m:r>
                          <a:rPr lang="en-GB" sz="2000" i="1">
                            <a:latin typeface="Cambria Math"/>
                          </a:rPr>
                          <m:t>𝑦</m:t>
                        </m:r>
                      </m:e>
                    </m:acc>
                    <m:r>
                      <a:rPr lang="en-GB" sz="2000" i="1">
                        <a:latin typeface="Cambria Math"/>
                      </a:rPr>
                      <m:t>𝑧</m:t>
                    </m:r>
                    <m:r>
                      <a:rPr lang="en-GB" sz="2000" i="1">
                        <a:latin typeface="Cambria Math"/>
                      </a:rPr>
                      <m:t>+</m:t>
                    </m:r>
                    <m:acc>
                      <m:accPr>
                        <m:chr m:val="̅"/>
                        <m:ctrlPr>
                          <a:rPr lang="en-GB" sz="2000" i="1">
                            <a:latin typeface="Cambria Math"/>
                          </a:rPr>
                        </m:ctrlPr>
                      </m:accPr>
                      <m:e>
                        <m:r>
                          <a:rPr lang="en-GB" sz="2000" i="1">
                            <a:latin typeface="Cambria Math"/>
                          </a:rPr>
                          <m:t>𝑥</m:t>
                        </m:r>
                      </m:e>
                    </m:acc>
                    <m:r>
                      <a:rPr lang="en-GB" sz="2000" i="1">
                        <a:latin typeface="Cambria Math"/>
                      </a:rPr>
                      <m:t>𝑦𝑧</m:t>
                    </m:r>
                    <m:r>
                      <a:rPr lang="en-GB" sz="2000" i="1">
                        <a:latin typeface="Cambria Math"/>
                      </a:rPr>
                      <m:t>+</m:t>
                    </m:r>
                    <m:r>
                      <a:rPr lang="en-GB" sz="2000" i="1">
                        <a:latin typeface="Cambria Math"/>
                      </a:rPr>
                      <m:t>𝑤𝑥</m:t>
                    </m:r>
                    <m:acc>
                      <m:accPr>
                        <m:chr m:val="̅"/>
                        <m:ctrlPr>
                          <a:rPr lang="en-GB" sz="2000" i="1">
                            <a:latin typeface="Cambria Math"/>
                          </a:rPr>
                        </m:ctrlPr>
                      </m:accPr>
                      <m:e>
                        <m:r>
                          <a:rPr lang="en-GB" sz="2000" i="1">
                            <a:latin typeface="Cambria Math"/>
                          </a:rPr>
                          <m:t>𝑦</m:t>
                        </m:r>
                      </m:e>
                    </m:acc>
                  </m:oMath>
                </a14:m>
                <a:r>
                  <a:rPr lang="en-GB" sz="2000" dirty="0"/>
                  <a:t> </a:t>
                </a:r>
              </a:p>
              <a:p>
                <a:endParaRPr lang="en-US" sz="2000" dirty="0" smtClean="0">
                  <a:latin typeface="Times New Roman" pitchFamily="18" charset="0"/>
                  <a:cs typeface="Times New Roman" pitchFamily="18" charset="0"/>
                </a:endParaRPr>
              </a:p>
              <a:p>
                <a:r>
                  <a:rPr lang="en-GB" sz="2000" dirty="0">
                    <a:latin typeface="Times New Roman" pitchFamily="18" charset="0"/>
                    <a:cs typeface="Times New Roman" pitchFamily="18" charset="0"/>
                  </a:rPr>
                  <a:t>This representation has the advantage that it is well understood and it is easy to manipulate</a:t>
                </a:r>
                <a:r>
                  <a:rPr lang="en-GB" sz="2000" dirty="0" smtClean="0">
                    <a:latin typeface="Times New Roman" pitchFamily="18" charset="0"/>
                    <a:cs typeface="Times New Roman" pitchFamily="18" charset="0"/>
                  </a:rPr>
                  <a:t>.</a:t>
                </a:r>
              </a:p>
              <a:p>
                <a:endParaRPr lang="en-GB" sz="2000" dirty="0" smtClean="0">
                  <a:latin typeface="Times New Roman" pitchFamily="18" charset="0"/>
                  <a:cs typeface="Times New Roman" pitchFamily="18" charset="0"/>
                </a:endParaRPr>
              </a:p>
              <a:p>
                <a:r>
                  <a:rPr lang="en-GB" sz="2000" dirty="0">
                    <a:latin typeface="Times New Roman" pitchFamily="18" charset="0"/>
                    <a:cs typeface="Times New Roman" pitchFamily="18" charset="0"/>
                  </a:rPr>
                  <a:t>Many optimization algorithms are available (AND, OR, Tautology, two-level minimizers).</a:t>
                </a:r>
                <a:endParaRPr lang="en-US" sz="20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685800"/>
                <a:ext cx="9144000" cy="6172200"/>
              </a:xfrm>
              <a:blipFill rotWithShape="1">
                <a:blip r:embed="rId2"/>
                <a:stretch>
                  <a:fillRect l="-533" t="-988"/>
                </a:stretch>
              </a:blipFill>
            </p:spPr>
            <p:txBody>
              <a:bodyPr/>
              <a:lstStyle/>
              <a:p>
                <a:r>
                  <a:rPr lang="en-GB">
                    <a:noFill/>
                  </a:rPr>
                  <a:t> </a:t>
                </a:r>
              </a:p>
            </p:txBody>
          </p:sp>
        </mc:Fallback>
      </mc:AlternateContent>
    </p:spTree>
    <p:extLst>
      <p:ext uri="{BB962C8B-B14F-4D97-AF65-F5344CB8AC3E}">
        <p14:creationId xmlns:p14="http://schemas.microsoft.com/office/powerpoint/2010/main" val="2107800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b="1" dirty="0">
                <a:latin typeface="Agency FB" pitchFamily="34" charset="0"/>
              </a:rPr>
              <a:t>Logic Synthesis(cont’d)</a:t>
            </a:r>
            <a:endParaRPr lang="en-GB" dirty="0"/>
          </a:p>
        </p:txBody>
      </p:sp>
      <p:sp>
        <p:nvSpPr>
          <p:cNvPr id="3" name="Content Placeholder 2"/>
          <p:cNvSpPr>
            <a:spLocks noGrp="1"/>
          </p:cNvSpPr>
          <p:nvPr>
            <p:ph idx="1"/>
          </p:nvPr>
        </p:nvSpPr>
        <p:spPr>
          <a:xfrm>
            <a:off x="0" y="762000"/>
            <a:ext cx="9144000" cy="6096000"/>
          </a:xfrm>
        </p:spPr>
        <p:txBody>
          <a:bodyPr/>
          <a:lstStyle/>
          <a:p>
            <a:r>
              <a:rPr lang="en-GB" sz="2000" dirty="0">
                <a:latin typeface="Times New Roman" pitchFamily="18" charset="0"/>
                <a:cs typeface="Times New Roman" pitchFamily="18" charset="0"/>
              </a:rPr>
              <a:t>The main disadvantage is the non representativity of the logic complexity</a:t>
            </a:r>
            <a:r>
              <a:rPr lang="en-GB" sz="2000" dirty="0" smtClean="0">
                <a:latin typeface="Times New Roman" pitchFamily="18" charset="0"/>
                <a:cs typeface="Times New Roman" pitchFamily="18" charset="0"/>
              </a:rPr>
              <a:t>.</a:t>
            </a:r>
          </a:p>
          <a:p>
            <a:endParaRPr lang="en-GB" sz="2000" dirty="0" smtClean="0">
              <a:latin typeface="Times New Roman" pitchFamily="18" charset="0"/>
              <a:cs typeface="Times New Roman" pitchFamily="18" charset="0"/>
            </a:endParaRPr>
          </a:p>
          <a:p>
            <a:r>
              <a:rPr lang="en-GB" sz="2000" dirty="0" smtClean="0">
                <a:latin typeface="Times New Roman" pitchFamily="18" charset="0"/>
                <a:cs typeface="Times New Roman" pitchFamily="18" charset="0"/>
              </a:rPr>
              <a:t>In </a:t>
            </a:r>
            <a:r>
              <a:rPr lang="en-GB" sz="2000" dirty="0">
                <a:latin typeface="Times New Roman" pitchFamily="18" charset="0"/>
                <a:cs typeface="Times New Roman" pitchFamily="18" charset="0"/>
              </a:rPr>
              <a:t>fact, designs represented as sum of products are not easy to estimate as the complexity of the design decreases through manipulation</a:t>
            </a:r>
            <a:r>
              <a:rPr lang="en-GB" sz="2000" dirty="0" smtClean="0">
                <a:latin typeface="Times New Roman" pitchFamily="18" charset="0"/>
                <a:cs typeface="Times New Roman" pitchFamily="18" charset="0"/>
              </a:rPr>
              <a:t>.</a:t>
            </a:r>
          </a:p>
          <a:p>
            <a:endParaRPr lang="en-GB" sz="2000" dirty="0" smtClean="0">
              <a:latin typeface="Times New Roman" pitchFamily="18" charset="0"/>
              <a:cs typeface="Times New Roman" pitchFamily="18" charset="0"/>
            </a:endParaRPr>
          </a:p>
          <a:p>
            <a:r>
              <a:rPr lang="en-GB" sz="2000" dirty="0" smtClean="0">
                <a:latin typeface="Times New Roman" pitchFamily="18" charset="0"/>
                <a:cs typeface="Times New Roman" pitchFamily="18" charset="0"/>
              </a:rPr>
              <a:t>Therefore </a:t>
            </a:r>
            <a:r>
              <a:rPr lang="en-GB" sz="2000" dirty="0">
                <a:latin typeface="Times New Roman" pitchFamily="18" charset="0"/>
                <a:cs typeface="Times New Roman" pitchFamily="18" charset="0"/>
              </a:rPr>
              <a:t>estimation of progress during logic minimization on SOPs is difficult</a:t>
            </a:r>
            <a:r>
              <a:rPr lang="en-GB"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GB" sz="2000" b="1" dirty="0" smtClean="0">
                <a:latin typeface="Times New Roman" pitchFamily="18" charset="0"/>
                <a:cs typeface="Times New Roman" pitchFamily="18" charset="0"/>
              </a:rPr>
              <a:t>Factored </a:t>
            </a:r>
            <a:r>
              <a:rPr lang="en-GB" sz="2000" b="1" dirty="0">
                <a:latin typeface="Times New Roman" pitchFamily="18" charset="0"/>
                <a:cs typeface="Times New Roman" pitchFamily="18" charset="0"/>
              </a:rPr>
              <a:t>form: </a:t>
            </a:r>
            <a:r>
              <a:rPr lang="en-GB" sz="2000" dirty="0">
                <a:latin typeface="Times New Roman" pitchFamily="18" charset="0"/>
                <a:cs typeface="Times New Roman" pitchFamily="18" charset="0"/>
              </a:rPr>
              <a:t>A factored form is defined recursively either as a single literal or, as a product or a sum of two factored forms: </a:t>
            </a:r>
            <a:endParaRPr lang="en-GB"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c(</a:t>
            </a:r>
            <a:r>
              <a:rPr lang="en-GB" sz="2000" dirty="0" err="1">
                <a:latin typeface="Times New Roman" pitchFamily="18" charset="0"/>
                <a:cs typeface="Times New Roman" pitchFamily="18" charset="0"/>
              </a:rPr>
              <a:t>a+b</a:t>
            </a:r>
            <a:r>
              <a:rPr lang="en-GB" sz="2000" dirty="0">
                <a:latin typeface="Times New Roman" pitchFamily="18" charset="0"/>
                <a:cs typeface="Times New Roman" pitchFamily="18" charset="0"/>
              </a:rPr>
              <a:t>(</a:t>
            </a:r>
            <a:r>
              <a:rPr lang="en-GB" sz="2000" dirty="0" err="1">
                <a:latin typeface="Times New Roman" pitchFamily="18" charset="0"/>
                <a:cs typeface="Times New Roman" pitchFamily="18" charset="0"/>
              </a:rPr>
              <a:t>d+e</a:t>
            </a:r>
            <a:r>
              <a:rPr lang="en-GB" sz="2000" dirty="0">
                <a:latin typeface="Times New Roman" pitchFamily="18" charset="0"/>
                <a:cs typeface="Times New Roman" pitchFamily="18" charset="0"/>
              </a:rPr>
              <a:t>)) is a product of the factored forms c and a + b(d + e), and a + b(d + e) is a sum of the factored forms a and b(d + e</a:t>
            </a:r>
            <a:r>
              <a:rPr lang="en-GB"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Factored forms are representative of the logic complexity</a:t>
            </a:r>
            <a:r>
              <a:rPr lang="en-GB"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factored forms are good estimation of complexity of the logic implementation.</a:t>
            </a:r>
            <a:endParaRPr lang="en-GB"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GB" sz="2000" dirty="0">
              <a:latin typeface="Times New Roman" pitchFamily="18" charset="0"/>
              <a:cs typeface="Times New Roman" pitchFamily="18" charset="0"/>
            </a:endParaRPr>
          </a:p>
          <a:p>
            <a:endParaRPr lang="en-GB" dirty="0"/>
          </a:p>
        </p:txBody>
      </p:sp>
    </p:spTree>
    <p:extLst>
      <p:ext uri="{BB962C8B-B14F-4D97-AF65-F5344CB8AC3E}">
        <p14:creationId xmlns:p14="http://schemas.microsoft.com/office/powerpoint/2010/main" val="2851948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32"/>
            <a:ext cx="8229600" cy="752168"/>
          </a:xfrm>
        </p:spPr>
        <p:txBody>
          <a:bodyPr>
            <a:normAutofit/>
          </a:bodyPr>
          <a:lstStyle/>
          <a:p>
            <a:r>
              <a:rPr lang="en-GB" sz="4000" b="1" dirty="0">
                <a:latin typeface="Agency FB" pitchFamily="34" charset="0"/>
              </a:rPr>
              <a:t>Binary decision diagram (BDD)</a:t>
            </a:r>
            <a:endParaRPr lang="en-GB" sz="4000" dirty="0">
              <a:latin typeface="Agency FB" pitchFamily="34" charset="0"/>
            </a:endParaRPr>
          </a:p>
        </p:txBody>
      </p:sp>
      <p:sp>
        <p:nvSpPr>
          <p:cNvPr id="3" name="Content Placeholder 2"/>
          <p:cNvSpPr>
            <a:spLocks noGrp="1"/>
          </p:cNvSpPr>
          <p:nvPr>
            <p:ph idx="1"/>
          </p:nvPr>
        </p:nvSpPr>
        <p:spPr>
          <a:xfrm>
            <a:off x="0" y="838200"/>
            <a:ext cx="9144000" cy="6019800"/>
          </a:xfrm>
        </p:spPr>
        <p:txBody>
          <a:bodyPr>
            <a:normAutofit/>
          </a:bodyPr>
          <a:lstStyle/>
          <a:p>
            <a:r>
              <a:rPr lang="en-GB" sz="2000" dirty="0">
                <a:latin typeface="Times New Roman" pitchFamily="18" charset="0"/>
                <a:cs typeface="Times New Roman" pitchFamily="18" charset="0"/>
              </a:rPr>
              <a:t>A binary decision diagram (BDD) is a rooted directed acyclic graph used to represent a boolean function. </a:t>
            </a:r>
            <a:endParaRPr lang="en-GB" sz="2000" dirty="0" smtClean="0">
              <a:latin typeface="Times New Roman" pitchFamily="18" charset="0"/>
              <a:cs typeface="Times New Roman" pitchFamily="18" charset="0"/>
            </a:endParaRPr>
          </a:p>
          <a:p>
            <a:endParaRPr lang="en-GB" sz="2000" dirty="0">
              <a:latin typeface="Times New Roman" pitchFamily="18" charset="0"/>
              <a:cs typeface="Times New Roman" pitchFamily="18" charset="0"/>
            </a:endParaRPr>
          </a:p>
          <a:p>
            <a:r>
              <a:rPr lang="en-GB" sz="2000" dirty="0" smtClean="0">
                <a:latin typeface="Times New Roman" pitchFamily="18" charset="0"/>
                <a:cs typeface="Times New Roman" pitchFamily="18" charset="0"/>
              </a:rPr>
              <a:t>Two </a:t>
            </a:r>
            <a:r>
              <a:rPr lang="en-GB" sz="2000" dirty="0">
                <a:latin typeface="Times New Roman" pitchFamily="18" charset="0"/>
                <a:cs typeface="Times New Roman" pitchFamily="18" charset="0"/>
              </a:rPr>
              <a:t>kinds of nodes exist in BDDs: variable and constant nodes</a:t>
            </a:r>
            <a:r>
              <a:rPr lang="en-GB"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A </a:t>
            </a:r>
            <a:r>
              <a:rPr lang="en-GB" sz="2000" i="1" dirty="0">
                <a:latin typeface="Times New Roman" pitchFamily="18" charset="0"/>
                <a:cs typeface="Times New Roman" pitchFamily="18" charset="0"/>
              </a:rPr>
              <a:t>variable node v</a:t>
            </a:r>
            <a:r>
              <a:rPr lang="en-GB" sz="2000" dirty="0">
                <a:latin typeface="Times New Roman" pitchFamily="18" charset="0"/>
                <a:cs typeface="Times New Roman" pitchFamily="18" charset="0"/>
              </a:rPr>
              <a:t> is a non-terminal having as attribute its argument index </a:t>
            </a:r>
            <a:r>
              <a:rPr lang="en-GB" sz="2000" i="1" dirty="0">
                <a:latin typeface="Times New Roman" pitchFamily="18" charset="0"/>
                <a:cs typeface="Times New Roman" pitchFamily="18" charset="0"/>
              </a:rPr>
              <a:t>index(v) </a:t>
            </a:r>
            <a:r>
              <a:rPr lang="en-GB" sz="2000" dirty="0">
                <a:latin typeface="Times New Roman" pitchFamily="18" charset="0"/>
                <a:cs typeface="Times New Roman" pitchFamily="18" charset="0"/>
              </a:rPr>
              <a:t>∈ {1</a:t>
            </a:r>
            <a:r>
              <a:rPr lang="en-GB" sz="2000" dirty="0" smtClean="0">
                <a:latin typeface="Times New Roman" pitchFamily="18" charset="0"/>
                <a:cs typeface="Times New Roman" pitchFamily="18" charset="0"/>
              </a:rPr>
              <a:t>, </a:t>
            </a:r>
            <a:r>
              <a:rPr lang="en-GB" sz="2000" dirty="0">
                <a:latin typeface="Times New Roman" pitchFamily="18" charset="0"/>
                <a:cs typeface="Times New Roman" pitchFamily="18" charset="0"/>
              </a:rPr>
              <a:t>..., n} and its two children </a:t>
            </a:r>
            <a:r>
              <a:rPr lang="en-GB" sz="2000" i="1" dirty="0">
                <a:latin typeface="Times New Roman" pitchFamily="18" charset="0"/>
                <a:cs typeface="Times New Roman" pitchFamily="18" charset="0"/>
              </a:rPr>
              <a:t>low(v)</a:t>
            </a:r>
            <a:r>
              <a:rPr lang="en-GB" sz="2000" dirty="0">
                <a:latin typeface="Times New Roman" pitchFamily="18" charset="0"/>
                <a:cs typeface="Times New Roman" pitchFamily="18" charset="0"/>
              </a:rPr>
              <a:t> and </a:t>
            </a:r>
            <a:r>
              <a:rPr lang="en-GB" sz="2000" i="1" dirty="0">
                <a:latin typeface="Times New Roman" pitchFamily="18" charset="0"/>
                <a:cs typeface="Times New Roman" pitchFamily="18" charset="0"/>
              </a:rPr>
              <a:t>high(v</a:t>
            </a:r>
            <a:r>
              <a:rPr lang="en-GB" sz="2000" i="1" dirty="0" smtClean="0">
                <a:latin typeface="Times New Roman" pitchFamily="18" charset="0"/>
                <a:cs typeface="Times New Roman" pitchFamily="18" charset="0"/>
              </a:rPr>
              <a:t>)</a:t>
            </a:r>
            <a:r>
              <a:rPr lang="en-GB"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A </a:t>
            </a:r>
            <a:r>
              <a:rPr lang="en-GB" sz="2000" i="1" dirty="0">
                <a:latin typeface="Times New Roman" pitchFamily="18" charset="0"/>
                <a:cs typeface="Times New Roman" pitchFamily="18" charset="0"/>
              </a:rPr>
              <a:t>constant node v</a:t>
            </a:r>
            <a:r>
              <a:rPr lang="en-GB" sz="2000" dirty="0">
                <a:latin typeface="Times New Roman" pitchFamily="18" charset="0"/>
                <a:cs typeface="Times New Roman" pitchFamily="18" charset="0"/>
              </a:rPr>
              <a:t> is a terminal node with a value </a:t>
            </a:r>
            <a:r>
              <a:rPr lang="en-GB" sz="2000" i="1" dirty="0">
                <a:latin typeface="Times New Roman" pitchFamily="18" charset="0"/>
                <a:cs typeface="Times New Roman" pitchFamily="18" charset="0"/>
              </a:rPr>
              <a:t>value</a:t>
            </a:r>
            <a:r>
              <a:rPr lang="en-GB" sz="2000" dirty="0">
                <a:latin typeface="Times New Roman" pitchFamily="18" charset="0"/>
                <a:cs typeface="Times New Roman" pitchFamily="18" charset="0"/>
              </a:rPr>
              <a:t>(</a:t>
            </a:r>
            <a:r>
              <a:rPr lang="en-GB" sz="2000" i="1" dirty="0">
                <a:latin typeface="Times New Roman" pitchFamily="18" charset="0"/>
                <a:cs typeface="Times New Roman" pitchFamily="18" charset="0"/>
              </a:rPr>
              <a:t>v</a:t>
            </a:r>
            <a:r>
              <a:rPr lang="en-GB" sz="2000" dirty="0">
                <a:latin typeface="Times New Roman" pitchFamily="18" charset="0"/>
                <a:cs typeface="Times New Roman" pitchFamily="18" charset="0"/>
              </a:rPr>
              <a:t>) ∈ {0, 1</a:t>
            </a:r>
            <a:r>
              <a:rPr lang="en-GB"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A BDD in which an ordering relation among the nodes exists is called a Ordered BDD (OBDD). </a:t>
            </a:r>
            <a:endParaRPr lang="en-GB"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The non-terminal nodes are ordered from the root to the terminal nodes. </a:t>
            </a:r>
            <a:endParaRPr lang="en-GB"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Formally, for each non terminal node </a:t>
            </a:r>
            <a:r>
              <a:rPr lang="en-GB" sz="2000" i="1" dirty="0">
                <a:latin typeface="Times New Roman" pitchFamily="18" charset="0"/>
                <a:cs typeface="Times New Roman" pitchFamily="18" charset="0"/>
              </a:rPr>
              <a:t>v</a:t>
            </a:r>
            <a:r>
              <a:rPr lang="en-GB" sz="2000" dirty="0">
                <a:latin typeface="Times New Roman" pitchFamily="18" charset="0"/>
                <a:cs typeface="Times New Roman" pitchFamily="18" charset="0"/>
              </a:rPr>
              <a:t>, if </a:t>
            </a:r>
            <a:r>
              <a:rPr lang="en-GB" sz="2000" i="1" dirty="0">
                <a:latin typeface="Times New Roman" pitchFamily="18" charset="0"/>
                <a:cs typeface="Times New Roman" pitchFamily="18" charset="0"/>
              </a:rPr>
              <a:t>low</a:t>
            </a:r>
            <a:r>
              <a:rPr lang="en-GB" sz="2000" dirty="0">
                <a:latin typeface="Times New Roman" pitchFamily="18" charset="0"/>
                <a:cs typeface="Times New Roman" pitchFamily="18" charset="0"/>
              </a:rPr>
              <a:t>(</a:t>
            </a:r>
            <a:r>
              <a:rPr lang="en-GB" sz="2000" i="1" dirty="0">
                <a:latin typeface="Times New Roman" pitchFamily="18" charset="0"/>
                <a:cs typeface="Times New Roman" pitchFamily="18" charset="0"/>
              </a:rPr>
              <a:t>v</a:t>
            </a:r>
            <a:r>
              <a:rPr lang="en-GB" sz="2000" dirty="0">
                <a:latin typeface="Times New Roman" pitchFamily="18" charset="0"/>
                <a:cs typeface="Times New Roman" pitchFamily="18" charset="0"/>
              </a:rPr>
              <a:t>) is non-terminal, then </a:t>
            </a:r>
            <a:r>
              <a:rPr lang="en-GB" sz="2000" i="1" dirty="0">
                <a:latin typeface="Times New Roman" pitchFamily="18" charset="0"/>
                <a:cs typeface="Times New Roman" pitchFamily="18" charset="0"/>
              </a:rPr>
              <a:t>index(low(v)) &lt; index(v)</a:t>
            </a:r>
            <a:r>
              <a:rPr lang="en-GB" sz="2000" dirty="0">
                <a:latin typeface="Times New Roman" pitchFamily="18" charset="0"/>
                <a:cs typeface="Times New Roman" pitchFamily="18" charset="0"/>
              </a:rPr>
              <a:t>. Similarly, if </a:t>
            </a:r>
            <a:r>
              <a:rPr lang="en-GB" sz="2000" i="1" dirty="0">
                <a:latin typeface="Times New Roman" pitchFamily="18" charset="0"/>
                <a:cs typeface="Times New Roman" pitchFamily="18" charset="0"/>
              </a:rPr>
              <a:t>high</a:t>
            </a:r>
            <a:r>
              <a:rPr lang="en-GB" sz="2000" dirty="0">
                <a:latin typeface="Times New Roman" pitchFamily="18" charset="0"/>
                <a:cs typeface="Times New Roman" pitchFamily="18" charset="0"/>
              </a:rPr>
              <a:t>(</a:t>
            </a:r>
            <a:r>
              <a:rPr lang="en-GB" sz="2000" i="1" dirty="0">
                <a:latin typeface="Times New Roman" pitchFamily="18" charset="0"/>
                <a:cs typeface="Times New Roman" pitchFamily="18" charset="0"/>
              </a:rPr>
              <a:t>v</a:t>
            </a:r>
            <a:r>
              <a:rPr lang="en-GB" sz="2000" dirty="0">
                <a:latin typeface="Times New Roman" pitchFamily="18" charset="0"/>
                <a:cs typeface="Times New Roman" pitchFamily="18" charset="0"/>
              </a:rPr>
              <a:t>) is non-terminal, then </a:t>
            </a:r>
            <a:r>
              <a:rPr lang="en-GB" sz="2000" i="1" dirty="0">
                <a:latin typeface="Times New Roman" pitchFamily="18" charset="0"/>
                <a:cs typeface="Times New Roman" pitchFamily="18" charset="0"/>
              </a:rPr>
              <a:t>index(high(v)) &lt; index(v)</a:t>
            </a:r>
            <a:r>
              <a:rPr lang="en-GB" sz="2000" dirty="0">
                <a:latin typeface="Times New Roman" pitchFamily="18" charset="0"/>
                <a:cs typeface="Times New Roman" pitchFamily="18" charset="0"/>
              </a:rPr>
              <a:t>.</a:t>
            </a:r>
          </a:p>
          <a:p>
            <a:endParaRPr lang="en-GB" sz="2000" dirty="0">
              <a:latin typeface="Times New Roman" pitchFamily="18" charset="0"/>
              <a:cs typeface="Times New Roman" pitchFamily="18" charset="0"/>
            </a:endParaRPr>
          </a:p>
        </p:txBody>
      </p:sp>
    </p:spTree>
    <p:extLst>
      <p:ext uri="{BB962C8B-B14F-4D97-AF65-F5344CB8AC3E}">
        <p14:creationId xmlns:p14="http://schemas.microsoft.com/office/powerpoint/2010/main" val="3486457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81"/>
            <a:ext cx="8229600" cy="813619"/>
          </a:xfrm>
        </p:spPr>
        <p:txBody>
          <a:bodyPr>
            <a:normAutofit/>
          </a:bodyPr>
          <a:lstStyle/>
          <a:p>
            <a:r>
              <a:rPr lang="en-GB" sz="4000" b="1" dirty="0">
                <a:latin typeface="Agency FB" pitchFamily="34" charset="0"/>
              </a:rPr>
              <a:t>Binary decision </a:t>
            </a:r>
            <a:r>
              <a:rPr lang="en-GB" sz="4000" b="1" dirty="0" smtClean="0">
                <a:latin typeface="Agency FB" pitchFamily="34" charset="0"/>
              </a:rPr>
              <a:t>diagram (cont’d)</a:t>
            </a:r>
            <a:endParaRPr lang="en-GB" sz="4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838200"/>
                <a:ext cx="9144000" cy="6019800"/>
              </a:xfrm>
            </p:spPr>
            <p:txBody>
              <a:bodyPr>
                <a:normAutofit/>
              </a:bodyPr>
              <a:lstStyle/>
              <a:p>
                <a:r>
                  <a:rPr lang="en-GB" sz="2000" dirty="0">
                    <a:latin typeface="Times New Roman" pitchFamily="18" charset="0"/>
                    <a:cs typeface="Times New Roman" pitchFamily="18" charset="0"/>
                  </a:rPr>
                  <a:t>The correspondence between a BDD and a Boolean relation is defined as follows: A BDD with root </a:t>
                </a:r>
                <a:r>
                  <a:rPr lang="en-GB" sz="2000" i="1" dirty="0">
                    <a:latin typeface="Times New Roman" pitchFamily="18" charset="0"/>
                    <a:cs typeface="Times New Roman" pitchFamily="18" charset="0"/>
                  </a:rPr>
                  <a:t>v</a:t>
                </a:r>
                <a:r>
                  <a:rPr lang="en-GB" sz="2000" dirty="0">
                    <a:latin typeface="Times New Roman" pitchFamily="18" charset="0"/>
                    <a:cs typeface="Times New Roman" pitchFamily="18" charset="0"/>
                  </a:rPr>
                  <a:t> denotes a function </a:t>
                </a:r>
                <a14:m>
                  <m:oMath xmlns:m="http://schemas.openxmlformats.org/officeDocument/2006/math">
                    <m:sSub>
                      <m:sSubPr>
                        <m:ctrlPr>
                          <a:rPr lang="en-GB" sz="2000" i="1">
                            <a:latin typeface="Cambria Math"/>
                          </a:rPr>
                        </m:ctrlPr>
                      </m:sSubPr>
                      <m:e>
                        <m:r>
                          <a:rPr lang="en-GB" sz="2000" i="1">
                            <a:latin typeface="Cambria Math"/>
                          </a:rPr>
                          <m:t>𝑓</m:t>
                        </m:r>
                      </m:e>
                      <m:sub>
                        <m:r>
                          <a:rPr lang="en-GB" sz="2000" i="1">
                            <a:latin typeface="Cambria Math"/>
                          </a:rPr>
                          <m:t>𝑣</m:t>
                        </m:r>
                      </m:sub>
                    </m:sSub>
                  </m:oMath>
                </a14:m>
                <a:r>
                  <a:rPr lang="en-GB"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If </a:t>
                </a:r>
                <a:r>
                  <a:rPr lang="en-GB" sz="2000" i="1" dirty="0">
                    <a:latin typeface="Times New Roman" pitchFamily="18" charset="0"/>
                    <a:cs typeface="Times New Roman" pitchFamily="18" charset="0"/>
                  </a:rPr>
                  <a:t>v</a:t>
                </a:r>
                <a:r>
                  <a:rPr lang="en-GB" sz="2000" dirty="0">
                    <a:latin typeface="Times New Roman" pitchFamily="18" charset="0"/>
                    <a:cs typeface="Times New Roman" pitchFamily="18" charset="0"/>
                  </a:rPr>
                  <a:t> is a terminal node, then if </a:t>
                </a:r>
                <a:r>
                  <a:rPr lang="en-GB" sz="2000" i="1" dirty="0">
                    <a:latin typeface="Times New Roman" pitchFamily="18" charset="0"/>
                    <a:cs typeface="Times New Roman" pitchFamily="18" charset="0"/>
                  </a:rPr>
                  <a:t>value</a:t>
                </a:r>
                <a:r>
                  <a:rPr lang="en-GB" sz="2000" dirty="0">
                    <a:latin typeface="Times New Roman" pitchFamily="18" charset="0"/>
                    <a:cs typeface="Times New Roman" pitchFamily="18" charset="0"/>
                  </a:rPr>
                  <a:t>(</a:t>
                </a:r>
                <a:r>
                  <a:rPr lang="en-GB" sz="2000" i="1" dirty="0">
                    <a:latin typeface="Times New Roman" pitchFamily="18" charset="0"/>
                    <a:cs typeface="Times New Roman" pitchFamily="18" charset="0"/>
                  </a:rPr>
                  <a:t>v</a:t>
                </a:r>
                <a:r>
                  <a:rPr lang="en-GB" sz="2000" dirty="0">
                    <a:latin typeface="Times New Roman" pitchFamily="18" charset="0"/>
                    <a:cs typeface="Times New Roman" pitchFamily="18" charset="0"/>
                  </a:rPr>
                  <a:t>) = 1, then </a:t>
                </a:r>
                <a14:m>
                  <m:oMath xmlns:m="http://schemas.openxmlformats.org/officeDocument/2006/math">
                    <m:sSub>
                      <m:sSubPr>
                        <m:ctrlPr>
                          <a:rPr lang="en-GB" sz="2000" i="1">
                            <a:latin typeface="Cambria Math"/>
                          </a:rPr>
                        </m:ctrlPr>
                      </m:sSubPr>
                      <m:e>
                        <m:r>
                          <a:rPr lang="en-GB" sz="2000" i="1">
                            <a:latin typeface="Cambria Math"/>
                          </a:rPr>
                          <m:t>𝑓</m:t>
                        </m:r>
                      </m:e>
                      <m:sub>
                        <m:r>
                          <a:rPr lang="en-GB" sz="2000" i="1">
                            <a:latin typeface="Cambria Math"/>
                          </a:rPr>
                          <m:t>𝑣</m:t>
                        </m:r>
                      </m:sub>
                    </m:sSub>
                  </m:oMath>
                </a14:m>
                <a:r>
                  <a:rPr lang="en-GB" sz="2000" dirty="0">
                    <a:latin typeface="Times New Roman" pitchFamily="18" charset="0"/>
                    <a:cs typeface="Times New Roman" pitchFamily="18" charset="0"/>
                  </a:rPr>
                  <a:t>= 1, else (</a:t>
                </a:r>
                <a:r>
                  <a:rPr lang="en-GB" sz="2000" i="1" dirty="0">
                    <a:latin typeface="Times New Roman" pitchFamily="18" charset="0"/>
                    <a:cs typeface="Times New Roman" pitchFamily="18" charset="0"/>
                  </a:rPr>
                  <a:t>value</a:t>
                </a:r>
                <a:r>
                  <a:rPr lang="en-GB" sz="2000" dirty="0">
                    <a:latin typeface="Times New Roman" pitchFamily="18" charset="0"/>
                    <a:cs typeface="Times New Roman" pitchFamily="18" charset="0"/>
                  </a:rPr>
                  <a:t>(</a:t>
                </a:r>
                <a:r>
                  <a:rPr lang="en-GB" sz="2000" i="1" dirty="0">
                    <a:latin typeface="Times New Roman" pitchFamily="18" charset="0"/>
                    <a:cs typeface="Times New Roman" pitchFamily="18" charset="0"/>
                  </a:rPr>
                  <a:t>v</a:t>
                </a:r>
                <a:r>
                  <a:rPr lang="en-GB" sz="2000" dirty="0">
                    <a:latin typeface="Times New Roman" pitchFamily="18" charset="0"/>
                    <a:cs typeface="Times New Roman" pitchFamily="18" charset="0"/>
                  </a:rPr>
                  <a:t>) = 0) </a:t>
                </a:r>
                <a14:m>
                  <m:oMath xmlns:m="http://schemas.openxmlformats.org/officeDocument/2006/math">
                    <m:sSub>
                      <m:sSubPr>
                        <m:ctrlPr>
                          <a:rPr lang="en-GB" sz="2000" i="1">
                            <a:latin typeface="Cambria Math"/>
                          </a:rPr>
                        </m:ctrlPr>
                      </m:sSubPr>
                      <m:e>
                        <m:r>
                          <a:rPr lang="en-GB" sz="2000" i="1">
                            <a:latin typeface="Cambria Math"/>
                          </a:rPr>
                          <m:t>𝑓</m:t>
                        </m:r>
                      </m:e>
                      <m:sub>
                        <m:r>
                          <a:rPr lang="en-GB" sz="2000" i="1">
                            <a:latin typeface="Cambria Math"/>
                          </a:rPr>
                          <m:t>𝑣</m:t>
                        </m:r>
                      </m:sub>
                    </m:sSub>
                  </m:oMath>
                </a14:m>
                <a:r>
                  <a:rPr lang="en-GB" sz="2000" dirty="0">
                    <a:latin typeface="Times New Roman" pitchFamily="18" charset="0"/>
                    <a:cs typeface="Times New Roman" pitchFamily="18" charset="0"/>
                  </a:rPr>
                  <a:t>= 0</a:t>
                </a:r>
                <a:r>
                  <a:rPr lang="en-GB"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If </a:t>
                </a:r>
                <a:r>
                  <a:rPr lang="en-GB" sz="2000" i="1" dirty="0">
                    <a:latin typeface="Times New Roman" pitchFamily="18" charset="0"/>
                    <a:cs typeface="Times New Roman" pitchFamily="18" charset="0"/>
                  </a:rPr>
                  <a:t>v</a:t>
                </a:r>
                <a:r>
                  <a:rPr lang="en-GB" sz="2000" dirty="0">
                    <a:latin typeface="Times New Roman" pitchFamily="18" charset="0"/>
                    <a:cs typeface="Times New Roman" pitchFamily="18" charset="0"/>
                  </a:rPr>
                  <a:t> is a non-terminal node with </a:t>
                </a:r>
                <a:r>
                  <a:rPr lang="en-GB" sz="2000" i="1" dirty="0">
                    <a:latin typeface="Times New Roman" pitchFamily="18" charset="0"/>
                    <a:cs typeface="Times New Roman" pitchFamily="18" charset="0"/>
                  </a:rPr>
                  <a:t>index</a:t>
                </a:r>
                <a:r>
                  <a:rPr lang="en-GB" sz="2000" dirty="0">
                    <a:latin typeface="Times New Roman" pitchFamily="18" charset="0"/>
                    <a:cs typeface="Times New Roman" pitchFamily="18" charset="0"/>
                  </a:rPr>
                  <a:t>(</a:t>
                </a:r>
                <a:r>
                  <a:rPr lang="en-GB" sz="2000" i="1" dirty="0">
                    <a:latin typeface="Times New Roman" pitchFamily="18" charset="0"/>
                    <a:cs typeface="Times New Roman" pitchFamily="18" charset="0"/>
                  </a:rPr>
                  <a:t>v</a:t>
                </a:r>
                <a:r>
                  <a:rPr lang="en-GB" sz="2000" dirty="0">
                    <a:latin typeface="Times New Roman" pitchFamily="18" charset="0"/>
                    <a:cs typeface="Times New Roman" pitchFamily="18" charset="0"/>
                  </a:rPr>
                  <a:t>) = </a:t>
                </a:r>
                <a:r>
                  <a:rPr lang="en-GB" sz="2000" i="1" dirty="0">
                    <a:latin typeface="Times New Roman" pitchFamily="18" charset="0"/>
                    <a:cs typeface="Times New Roman" pitchFamily="18" charset="0"/>
                  </a:rPr>
                  <a:t>i</a:t>
                </a:r>
                <a:r>
                  <a:rPr lang="en-GB" sz="2000" dirty="0">
                    <a:latin typeface="Times New Roman" pitchFamily="18" charset="0"/>
                    <a:cs typeface="Times New Roman" pitchFamily="18" charset="0"/>
                  </a:rPr>
                  <a:t> , the Shannon expansion theorem is used to express the function </a:t>
                </a:r>
                <a14:m>
                  <m:oMath xmlns:m="http://schemas.openxmlformats.org/officeDocument/2006/math">
                    <m:sSub>
                      <m:sSubPr>
                        <m:ctrlPr>
                          <a:rPr lang="en-GB" sz="2000" i="1">
                            <a:latin typeface="Cambria Math"/>
                          </a:rPr>
                        </m:ctrlPr>
                      </m:sSubPr>
                      <m:e>
                        <m:r>
                          <a:rPr lang="en-GB" sz="2000" i="1">
                            <a:latin typeface="Cambria Math"/>
                          </a:rPr>
                          <m:t>𝑓</m:t>
                        </m:r>
                      </m:e>
                      <m:sub>
                        <m:r>
                          <a:rPr lang="en-GB" sz="2000" i="1">
                            <a:latin typeface="Cambria Math"/>
                          </a:rPr>
                          <m:t>𝑣</m:t>
                        </m:r>
                      </m:sub>
                    </m:sSub>
                  </m:oMath>
                </a14:m>
                <a:r>
                  <a:rPr lang="en-GB" sz="2000" dirty="0">
                    <a:latin typeface="Times New Roman" pitchFamily="18" charset="0"/>
                    <a:cs typeface="Times New Roman" pitchFamily="18" charset="0"/>
                  </a:rPr>
                  <a:t> as </a:t>
                </a:r>
                <a14:m>
                  <m:oMath xmlns:m="http://schemas.openxmlformats.org/officeDocument/2006/math">
                    <m:sSub>
                      <m:sSubPr>
                        <m:ctrlPr>
                          <a:rPr lang="en-GB" sz="2000" i="1">
                            <a:latin typeface="Cambria Math"/>
                          </a:rPr>
                        </m:ctrlPr>
                      </m:sSubPr>
                      <m:e>
                        <m:r>
                          <a:rPr lang="en-GB" sz="2000" i="1">
                            <a:latin typeface="Cambria Math"/>
                          </a:rPr>
                          <m:t>𝑓</m:t>
                        </m:r>
                      </m:e>
                      <m:sub>
                        <m:r>
                          <a:rPr lang="en-GB" sz="2000" i="1">
                            <a:latin typeface="Cambria Math"/>
                          </a:rPr>
                          <m:t>𝑣</m:t>
                        </m:r>
                      </m:sub>
                    </m:sSub>
                    <m:r>
                      <a:rPr lang="en-GB" sz="2000" i="1">
                        <a:latin typeface="Cambria Math"/>
                      </a:rPr>
                      <m:t>=</m:t>
                    </m:r>
                    <m:acc>
                      <m:accPr>
                        <m:chr m:val="̅"/>
                        <m:ctrlPr>
                          <a:rPr lang="en-GB" sz="2000" i="1">
                            <a:latin typeface="Cambria Math"/>
                          </a:rPr>
                        </m:ctrlPr>
                      </m:accPr>
                      <m:e>
                        <m:sSub>
                          <m:sSubPr>
                            <m:ctrlPr>
                              <a:rPr lang="en-GB" sz="2000" i="1">
                                <a:latin typeface="Cambria Math"/>
                              </a:rPr>
                            </m:ctrlPr>
                          </m:sSubPr>
                          <m:e>
                            <m:r>
                              <a:rPr lang="en-GB" sz="2000" i="1">
                                <a:latin typeface="Cambria Math"/>
                              </a:rPr>
                              <m:t>𝑥</m:t>
                            </m:r>
                          </m:e>
                          <m:sub>
                            <m:r>
                              <a:rPr lang="en-GB" sz="2000" i="1">
                                <a:latin typeface="Cambria Math"/>
                              </a:rPr>
                              <m:t>𝑖</m:t>
                            </m:r>
                          </m:sub>
                        </m:sSub>
                      </m:e>
                    </m:acc>
                    <m:sSub>
                      <m:sSubPr>
                        <m:ctrlPr>
                          <a:rPr lang="en-GB" sz="2000" i="1">
                            <a:latin typeface="Cambria Math"/>
                          </a:rPr>
                        </m:ctrlPr>
                      </m:sSubPr>
                      <m:e>
                        <m:r>
                          <a:rPr lang="en-GB" sz="2000" i="1">
                            <a:latin typeface="Cambria Math"/>
                          </a:rPr>
                          <m:t>𝑓</m:t>
                        </m:r>
                      </m:e>
                      <m:sub>
                        <m:r>
                          <a:rPr lang="en-GB" sz="2000" i="1">
                            <a:latin typeface="Cambria Math"/>
                          </a:rPr>
                          <m:t>𝑙𝑜𝑤</m:t>
                        </m:r>
                        <m:r>
                          <a:rPr lang="en-GB" sz="2000" i="1">
                            <a:latin typeface="Cambria Math"/>
                          </a:rPr>
                          <m:t>(</m:t>
                        </m:r>
                        <m:r>
                          <a:rPr lang="en-GB" sz="2000" i="1">
                            <a:latin typeface="Cambria Math"/>
                          </a:rPr>
                          <m:t>𝑣</m:t>
                        </m:r>
                        <m:r>
                          <a:rPr lang="en-GB" sz="2000" i="1">
                            <a:latin typeface="Cambria Math"/>
                          </a:rPr>
                          <m:t>)</m:t>
                        </m:r>
                      </m:sub>
                    </m:sSub>
                    <m:r>
                      <a:rPr lang="en-GB" sz="2000" i="1">
                        <a:latin typeface="Cambria Math"/>
                      </a:rPr>
                      <m:t>+</m:t>
                    </m:r>
                    <m:sSub>
                      <m:sSubPr>
                        <m:ctrlPr>
                          <a:rPr lang="en-GB" sz="2000" i="1">
                            <a:latin typeface="Cambria Math"/>
                          </a:rPr>
                        </m:ctrlPr>
                      </m:sSubPr>
                      <m:e>
                        <m:r>
                          <a:rPr lang="en-GB" sz="2000" i="1">
                            <a:latin typeface="Cambria Math"/>
                          </a:rPr>
                          <m:t>𝑥</m:t>
                        </m:r>
                      </m:e>
                      <m:sub>
                        <m:r>
                          <a:rPr lang="en-GB" sz="2000" i="1">
                            <a:latin typeface="Cambria Math"/>
                          </a:rPr>
                          <m:t>𝑖</m:t>
                        </m:r>
                      </m:sub>
                    </m:sSub>
                    <m:sSub>
                      <m:sSubPr>
                        <m:ctrlPr>
                          <a:rPr lang="en-GB" sz="2000" i="1">
                            <a:latin typeface="Cambria Math"/>
                          </a:rPr>
                        </m:ctrlPr>
                      </m:sSubPr>
                      <m:e>
                        <m:r>
                          <a:rPr lang="en-GB" sz="2000" i="1">
                            <a:latin typeface="Cambria Math"/>
                          </a:rPr>
                          <m:t>𝑓</m:t>
                        </m:r>
                      </m:e>
                      <m:sub>
                        <m:r>
                          <a:rPr lang="en-GB" sz="2000" i="1">
                            <a:latin typeface="Cambria Math"/>
                          </a:rPr>
                          <m:t>h𝑖𝑔h</m:t>
                        </m:r>
                        <m:r>
                          <a:rPr lang="en-GB" sz="2000" i="1">
                            <a:latin typeface="Cambria Math"/>
                          </a:rPr>
                          <m:t>(</m:t>
                        </m:r>
                        <m:r>
                          <a:rPr lang="en-GB" sz="2000" i="1">
                            <a:latin typeface="Cambria Math"/>
                          </a:rPr>
                          <m:t>𝑣</m:t>
                        </m:r>
                        <m:r>
                          <a:rPr lang="en-GB" sz="2000" i="1">
                            <a:latin typeface="Cambria Math"/>
                          </a:rPr>
                          <m:t>)</m:t>
                        </m:r>
                      </m:sub>
                    </m:sSub>
                  </m:oMath>
                </a14:m>
                <a:r>
                  <a:rPr lang="en-GB" sz="2000" dirty="0">
                    <a:latin typeface="Times New Roman" pitchFamily="18" charset="0"/>
                    <a:cs typeface="Times New Roman" pitchFamily="18" charset="0"/>
                  </a:rPr>
                  <a:t> where </a:t>
                </a:r>
                <a14:m>
                  <m:oMath xmlns:m="http://schemas.openxmlformats.org/officeDocument/2006/math">
                    <m:sSub>
                      <m:sSubPr>
                        <m:ctrlPr>
                          <a:rPr lang="en-GB" sz="2000" i="1">
                            <a:latin typeface="Cambria Math"/>
                          </a:rPr>
                        </m:ctrlPr>
                      </m:sSubPr>
                      <m:e>
                        <m:r>
                          <a:rPr lang="en-GB" sz="2000" i="1">
                            <a:latin typeface="Cambria Math"/>
                          </a:rPr>
                          <m:t>𝑓</m:t>
                        </m:r>
                      </m:e>
                      <m:sub>
                        <m:r>
                          <a:rPr lang="en-GB" sz="2000" i="1">
                            <a:latin typeface="Cambria Math"/>
                          </a:rPr>
                          <m:t>𝑙𝑜𝑤</m:t>
                        </m:r>
                        <m:r>
                          <a:rPr lang="en-GB" sz="2000" i="1">
                            <a:latin typeface="Cambria Math"/>
                          </a:rPr>
                          <m:t>(</m:t>
                        </m:r>
                        <m:r>
                          <a:rPr lang="en-GB" sz="2000" i="1">
                            <a:latin typeface="Cambria Math"/>
                          </a:rPr>
                          <m:t>𝑣</m:t>
                        </m:r>
                        <m:r>
                          <a:rPr lang="en-GB" sz="2000" i="1">
                            <a:latin typeface="Cambria Math"/>
                          </a:rPr>
                          <m:t>)</m:t>
                        </m:r>
                      </m:sub>
                    </m:sSub>
                  </m:oMath>
                </a14:m>
                <a:r>
                  <a:rPr lang="en-GB" sz="2000" dirty="0">
                    <a:latin typeface="Times New Roman" pitchFamily="18" charset="0"/>
                    <a:cs typeface="Times New Roman" pitchFamily="18" charset="0"/>
                  </a:rPr>
                  <a:t> and </a:t>
                </a:r>
                <a14:m>
                  <m:oMath xmlns:m="http://schemas.openxmlformats.org/officeDocument/2006/math">
                    <m:sSub>
                      <m:sSubPr>
                        <m:ctrlPr>
                          <a:rPr lang="en-GB" sz="2000" i="1">
                            <a:latin typeface="Cambria Math"/>
                          </a:rPr>
                        </m:ctrlPr>
                      </m:sSubPr>
                      <m:e>
                        <m:r>
                          <a:rPr lang="en-GB" sz="2000" i="1">
                            <a:latin typeface="Cambria Math"/>
                          </a:rPr>
                          <m:t>𝑓</m:t>
                        </m:r>
                      </m:e>
                      <m:sub>
                        <m:r>
                          <a:rPr lang="en-GB" sz="2000" i="1">
                            <a:latin typeface="Cambria Math"/>
                          </a:rPr>
                          <m:t>h𝑖𝑔h</m:t>
                        </m:r>
                        <m:r>
                          <a:rPr lang="en-GB" sz="2000" i="1">
                            <a:latin typeface="Cambria Math"/>
                          </a:rPr>
                          <m:t>(</m:t>
                        </m:r>
                        <m:r>
                          <a:rPr lang="en-GB" sz="2000" i="1">
                            <a:latin typeface="Cambria Math"/>
                          </a:rPr>
                          <m:t>𝑣</m:t>
                        </m:r>
                        <m:r>
                          <a:rPr lang="en-GB" sz="2000" i="1">
                            <a:latin typeface="Cambria Math"/>
                          </a:rPr>
                          <m:t>)</m:t>
                        </m:r>
                      </m:sub>
                    </m:sSub>
                  </m:oMath>
                </a14:m>
                <a:r>
                  <a:rPr lang="en-GB" sz="2000" dirty="0">
                    <a:latin typeface="Times New Roman" pitchFamily="18" charset="0"/>
                    <a:cs typeface="Times New Roman" pitchFamily="18" charset="0"/>
                  </a:rPr>
                  <a:t> denote the function rooted at </a:t>
                </a:r>
                <a:r>
                  <a:rPr lang="en-GB" sz="2000" i="1" dirty="0">
                    <a:latin typeface="Times New Roman" pitchFamily="18" charset="0"/>
                    <a:cs typeface="Times New Roman" pitchFamily="18" charset="0"/>
                  </a:rPr>
                  <a:t>v</a:t>
                </a:r>
                <a:r>
                  <a:rPr lang="en-GB" sz="2000" dirty="0">
                    <a:latin typeface="Times New Roman" pitchFamily="18" charset="0"/>
                    <a:cs typeface="Times New Roman" pitchFamily="18" charset="0"/>
                  </a:rPr>
                  <a:t>. </a:t>
                </a:r>
                <a:endParaRPr lang="en-GB"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The value of </a:t>
                </a:r>
                <a14:m>
                  <m:oMath xmlns:m="http://schemas.openxmlformats.org/officeDocument/2006/math">
                    <m:sSub>
                      <m:sSubPr>
                        <m:ctrlPr>
                          <a:rPr lang="en-GB" sz="2000" i="1">
                            <a:latin typeface="Cambria Math"/>
                          </a:rPr>
                        </m:ctrlPr>
                      </m:sSubPr>
                      <m:e>
                        <m:r>
                          <a:rPr lang="en-GB" sz="2000" i="1">
                            <a:latin typeface="Cambria Math"/>
                          </a:rPr>
                          <m:t>𝑓</m:t>
                        </m:r>
                      </m:e>
                      <m:sub>
                        <m:r>
                          <a:rPr lang="en-GB" sz="2000" i="1">
                            <a:latin typeface="Cambria Math"/>
                          </a:rPr>
                          <m:t>𝑣</m:t>
                        </m:r>
                      </m:sub>
                    </m:sSub>
                  </m:oMath>
                </a14:m>
                <a:r>
                  <a:rPr lang="en-GB" sz="2000" dirty="0">
                    <a:latin typeface="Times New Roman" pitchFamily="18" charset="0"/>
                    <a:cs typeface="Times New Roman" pitchFamily="18" charset="0"/>
                  </a:rPr>
                  <a:t> for a given assignment is obtained by traversing the graph from the root terminal according to the assignment values of the nodes</a:t>
                </a:r>
                <a:r>
                  <a:rPr lang="en-GB"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A BDD G is a Reduced Ordered BDD (ROBDD) if the following holds</a:t>
                </a:r>
                <a:r>
                  <a:rPr lang="en-GB"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pPr lvl="0"/>
                <a14:m>
                  <m:oMath xmlns:m="http://schemas.openxmlformats.org/officeDocument/2006/math">
                    <m:r>
                      <a:rPr lang="en-GB" sz="2000" i="1">
                        <a:latin typeface="Cambria Math"/>
                      </a:rPr>
                      <m:t>𝑙𝑜𝑤</m:t>
                    </m:r>
                    <m:d>
                      <m:dPr>
                        <m:ctrlPr>
                          <a:rPr lang="en-GB" sz="2000" i="1">
                            <a:latin typeface="Cambria Math"/>
                          </a:rPr>
                        </m:ctrlPr>
                      </m:dPr>
                      <m:e>
                        <m:r>
                          <a:rPr lang="en-GB" sz="2000" i="1">
                            <a:latin typeface="Cambria Math"/>
                          </a:rPr>
                          <m:t>𝑣</m:t>
                        </m:r>
                      </m:e>
                    </m:d>
                    <m:r>
                      <a:rPr lang="en-GB" sz="2000" i="1">
                        <a:latin typeface="Cambria Math"/>
                      </a:rPr>
                      <m:t>≠</m:t>
                    </m:r>
                    <m:r>
                      <a:rPr lang="en-GB" sz="2000" i="1">
                        <a:latin typeface="Cambria Math"/>
                      </a:rPr>
                      <m:t>h𝑖𝑔h</m:t>
                    </m:r>
                    <m:d>
                      <m:dPr>
                        <m:ctrlPr>
                          <a:rPr lang="en-GB" sz="2000" i="1">
                            <a:latin typeface="Cambria Math"/>
                          </a:rPr>
                        </m:ctrlPr>
                      </m:dPr>
                      <m:e>
                        <m:r>
                          <a:rPr lang="en-GB" sz="2000" i="1">
                            <a:latin typeface="Cambria Math"/>
                          </a:rPr>
                          <m:t>𝑣</m:t>
                        </m:r>
                      </m:e>
                    </m:d>
                    <m:r>
                      <a:rPr lang="en-GB" sz="2000" i="1">
                        <a:latin typeface="Cambria Math"/>
                      </a:rPr>
                      <m:t>, ∀</m:t>
                    </m:r>
                    <m:r>
                      <a:rPr lang="en-GB" sz="2000" i="1">
                        <a:latin typeface="Cambria Math"/>
                      </a:rPr>
                      <m:t>𝑣</m:t>
                    </m:r>
                  </m:oMath>
                </a14:m>
                <a:r>
                  <a:rPr lang="en-GB" sz="2000" dirty="0"/>
                  <a:t>  in </a:t>
                </a:r>
                <a:r>
                  <a:rPr lang="en-GB" sz="2000" i="1" dirty="0" smtClean="0"/>
                  <a:t>G</a:t>
                </a:r>
                <a:endParaRPr lang="en-GB" sz="2000" dirty="0">
                  <a:latin typeface="Times New Roman" pitchFamily="18" charset="0"/>
                  <a:cs typeface="Times New Roman" pitchFamily="18" charset="0"/>
                </a:endParaRPr>
              </a:p>
              <a:p>
                <a:endParaRPr lang="en-GB" sz="2000" dirty="0" smtClean="0">
                  <a:latin typeface="Times New Roman" pitchFamily="18" charset="0"/>
                  <a:cs typeface="Times New Roman" pitchFamily="18" charset="0"/>
                </a:endParaRPr>
              </a:p>
              <a:p>
                <a:endParaRPr lang="en-GB" sz="20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838200"/>
                <a:ext cx="9144000" cy="6019800"/>
              </a:xfrm>
              <a:blipFill rotWithShape="1">
                <a:blip r:embed="rId2"/>
                <a:stretch>
                  <a:fillRect l="-533" t="-507" r="-467"/>
                </a:stretch>
              </a:blipFill>
            </p:spPr>
            <p:txBody>
              <a:bodyPr/>
              <a:lstStyle/>
              <a:p>
                <a:r>
                  <a:rPr lang="en-GB">
                    <a:noFill/>
                  </a:rPr>
                  <a:t> </a:t>
                </a:r>
              </a:p>
            </p:txBody>
          </p:sp>
        </mc:Fallback>
      </mc:AlternateContent>
    </p:spTree>
    <p:extLst>
      <p:ext uri="{BB962C8B-B14F-4D97-AF65-F5344CB8AC3E}">
        <p14:creationId xmlns:p14="http://schemas.microsoft.com/office/powerpoint/2010/main" val="1179687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GB" b="1" dirty="0">
                <a:latin typeface="Agency FB" pitchFamily="34" charset="0"/>
              </a:rPr>
              <a:t>Binary decision diagram (cont’d)</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4419600" cy="4525963"/>
              </a:xfrm>
            </p:spPr>
            <p:txBody>
              <a:bodyPr>
                <a:normAutofit/>
              </a:bodyPr>
              <a:lstStyle/>
              <a:p>
                <a:pPr lvl="0"/>
                <a14:m>
                  <m:oMath xmlns:m="http://schemas.openxmlformats.org/officeDocument/2006/math">
                    <m:r>
                      <a:rPr lang="en-GB" sz="2000" i="1">
                        <a:latin typeface="Cambria Math"/>
                      </a:rPr>
                      <m:t>∀</m:t>
                    </m:r>
                    <m:r>
                      <a:rPr lang="en-GB" sz="2000" i="1">
                        <a:latin typeface="Cambria Math"/>
                      </a:rPr>
                      <m:t>𝑣</m:t>
                    </m:r>
                    <m:r>
                      <a:rPr lang="en-GB" sz="2000" i="1">
                        <a:latin typeface="Cambria Math"/>
                      </a:rPr>
                      <m:t>,</m:t>
                    </m:r>
                    <m:sSup>
                      <m:sSupPr>
                        <m:ctrlPr>
                          <a:rPr lang="en-GB" sz="2000" i="1">
                            <a:latin typeface="Cambria Math"/>
                          </a:rPr>
                        </m:ctrlPr>
                      </m:sSupPr>
                      <m:e>
                        <m:r>
                          <a:rPr lang="en-GB" sz="2000" i="1">
                            <a:latin typeface="Cambria Math"/>
                          </a:rPr>
                          <m:t>𝑣</m:t>
                        </m:r>
                      </m:e>
                      <m:sup>
                        <m:r>
                          <a:rPr lang="en-GB" sz="2000" i="1">
                            <a:latin typeface="Cambria Math"/>
                          </a:rPr>
                          <m:t>′</m:t>
                        </m:r>
                      </m:sup>
                    </m:sSup>
                    <m:r>
                      <a:rPr lang="en-GB" sz="2000" i="1">
                        <a:latin typeface="Cambria Math"/>
                      </a:rPr>
                      <m:t>∈</m:t>
                    </m:r>
                    <m:r>
                      <a:rPr lang="en-GB" sz="2000" i="1">
                        <a:latin typeface="Cambria Math"/>
                      </a:rPr>
                      <m:t>𝐺</m:t>
                    </m:r>
                  </m:oMath>
                </a14:m>
                <a:r>
                  <a:rPr lang="en-GB" sz="2000" dirty="0">
                    <a:latin typeface="Times New Roman" pitchFamily="18" charset="0"/>
                    <a:cs typeface="Times New Roman" pitchFamily="18" charset="0"/>
                  </a:rPr>
                  <a:t>, the sub-trees rooted at </a:t>
                </a:r>
                <a:r>
                  <a:rPr lang="en-GB" sz="2000" i="1" dirty="0">
                    <a:latin typeface="Times New Roman" pitchFamily="18" charset="0"/>
                    <a:cs typeface="Times New Roman" pitchFamily="18" charset="0"/>
                  </a:rPr>
                  <a:t>v</a:t>
                </a:r>
                <a:r>
                  <a:rPr lang="en-GB" sz="2000" dirty="0">
                    <a:latin typeface="Times New Roman" pitchFamily="18" charset="0"/>
                    <a:cs typeface="Times New Roman" pitchFamily="18" charset="0"/>
                  </a:rPr>
                  <a:t>  and the sub-tree rooted at </a:t>
                </a:r>
                <a14:m>
                  <m:oMath xmlns:m="http://schemas.openxmlformats.org/officeDocument/2006/math">
                    <m:sSup>
                      <m:sSupPr>
                        <m:ctrlPr>
                          <a:rPr lang="en-GB" sz="2000" i="1">
                            <a:latin typeface="Cambria Math"/>
                          </a:rPr>
                        </m:ctrlPr>
                      </m:sSupPr>
                      <m:e>
                        <m:r>
                          <a:rPr lang="en-GB" sz="2000" i="1">
                            <a:latin typeface="Cambria Math"/>
                          </a:rPr>
                          <m:t>𝑣</m:t>
                        </m:r>
                      </m:e>
                      <m:sup>
                        <m:r>
                          <a:rPr lang="en-GB" sz="2000" i="1">
                            <a:latin typeface="Cambria Math"/>
                          </a:rPr>
                          <m:t>′</m:t>
                        </m:r>
                      </m:sup>
                    </m:sSup>
                  </m:oMath>
                </a14:m>
                <a:r>
                  <a:rPr lang="en-GB" sz="2000" dirty="0">
                    <a:latin typeface="Times New Roman" pitchFamily="18" charset="0"/>
                    <a:cs typeface="Times New Roman" pitchFamily="18" charset="0"/>
                  </a:rPr>
                  <a:t> are not isomorphic (Two graphs which contain the same number of graph vertices connected in the same way are said to be isomorphic. Two graphs </a:t>
                </a:r>
                <a:r>
                  <a:rPr lang="en-GB" sz="2000" i="1" dirty="0">
                    <a:latin typeface="Times New Roman" pitchFamily="18" charset="0"/>
                    <a:cs typeface="Times New Roman" pitchFamily="18" charset="0"/>
                  </a:rPr>
                  <a:t>G</a:t>
                </a:r>
                <a:r>
                  <a:rPr lang="en-GB" sz="2000" dirty="0">
                    <a:latin typeface="Times New Roman" pitchFamily="18" charset="0"/>
                    <a:cs typeface="Times New Roman" pitchFamily="18" charset="0"/>
                  </a:rPr>
                  <a:t> and </a:t>
                </a:r>
                <a:r>
                  <a:rPr lang="en-GB" sz="2000" i="1" dirty="0">
                    <a:latin typeface="Times New Roman" pitchFamily="18" charset="0"/>
                    <a:cs typeface="Times New Roman" pitchFamily="18" charset="0"/>
                  </a:rPr>
                  <a:t>H </a:t>
                </a:r>
                <a:r>
                  <a:rPr lang="en-GB" sz="2000" dirty="0">
                    <a:latin typeface="Times New Roman" pitchFamily="18" charset="0"/>
                    <a:cs typeface="Times New Roman" pitchFamily="18" charset="0"/>
                  </a:rPr>
                  <a:t>with graph vertices </a:t>
                </a:r>
                <a14:m>
                  <m:oMath xmlns:m="http://schemas.openxmlformats.org/officeDocument/2006/math">
                    <m:sSub>
                      <m:sSubPr>
                        <m:ctrlPr>
                          <a:rPr lang="en-GB" sz="2000" i="1">
                            <a:latin typeface="Cambria Math"/>
                          </a:rPr>
                        </m:ctrlPr>
                      </m:sSubPr>
                      <m:e>
                        <m:r>
                          <a:rPr lang="en-GB" sz="2000" i="1">
                            <a:latin typeface="Cambria Math"/>
                          </a:rPr>
                          <m:t>𝑉</m:t>
                        </m:r>
                      </m:e>
                      <m:sub>
                        <m:r>
                          <a:rPr lang="en-GB" sz="2000" i="1">
                            <a:latin typeface="Cambria Math"/>
                          </a:rPr>
                          <m:t>𝑛</m:t>
                        </m:r>
                      </m:sub>
                    </m:sSub>
                    <m:r>
                      <a:rPr lang="en-GB" sz="2000" i="1">
                        <a:latin typeface="Cambria Math"/>
                      </a:rPr>
                      <m:t>={1,2,…</m:t>
                    </m:r>
                    <m:r>
                      <a:rPr lang="en-GB" sz="2000" i="1">
                        <a:latin typeface="Cambria Math"/>
                      </a:rPr>
                      <m:t>𝑛</m:t>
                    </m:r>
                    <m:r>
                      <a:rPr lang="en-GB" sz="2000" i="1">
                        <a:latin typeface="Cambria Math"/>
                      </a:rPr>
                      <m:t>}</m:t>
                    </m:r>
                  </m:oMath>
                </a14:m>
                <a:r>
                  <a:rPr lang="en-GB" sz="2000" dirty="0">
                    <a:latin typeface="Times New Roman" pitchFamily="18" charset="0"/>
                    <a:cs typeface="Times New Roman" pitchFamily="18" charset="0"/>
                  </a:rPr>
                  <a:t> are said to be isomorphic if there is a permutation </a:t>
                </a:r>
                <a:r>
                  <a:rPr lang="en-GB" sz="2000" i="1" dirty="0">
                    <a:latin typeface="Times New Roman" pitchFamily="18" charset="0"/>
                    <a:cs typeface="Times New Roman" pitchFamily="18" charset="0"/>
                  </a:rPr>
                  <a:t>p </a:t>
                </a:r>
                <a14:m>
                  <m:oMath xmlns:m="http://schemas.openxmlformats.org/officeDocument/2006/math">
                    <m:sSub>
                      <m:sSubPr>
                        <m:ctrlPr>
                          <a:rPr lang="en-GB" sz="2000" i="1">
                            <a:latin typeface="Cambria Math"/>
                          </a:rPr>
                        </m:ctrlPr>
                      </m:sSubPr>
                      <m:e>
                        <m:r>
                          <a:rPr lang="en-GB" sz="2000" i="1">
                            <a:latin typeface="Cambria Math"/>
                          </a:rPr>
                          <m:t>𝑉</m:t>
                        </m:r>
                      </m:e>
                      <m:sub>
                        <m:r>
                          <a:rPr lang="en-GB" sz="2000" i="1">
                            <a:latin typeface="Cambria Math"/>
                          </a:rPr>
                          <m:t>𝑛</m:t>
                        </m:r>
                      </m:sub>
                    </m:sSub>
                  </m:oMath>
                </a14:m>
                <a:r>
                  <a:rPr lang="en-GB" sz="2000" i="1" dirty="0">
                    <a:latin typeface="Times New Roman" pitchFamily="18" charset="0"/>
                    <a:cs typeface="Times New Roman" pitchFamily="18" charset="0"/>
                  </a:rPr>
                  <a:t> </a:t>
                </a:r>
                <a:r>
                  <a:rPr lang="en-GB" sz="2000" dirty="0">
                    <a:latin typeface="Times New Roman" pitchFamily="18" charset="0"/>
                    <a:cs typeface="Times New Roman" pitchFamily="18" charset="0"/>
                  </a:rPr>
                  <a:t>such that {</a:t>
                </a:r>
                <a:r>
                  <a:rPr lang="en-GB" sz="2000" i="1" dirty="0" err="1">
                    <a:latin typeface="Times New Roman" pitchFamily="18" charset="0"/>
                    <a:cs typeface="Times New Roman" pitchFamily="18" charset="0"/>
                  </a:rPr>
                  <a:t>u</a:t>
                </a:r>
                <a:r>
                  <a:rPr lang="en-GB" sz="2000" dirty="0" err="1">
                    <a:latin typeface="Times New Roman" pitchFamily="18" charset="0"/>
                    <a:cs typeface="Times New Roman" pitchFamily="18" charset="0"/>
                  </a:rPr>
                  <a:t>,</a:t>
                </a:r>
                <a:r>
                  <a:rPr lang="en-GB" sz="2000" i="1" dirty="0" err="1">
                    <a:latin typeface="Times New Roman" pitchFamily="18" charset="0"/>
                    <a:cs typeface="Times New Roman" pitchFamily="18" charset="0"/>
                  </a:rPr>
                  <a:t>v</a:t>
                </a:r>
                <a:r>
                  <a:rPr lang="en-GB" sz="2000" dirty="0">
                    <a:latin typeface="Times New Roman" pitchFamily="18" charset="0"/>
                    <a:cs typeface="Times New Roman" pitchFamily="18" charset="0"/>
                  </a:rPr>
                  <a:t>} is in the set of graph edge </a:t>
                </a:r>
                <a:r>
                  <a:rPr lang="en-GB" sz="2000" i="1" dirty="0">
                    <a:latin typeface="Times New Roman" pitchFamily="18" charset="0"/>
                    <a:cs typeface="Times New Roman" pitchFamily="18" charset="0"/>
                  </a:rPr>
                  <a:t>E</a:t>
                </a:r>
                <a:r>
                  <a:rPr lang="en-GB" sz="2000" dirty="0">
                    <a:latin typeface="Times New Roman" pitchFamily="18" charset="0"/>
                    <a:cs typeface="Times New Roman" pitchFamily="18" charset="0"/>
                  </a:rPr>
                  <a:t>(</a:t>
                </a:r>
                <a:r>
                  <a:rPr lang="en-GB" sz="2000" i="1" dirty="0">
                    <a:latin typeface="Times New Roman" pitchFamily="18" charset="0"/>
                    <a:cs typeface="Times New Roman" pitchFamily="18" charset="0"/>
                  </a:rPr>
                  <a:t>G</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iff</a:t>
                </a:r>
                <a:r>
                  <a:rPr lang="en-GB" sz="2000" dirty="0">
                    <a:latin typeface="Times New Roman" pitchFamily="18" charset="0"/>
                    <a:cs typeface="Times New Roman" pitchFamily="18" charset="0"/>
                  </a:rPr>
                  <a:t> {</a:t>
                </a:r>
                <a:r>
                  <a:rPr lang="en-GB" sz="2000" i="1" dirty="0">
                    <a:latin typeface="Times New Roman" pitchFamily="18" charset="0"/>
                    <a:cs typeface="Times New Roman" pitchFamily="18" charset="0"/>
                  </a:rPr>
                  <a:t>p</a:t>
                </a:r>
                <a:r>
                  <a:rPr lang="en-GB" sz="2000" dirty="0">
                    <a:latin typeface="Times New Roman" pitchFamily="18" charset="0"/>
                    <a:cs typeface="Times New Roman" pitchFamily="18" charset="0"/>
                  </a:rPr>
                  <a:t>(</a:t>
                </a:r>
                <a:r>
                  <a:rPr lang="en-GB" sz="2000" i="1" dirty="0">
                    <a:latin typeface="Times New Roman" pitchFamily="18" charset="0"/>
                    <a:cs typeface="Times New Roman" pitchFamily="18" charset="0"/>
                  </a:rPr>
                  <a:t>u</a:t>
                </a:r>
                <a:r>
                  <a:rPr lang="en-GB" sz="2000" dirty="0">
                    <a:latin typeface="Times New Roman" pitchFamily="18" charset="0"/>
                    <a:cs typeface="Times New Roman" pitchFamily="18" charset="0"/>
                  </a:rPr>
                  <a:t>),</a:t>
                </a:r>
                <a:r>
                  <a:rPr lang="en-GB" sz="2000" i="1" dirty="0">
                    <a:latin typeface="Times New Roman" pitchFamily="18" charset="0"/>
                    <a:cs typeface="Times New Roman" pitchFamily="18" charset="0"/>
                  </a:rPr>
                  <a:t>p</a:t>
                </a:r>
                <a:r>
                  <a:rPr lang="en-GB" sz="2000" dirty="0">
                    <a:latin typeface="Times New Roman" pitchFamily="18" charset="0"/>
                    <a:cs typeface="Times New Roman" pitchFamily="18" charset="0"/>
                  </a:rPr>
                  <a:t>(</a:t>
                </a:r>
                <a:r>
                  <a:rPr lang="en-GB" sz="2000" i="1" dirty="0">
                    <a:latin typeface="Times New Roman" pitchFamily="18" charset="0"/>
                    <a:cs typeface="Times New Roman" pitchFamily="18" charset="0"/>
                  </a:rPr>
                  <a:t>v</a:t>
                </a:r>
                <a:r>
                  <a:rPr lang="en-GB" sz="2000" dirty="0">
                    <a:latin typeface="Times New Roman" pitchFamily="18" charset="0"/>
                    <a:cs typeface="Times New Roman" pitchFamily="18" charset="0"/>
                  </a:rPr>
                  <a:t>)} is in the set of graph edges </a:t>
                </a:r>
                <a:r>
                  <a:rPr lang="en-GB" sz="2000" i="1" dirty="0">
                    <a:latin typeface="Times New Roman" pitchFamily="18" charset="0"/>
                    <a:cs typeface="Times New Roman" pitchFamily="18" charset="0"/>
                  </a:rPr>
                  <a:t>E</a:t>
                </a:r>
                <a:r>
                  <a:rPr lang="en-GB" sz="2000" dirty="0">
                    <a:latin typeface="Times New Roman" pitchFamily="18" charset="0"/>
                    <a:cs typeface="Times New Roman" pitchFamily="18" charset="0"/>
                  </a:rPr>
                  <a:t>(</a:t>
                </a:r>
                <a:r>
                  <a:rPr lang="en-GB" sz="2000" i="1" dirty="0">
                    <a:latin typeface="Times New Roman" pitchFamily="18" charset="0"/>
                    <a:cs typeface="Times New Roman" pitchFamily="18" charset="0"/>
                  </a:rPr>
                  <a:t>H</a:t>
                </a:r>
                <a:r>
                  <a:rPr lang="en-GB" sz="2000" dirty="0">
                    <a:latin typeface="Times New Roman" pitchFamily="18" charset="0"/>
                    <a:cs typeface="Times New Roman" pitchFamily="18" charset="0"/>
                  </a:rPr>
                  <a:t>)).</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4419600" cy="4525963"/>
              </a:xfrm>
              <a:blipFill rotWithShape="1">
                <a:blip r:embed="rId2"/>
                <a:stretch>
                  <a:fillRect l="-1103" t="-135" r="-1931"/>
                </a:stretch>
              </a:blipFill>
            </p:spPr>
            <p:txBody>
              <a:bodyPr/>
              <a:lstStyle/>
              <a:p>
                <a:r>
                  <a:rPr lang="en-GB">
                    <a:noFill/>
                  </a:rPr>
                  <a:t> </a:t>
                </a:r>
              </a:p>
            </p:txBody>
          </p:sp>
        </mc:Fallback>
      </mc:AlternateContent>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334000" y="1371600"/>
            <a:ext cx="3124200" cy="4191000"/>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4648200" y="5562600"/>
                <a:ext cx="4419600" cy="652423"/>
              </a:xfrm>
              <a:prstGeom prst="rect">
                <a:avLst/>
              </a:prstGeom>
              <a:noFill/>
            </p:spPr>
            <p:txBody>
              <a:bodyPr wrap="square" rtlCol="0">
                <a:spAutoFit/>
              </a:bodyPr>
              <a:lstStyle/>
              <a:p>
                <a:pPr algn="ctr"/>
                <a:r>
                  <a:rPr lang="en-GB" dirty="0" smtClean="0">
                    <a:latin typeface="Times New Roman" pitchFamily="18" charset="0"/>
                    <a:cs typeface="Times New Roman" pitchFamily="18" charset="0"/>
                  </a:rPr>
                  <a:t>Figure: </a:t>
                </a:r>
                <a:r>
                  <a:rPr lang="en-GB" dirty="0">
                    <a:latin typeface="Times New Roman" pitchFamily="18" charset="0"/>
                    <a:cs typeface="Times New Roman" pitchFamily="18" charset="0"/>
                  </a:rPr>
                  <a:t>BDD-representation of the function </a:t>
                </a:r>
                <a14:m>
                  <m:oMath xmlns:m="http://schemas.openxmlformats.org/officeDocument/2006/math">
                    <m:r>
                      <a:rPr lang="en-GB" i="1">
                        <a:latin typeface="Cambria Math"/>
                      </a:rPr>
                      <m:t>𝑓</m:t>
                    </m:r>
                    <m:r>
                      <a:rPr lang="en-GB" i="1">
                        <a:latin typeface="Cambria Math"/>
                      </a:rPr>
                      <m:t>=</m:t>
                    </m:r>
                    <m:r>
                      <a:rPr lang="en-GB" i="1">
                        <a:latin typeface="Cambria Math"/>
                      </a:rPr>
                      <m:t>𝑎𝑏𝑐</m:t>
                    </m:r>
                    <m:r>
                      <a:rPr lang="en-GB" i="1">
                        <a:latin typeface="Cambria Math"/>
                      </a:rPr>
                      <m:t>+</m:t>
                    </m:r>
                    <m:acc>
                      <m:accPr>
                        <m:chr m:val="̅"/>
                        <m:ctrlPr>
                          <a:rPr lang="en-GB" i="1">
                            <a:latin typeface="Cambria Math"/>
                          </a:rPr>
                        </m:ctrlPr>
                      </m:accPr>
                      <m:e>
                        <m:r>
                          <a:rPr lang="en-GB" i="1">
                            <a:latin typeface="Cambria Math"/>
                          </a:rPr>
                          <m:t>𝑏</m:t>
                        </m:r>
                      </m:e>
                    </m:acc>
                    <m:r>
                      <a:rPr lang="en-GB" i="1">
                        <a:latin typeface="Cambria Math"/>
                      </a:rPr>
                      <m:t>𝑑</m:t>
                    </m:r>
                    <m:r>
                      <a:rPr lang="en-GB" i="1">
                        <a:latin typeface="Cambria Math"/>
                      </a:rPr>
                      <m:t>+</m:t>
                    </m:r>
                    <m:r>
                      <a:rPr lang="en-GB" i="1">
                        <a:latin typeface="Cambria Math"/>
                      </a:rPr>
                      <m:t>𝑏</m:t>
                    </m:r>
                    <m:acc>
                      <m:accPr>
                        <m:chr m:val="̅"/>
                        <m:ctrlPr>
                          <a:rPr lang="en-GB" i="1">
                            <a:latin typeface="Cambria Math"/>
                          </a:rPr>
                        </m:ctrlPr>
                      </m:accPr>
                      <m:e>
                        <m:r>
                          <a:rPr lang="en-GB" i="1">
                            <a:latin typeface="Cambria Math"/>
                          </a:rPr>
                          <m:t>𝑐</m:t>
                        </m:r>
                      </m:e>
                    </m:acc>
                    <m:r>
                      <a:rPr lang="en-GB" i="1">
                        <a:latin typeface="Cambria Math"/>
                      </a:rPr>
                      <m:t>𝑑</m:t>
                    </m:r>
                  </m:oMath>
                </a14:m>
                <a:endParaRPr lang="en-GB" dirty="0">
                  <a:latin typeface="Times New Roman" pitchFamily="18" charset="0"/>
                  <a:cs typeface="Times New Roman"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648200" y="5562600"/>
                <a:ext cx="4419600" cy="652423"/>
              </a:xfrm>
              <a:prstGeom prst="rect">
                <a:avLst/>
              </a:prstGeom>
              <a:blipFill rotWithShape="1">
                <a:blip r:embed="rId4"/>
                <a:stretch>
                  <a:fillRect t="-4673" b="-6542"/>
                </a:stretch>
              </a:blipFill>
            </p:spPr>
            <p:txBody>
              <a:bodyPr/>
              <a:lstStyle/>
              <a:p>
                <a:r>
                  <a:rPr lang="en-GB">
                    <a:noFill/>
                  </a:rPr>
                  <a:t> </a:t>
                </a:r>
              </a:p>
            </p:txBody>
          </p:sp>
        </mc:Fallback>
      </mc:AlternateContent>
    </p:spTree>
    <p:extLst>
      <p:ext uri="{BB962C8B-B14F-4D97-AF65-F5344CB8AC3E}">
        <p14:creationId xmlns:p14="http://schemas.microsoft.com/office/powerpoint/2010/main" val="895570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09800"/>
            <a:ext cx="8229600" cy="3916363"/>
          </a:xfrm>
        </p:spPr>
        <p:txBody>
          <a:bodyPr>
            <a:normAutofit/>
          </a:bodyPr>
          <a:lstStyle/>
          <a:p>
            <a:pPr marL="0" indent="0" algn="ctr">
              <a:buNone/>
            </a:pPr>
            <a:r>
              <a:rPr lang="en-US" sz="6000" dirty="0" smtClean="0">
                <a:latin typeface="Algerian" pitchFamily="82" charset="0"/>
              </a:rPr>
              <a:t>Thank You</a:t>
            </a:r>
            <a:endParaRPr lang="en-GB" sz="6000" dirty="0">
              <a:latin typeface="Algerian" pitchFamily="82" charset="0"/>
            </a:endParaRPr>
          </a:p>
        </p:txBody>
      </p:sp>
    </p:spTree>
    <p:extLst>
      <p:ext uri="{BB962C8B-B14F-4D97-AF65-F5344CB8AC3E}">
        <p14:creationId xmlns:p14="http://schemas.microsoft.com/office/powerpoint/2010/main" val="14260600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Autofit/>
          </a:bodyPr>
          <a:lstStyle/>
          <a:p>
            <a:r>
              <a:rPr lang="en-US" sz="4000" b="1" dirty="0" smtClean="0">
                <a:latin typeface="Agency FB" pitchFamily="34" charset="0"/>
              </a:rPr>
              <a:t>Run-Time Reconfiguration</a:t>
            </a:r>
            <a:endParaRPr lang="en-GB" sz="4000" b="1" dirty="0">
              <a:latin typeface="Agency FB" pitchFamily="34" charset="0"/>
            </a:endParaRPr>
          </a:p>
        </p:txBody>
      </p:sp>
      <p:sp>
        <p:nvSpPr>
          <p:cNvPr id="3" name="Content Placeholder 2"/>
          <p:cNvSpPr>
            <a:spLocks noGrp="1"/>
          </p:cNvSpPr>
          <p:nvPr>
            <p:ph idx="1"/>
          </p:nvPr>
        </p:nvSpPr>
        <p:spPr>
          <a:xfrm>
            <a:off x="0" y="762000"/>
            <a:ext cx="9144000" cy="4525963"/>
          </a:xfrm>
        </p:spPr>
        <p:txBody>
          <a:bodyPr>
            <a:normAutofit/>
          </a:bodyPr>
          <a:lstStyle/>
          <a:p>
            <a:r>
              <a:rPr lang="en-GB" sz="2000" dirty="0">
                <a:latin typeface="Times New Roman" pitchFamily="18" charset="0"/>
                <a:cs typeface="Times New Roman" pitchFamily="18" charset="0"/>
              </a:rPr>
              <a:t>The scheduler manages the tasks and decides when a task should be executed</a:t>
            </a:r>
            <a:r>
              <a:rPr lang="en-GB"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r>
              <a:rPr lang="en-GB" sz="2000" dirty="0">
                <a:latin typeface="Times New Roman" pitchFamily="18" charset="0"/>
                <a:cs typeface="Times New Roman" pitchFamily="18" charset="0"/>
              </a:rPr>
              <a:t>The tasks, which are available as configuration data in a database are characterized through their bounding box and their run-time.</a:t>
            </a:r>
          </a:p>
          <a:p>
            <a:endParaRPr lang="en-US" sz="2000" dirty="0">
              <a:latin typeface="Times New Roman" pitchFamily="18" charset="0"/>
              <a:cs typeface="Times New Roman" pitchFamily="18" charset="0"/>
            </a:endParaRPr>
          </a:p>
          <a:p>
            <a:endParaRPr lang="en-GB" sz="2000" dirty="0">
              <a:latin typeface="Times New Roman" pitchFamily="18" charset="0"/>
              <a:cs typeface="Times New Roman" pitchFamily="18" charset="0"/>
            </a:endParaRPr>
          </a:p>
          <a:p>
            <a:pPr marL="0" indent="0">
              <a:buNone/>
            </a:pPr>
            <a:endParaRPr lang="en-GB" sz="2000" dirty="0" smtClean="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909484" y="1905000"/>
            <a:ext cx="7391400" cy="4267200"/>
          </a:xfrm>
          <a:prstGeom prst="rect">
            <a:avLst/>
          </a:prstGeom>
        </p:spPr>
      </p:pic>
      <p:sp>
        <p:nvSpPr>
          <p:cNvPr id="5" name="TextBox 4"/>
          <p:cNvSpPr txBox="1"/>
          <p:nvPr/>
        </p:nvSpPr>
        <p:spPr>
          <a:xfrm>
            <a:off x="562897" y="6232145"/>
            <a:ext cx="8153400" cy="400110"/>
          </a:xfrm>
          <a:prstGeom prst="rect">
            <a:avLst/>
          </a:prstGeom>
          <a:noFill/>
        </p:spPr>
        <p:txBody>
          <a:bodyPr wrap="square" rtlCol="0">
            <a:spAutoFit/>
          </a:bodyPr>
          <a:lstStyle/>
          <a:p>
            <a:pPr algn="ctr"/>
            <a:r>
              <a:rPr lang="en-GB" sz="2000" dirty="0" smtClean="0">
                <a:latin typeface="Times New Roman" pitchFamily="18" charset="0"/>
                <a:cs typeface="Times New Roman" pitchFamily="18" charset="0"/>
              </a:rPr>
              <a:t>Fig </a:t>
            </a:r>
            <a:r>
              <a:rPr lang="en-GB" sz="2000" dirty="0">
                <a:latin typeface="Times New Roman" pitchFamily="18" charset="0"/>
                <a:cs typeface="Times New Roman" pitchFamily="18" charset="0"/>
              </a:rPr>
              <a:t>1: Architecture of a run-time reconfigurable system</a:t>
            </a:r>
          </a:p>
        </p:txBody>
      </p:sp>
    </p:spTree>
    <p:extLst>
      <p:ext uri="{BB962C8B-B14F-4D97-AF65-F5344CB8AC3E}">
        <p14:creationId xmlns:p14="http://schemas.microsoft.com/office/powerpoint/2010/main" val="4166782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81"/>
            <a:ext cx="8229600" cy="661219"/>
          </a:xfrm>
        </p:spPr>
        <p:txBody>
          <a:bodyPr>
            <a:noAutofit/>
          </a:bodyPr>
          <a:lstStyle/>
          <a:p>
            <a:r>
              <a:rPr lang="en-US" sz="4000" b="1" dirty="0">
                <a:latin typeface="Agency FB" pitchFamily="34" charset="0"/>
              </a:rPr>
              <a:t>Run-Time </a:t>
            </a:r>
            <a:r>
              <a:rPr lang="en-US" sz="4000" b="1" dirty="0" smtClean="0">
                <a:latin typeface="Agency FB" pitchFamily="34" charset="0"/>
              </a:rPr>
              <a:t>Reconfiguration(cont’d)</a:t>
            </a:r>
            <a:endParaRPr lang="en-GB" sz="4000" dirty="0">
              <a:latin typeface="Agency FB" pitchFamily="34" charset="0"/>
            </a:endParaRPr>
          </a:p>
        </p:txBody>
      </p:sp>
      <p:sp>
        <p:nvSpPr>
          <p:cNvPr id="3" name="Content Placeholder 2"/>
          <p:cNvSpPr>
            <a:spLocks noGrp="1"/>
          </p:cNvSpPr>
          <p:nvPr>
            <p:ph idx="1"/>
          </p:nvPr>
        </p:nvSpPr>
        <p:spPr>
          <a:xfrm>
            <a:off x="0" y="762000"/>
            <a:ext cx="8991600" cy="6096000"/>
          </a:xfrm>
        </p:spPr>
        <p:txBody>
          <a:bodyPr>
            <a:normAutofit lnSpcReduction="10000"/>
          </a:bodyPr>
          <a:lstStyle/>
          <a:p>
            <a:r>
              <a:rPr lang="en-GB" sz="2000" dirty="0" smtClean="0">
                <a:latin typeface="Times New Roman" pitchFamily="18" charset="0"/>
                <a:cs typeface="Times New Roman" pitchFamily="18" charset="0"/>
              </a:rPr>
              <a:t>The </a:t>
            </a:r>
            <a:r>
              <a:rPr lang="en-GB" sz="2000" dirty="0">
                <a:latin typeface="Times New Roman" pitchFamily="18" charset="0"/>
                <a:cs typeface="Times New Roman" pitchFamily="18" charset="0"/>
              </a:rPr>
              <a:t>bounding box defines the area that a task occupies on the device</a:t>
            </a:r>
            <a:r>
              <a:rPr lang="en-GB"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The management of task execution at run-time is therefore a </a:t>
            </a:r>
            <a:r>
              <a:rPr lang="en-GB" sz="2000" b="1" i="1" dirty="0">
                <a:latin typeface="Times New Roman" pitchFamily="18" charset="0"/>
                <a:cs typeface="Times New Roman" pitchFamily="18" charset="0"/>
              </a:rPr>
              <a:t>temporal placement problem</a:t>
            </a:r>
            <a:r>
              <a:rPr lang="en-GB" sz="2000" dirty="0" smtClean="0">
                <a:latin typeface="Times New Roman" pitchFamily="18" charset="0"/>
                <a:cs typeface="Times New Roman" pitchFamily="18" charset="0"/>
              </a:rPr>
              <a:t>.</a:t>
            </a:r>
          </a:p>
          <a:p>
            <a:endParaRPr lang="en-GB" sz="2000" dirty="0" smtClean="0">
              <a:latin typeface="Times New Roman" pitchFamily="18" charset="0"/>
              <a:cs typeface="Times New Roman" pitchFamily="18" charset="0"/>
            </a:endParaRPr>
          </a:p>
          <a:p>
            <a:r>
              <a:rPr lang="en-GB" sz="2000" dirty="0">
                <a:latin typeface="Times New Roman" pitchFamily="18" charset="0"/>
                <a:cs typeface="Times New Roman" pitchFamily="18" charset="0"/>
              </a:rPr>
              <a:t>The scheduler determines which task should be executed on the RPU and then gives the task to the placer which will try to place it on the device, i.e. allocate a set of resources for the implementation of that task. </a:t>
            </a:r>
            <a:endParaRPr lang="en-GB"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If the placer is not able to find a site for the new task, then it </a:t>
            </a:r>
            <a:r>
              <a:rPr lang="en-GB" sz="2000" dirty="0" smtClean="0">
                <a:latin typeface="Times New Roman" pitchFamily="18" charset="0"/>
                <a:cs typeface="Times New Roman" pitchFamily="18" charset="0"/>
              </a:rPr>
              <a:t> </a:t>
            </a:r>
            <a:r>
              <a:rPr lang="en-GB" sz="2000" dirty="0">
                <a:latin typeface="Times New Roman" pitchFamily="18" charset="0"/>
                <a:cs typeface="Times New Roman" pitchFamily="18" charset="0"/>
              </a:rPr>
              <a:t>will be sent back to the scheduler which can then decide to send it later and to send another task to the placer</a:t>
            </a:r>
            <a:r>
              <a:rPr lang="en-GB"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The host CPU is used for device configuration and data transfer</a:t>
            </a:r>
            <a:r>
              <a:rPr lang="en-GB"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Usually, the reconfigurable device and the host processor communicates via a bus that is used for the data transfer between the processor and the reconfigurable device.</a:t>
            </a:r>
          </a:p>
          <a:p>
            <a:endParaRPr lang="en-GB" sz="2000" dirty="0" smtClean="0">
              <a:latin typeface="Times New Roman" pitchFamily="18" charset="0"/>
              <a:cs typeface="Times New Roman" pitchFamily="18" charset="0"/>
            </a:endParaRPr>
          </a:p>
          <a:p>
            <a:endParaRPr lang="en-GB" sz="2000" dirty="0">
              <a:latin typeface="Times New Roman" pitchFamily="18" charset="0"/>
              <a:cs typeface="Times New Roman" pitchFamily="18" charset="0"/>
            </a:endParaRPr>
          </a:p>
        </p:txBody>
      </p:sp>
    </p:spTree>
    <p:extLst>
      <p:ext uri="{BB962C8B-B14F-4D97-AF65-F5344CB8AC3E}">
        <p14:creationId xmlns:p14="http://schemas.microsoft.com/office/powerpoint/2010/main" val="229937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GB" sz="4000" b="1" dirty="0">
                <a:latin typeface="Agency FB" pitchFamily="34" charset="0"/>
              </a:rPr>
              <a:t>Run-Time Reconfiguration(cont’d)</a:t>
            </a:r>
          </a:p>
        </p:txBody>
      </p:sp>
      <p:sp>
        <p:nvSpPr>
          <p:cNvPr id="3" name="Content Placeholder 2"/>
          <p:cNvSpPr>
            <a:spLocks noGrp="1"/>
          </p:cNvSpPr>
          <p:nvPr>
            <p:ph idx="1"/>
          </p:nvPr>
        </p:nvSpPr>
        <p:spPr>
          <a:xfrm>
            <a:off x="0" y="838200"/>
            <a:ext cx="9144000" cy="6019800"/>
          </a:xfrm>
        </p:spPr>
        <p:txBody>
          <a:bodyPr>
            <a:normAutofit/>
          </a:bodyPr>
          <a:lstStyle/>
          <a:p>
            <a:r>
              <a:rPr lang="en-GB" sz="2000" dirty="0">
                <a:latin typeface="Times New Roman" pitchFamily="18" charset="0"/>
                <a:cs typeface="Times New Roman" pitchFamily="18" charset="0"/>
              </a:rPr>
              <a:t>In supercomputing, systems are made upon a high speed processor from Intel or AMD and an FPGA-board attached to a bus like the PCI. </a:t>
            </a:r>
            <a:endParaRPr lang="en-GB"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In embedded systems, the processors are more and more integrated in the reconfigurable devices and are heavily used for management purpose rather than for computation</a:t>
            </a:r>
            <a:r>
              <a:rPr lang="en-GB"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The RPU acts like a coprocessor with varying instruction sets accessible by the processor in a function call. </a:t>
            </a:r>
            <a:endParaRPr lang="en-GB"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The computation </a:t>
            </a:r>
            <a:r>
              <a:rPr lang="en-GB" sz="2000" dirty="0" smtClean="0">
                <a:latin typeface="Times New Roman" pitchFamily="18" charset="0"/>
                <a:cs typeface="Times New Roman" pitchFamily="18" charset="0"/>
              </a:rPr>
              <a:t>flow can </a:t>
            </a:r>
            <a:r>
              <a:rPr lang="en-GB" sz="2000" dirty="0">
                <a:latin typeface="Times New Roman" pitchFamily="18" charset="0"/>
                <a:cs typeface="Times New Roman" pitchFamily="18" charset="0"/>
              </a:rPr>
              <a:t>be summarized as shown in algorithm </a:t>
            </a:r>
            <a:r>
              <a:rPr lang="en-GB" sz="2000" dirty="0" smtClean="0">
                <a:latin typeface="Times New Roman" pitchFamily="18" charset="0"/>
                <a:cs typeface="Times New Roman" pitchFamily="18" charset="0"/>
              </a:rPr>
              <a:t>1.</a:t>
            </a: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At the beginning of a computation the host processor configures the reconfigurable device. </a:t>
            </a:r>
            <a:endParaRPr lang="en-GB"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Then it downloads the segment of the data to be processed by the RPU and give the start signal to the RPU.</a:t>
            </a:r>
          </a:p>
          <a:p>
            <a:endParaRPr lang="en-GB" sz="2000" dirty="0">
              <a:latin typeface="Times New Roman" pitchFamily="18" charset="0"/>
              <a:cs typeface="Times New Roman" pitchFamily="18" charset="0"/>
            </a:endParaRPr>
          </a:p>
        </p:txBody>
      </p:sp>
    </p:spTree>
    <p:extLst>
      <p:ext uri="{BB962C8B-B14F-4D97-AF65-F5344CB8AC3E}">
        <p14:creationId xmlns:p14="http://schemas.microsoft.com/office/powerpoint/2010/main" val="492315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normAutofit/>
          </a:bodyPr>
          <a:lstStyle/>
          <a:p>
            <a:r>
              <a:rPr lang="en-US" sz="4000" b="1" dirty="0" smtClean="0">
                <a:latin typeface="Agency FB" pitchFamily="34" charset="0"/>
              </a:rPr>
              <a:t>CPU-RPU communication</a:t>
            </a:r>
            <a:endParaRPr lang="en-GB" sz="4000" b="1" dirty="0">
              <a:latin typeface="Agency FB" pitchFamily="34" charset="0"/>
            </a:endParaRPr>
          </a:p>
        </p:txBody>
      </p:sp>
      <p:sp>
        <p:nvSpPr>
          <p:cNvPr id="3" name="Content Placeholder 2"/>
          <p:cNvSpPr>
            <a:spLocks noGrp="1"/>
          </p:cNvSpPr>
          <p:nvPr>
            <p:ph idx="1"/>
          </p:nvPr>
        </p:nvSpPr>
        <p:spPr>
          <a:xfrm>
            <a:off x="381000" y="838200"/>
            <a:ext cx="8534400" cy="3810000"/>
          </a:xfrm>
        </p:spPr>
        <p:txBody>
          <a:bodyPr>
            <a:normAutofit/>
          </a:bodyPr>
          <a:lstStyle/>
          <a:p>
            <a:r>
              <a:rPr lang="en-GB" sz="2000" b="1" u="sng" dirty="0"/>
              <a:t>Algorithm1: CPU-RPU configuration and computation steps</a:t>
            </a:r>
            <a:endParaRPr lang="en-GB" sz="2000" dirty="0"/>
          </a:p>
          <a:p>
            <a:r>
              <a:rPr lang="en-GB" sz="2000" dirty="0"/>
              <a:t>1: Start</a:t>
            </a:r>
          </a:p>
          <a:p>
            <a:r>
              <a:rPr lang="en-GB" sz="2000" dirty="0"/>
              <a:t>2: Initialize the RPU</a:t>
            </a:r>
          </a:p>
          <a:p>
            <a:r>
              <a:rPr lang="en-GB" sz="2000" dirty="0"/>
              <a:t>3: </a:t>
            </a:r>
            <a:r>
              <a:rPr lang="en-GB" sz="2000" b="1" dirty="0"/>
              <a:t>while </a:t>
            </a:r>
            <a:r>
              <a:rPr lang="en-GB" sz="2000" dirty="0"/>
              <a:t>(1) </a:t>
            </a:r>
            <a:r>
              <a:rPr lang="en-GB" sz="2000" b="1" dirty="0"/>
              <a:t>do</a:t>
            </a:r>
            <a:endParaRPr lang="en-GB" sz="2000" dirty="0"/>
          </a:p>
          <a:p>
            <a:r>
              <a:rPr lang="en-GB" sz="2000" dirty="0"/>
              <a:t>4:      Configure the RPU to implement a new task</a:t>
            </a:r>
          </a:p>
          <a:p>
            <a:r>
              <a:rPr lang="en-GB" sz="2000" dirty="0"/>
              <a:t>5:      Download Data for RPU computation into RPU-memory</a:t>
            </a:r>
          </a:p>
          <a:p>
            <a:r>
              <a:rPr lang="en-GB" sz="2000" dirty="0"/>
              <a:t>6:      Computes in parallel with the RPU if necessary</a:t>
            </a:r>
          </a:p>
          <a:p>
            <a:r>
              <a:rPr lang="en-GB" sz="2000" dirty="0"/>
              <a:t>7:      Upload the data computed by the RPU from the RPU-memory</a:t>
            </a:r>
          </a:p>
          <a:p>
            <a:r>
              <a:rPr lang="en-GB" sz="2000" dirty="0"/>
              <a:t>8: </a:t>
            </a:r>
            <a:r>
              <a:rPr lang="en-GB" sz="2000" b="1" dirty="0"/>
              <a:t>end while</a:t>
            </a:r>
            <a:endParaRPr lang="en-GB" sz="2000" dirty="0"/>
          </a:p>
          <a:p>
            <a:r>
              <a:rPr lang="en-GB" sz="2000" dirty="0"/>
              <a:t>9: Stop</a:t>
            </a:r>
          </a:p>
          <a:p>
            <a:endParaRPr lang="en-GB" dirty="0"/>
          </a:p>
        </p:txBody>
      </p:sp>
      <p:sp>
        <p:nvSpPr>
          <p:cNvPr id="5" name="TextBox 4"/>
          <p:cNvSpPr txBox="1"/>
          <p:nvPr/>
        </p:nvSpPr>
        <p:spPr>
          <a:xfrm>
            <a:off x="12290" y="4750487"/>
            <a:ext cx="8991600" cy="1938992"/>
          </a:xfrm>
          <a:prstGeom prst="rect">
            <a:avLst/>
          </a:prstGeom>
          <a:noFill/>
        </p:spPr>
        <p:txBody>
          <a:bodyPr wrap="square" rtlCol="0">
            <a:spAutoFit/>
          </a:bodyPr>
          <a:lstStyle/>
          <a:p>
            <a:pPr marL="342900" indent="-342900">
              <a:buFont typeface="Arial" pitchFamily="34" charset="0"/>
              <a:buChar char="•"/>
            </a:pPr>
            <a:r>
              <a:rPr lang="en-GB" sz="2000" dirty="0">
                <a:latin typeface="Times New Roman" pitchFamily="18" charset="0"/>
                <a:cs typeface="Times New Roman" pitchFamily="18" charset="0"/>
              </a:rPr>
              <a:t>The host and the RPU can then process in parallel on their segments of data</a:t>
            </a:r>
            <a:r>
              <a:rPr lang="en-GB" sz="2000" dirty="0" smtClean="0">
                <a:latin typeface="Times New Roman" pitchFamily="18" charset="0"/>
                <a:cs typeface="Times New Roman" pitchFamily="18" charset="0"/>
              </a:rPr>
              <a:t>.</a:t>
            </a:r>
          </a:p>
          <a:p>
            <a:pPr marL="342900" indent="-342900">
              <a:buFont typeface="Arial" pitchFamily="34" charset="0"/>
              <a:buChar char="•"/>
            </a:pPr>
            <a:endParaRPr lang="en-US" sz="2000" dirty="0">
              <a:latin typeface="Times New Roman" pitchFamily="18" charset="0"/>
              <a:cs typeface="Times New Roman" pitchFamily="18" charset="0"/>
            </a:endParaRPr>
          </a:p>
          <a:p>
            <a:pPr marL="342900" indent="-342900">
              <a:buFont typeface="Arial" pitchFamily="34" charset="0"/>
              <a:buChar char="•"/>
            </a:pPr>
            <a:r>
              <a:rPr lang="en-GB" sz="2000" dirty="0">
                <a:latin typeface="Times New Roman" pitchFamily="18" charset="0"/>
                <a:cs typeface="Times New Roman" pitchFamily="18" charset="0"/>
              </a:rPr>
              <a:t>At the end of its computation the host reads the finish signal of the RPU</a:t>
            </a:r>
            <a:r>
              <a:rPr lang="en-GB" sz="2000" dirty="0" smtClean="0">
                <a:latin typeface="Times New Roman" pitchFamily="18" charset="0"/>
                <a:cs typeface="Times New Roman" pitchFamily="18" charset="0"/>
              </a:rPr>
              <a:t>.</a:t>
            </a:r>
          </a:p>
          <a:p>
            <a:pPr marL="342900" indent="-342900">
              <a:buFont typeface="Arial" pitchFamily="34" charset="0"/>
              <a:buChar char="•"/>
            </a:pPr>
            <a:endParaRPr lang="en-US" sz="2000" dirty="0">
              <a:latin typeface="Times New Roman" pitchFamily="18" charset="0"/>
              <a:cs typeface="Times New Roman" pitchFamily="18" charset="0"/>
            </a:endParaRPr>
          </a:p>
          <a:p>
            <a:pPr marL="342900" indent="-342900">
              <a:buFont typeface="Arial" pitchFamily="34" charset="0"/>
              <a:buChar char="•"/>
            </a:pPr>
            <a:r>
              <a:rPr lang="en-GB" sz="2000" dirty="0">
                <a:latin typeface="Times New Roman" pitchFamily="18" charset="0"/>
                <a:cs typeface="Times New Roman" pitchFamily="18" charset="0"/>
              </a:rPr>
              <a:t>At this point the data (computation result) can be collected from the RPU memory by the processor. </a:t>
            </a:r>
          </a:p>
        </p:txBody>
      </p:sp>
    </p:spTree>
    <p:extLst>
      <p:ext uri="{BB962C8B-B14F-4D97-AF65-F5344CB8AC3E}">
        <p14:creationId xmlns:p14="http://schemas.microsoft.com/office/powerpoint/2010/main" val="2487085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74"/>
            <a:ext cx="8229600" cy="754626"/>
          </a:xfrm>
        </p:spPr>
        <p:txBody>
          <a:bodyPr>
            <a:normAutofit fontScale="90000"/>
          </a:bodyPr>
          <a:lstStyle/>
          <a:p>
            <a:r>
              <a:rPr lang="en-US" b="1" dirty="0">
                <a:latin typeface="Agency FB" pitchFamily="34" charset="0"/>
              </a:rPr>
              <a:t>Run-Time Reconfiguration(cont’d)</a:t>
            </a:r>
            <a:endParaRPr lang="en-GB" dirty="0"/>
          </a:p>
        </p:txBody>
      </p:sp>
      <p:sp>
        <p:nvSpPr>
          <p:cNvPr id="3" name="Content Placeholder 2"/>
          <p:cNvSpPr>
            <a:spLocks noGrp="1"/>
          </p:cNvSpPr>
          <p:nvPr>
            <p:ph idx="1"/>
          </p:nvPr>
        </p:nvSpPr>
        <p:spPr>
          <a:xfrm>
            <a:off x="0" y="685801"/>
            <a:ext cx="9067800" cy="1752600"/>
          </a:xfrm>
        </p:spPr>
        <p:txBody>
          <a:bodyPr>
            <a:normAutofit/>
          </a:bodyPr>
          <a:lstStyle/>
          <a:p>
            <a:r>
              <a:rPr lang="en-GB" sz="2000" dirty="0">
                <a:latin typeface="Times New Roman" pitchFamily="18" charset="0"/>
                <a:cs typeface="Times New Roman" pitchFamily="18" charset="0"/>
              </a:rPr>
              <a:t>The RPU can also send the data directly to an external sink. </a:t>
            </a:r>
            <a:r>
              <a:rPr lang="en-GB" sz="2000" dirty="0" smtClean="0">
                <a:latin typeface="Times New Roman" pitchFamily="18" charset="0"/>
                <a:cs typeface="Times New Roman" pitchFamily="18" charset="0"/>
              </a:rPr>
              <a:t>During </a:t>
            </a:r>
            <a:r>
              <a:rPr lang="en-GB" sz="2000" dirty="0">
                <a:latin typeface="Times New Roman" pitchFamily="18" charset="0"/>
                <a:cs typeface="Times New Roman" pitchFamily="18" charset="0"/>
              </a:rPr>
              <a:t>the computation process RPU is configured only once</a:t>
            </a:r>
            <a:r>
              <a:rPr lang="en-GB"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If the RPU has to be configured more than once, then the body of the while loop must be run again according to the number of reconfigurations to be done before.</a:t>
            </a:r>
          </a:p>
          <a:p>
            <a:endParaRPr lang="en-US" sz="2000" dirty="0">
              <a:latin typeface="Times New Roman" pitchFamily="18" charset="0"/>
              <a:cs typeface="Times New Roman" pitchFamily="18" charset="0"/>
            </a:endParaRPr>
          </a:p>
          <a:p>
            <a:endParaRPr lang="en-GB" sz="2000" dirty="0">
              <a:latin typeface="Times New Roman" pitchFamily="18" charset="0"/>
              <a:cs typeface="Times New Roman"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304800" y="2438835"/>
            <a:ext cx="6019800" cy="4191000"/>
          </a:xfrm>
          <a:prstGeom prst="rect">
            <a:avLst/>
          </a:prstGeom>
        </p:spPr>
      </p:pic>
      <p:sp>
        <p:nvSpPr>
          <p:cNvPr id="5" name="TextBox 4"/>
          <p:cNvSpPr txBox="1"/>
          <p:nvPr/>
        </p:nvSpPr>
        <p:spPr>
          <a:xfrm>
            <a:off x="6533535" y="3934171"/>
            <a:ext cx="2971800" cy="1200329"/>
          </a:xfrm>
          <a:prstGeom prst="rect">
            <a:avLst/>
          </a:prstGeom>
          <a:noFill/>
        </p:spPr>
        <p:txBody>
          <a:bodyPr wrap="square" rtlCol="0">
            <a:spAutoFit/>
          </a:bodyPr>
          <a:lstStyle/>
          <a:p>
            <a:r>
              <a:rPr lang="en-GB" dirty="0" smtClean="0">
                <a:latin typeface="Times New Roman" pitchFamily="18" charset="0"/>
                <a:cs typeface="Times New Roman" pitchFamily="18" charset="0"/>
              </a:rPr>
              <a:t>Figure: A </a:t>
            </a:r>
            <a:r>
              <a:rPr lang="en-GB" dirty="0">
                <a:latin typeface="Times New Roman" pitchFamily="18" charset="0"/>
                <a:cs typeface="Times New Roman" pitchFamily="18" charset="0"/>
              </a:rPr>
              <a:t>CPU-RPU </a:t>
            </a:r>
            <a:r>
              <a:rPr lang="en-GB" dirty="0" smtClean="0">
                <a:latin typeface="Times New Roman" pitchFamily="18" charset="0"/>
                <a:cs typeface="Times New Roman" pitchFamily="18" charset="0"/>
              </a:rPr>
              <a:t>configuration and </a:t>
            </a:r>
            <a:r>
              <a:rPr lang="en-GB" dirty="0">
                <a:latin typeface="Times New Roman" pitchFamily="18" charset="0"/>
                <a:cs typeface="Times New Roman" pitchFamily="18" charset="0"/>
              </a:rPr>
              <a:t>computation step</a:t>
            </a:r>
          </a:p>
          <a:p>
            <a:endParaRPr lang="en-GB" dirty="0"/>
          </a:p>
        </p:txBody>
      </p:sp>
    </p:spTree>
    <p:extLst>
      <p:ext uri="{BB962C8B-B14F-4D97-AF65-F5344CB8AC3E}">
        <p14:creationId xmlns:p14="http://schemas.microsoft.com/office/powerpoint/2010/main" val="1079524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gency FB" pitchFamily="34" charset="0"/>
              </a:rPr>
              <a:t>Run-Time Reconfiguration(cont’d)</a:t>
            </a:r>
            <a:endParaRPr lang="en-GB" dirty="0"/>
          </a:p>
        </p:txBody>
      </p:sp>
      <p:sp>
        <p:nvSpPr>
          <p:cNvPr id="3" name="Content Placeholder 2"/>
          <p:cNvSpPr>
            <a:spLocks noGrp="1"/>
          </p:cNvSpPr>
          <p:nvPr>
            <p:ph idx="1"/>
          </p:nvPr>
        </p:nvSpPr>
        <p:spPr>
          <a:xfrm>
            <a:off x="0" y="1752600"/>
            <a:ext cx="9144000" cy="5105400"/>
          </a:xfrm>
        </p:spPr>
        <p:txBody>
          <a:bodyPr>
            <a:normAutofit/>
          </a:bodyPr>
          <a:lstStyle/>
          <a:p>
            <a:r>
              <a:rPr lang="en-GB" sz="2000" dirty="0">
                <a:latin typeface="Times New Roman" pitchFamily="18" charset="0"/>
                <a:cs typeface="Times New Roman" pitchFamily="18" charset="0"/>
              </a:rPr>
              <a:t>The design flow of a dynamic reconfigurable system is primary a hardware/software partitioning process in which</a:t>
            </a:r>
            <a:r>
              <a:rPr lang="en-GB"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pPr lvl="1"/>
            <a:r>
              <a:rPr lang="en-GB" sz="2000" dirty="0" smtClean="0">
                <a:latin typeface="Times New Roman" pitchFamily="18" charset="0"/>
                <a:cs typeface="Times New Roman" pitchFamily="18" charset="0"/>
              </a:rPr>
              <a:t>The </a:t>
            </a:r>
            <a:r>
              <a:rPr lang="en-GB" sz="2000" dirty="0">
                <a:latin typeface="Times New Roman" pitchFamily="18" charset="0"/>
                <a:cs typeface="Times New Roman" pitchFamily="18" charset="0"/>
              </a:rPr>
              <a:t>part of the code to be executed on the host processor is determined</a:t>
            </a:r>
            <a:r>
              <a:rPr lang="en-GB" sz="2000" dirty="0" smtClean="0">
                <a:latin typeface="Times New Roman" pitchFamily="18" charset="0"/>
                <a:cs typeface="Times New Roman" pitchFamily="18" charset="0"/>
              </a:rPr>
              <a:t>.</a:t>
            </a:r>
          </a:p>
          <a:p>
            <a:pPr lvl="1"/>
            <a:r>
              <a:rPr lang="en-GB" sz="2000" dirty="0">
                <a:latin typeface="Times New Roman" pitchFamily="18" charset="0"/>
                <a:cs typeface="Times New Roman" pitchFamily="18" charset="0"/>
              </a:rPr>
              <a:t>This part is usually control-dominated</a:t>
            </a:r>
            <a:r>
              <a:rPr lang="en-GB" sz="2000" dirty="0" smtClean="0">
                <a:latin typeface="Times New Roman" pitchFamily="18" charset="0"/>
                <a:cs typeface="Times New Roman" pitchFamily="18" charset="0"/>
              </a:rPr>
              <a:t>.</a:t>
            </a:r>
          </a:p>
          <a:p>
            <a:pPr lvl="1"/>
            <a:r>
              <a:rPr lang="en-GB" sz="2000" dirty="0" smtClean="0">
                <a:latin typeface="Times New Roman" pitchFamily="18" charset="0"/>
                <a:cs typeface="Times New Roman" pitchFamily="18" charset="0"/>
              </a:rPr>
              <a:t>The </a:t>
            </a:r>
            <a:r>
              <a:rPr lang="en-GB" sz="2000" dirty="0">
                <a:latin typeface="Times New Roman" pitchFamily="18" charset="0"/>
                <a:cs typeface="Times New Roman" pitchFamily="18" charset="0"/>
              </a:rPr>
              <a:t>parts of the code to be executed on the reconfigurable device are identified</a:t>
            </a:r>
            <a:r>
              <a:rPr lang="en-GB" sz="2000" dirty="0" smtClean="0">
                <a:latin typeface="Times New Roman" pitchFamily="18" charset="0"/>
                <a:cs typeface="Times New Roman" pitchFamily="18" charset="0"/>
              </a:rPr>
              <a:t>.</a:t>
            </a:r>
          </a:p>
          <a:p>
            <a:pPr lvl="1"/>
            <a:r>
              <a:rPr lang="en-GB" sz="2000" dirty="0">
                <a:latin typeface="Times New Roman" pitchFamily="18" charset="0"/>
                <a:cs typeface="Times New Roman" pitchFamily="18" charset="0"/>
              </a:rPr>
              <a:t>Those are usually data-dominated parts for which efficient dataflow computation modules are required</a:t>
            </a:r>
            <a:r>
              <a:rPr lang="en-GB" sz="2000" dirty="0" smtClean="0">
                <a:latin typeface="Times New Roman" pitchFamily="18" charset="0"/>
                <a:cs typeface="Times New Roman" pitchFamily="18" charset="0"/>
              </a:rPr>
              <a:t>.</a:t>
            </a:r>
          </a:p>
          <a:p>
            <a:pPr lvl="1"/>
            <a:r>
              <a:rPr lang="en-GB" sz="2000" dirty="0" smtClean="0">
                <a:latin typeface="Times New Roman" pitchFamily="18" charset="0"/>
                <a:cs typeface="Times New Roman" pitchFamily="18" charset="0"/>
              </a:rPr>
              <a:t>The </a:t>
            </a:r>
            <a:r>
              <a:rPr lang="en-GB" sz="2000" dirty="0">
                <a:latin typeface="Times New Roman" pitchFamily="18" charset="0"/>
                <a:cs typeface="Times New Roman" pitchFamily="18" charset="0"/>
              </a:rPr>
              <a:t>interface between the processor and the reconfigurable device is implemented</a:t>
            </a:r>
            <a:r>
              <a:rPr lang="en-GB" sz="2000" dirty="0" smtClean="0">
                <a:latin typeface="Times New Roman" pitchFamily="18" charset="0"/>
                <a:cs typeface="Times New Roman" pitchFamily="18" charset="0"/>
              </a:rPr>
              <a:t>.</a:t>
            </a:r>
          </a:p>
          <a:p>
            <a:pPr lvl="1"/>
            <a:endParaRPr lang="en-US" sz="2000" dirty="0">
              <a:latin typeface="Times New Roman" pitchFamily="18" charset="0"/>
              <a:cs typeface="Times New Roman" pitchFamily="18" charset="0"/>
            </a:endParaRPr>
          </a:p>
          <a:p>
            <a:pPr lvl="1"/>
            <a:endParaRPr lang="en-GB" sz="2000" dirty="0">
              <a:latin typeface="Times New Roman" pitchFamily="18" charset="0"/>
              <a:cs typeface="Times New Roman" pitchFamily="18" charset="0"/>
            </a:endParaRPr>
          </a:p>
          <a:p>
            <a:pPr marL="0" indent="0">
              <a:buNone/>
            </a:pPr>
            <a:endParaRPr lang="en-GB" sz="2000" dirty="0">
              <a:latin typeface="Times New Roman" pitchFamily="18" charset="0"/>
              <a:cs typeface="Times New Roman" pitchFamily="18" charset="0"/>
            </a:endParaRPr>
          </a:p>
        </p:txBody>
      </p:sp>
    </p:spTree>
    <p:extLst>
      <p:ext uri="{BB962C8B-B14F-4D97-AF65-F5344CB8AC3E}">
        <p14:creationId xmlns:p14="http://schemas.microsoft.com/office/powerpoint/2010/main" val="2963667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81"/>
            <a:ext cx="8229600" cy="737419"/>
          </a:xfrm>
        </p:spPr>
        <p:txBody>
          <a:bodyPr>
            <a:normAutofit/>
          </a:bodyPr>
          <a:lstStyle/>
          <a:p>
            <a:r>
              <a:rPr lang="en-US" sz="4000" b="1" dirty="0" smtClean="0">
                <a:latin typeface="Agency FB" pitchFamily="34" charset="0"/>
              </a:rPr>
              <a:t>FPGA Design Flow </a:t>
            </a:r>
            <a:endParaRPr lang="en-GB" sz="4000" b="1" dirty="0">
              <a:latin typeface="Agency FB" pitchFamily="34"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306961" y="609600"/>
            <a:ext cx="3810000" cy="5562600"/>
          </a:xfrm>
          <a:prstGeom prst="rect">
            <a:avLst/>
          </a:prstGeom>
        </p:spPr>
      </p:pic>
      <p:sp>
        <p:nvSpPr>
          <p:cNvPr id="5" name="TextBox 4"/>
          <p:cNvSpPr txBox="1"/>
          <p:nvPr/>
        </p:nvSpPr>
        <p:spPr>
          <a:xfrm>
            <a:off x="285136" y="634717"/>
            <a:ext cx="5181600" cy="6247864"/>
          </a:xfrm>
          <a:prstGeom prst="rect">
            <a:avLst/>
          </a:prstGeom>
          <a:noFill/>
        </p:spPr>
        <p:txBody>
          <a:bodyPr wrap="square" rtlCol="0">
            <a:spAutoFit/>
          </a:bodyPr>
          <a:lstStyle/>
          <a:p>
            <a:r>
              <a:rPr lang="en-GB" sz="2000" b="1" dirty="0">
                <a:latin typeface="Times New Roman" pitchFamily="18" charset="0"/>
                <a:cs typeface="Times New Roman" pitchFamily="18" charset="0"/>
              </a:rPr>
              <a:t>Design Entry: </a:t>
            </a:r>
            <a:endParaRPr lang="en-US" sz="2000" b="1" dirty="0">
              <a:latin typeface="Times New Roman" pitchFamily="18" charset="0"/>
              <a:cs typeface="Times New Roman" pitchFamily="18" charset="0"/>
            </a:endParaRPr>
          </a:p>
          <a:p>
            <a:pPr marL="342900" indent="-342900">
              <a:buFont typeface="Arial" pitchFamily="34" charset="0"/>
              <a:buChar char="•"/>
            </a:pPr>
            <a:r>
              <a:rPr lang="en-GB" sz="2000" dirty="0">
                <a:latin typeface="Times New Roman" pitchFamily="18" charset="0"/>
                <a:cs typeface="Times New Roman" pitchFamily="18" charset="0"/>
              </a:rPr>
              <a:t>The description of the function is made using either a schematic editor, </a:t>
            </a:r>
            <a:r>
              <a:rPr lang="en-GB" sz="2000" dirty="0" smtClean="0">
                <a:latin typeface="Times New Roman" pitchFamily="18" charset="0"/>
                <a:cs typeface="Times New Roman" pitchFamily="18" charset="0"/>
              </a:rPr>
              <a:t>a hardware </a:t>
            </a:r>
            <a:r>
              <a:rPr lang="en-GB" sz="2000" dirty="0">
                <a:latin typeface="Times New Roman" pitchFamily="18" charset="0"/>
                <a:cs typeface="Times New Roman" pitchFamily="18" charset="0"/>
              </a:rPr>
              <a:t>description language (HDL), or a finite state machine (FSM) editor. </a:t>
            </a:r>
            <a:endParaRPr lang="en-GB" sz="2000" dirty="0" smtClean="0">
              <a:latin typeface="Times New Roman" pitchFamily="18" charset="0"/>
              <a:cs typeface="Times New Roman" pitchFamily="18" charset="0"/>
            </a:endParaRPr>
          </a:p>
          <a:p>
            <a:pPr marL="342900" indent="-342900">
              <a:buFont typeface="Arial" pitchFamily="34" charset="0"/>
              <a:buChar char="•"/>
            </a:pPr>
            <a:endParaRPr lang="en-US" sz="2000" dirty="0">
              <a:latin typeface="Times New Roman" pitchFamily="18" charset="0"/>
              <a:cs typeface="Times New Roman" pitchFamily="18" charset="0"/>
            </a:endParaRPr>
          </a:p>
          <a:p>
            <a:pPr marL="342900" indent="-342900">
              <a:buFont typeface="Arial" pitchFamily="34" charset="0"/>
              <a:buChar char="•"/>
            </a:pPr>
            <a:r>
              <a:rPr lang="en-GB" sz="2000" dirty="0">
                <a:latin typeface="Times New Roman" pitchFamily="18" charset="0"/>
                <a:cs typeface="Times New Roman" pitchFamily="18" charset="0"/>
              </a:rPr>
              <a:t>A schematic description is made by selecting components from a given library and connecting them together to build the function circuitry</a:t>
            </a:r>
            <a:r>
              <a:rPr lang="en-GB" sz="2000" dirty="0" smtClean="0">
                <a:latin typeface="Times New Roman" pitchFamily="18" charset="0"/>
                <a:cs typeface="Times New Roman" pitchFamily="18" charset="0"/>
              </a:rPr>
              <a:t>.</a:t>
            </a:r>
          </a:p>
          <a:p>
            <a:pPr marL="342900" indent="-342900">
              <a:buFont typeface="Arial" pitchFamily="34" charset="0"/>
              <a:buChar char="•"/>
            </a:pPr>
            <a:endParaRPr lang="en-US" sz="2000" dirty="0">
              <a:latin typeface="Times New Roman" pitchFamily="18" charset="0"/>
              <a:cs typeface="Times New Roman" pitchFamily="18" charset="0"/>
            </a:endParaRPr>
          </a:p>
          <a:p>
            <a:pPr marL="342900" indent="-342900">
              <a:buFont typeface="Arial" pitchFamily="34" charset="0"/>
              <a:buChar char="•"/>
            </a:pPr>
            <a:r>
              <a:rPr lang="en-GB" sz="2000" dirty="0">
                <a:latin typeface="Times New Roman" pitchFamily="18" charset="0"/>
                <a:cs typeface="Times New Roman" pitchFamily="18" charset="0"/>
              </a:rPr>
              <a:t>This process has the advantage of providing a visual environment that facilitates a direct mapping of the design functions to selected computing blocks</a:t>
            </a:r>
            <a:r>
              <a:rPr lang="en-GB" sz="2000" dirty="0" smtClean="0">
                <a:latin typeface="Times New Roman" pitchFamily="18" charset="0"/>
                <a:cs typeface="Times New Roman" pitchFamily="18" charset="0"/>
              </a:rPr>
              <a:t>.</a:t>
            </a:r>
          </a:p>
          <a:p>
            <a:pPr marL="342900" indent="-342900">
              <a:buFont typeface="Arial" pitchFamily="34" charset="0"/>
              <a:buChar char="•"/>
            </a:pPr>
            <a:endParaRPr lang="en-US" sz="2000" dirty="0">
              <a:latin typeface="Times New Roman" pitchFamily="18" charset="0"/>
              <a:cs typeface="Times New Roman" pitchFamily="18" charset="0"/>
            </a:endParaRPr>
          </a:p>
          <a:p>
            <a:pPr marL="342900" indent="-342900">
              <a:buFont typeface="Arial" pitchFamily="34" charset="0"/>
              <a:buChar char="•"/>
            </a:pPr>
            <a:r>
              <a:rPr lang="en-GB" sz="2000" dirty="0">
                <a:latin typeface="Times New Roman" pitchFamily="18" charset="0"/>
                <a:cs typeface="Times New Roman" pitchFamily="18" charset="0"/>
              </a:rPr>
              <a:t>The final circuit is built in a structural way. However, designs with very large amount of function will not be easy to manage graphically.</a:t>
            </a:r>
          </a:p>
        </p:txBody>
      </p:sp>
      <p:sp>
        <p:nvSpPr>
          <p:cNvPr id="6" name="TextBox 5"/>
          <p:cNvSpPr txBox="1"/>
          <p:nvPr/>
        </p:nvSpPr>
        <p:spPr>
          <a:xfrm>
            <a:off x="5466736" y="6200745"/>
            <a:ext cx="3677264" cy="400110"/>
          </a:xfrm>
          <a:prstGeom prst="rect">
            <a:avLst/>
          </a:prstGeom>
          <a:noFill/>
        </p:spPr>
        <p:txBody>
          <a:bodyPr wrap="square" rtlCol="0">
            <a:spAutoFit/>
          </a:bodyPr>
          <a:lstStyle/>
          <a:p>
            <a:pPr algn="ctr"/>
            <a:r>
              <a:rPr lang="en-US" sz="2000" dirty="0" smtClean="0">
                <a:latin typeface="Times New Roman" pitchFamily="18" charset="0"/>
                <a:cs typeface="Times New Roman" pitchFamily="18" charset="0"/>
              </a:rPr>
              <a:t>Fig: FPGA Design Flow</a:t>
            </a:r>
            <a:endParaRPr lang="en-GB" sz="2000" dirty="0">
              <a:latin typeface="Times New Roman" pitchFamily="18" charset="0"/>
              <a:cs typeface="Times New Roman" pitchFamily="18" charset="0"/>
            </a:endParaRPr>
          </a:p>
        </p:txBody>
      </p:sp>
    </p:spTree>
    <p:extLst>
      <p:ext uri="{BB962C8B-B14F-4D97-AF65-F5344CB8AC3E}">
        <p14:creationId xmlns:p14="http://schemas.microsoft.com/office/powerpoint/2010/main" val="20597527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2127</TotalTime>
  <Words>2905</Words>
  <Application>Microsoft Office PowerPoint</Application>
  <PresentationFormat>On-screen Show (4:3)</PresentationFormat>
  <Paragraphs>274</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VLSI Design Automation Lecture-4 </vt:lpstr>
      <vt:lpstr>Run-Time Reconfiguration</vt:lpstr>
      <vt:lpstr>Run-Time Reconfiguration</vt:lpstr>
      <vt:lpstr>Run-Time Reconfiguration(cont’d)</vt:lpstr>
      <vt:lpstr>Run-Time Reconfiguration(cont’d)</vt:lpstr>
      <vt:lpstr>CPU-RPU communication</vt:lpstr>
      <vt:lpstr>Run-Time Reconfiguration(cont’d)</vt:lpstr>
      <vt:lpstr>Run-Time Reconfiguration(cont’d)</vt:lpstr>
      <vt:lpstr>FPGA Design Flow </vt:lpstr>
      <vt:lpstr>FPGA Design Flow (cont’d)</vt:lpstr>
      <vt:lpstr>FPGA Design Flow (cont’d)</vt:lpstr>
      <vt:lpstr>FPGA Design Flow (cont’d)</vt:lpstr>
      <vt:lpstr>Design Tools</vt:lpstr>
      <vt:lpstr>Logic Synthesis</vt:lpstr>
      <vt:lpstr>Logic Synthesis(cont’d)</vt:lpstr>
      <vt:lpstr>Logic Synthesis(cont’d)</vt:lpstr>
      <vt:lpstr>Multi Level Logic Synthesis</vt:lpstr>
      <vt:lpstr>Directed Acyclic Graph</vt:lpstr>
      <vt:lpstr>Boolean Network</vt:lpstr>
      <vt:lpstr>Logic Synthesis(cont’d)</vt:lpstr>
      <vt:lpstr>Logic Synthesis(cont’d)</vt:lpstr>
      <vt:lpstr>Logic Synthesis(cont’d)</vt:lpstr>
      <vt:lpstr>Binary decision diagram (BDD)</vt:lpstr>
      <vt:lpstr>Binary decision diagram (cont’d)</vt:lpstr>
      <vt:lpstr>Binary decision diagram (cont’d)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FPGA &amp; Reconfigurable Computing</dc:title>
  <dc:creator>Swagata Mandal</dc:creator>
  <cp:lastModifiedBy>Swagata Mandal</cp:lastModifiedBy>
  <cp:revision>90</cp:revision>
  <dcterms:created xsi:type="dcterms:W3CDTF">2019-08-02T06:29:27Z</dcterms:created>
  <dcterms:modified xsi:type="dcterms:W3CDTF">2022-03-22T16:20:28Z</dcterms:modified>
</cp:coreProperties>
</file>