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7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7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95831BC-2151-4CA0-9CF1-FA59E2953377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3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57BC203-07D9-4796-8ADB-48E4267789A1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4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1C1E3A4-615B-40FD-B17E-E8449AE5A5C2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C52EDBC-3480-440E-8ACC-2E652739069D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6</a:t>
            </a:fld>
            <a:endParaRPr b="0" lang="en-IN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040" cy="684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040" cy="684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040" cy="684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040" cy="684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15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-14400" y="0"/>
            <a:ext cx="12052800" cy="6856920"/>
            <a:chOff x="-14400" y="0"/>
            <a:chExt cx="12052800" cy="6856920"/>
          </a:xfrm>
        </p:grpSpPr>
        <p:grpSp>
          <p:nvGrpSpPr>
            <p:cNvPr id="2" name="Group 2"/>
            <p:cNvGrpSpPr/>
            <p:nvPr/>
          </p:nvGrpSpPr>
          <p:grpSpPr>
            <a:xfrm>
              <a:off x="-14400" y="0"/>
              <a:ext cx="1220040" cy="6856920"/>
              <a:chOff x="-14400" y="0"/>
              <a:chExt cx="1220040" cy="685692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114480" y="468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33480" y="217656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28440" y="4021200"/>
                <a:ext cx="189360" cy="1879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200160" y="4680"/>
                <a:ext cx="368640" cy="181008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503280" y="1801800"/>
                <a:ext cx="189360" cy="1879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285840" y="4680"/>
                <a:ext cx="368640" cy="142920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546120" y="0"/>
                <a:ext cx="151200" cy="91188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588960" y="142092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588960" y="90324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2"/>
              <p:cNvSpPr/>
              <p:nvPr/>
            </p:nvSpPr>
            <p:spPr>
              <a:xfrm>
                <a:off x="641520" y="0"/>
                <a:ext cx="421200" cy="52596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CustomShape 13"/>
              <p:cNvSpPr/>
              <p:nvPr/>
            </p:nvSpPr>
            <p:spPr>
              <a:xfrm>
                <a:off x="1020600" y="488880"/>
                <a:ext cx="160920" cy="14652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" name="CustomShape 14"/>
              <p:cNvSpPr/>
              <p:nvPr/>
            </p:nvSpPr>
            <p:spPr>
              <a:xfrm>
                <a:off x="-4680" y="9360"/>
                <a:ext cx="3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 w="9360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CustomShape 15"/>
              <p:cNvSpPr/>
              <p:nvPr/>
            </p:nvSpPr>
            <p:spPr>
              <a:xfrm>
                <a:off x="9360" y="1801800"/>
                <a:ext cx="122760" cy="12600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-9360" y="3549600"/>
                <a:ext cx="146520" cy="47988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128520" y="1382760"/>
                <a:ext cx="141840" cy="47520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204840" y="1849320"/>
                <a:ext cx="113400" cy="10692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133200" y="466236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223920" y="5041800"/>
                <a:ext cx="368640" cy="180072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52560" y="448164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" name="CustomShape 22"/>
              <p:cNvSpPr/>
              <p:nvPr/>
            </p:nvSpPr>
            <p:spPr>
              <a:xfrm>
                <a:off x="-14400" y="5627520"/>
                <a:ext cx="84600" cy="121500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" name="CustomShape 23"/>
              <p:cNvSpPr/>
              <p:nvPr/>
            </p:nvSpPr>
            <p:spPr>
              <a:xfrm>
                <a:off x="527040" y="4867200"/>
                <a:ext cx="189360" cy="1879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309600" y="5423040"/>
                <a:ext cx="373680" cy="142452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569880" y="5945040"/>
                <a:ext cx="151200" cy="91188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612720" y="524664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612720" y="576432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669960" y="6330960"/>
                <a:ext cx="416520" cy="51660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1049400" y="6221520"/>
                <a:ext cx="156240" cy="14652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" name="Group 30"/>
            <p:cNvGrpSpPr/>
            <p:nvPr/>
          </p:nvGrpSpPr>
          <p:grpSpPr>
            <a:xfrm>
              <a:off x="11364840" y="0"/>
              <a:ext cx="673560" cy="6847560"/>
              <a:chOff x="11364840" y="0"/>
              <a:chExt cx="673560" cy="6847560"/>
            </a:xfrm>
          </p:grpSpPr>
          <p:sp>
            <p:nvSpPr>
              <p:cNvPr id="31" name="CustomShape 31"/>
              <p:cNvSpPr/>
              <p:nvPr/>
            </p:nvSpPr>
            <p:spPr>
              <a:xfrm>
                <a:off x="11484000" y="0"/>
                <a:ext cx="416520" cy="51156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" name="CustomShape 32"/>
              <p:cNvSpPr/>
              <p:nvPr/>
            </p:nvSpPr>
            <p:spPr>
              <a:xfrm>
                <a:off x="11364840" y="474840"/>
                <a:ext cx="156240" cy="15120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" name="CustomShape 33"/>
              <p:cNvSpPr/>
              <p:nvPr/>
            </p:nvSpPr>
            <p:spPr>
              <a:xfrm>
                <a:off x="11631600" y="1539720"/>
                <a:ext cx="18792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11531520" y="5694480"/>
                <a:ext cx="297360" cy="115308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11773080" y="5551560"/>
                <a:ext cx="156240" cy="15444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11711160" y="4680"/>
                <a:ext cx="303840" cy="154368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11636280" y="4867200"/>
                <a:ext cx="187920" cy="1879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11441160" y="5046840"/>
                <a:ext cx="306720" cy="180072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11849040" y="6416640"/>
                <a:ext cx="189360" cy="1879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11939760" y="6595920"/>
                <a:ext cx="22680" cy="25128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41" name="Google Shape;57;p16" descr="\\DROBO-FS\QuickDrops\JB\PPTX NG\Droplets\LightingOverlay.png"/>
          <p:cNvPicPr/>
          <p:nvPr/>
        </p:nvPicPr>
        <p:blipFill>
          <a:blip r:embed="rId4">
            <a:alphaModFix amt="30000"/>
          </a:blip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grpSp>
        <p:nvGrpSpPr>
          <p:cNvPr id="42" name="Group 41"/>
          <p:cNvGrpSpPr/>
          <p:nvPr/>
        </p:nvGrpSpPr>
        <p:grpSpPr>
          <a:xfrm>
            <a:off x="0" y="0"/>
            <a:ext cx="2304000" cy="6856920"/>
            <a:chOff x="0" y="0"/>
            <a:chExt cx="2304000" cy="6856920"/>
          </a:xfrm>
        </p:grpSpPr>
        <p:sp>
          <p:nvSpPr>
            <p:cNvPr id="43" name="CustomShape 42"/>
            <p:cNvSpPr/>
            <p:nvPr/>
          </p:nvSpPr>
          <p:spPr>
            <a:xfrm>
              <a:off x="1209600" y="4680"/>
              <a:ext cx="22680" cy="218016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3"/>
            <p:cNvSpPr/>
            <p:nvPr/>
          </p:nvSpPr>
          <p:spPr>
            <a:xfrm>
              <a:off x="1128600" y="2176560"/>
              <a:ext cx="189360" cy="18936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4"/>
            <p:cNvSpPr/>
            <p:nvPr/>
          </p:nvSpPr>
          <p:spPr>
            <a:xfrm>
              <a:off x="1123920" y="4021200"/>
              <a:ext cx="189360" cy="1879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5"/>
            <p:cNvSpPr/>
            <p:nvPr/>
          </p:nvSpPr>
          <p:spPr>
            <a:xfrm>
              <a:off x="414360" y="9360"/>
              <a:ext cx="27360" cy="448056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6"/>
            <p:cNvSpPr/>
            <p:nvPr/>
          </p:nvSpPr>
          <p:spPr>
            <a:xfrm>
              <a:off x="333360" y="4481640"/>
              <a:ext cx="189360" cy="18936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7"/>
            <p:cNvSpPr/>
            <p:nvPr/>
          </p:nvSpPr>
          <p:spPr>
            <a:xfrm>
              <a:off x="190440" y="9360"/>
              <a:ext cx="151200" cy="90684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48"/>
            <p:cNvSpPr/>
            <p:nvPr/>
          </p:nvSpPr>
          <p:spPr>
            <a:xfrm>
              <a:off x="1290600" y="14400"/>
              <a:ext cx="375120" cy="1800720"/>
            </a:xfrm>
            <a:custGeom>
              <a:avLst/>
              <a:gdLst/>
              <a:ah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49"/>
            <p:cNvSpPr/>
            <p:nvPr/>
          </p:nvSpPr>
          <p:spPr>
            <a:xfrm>
              <a:off x="1600200" y="1801800"/>
              <a:ext cx="189360" cy="1879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0"/>
            <p:cNvSpPr/>
            <p:nvPr/>
          </p:nvSpPr>
          <p:spPr>
            <a:xfrm>
              <a:off x="1380960" y="9360"/>
              <a:ext cx="370440" cy="142452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1"/>
            <p:cNvSpPr/>
            <p:nvPr/>
          </p:nvSpPr>
          <p:spPr>
            <a:xfrm>
              <a:off x="1643040" y="0"/>
              <a:ext cx="151200" cy="91188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2"/>
            <p:cNvSpPr/>
            <p:nvPr/>
          </p:nvSpPr>
          <p:spPr>
            <a:xfrm>
              <a:off x="1685880" y="1420920"/>
              <a:ext cx="189360" cy="18936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3"/>
            <p:cNvSpPr/>
            <p:nvPr/>
          </p:nvSpPr>
          <p:spPr>
            <a:xfrm>
              <a:off x="1685880" y="903240"/>
              <a:ext cx="189360" cy="18936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4"/>
            <p:cNvSpPr/>
            <p:nvPr/>
          </p:nvSpPr>
          <p:spPr>
            <a:xfrm>
              <a:off x="1743120" y="4680"/>
              <a:ext cx="417960" cy="521280"/>
            </a:xfrm>
            <a:custGeom>
              <a:avLst/>
              <a:gdLst/>
              <a:ah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5"/>
            <p:cNvSpPr/>
            <p:nvPr/>
          </p:nvSpPr>
          <p:spPr>
            <a:xfrm>
              <a:off x="2119320" y="488880"/>
              <a:ext cx="160920" cy="146520"/>
            </a:xfrm>
            <a:custGeom>
              <a:avLst/>
              <a:gdLst/>
              <a:ah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6"/>
            <p:cNvSpPr/>
            <p:nvPr/>
          </p:nvSpPr>
          <p:spPr>
            <a:xfrm>
              <a:off x="952560" y="4680"/>
              <a:ext cx="151200" cy="90684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7"/>
            <p:cNvSpPr/>
            <p:nvPr/>
          </p:nvSpPr>
          <p:spPr>
            <a:xfrm>
              <a:off x="866880" y="903240"/>
              <a:ext cx="189360" cy="18936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58"/>
            <p:cNvSpPr/>
            <p:nvPr/>
          </p:nvSpPr>
          <p:spPr>
            <a:xfrm>
              <a:off x="890640" y="1554120"/>
              <a:ext cx="189360" cy="18936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59"/>
            <p:cNvSpPr/>
            <p:nvPr/>
          </p:nvSpPr>
          <p:spPr>
            <a:xfrm>
              <a:off x="738360" y="5622840"/>
              <a:ext cx="336960" cy="1215000"/>
            </a:xfrm>
            <a:custGeom>
              <a:avLst/>
              <a:gdLst/>
              <a:ah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0"/>
            <p:cNvSpPr/>
            <p:nvPr/>
          </p:nvSpPr>
          <p:spPr>
            <a:xfrm>
              <a:off x="647640" y="5479920"/>
              <a:ext cx="156240" cy="156240"/>
            </a:xfrm>
            <a:custGeom>
              <a:avLst/>
              <a:gdLst/>
              <a:ah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1"/>
            <p:cNvSpPr/>
            <p:nvPr/>
          </p:nvSpPr>
          <p:spPr>
            <a:xfrm>
              <a:off x="66600" y="903240"/>
              <a:ext cx="189360" cy="18936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2"/>
            <p:cNvSpPr/>
            <p:nvPr/>
          </p:nvSpPr>
          <p:spPr>
            <a:xfrm>
              <a:off x="0" y="3897360"/>
              <a:ext cx="132120" cy="265680"/>
            </a:xfrm>
            <a:custGeom>
              <a:avLst/>
              <a:gdLst/>
              <a:ah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3"/>
            <p:cNvSpPr/>
            <p:nvPr/>
          </p:nvSpPr>
          <p:spPr>
            <a:xfrm>
              <a:off x="66600" y="4149720"/>
              <a:ext cx="189360" cy="1879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4"/>
            <p:cNvSpPr/>
            <p:nvPr/>
          </p:nvSpPr>
          <p:spPr>
            <a:xfrm>
              <a:off x="0" y="1644480"/>
              <a:ext cx="132120" cy="268920"/>
            </a:xfrm>
            <a:custGeom>
              <a:avLst/>
              <a:gdLst/>
              <a:ah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5"/>
            <p:cNvSpPr/>
            <p:nvPr/>
          </p:nvSpPr>
          <p:spPr>
            <a:xfrm>
              <a:off x="66600" y="1468440"/>
              <a:ext cx="189360" cy="18936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6"/>
            <p:cNvSpPr/>
            <p:nvPr/>
          </p:nvSpPr>
          <p:spPr>
            <a:xfrm>
              <a:off x="695160" y="4680"/>
              <a:ext cx="308520" cy="1557720"/>
            </a:xfrm>
            <a:custGeom>
              <a:avLst/>
              <a:gdLst/>
              <a:ah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7"/>
            <p:cNvSpPr/>
            <p:nvPr/>
          </p:nvSpPr>
          <p:spPr>
            <a:xfrm>
              <a:off x="57240" y="4881600"/>
              <a:ext cx="189360" cy="1879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68"/>
            <p:cNvSpPr/>
            <p:nvPr/>
          </p:nvSpPr>
          <p:spPr>
            <a:xfrm>
              <a:off x="138240" y="5060880"/>
              <a:ext cx="303840" cy="1776960"/>
            </a:xfrm>
            <a:custGeom>
              <a:avLst/>
              <a:gdLst/>
              <a:ah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69"/>
            <p:cNvSpPr/>
            <p:nvPr/>
          </p:nvSpPr>
          <p:spPr>
            <a:xfrm>
              <a:off x="561960" y="6431040"/>
              <a:ext cx="189360" cy="1879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0"/>
            <p:cNvSpPr/>
            <p:nvPr/>
          </p:nvSpPr>
          <p:spPr>
            <a:xfrm>
              <a:off x="642960" y="6610320"/>
              <a:ext cx="22680" cy="24192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1"/>
            <p:cNvSpPr/>
            <p:nvPr/>
          </p:nvSpPr>
          <p:spPr>
            <a:xfrm>
              <a:off x="76320" y="6431040"/>
              <a:ext cx="189360" cy="1879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2"/>
            <p:cNvSpPr/>
            <p:nvPr/>
          </p:nvSpPr>
          <p:spPr>
            <a:xfrm>
              <a:off x="0" y="5978520"/>
              <a:ext cx="189360" cy="460800"/>
            </a:xfrm>
            <a:custGeom>
              <a:avLst/>
              <a:gdLst/>
              <a:ah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3"/>
            <p:cNvSpPr/>
            <p:nvPr/>
          </p:nvSpPr>
          <p:spPr>
            <a:xfrm>
              <a:off x="1014480" y="1801800"/>
              <a:ext cx="213120" cy="754560"/>
            </a:xfrm>
            <a:custGeom>
              <a:avLst/>
              <a:gdLst/>
              <a:ah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4"/>
            <p:cNvSpPr/>
            <p:nvPr/>
          </p:nvSpPr>
          <p:spPr>
            <a:xfrm>
              <a:off x="938160" y="2548080"/>
              <a:ext cx="165600" cy="159120"/>
            </a:xfrm>
            <a:custGeom>
              <a:avLst/>
              <a:gdLst/>
              <a:ah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5"/>
            <p:cNvSpPr/>
            <p:nvPr/>
          </p:nvSpPr>
          <p:spPr>
            <a:xfrm>
              <a:off x="595440" y="4680"/>
              <a:ext cx="637200" cy="4024800"/>
            </a:xfrm>
            <a:custGeom>
              <a:avLst/>
              <a:gdLst/>
              <a:ah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6"/>
            <p:cNvSpPr/>
            <p:nvPr/>
          </p:nvSpPr>
          <p:spPr>
            <a:xfrm>
              <a:off x="1224000" y="1382760"/>
              <a:ext cx="141840" cy="475200"/>
            </a:xfrm>
            <a:custGeom>
              <a:avLst/>
              <a:gdLst/>
              <a:ah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7"/>
            <p:cNvSpPr/>
            <p:nvPr/>
          </p:nvSpPr>
          <p:spPr>
            <a:xfrm>
              <a:off x="1300320" y="1849320"/>
              <a:ext cx="108360" cy="10692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78"/>
            <p:cNvSpPr/>
            <p:nvPr/>
          </p:nvSpPr>
          <p:spPr>
            <a:xfrm>
              <a:off x="281160" y="3417840"/>
              <a:ext cx="141840" cy="473760"/>
            </a:xfrm>
            <a:custGeom>
              <a:avLst/>
              <a:gdLst/>
              <a:ah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79"/>
            <p:cNvSpPr/>
            <p:nvPr/>
          </p:nvSpPr>
          <p:spPr>
            <a:xfrm>
              <a:off x="237960" y="3882960"/>
              <a:ext cx="108360" cy="10836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0"/>
            <p:cNvSpPr/>
            <p:nvPr/>
          </p:nvSpPr>
          <p:spPr>
            <a:xfrm>
              <a:off x="4680" y="2166840"/>
              <a:ext cx="113400" cy="451440"/>
            </a:xfrm>
            <a:custGeom>
              <a:avLst/>
              <a:gdLst/>
              <a:ah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1"/>
            <p:cNvSpPr/>
            <p:nvPr/>
          </p:nvSpPr>
          <p:spPr>
            <a:xfrm>
              <a:off x="52560" y="2066760"/>
              <a:ext cx="108360" cy="10836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2"/>
            <p:cNvSpPr/>
            <p:nvPr/>
          </p:nvSpPr>
          <p:spPr>
            <a:xfrm>
              <a:off x="1228680" y="4662360"/>
              <a:ext cx="22680" cy="218016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3"/>
            <p:cNvSpPr/>
            <p:nvPr/>
          </p:nvSpPr>
          <p:spPr>
            <a:xfrm>
              <a:off x="1319040" y="5041800"/>
              <a:ext cx="370440" cy="1800720"/>
            </a:xfrm>
            <a:custGeom>
              <a:avLst/>
              <a:gdLst/>
              <a:ah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4"/>
            <p:cNvSpPr/>
            <p:nvPr/>
          </p:nvSpPr>
          <p:spPr>
            <a:xfrm>
              <a:off x="1147680" y="4481640"/>
              <a:ext cx="189360" cy="18936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85"/>
            <p:cNvSpPr/>
            <p:nvPr/>
          </p:nvSpPr>
          <p:spPr>
            <a:xfrm>
              <a:off x="819000" y="3983040"/>
              <a:ext cx="346680" cy="2859480"/>
            </a:xfrm>
            <a:custGeom>
              <a:avLst/>
              <a:gdLst/>
              <a:ah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86"/>
            <p:cNvSpPr/>
            <p:nvPr/>
          </p:nvSpPr>
          <p:spPr>
            <a:xfrm>
              <a:off x="728640" y="3807000"/>
              <a:ext cx="189360" cy="18936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87"/>
            <p:cNvSpPr/>
            <p:nvPr/>
          </p:nvSpPr>
          <p:spPr>
            <a:xfrm>
              <a:off x="1623960" y="4867200"/>
              <a:ext cx="189360" cy="1879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88"/>
            <p:cNvSpPr/>
            <p:nvPr/>
          </p:nvSpPr>
          <p:spPr>
            <a:xfrm>
              <a:off x="1405080" y="5423040"/>
              <a:ext cx="370440" cy="142452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89"/>
            <p:cNvSpPr/>
            <p:nvPr/>
          </p:nvSpPr>
          <p:spPr>
            <a:xfrm>
              <a:off x="1666800" y="5945040"/>
              <a:ext cx="151200" cy="91188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90"/>
            <p:cNvSpPr/>
            <p:nvPr/>
          </p:nvSpPr>
          <p:spPr>
            <a:xfrm>
              <a:off x="1709640" y="5246640"/>
              <a:ext cx="189360" cy="18936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91"/>
            <p:cNvSpPr/>
            <p:nvPr/>
          </p:nvSpPr>
          <p:spPr>
            <a:xfrm>
              <a:off x="1709640" y="5764320"/>
              <a:ext cx="189360" cy="18936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92"/>
            <p:cNvSpPr/>
            <p:nvPr/>
          </p:nvSpPr>
          <p:spPr>
            <a:xfrm>
              <a:off x="1766880" y="6330960"/>
              <a:ext cx="417960" cy="525960"/>
            </a:xfrm>
            <a:custGeom>
              <a:avLst/>
              <a:gdLst/>
              <a:ah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93"/>
            <p:cNvSpPr/>
            <p:nvPr/>
          </p:nvSpPr>
          <p:spPr>
            <a:xfrm>
              <a:off x="2147760" y="6221520"/>
              <a:ext cx="156240" cy="146520"/>
            </a:xfrm>
            <a:custGeom>
              <a:avLst/>
              <a:gdLst/>
              <a:ah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4"/>
            <p:cNvSpPr/>
            <p:nvPr/>
          </p:nvSpPr>
          <p:spPr>
            <a:xfrm>
              <a:off x="504720" y="9360"/>
              <a:ext cx="232200" cy="5102640"/>
            </a:xfrm>
            <a:custGeom>
              <a:avLst/>
              <a:gdLst/>
              <a:ah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95"/>
            <p:cNvSpPr/>
            <p:nvPr/>
          </p:nvSpPr>
          <p:spPr>
            <a:xfrm>
              <a:off x="633240" y="5103720"/>
              <a:ext cx="184680" cy="184680"/>
            </a:xfrm>
            <a:custGeom>
              <a:avLst/>
              <a:gdLst/>
              <a:ah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b95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PlaceHolder 96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</a:t>
            </a:r>
            <a:r>
              <a:rPr b="0" lang="en-IN" sz="1800" spc="-1" strike="noStrike">
                <a:latin typeface="Arial"/>
              </a:rPr>
              <a:t>li</a:t>
            </a:r>
            <a:r>
              <a:rPr b="0" lang="en-IN" sz="1800" spc="-1" strike="noStrike">
                <a:latin typeface="Arial"/>
              </a:rPr>
              <a:t>c</a:t>
            </a:r>
            <a:r>
              <a:rPr b="0" lang="en-IN" sz="1800" spc="-1" strike="noStrike">
                <a:latin typeface="Arial"/>
              </a:rPr>
              <a:t>k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o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d</a:t>
            </a:r>
            <a:r>
              <a:rPr b="0" lang="en-IN" sz="1800" spc="-1" strike="noStrike">
                <a:latin typeface="Arial"/>
              </a:rPr>
              <a:t>i</a:t>
            </a:r>
            <a:r>
              <a:rPr b="0" lang="en-IN" sz="1800" spc="-1" strike="noStrike">
                <a:latin typeface="Arial"/>
              </a:rPr>
              <a:t>t 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h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i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l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x</a:t>
            </a:r>
            <a:r>
              <a:rPr b="0" lang="en-IN" sz="1800" spc="-1" strike="noStrike">
                <a:latin typeface="Arial"/>
              </a:rPr>
              <a:t>t </a:t>
            </a:r>
            <a:r>
              <a:rPr b="0" lang="en-IN" sz="1800" spc="-1" strike="noStrike">
                <a:latin typeface="Arial"/>
              </a:rPr>
              <a:t>f</a:t>
            </a:r>
            <a:r>
              <a:rPr b="0" lang="en-IN" sz="1800" spc="-1" strike="noStrike">
                <a:latin typeface="Arial"/>
              </a:rPr>
              <a:t>o</a:t>
            </a:r>
            <a:r>
              <a:rPr b="0" lang="en-IN" sz="1800" spc="-1" strike="noStrike">
                <a:latin typeface="Arial"/>
              </a:rPr>
              <a:t>r</a:t>
            </a:r>
            <a:r>
              <a:rPr b="0" lang="en-IN" sz="1800" spc="-1" strike="noStrike">
                <a:latin typeface="Arial"/>
              </a:rPr>
              <a:t>m</a:t>
            </a:r>
            <a:r>
              <a:rPr b="0" lang="en-IN" sz="1800" spc="-1" strike="noStrike">
                <a:latin typeface="Arial"/>
              </a:rPr>
              <a:t>a</a:t>
            </a:r>
            <a:r>
              <a:rPr b="0" lang="en-IN" sz="1800" spc="-1" strike="noStrike">
                <a:latin typeface="Arial"/>
              </a:rPr>
              <a:t>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8" name="PlaceHolder 9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0;p15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grpSp>
        <p:nvGrpSpPr>
          <p:cNvPr id="136" name="Group 1"/>
          <p:cNvGrpSpPr/>
          <p:nvPr/>
        </p:nvGrpSpPr>
        <p:grpSpPr>
          <a:xfrm>
            <a:off x="-14400" y="0"/>
            <a:ext cx="12052800" cy="6856920"/>
            <a:chOff x="-14400" y="0"/>
            <a:chExt cx="12052800" cy="6856920"/>
          </a:xfrm>
        </p:grpSpPr>
        <p:grpSp>
          <p:nvGrpSpPr>
            <p:cNvPr id="137" name="Group 2"/>
            <p:cNvGrpSpPr/>
            <p:nvPr/>
          </p:nvGrpSpPr>
          <p:grpSpPr>
            <a:xfrm>
              <a:off x="-14400" y="0"/>
              <a:ext cx="1220040" cy="6856920"/>
              <a:chOff x="-14400" y="0"/>
              <a:chExt cx="1220040" cy="6856920"/>
            </a:xfrm>
          </p:grpSpPr>
          <p:sp>
            <p:nvSpPr>
              <p:cNvPr id="138" name="CustomShape 3"/>
              <p:cNvSpPr/>
              <p:nvPr/>
            </p:nvSpPr>
            <p:spPr>
              <a:xfrm>
                <a:off x="114480" y="468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CustomShape 4"/>
              <p:cNvSpPr/>
              <p:nvPr/>
            </p:nvSpPr>
            <p:spPr>
              <a:xfrm>
                <a:off x="33480" y="217656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CustomShape 5"/>
              <p:cNvSpPr/>
              <p:nvPr/>
            </p:nvSpPr>
            <p:spPr>
              <a:xfrm>
                <a:off x="28440" y="4021200"/>
                <a:ext cx="189360" cy="1879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CustomShape 6"/>
              <p:cNvSpPr/>
              <p:nvPr/>
            </p:nvSpPr>
            <p:spPr>
              <a:xfrm>
                <a:off x="200160" y="4680"/>
                <a:ext cx="368640" cy="181008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CustomShape 7"/>
              <p:cNvSpPr/>
              <p:nvPr/>
            </p:nvSpPr>
            <p:spPr>
              <a:xfrm>
                <a:off x="503280" y="1801800"/>
                <a:ext cx="189360" cy="1879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CustomShape 8"/>
              <p:cNvSpPr/>
              <p:nvPr/>
            </p:nvSpPr>
            <p:spPr>
              <a:xfrm>
                <a:off x="285840" y="4680"/>
                <a:ext cx="368640" cy="142920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CustomShape 9"/>
              <p:cNvSpPr/>
              <p:nvPr/>
            </p:nvSpPr>
            <p:spPr>
              <a:xfrm>
                <a:off x="546120" y="0"/>
                <a:ext cx="151200" cy="91188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CustomShape 10"/>
              <p:cNvSpPr/>
              <p:nvPr/>
            </p:nvSpPr>
            <p:spPr>
              <a:xfrm>
                <a:off x="588960" y="142092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CustomShape 11"/>
              <p:cNvSpPr/>
              <p:nvPr/>
            </p:nvSpPr>
            <p:spPr>
              <a:xfrm>
                <a:off x="588960" y="90324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12"/>
              <p:cNvSpPr/>
              <p:nvPr/>
            </p:nvSpPr>
            <p:spPr>
              <a:xfrm>
                <a:off x="641520" y="0"/>
                <a:ext cx="421200" cy="52596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CustomShape 13"/>
              <p:cNvSpPr/>
              <p:nvPr/>
            </p:nvSpPr>
            <p:spPr>
              <a:xfrm>
                <a:off x="1020600" y="488880"/>
                <a:ext cx="160920" cy="14652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CustomShape 14"/>
              <p:cNvSpPr/>
              <p:nvPr/>
            </p:nvSpPr>
            <p:spPr>
              <a:xfrm>
                <a:off x="-4680" y="9360"/>
                <a:ext cx="3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 w="9360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CustomShape 15"/>
              <p:cNvSpPr/>
              <p:nvPr/>
            </p:nvSpPr>
            <p:spPr>
              <a:xfrm>
                <a:off x="9360" y="1801800"/>
                <a:ext cx="122760" cy="12600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CustomShape 16"/>
              <p:cNvSpPr/>
              <p:nvPr/>
            </p:nvSpPr>
            <p:spPr>
              <a:xfrm>
                <a:off x="-9360" y="3549600"/>
                <a:ext cx="146520" cy="47988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CustomShape 17"/>
              <p:cNvSpPr/>
              <p:nvPr/>
            </p:nvSpPr>
            <p:spPr>
              <a:xfrm>
                <a:off x="128520" y="1382760"/>
                <a:ext cx="141840" cy="47520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CustomShape 18"/>
              <p:cNvSpPr/>
              <p:nvPr/>
            </p:nvSpPr>
            <p:spPr>
              <a:xfrm>
                <a:off x="204840" y="1849320"/>
                <a:ext cx="113400" cy="10692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CustomShape 19"/>
              <p:cNvSpPr/>
              <p:nvPr/>
            </p:nvSpPr>
            <p:spPr>
              <a:xfrm>
                <a:off x="133200" y="466236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CustomShape 20"/>
              <p:cNvSpPr/>
              <p:nvPr/>
            </p:nvSpPr>
            <p:spPr>
              <a:xfrm>
                <a:off x="223920" y="5041800"/>
                <a:ext cx="368640" cy="180072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CustomShape 21"/>
              <p:cNvSpPr/>
              <p:nvPr/>
            </p:nvSpPr>
            <p:spPr>
              <a:xfrm>
                <a:off x="52560" y="448164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CustomShape 22"/>
              <p:cNvSpPr/>
              <p:nvPr/>
            </p:nvSpPr>
            <p:spPr>
              <a:xfrm>
                <a:off x="-14400" y="5627520"/>
                <a:ext cx="84600" cy="121500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23"/>
              <p:cNvSpPr/>
              <p:nvPr/>
            </p:nvSpPr>
            <p:spPr>
              <a:xfrm>
                <a:off x="527040" y="4867200"/>
                <a:ext cx="189360" cy="1879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CustomShape 24"/>
              <p:cNvSpPr/>
              <p:nvPr/>
            </p:nvSpPr>
            <p:spPr>
              <a:xfrm>
                <a:off x="309600" y="5423040"/>
                <a:ext cx="373680" cy="142452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CustomShape 25"/>
              <p:cNvSpPr/>
              <p:nvPr/>
            </p:nvSpPr>
            <p:spPr>
              <a:xfrm>
                <a:off x="569880" y="5945040"/>
                <a:ext cx="151200" cy="91188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26"/>
              <p:cNvSpPr/>
              <p:nvPr/>
            </p:nvSpPr>
            <p:spPr>
              <a:xfrm>
                <a:off x="612720" y="524664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27"/>
              <p:cNvSpPr/>
              <p:nvPr/>
            </p:nvSpPr>
            <p:spPr>
              <a:xfrm>
                <a:off x="612720" y="576432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28"/>
              <p:cNvSpPr/>
              <p:nvPr/>
            </p:nvSpPr>
            <p:spPr>
              <a:xfrm>
                <a:off x="669960" y="6330960"/>
                <a:ext cx="416520" cy="51660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29"/>
              <p:cNvSpPr/>
              <p:nvPr/>
            </p:nvSpPr>
            <p:spPr>
              <a:xfrm>
                <a:off x="1049400" y="6221520"/>
                <a:ext cx="156240" cy="14652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5" name="Group 30"/>
            <p:cNvGrpSpPr/>
            <p:nvPr/>
          </p:nvGrpSpPr>
          <p:grpSpPr>
            <a:xfrm>
              <a:off x="11364840" y="0"/>
              <a:ext cx="673560" cy="6847560"/>
              <a:chOff x="11364840" y="0"/>
              <a:chExt cx="673560" cy="6847560"/>
            </a:xfrm>
          </p:grpSpPr>
          <p:sp>
            <p:nvSpPr>
              <p:cNvPr id="166" name="CustomShape 31"/>
              <p:cNvSpPr/>
              <p:nvPr/>
            </p:nvSpPr>
            <p:spPr>
              <a:xfrm>
                <a:off x="11484000" y="0"/>
                <a:ext cx="416520" cy="51156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CustomShape 32"/>
              <p:cNvSpPr/>
              <p:nvPr/>
            </p:nvSpPr>
            <p:spPr>
              <a:xfrm>
                <a:off x="11364840" y="474840"/>
                <a:ext cx="156240" cy="15120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CustomShape 33"/>
              <p:cNvSpPr/>
              <p:nvPr/>
            </p:nvSpPr>
            <p:spPr>
              <a:xfrm>
                <a:off x="11631600" y="1539720"/>
                <a:ext cx="18792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" name="CustomShape 34"/>
              <p:cNvSpPr/>
              <p:nvPr/>
            </p:nvSpPr>
            <p:spPr>
              <a:xfrm>
                <a:off x="11531520" y="5694480"/>
                <a:ext cx="297360" cy="115308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CustomShape 35"/>
              <p:cNvSpPr/>
              <p:nvPr/>
            </p:nvSpPr>
            <p:spPr>
              <a:xfrm>
                <a:off x="11773080" y="5551560"/>
                <a:ext cx="156240" cy="15444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CustomShape 36"/>
              <p:cNvSpPr/>
              <p:nvPr/>
            </p:nvSpPr>
            <p:spPr>
              <a:xfrm>
                <a:off x="11711160" y="4680"/>
                <a:ext cx="303840" cy="154368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37"/>
              <p:cNvSpPr/>
              <p:nvPr/>
            </p:nvSpPr>
            <p:spPr>
              <a:xfrm>
                <a:off x="11636280" y="4867200"/>
                <a:ext cx="187920" cy="1879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CustomShape 38"/>
              <p:cNvSpPr/>
              <p:nvPr/>
            </p:nvSpPr>
            <p:spPr>
              <a:xfrm>
                <a:off x="11441160" y="5046840"/>
                <a:ext cx="306720" cy="180072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CustomShape 39"/>
              <p:cNvSpPr/>
              <p:nvPr/>
            </p:nvSpPr>
            <p:spPr>
              <a:xfrm>
                <a:off x="11849040" y="6416640"/>
                <a:ext cx="189360" cy="1879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CustomShape 40"/>
              <p:cNvSpPr/>
              <p:nvPr/>
            </p:nvSpPr>
            <p:spPr>
              <a:xfrm>
                <a:off x="11939760" y="6595920"/>
                <a:ext cx="22680" cy="25128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6" name="PlaceHolder 4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7" name="PlaceHolder 4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10;p15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grpSp>
        <p:nvGrpSpPr>
          <p:cNvPr id="215" name="Group 1"/>
          <p:cNvGrpSpPr/>
          <p:nvPr/>
        </p:nvGrpSpPr>
        <p:grpSpPr>
          <a:xfrm>
            <a:off x="-14400" y="0"/>
            <a:ext cx="12052800" cy="6856920"/>
            <a:chOff x="-14400" y="0"/>
            <a:chExt cx="12052800" cy="6856920"/>
          </a:xfrm>
        </p:grpSpPr>
        <p:grpSp>
          <p:nvGrpSpPr>
            <p:cNvPr id="216" name="Group 2"/>
            <p:cNvGrpSpPr/>
            <p:nvPr/>
          </p:nvGrpSpPr>
          <p:grpSpPr>
            <a:xfrm>
              <a:off x="-14400" y="0"/>
              <a:ext cx="1220040" cy="6856920"/>
              <a:chOff x="-14400" y="0"/>
              <a:chExt cx="1220040" cy="6856920"/>
            </a:xfrm>
          </p:grpSpPr>
          <p:sp>
            <p:nvSpPr>
              <p:cNvPr id="217" name="CustomShape 3"/>
              <p:cNvSpPr/>
              <p:nvPr/>
            </p:nvSpPr>
            <p:spPr>
              <a:xfrm>
                <a:off x="114480" y="468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CustomShape 4"/>
              <p:cNvSpPr/>
              <p:nvPr/>
            </p:nvSpPr>
            <p:spPr>
              <a:xfrm>
                <a:off x="33480" y="217656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CustomShape 5"/>
              <p:cNvSpPr/>
              <p:nvPr/>
            </p:nvSpPr>
            <p:spPr>
              <a:xfrm>
                <a:off x="28440" y="4021200"/>
                <a:ext cx="189360" cy="1879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" name="CustomShape 6"/>
              <p:cNvSpPr/>
              <p:nvPr/>
            </p:nvSpPr>
            <p:spPr>
              <a:xfrm>
                <a:off x="200160" y="4680"/>
                <a:ext cx="368640" cy="181008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CustomShape 7"/>
              <p:cNvSpPr/>
              <p:nvPr/>
            </p:nvSpPr>
            <p:spPr>
              <a:xfrm>
                <a:off x="503280" y="1801800"/>
                <a:ext cx="189360" cy="1879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" name="CustomShape 8"/>
              <p:cNvSpPr/>
              <p:nvPr/>
            </p:nvSpPr>
            <p:spPr>
              <a:xfrm>
                <a:off x="285840" y="4680"/>
                <a:ext cx="368640" cy="142920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" name="CustomShape 9"/>
              <p:cNvSpPr/>
              <p:nvPr/>
            </p:nvSpPr>
            <p:spPr>
              <a:xfrm>
                <a:off x="546120" y="0"/>
                <a:ext cx="151200" cy="91188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" name="CustomShape 10"/>
              <p:cNvSpPr/>
              <p:nvPr/>
            </p:nvSpPr>
            <p:spPr>
              <a:xfrm>
                <a:off x="588960" y="142092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" name="CustomShape 11"/>
              <p:cNvSpPr/>
              <p:nvPr/>
            </p:nvSpPr>
            <p:spPr>
              <a:xfrm>
                <a:off x="588960" y="90324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" name="CustomShape 12"/>
              <p:cNvSpPr/>
              <p:nvPr/>
            </p:nvSpPr>
            <p:spPr>
              <a:xfrm>
                <a:off x="641520" y="0"/>
                <a:ext cx="421200" cy="52596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" name="CustomShape 13"/>
              <p:cNvSpPr/>
              <p:nvPr/>
            </p:nvSpPr>
            <p:spPr>
              <a:xfrm>
                <a:off x="1020600" y="488880"/>
                <a:ext cx="160920" cy="14652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" name="CustomShape 14"/>
              <p:cNvSpPr/>
              <p:nvPr/>
            </p:nvSpPr>
            <p:spPr>
              <a:xfrm>
                <a:off x="-4680" y="9360"/>
                <a:ext cx="3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 w="9360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" name="CustomShape 15"/>
              <p:cNvSpPr/>
              <p:nvPr/>
            </p:nvSpPr>
            <p:spPr>
              <a:xfrm>
                <a:off x="9360" y="1801800"/>
                <a:ext cx="122760" cy="12600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CustomShape 16"/>
              <p:cNvSpPr/>
              <p:nvPr/>
            </p:nvSpPr>
            <p:spPr>
              <a:xfrm>
                <a:off x="-9360" y="3549600"/>
                <a:ext cx="146520" cy="47988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" name="CustomShape 17"/>
              <p:cNvSpPr/>
              <p:nvPr/>
            </p:nvSpPr>
            <p:spPr>
              <a:xfrm>
                <a:off x="128520" y="1382760"/>
                <a:ext cx="141840" cy="47520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" name="CustomShape 18"/>
              <p:cNvSpPr/>
              <p:nvPr/>
            </p:nvSpPr>
            <p:spPr>
              <a:xfrm>
                <a:off x="204840" y="1849320"/>
                <a:ext cx="113400" cy="10692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" name="CustomShape 19"/>
              <p:cNvSpPr/>
              <p:nvPr/>
            </p:nvSpPr>
            <p:spPr>
              <a:xfrm>
                <a:off x="133200" y="466236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" name="CustomShape 20"/>
              <p:cNvSpPr/>
              <p:nvPr/>
            </p:nvSpPr>
            <p:spPr>
              <a:xfrm>
                <a:off x="223920" y="5041800"/>
                <a:ext cx="368640" cy="180072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" name="CustomShape 21"/>
              <p:cNvSpPr/>
              <p:nvPr/>
            </p:nvSpPr>
            <p:spPr>
              <a:xfrm>
                <a:off x="52560" y="448164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" name="CustomShape 22"/>
              <p:cNvSpPr/>
              <p:nvPr/>
            </p:nvSpPr>
            <p:spPr>
              <a:xfrm>
                <a:off x="-14400" y="5627520"/>
                <a:ext cx="84600" cy="121500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CustomShape 23"/>
              <p:cNvSpPr/>
              <p:nvPr/>
            </p:nvSpPr>
            <p:spPr>
              <a:xfrm>
                <a:off x="527040" y="4867200"/>
                <a:ext cx="189360" cy="1879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CustomShape 24"/>
              <p:cNvSpPr/>
              <p:nvPr/>
            </p:nvSpPr>
            <p:spPr>
              <a:xfrm>
                <a:off x="309600" y="5423040"/>
                <a:ext cx="373680" cy="142452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" name="CustomShape 25"/>
              <p:cNvSpPr/>
              <p:nvPr/>
            </p:nvSpPr>
            <p:spPr>
              <a:xfrm>
                <a:off x="569880" y="5945040"/>
                <a:ext cx="151200" cy="91188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" name="CustomShape 26"/>
              <p:cNvSpPr/>
              <p:nvPr/>
            </p:nvSpPr>
            <p:spPr>
              <a:xfrm>
                <a:off x="612720" y="524664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" name="CustomShape 27"/>
              <p:cNvSpPr/>
              <p:nvPr/>
            </p:nvSpPr>
            <p:spPr>
              <a:xfrm>
                <a:off x="612720" y="576432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" name="CustomShape 28"/>
              <p:cNvSpPr/>
              <p:nvPr/>
            </p:nvSpPr>
            <p:spPr>
              <a:xfrm>
                <a:off x="669960" y="6330960"/>
                <a:ext cx="416520" cy="51660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" name="CustomShape 29"/>
              <p:cNvSpPr/>
              <p:nvPr/>
            </p:nvSpPr>
            <p:spPr>
              <a:xfrm>
                <a:off x="1049400" y="6221520"/>
                <a:ext cx="156240" cy="14652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4" name="Group 30"/>
            <p:cNvGrpSpPr/>
            <p:nvPr/>
          </p:nvGrpSpPr>
          <p:grpSpPr>
            <a:xfrm>
              <a:off x="11364840" y="0"/>
              <a:ext cx="673560" cy="6847560"/>
              <a:chOff x="11364840" y="0"/>
              <a:chExt cx="673560" cy="6847560"/>
            </a:xfrm>
          </p:grpSpPr>
          <p:sp>
            <p:nvSpPr>
              <p:cNvPr id="245" name="CustomShape 31"/>
              <p:cNvSpPr/>
              <p:nvPr/>
            </p:nvSpPr>
            <p:spPr>
              <a:xfrm>
                <a:off x="11484000" y="0"/>
                <a:ext cx="416520" cy="51156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" name="CustomShape 32"/>
              <p:cNvSpPr/>
              <p:nvPr/>
            </p:nvSpPr>
            <p:spPr>
              <a:xfrm>
                <a:off x="11364840" y="474840"/>
                <a:ext cx="156240" cy="15120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" name="CustomShape 33"/>
              <p:cNvSpPr/>
              <p:nvPr/>
            </p:nvSpPr>
            <p:spPr>
              <a:xfrm>
                <a:off x="11631600" y="1539720"/>
                <a:ext cx="18792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" name="CustomShape 34"/>
              <p:cNvSpPr/>
              <p:nvPr/>
            </p:nvSpPr>
            <p:spPr>
              <a:xfrm>
                <a:off x="11531520" y="5694480"/>
                <a:ext cx="297360" cy="115308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" name="CustomShape 35"/>
              <p:cNvSpPr/>
              <p:nvPr/>
            </p:nvSpPr>
            <p:spPr>
              <a:xfrm>
                <a:off x="11773080" y="5551560"/>
                <a:ext cx="156240" cy="15444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" name="CustomShape 36"/>
              <p:cNvSpPr/>
              <p:nvPr/>
            </p:nvSpPr>
            <p:spPr>
              <a:xfrm>
                <a:off x="11711160" y="4680"/>
                <a:ext cx="303840" cy="154368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" name="CustomShape 37"/>
              <p:cNvSpPr/>
              <p:nvPr/>
            </p:nvSpPr>
            <p:spPr>
              <a:xfrm>
                <a:off x="11636280" y="4867200"/>
                <a:ext cx="187920" cy="1879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" name="CustomShape 38"/>
              <p:cNvSpPr/>
              <p:nvPr/>
            </p:nvSpPr>
            <p:spPr>
              <a:xfrm>
                <a:off x="11441160" y="5046840"/>
                <a:ext cx="306720" cy="180072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CustomShape 39"/>
              <p:cNvSpPr/>
              <p:nvPr/>
            </p:nvSpPr>
            <p:spPr>
              <a:xfrm>
                <a:off x="11849040" y="6416640"/>
                <a:ext cx="189360" cy="1879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" name="CustomShape 40"/>
              <p:cNvSpPr/>
              <p:nvPr/>
            </p:nvSpPr>
            <p:spPr>
              <a:xfrm>
                <a:off x="11939760" y="6595920"/>
                <a:ext cx="22680" cy="25128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55" name="PlaceHolder 4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56" name="PlaceHolder 4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10;p15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grpSp>
        <p:nvGrpSpPr>
          <p:cNvPr id="294" name="Group 1"/>
          <p:cNvGrpSpPr/>
          <p:nvPr/>
        </p:nvGrpSpPr>
        <p:grpSpPr>
          <a:xfrm>
            <a:off x="-14400" y="0"/>
            <a:ext cx="12052800" cy="6856920"/>
            <a:chOff x="-14400" y="0"/>
            <a:chExt cx="12052800" cy="6856920"/>
          </a:xfrm>
        </p:grpSpPr>
        <p:grpSp>
          <p:nvGrpSpPr>
            <p:cNvPr id="295" name="Group 2"/>
            <p:cNvGrpSpPr/>
            <p:nvPr/>
          </p:nvGrpSpPr>
          <p:grpSpPr>
            <a:xfrm>
              <a:off x="-14400" y="0"/>
              <a:ext cx="1220040" cy="6856920"/>
              <a:chOff x="-14400" y="0"/>
              <a:chExt cx="1220040" cy="6856920"/>
            </a:xfrm>
          </p:grpSpPr>
          <p:sp>
            <p:nvSpPr>
              <p:cNvPr id="296" name="CustomShape 3"/>
              <p:cNvSpPr/>
              <p:nvPr/>
            </p:nvSpPr>
            <p:spPr>
              <a:xfrm>
                <a:off x="114480" y="468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" name="CustomShape 4"/>
              <p:cNvSpPr/>
              <p:nvPr/>
            </p:nvSpPr>
            <p:spPr>
              <a:xfrm>
                <a:off x="33480" y="217656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" name="CustomShape 5"/>
              <p:cNvSpPr/>
              <p:nvPr/>
            </p:nvSpPr>
            <p:spPr>
              <a:xfrm>
                <a:off x="28440" y="4021200"/>
                <a:ext cx="189360" cy="1879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" name="CustomShape 6"/>
              <p:cNvSpPr/>
              <p:nvPr/>
            </p:nvSpPr>
            <p:spPr>
              <a:xfrm>
                <a:off x="200160" y="4680"/>
                <a:ext cx="368640" cy="181008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" name="CustomShape 7"/>
              <p:cNvSpPr/>
              <p:nvPr/>
            </p:nvSpPr>
            <p:spPr>
              <a:xfrm>
                <a:off x="503280" y="1801800"/>
                <a:ext cx="189360" cy="1879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1" name="CustomShape 8"/>
              <p:cNvSpPr/>
              <p:nvPr/>
            </p:nvSpPr>
            <p:spPr>
              <a:xfrm>
                <a:off x="285840" y="4680"/>
                <a:ext cx="368640" cy="142920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2" name="CustomShape 9"/>
              <p:cNvSpPr/>
              <p:nvPr/>
            </p:nvSpPr>
            <p:spPr>
              <a:xfrm>
                <a:off x="546120" y="0"/>
                <a:ext cx="151200" cy="91188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3" name="CustomShape 10"/>
              <p:cNvSpPr/>
              <p:nvPr/>
            </p:nvSpPr>
            <p:spPr>
              <a:xfrm>
                <a:off x="588960" y="142092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4" name="CustomShape 11"/>
              <p:cNvSpPr/>
              <p:nvPr/>
            </p:nvSpPr>
            <p:spPr>
              <a:xfrm>
                <a:off x="588960" y="90324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" name="CustomShape 12"/>
              <p:cNvSpPr/>
              <p:nvPr/>
            </p:nvSpPr>
            <p:spPr>
              <a:xfrm>
                <a:off x="641520" y="0"/>
                <a:ext cx="421200" cy="52596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" name="CustomShape 13"/>
              <p:cNvSpPr/>
              <p:nvPr/>
            </p:nvSpPr>
            <p:spPr>
              <a:xfrm>
                <a:off x="1020600" y="488880"/>
                <a:ext cx="160920" cy="14652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7" name="CustomShape 14"/>
              <p:cNvSpPr/>
              <p:nvPr/>
            </p:nvSpPr>
            <p:spPr>
              <a:xfrm>
                <a:off x="-4680" y="9360"/>
                <a:ext cx="3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 w="9360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" name="CustomShape 15"/>
              <p:cNvSpPr/>
              <p:nvPr/>
            </p:nvSpPr>
            <p:spPr>
              <a:xfrm>
                <a:off x="9360" y="1801800"/>
                <a:ext cx="122760" cy="12600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CustomShape 16"/>
              <p:cNvSpPr/>
              <p:nvPr/>
            </p:nvSpPr>
            <p:spPr>
              <a:xfrm>
                <a:off x="-9360" y="3549600"/>
                <a:ext cx="146520" cy="47988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0" name="CustomShape 17"/>
              <p:cNvSpPr/>
              <p:nvPr/>
            </p:nvSpPr>
            <p:spPr>
              <a:xfrm>
                <a:off x="128520" y="1382760"/>
                <a:ext cx="141840" cy="47520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1" name="CustomShape 18"/>
              <p:cNvSpPr/>
              <p:nvPr/>
            </p:nvSpPr>
            <p:spPr>
              <a:xfrm>
                <a:off x="204840" y="1849320"/>
                <a:ext cx="113400" cy="10692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2" name="CustomShape 19"/>
              <p:cNvSpPr/>
              <p:nvPr/>
            </p:nvSpPr>
            <p:spPr>
              <a:xfrm>
                <a:off x="133200" y="466236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3" name="CustomShape 20"/>
              <p:cNvSpPr/>
              <p:nvPr/>
            </p:nvSpPr>
            <p:spPr>
              <a:xfrm>
                <a:off x="223920" y="5041800"/>
                <a:ext cx="368640" cy="180072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4" name="CustomShape 21"/>
              <p:cNvSpPr/>
              <p:nvPr/>
            </p:nvSpPr>
            <p:spPr>
              <a:xfrm>
                <a:off x="52560" y="448164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5" name="CustomShape 22"/>
              <p:cNvSpPr/>
              <p:nvPr/>
            </p:nvSpPr>
            <p:spPr>
              <a:xfrm>
                <a:off x="-14400" y="5627520"/>
                <a:ext cx="84600" cy="121500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6" name="CustomShape 23"/>
              <p:cNvSpPr/>
              <p:nvPr/>
            </p:nvSpPr>
            <p:spPr>
              <a:xfrm>
                <a:off x="527040" y="4867200"/>
                <a:ext cx="189360" cy="1879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7" name="CustomShape 24"/>
              <p:cNvSpPr/>
              <p:nvPr/>
            </p:nvSpPr>
            <p:spPr>
              <a:xfrm>
                <a:off x="309600" y="5423040"/>
                <a:ext cx="373680" cy="142452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8" name="CustomShape 25"/>
              <p:cNvSpPr/>
              <p:nvPr/>
            </p:nvSpPr>
            <p:spPr>
              <a:xfrm>
                <a:off x="569880" y="5945040"/>
                <a:ext cx="151200" cy="91188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9" name="CustomShape 26"/>
              <p:cNvSpPr/>
              <p:nvPr/>
            </p:nvSpPr>
            <p:spPr>
              <a:xfrm>
                <a:off x="612720" y="524664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0" name="CustomShape 27"/>
              <p:cNvSpPr/>
              <p:nvPr/>
            </p:nvSpPr>
            <p:spPr>
              <a:xfrm>
                <a:off x="612720" y="576432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1" name="CustomShape 28"/>
              <p:cNvSpPr/>
              <p:nvPr/>
            </p:nvSpPr>
            <p:spPr>
              <a:xfrm>
                <a:off x="669960" y="6330960"/>
                <a:ext cx="416520" cy="51660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2" name="CustomShape 29"/>
              <p:cNvSpPr/>
              <p:nvPr/>
            </p:nvSpPr>
            <p:spPr>
              <a:xfrm>
                <a:off x="1049400" y="6221520"/>
                <a:ext cx="156240" cy="14652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23" name="Group 30"/>
            <p:cNvGrpSpPr/>
            <p:nvPr/>
          </p:nvGrpSpPr>
          <p:grpSpPr>
            <a:xfrm>
              <a:off x="11364840" y="0"/>
              <a:ext cx="673560" cy="6847560"/>
              <a:chOff x="11364840" y="0"/>
              <a:chExt cx="673560" cy="6847560"/>
            </a:xfrm>
          </p:grpSpPr>
          <p:sp>
            <p:nvSpPr>
              <p:cNvPr id="324" name="CustomShape 31"/>
              <p:cNvSpPr/>
              <p:nvPr/>
            </p:nvSpPr>
            <p:spPr>
              <a:xfrm>
                <a:off x="11484000" y="0"/>
                <a:ext cx="416520" cy="51156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5" name="CustomShape 32"/>
              <p:cNvSpPr/>
              <p:nvPr/>
            </p:nvSpPr>
            <p:spPr>
              <a:xfrm>
                <a:off x="11364840" y="474840"/>
                <a:ext cx="156240" cy="15120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6" name="CustomShape 33"/>
              <p:cNvSpPr/>
              <p:nvPr/>
            </p:nvSpPr>
            <p:spPr>
              <a:xfrm>
                <a:off x="11631600" y="1539720"/>
                <a:ext cx="18792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" name="CustomShape 34"/>
              <p:cNvSpPr/>
              <p:nvPr/>
            </p:nvSpPr>
            <p:spPr>
              <a:xfrm>
                <a:off x="11531520" y="5694480"/>
                <a:ext cx="297360" cy="115308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CustomShape 35"/>
              <p:cNvSpPr/>
              <p:nvPr/>
            </p:nvSpPr>
            <p:spPr>
              <a:xfrm>
                <a:off x="11773080" y="5551560"/>
                <a:ext cx="156240" cy="15444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9" name="CustomShape 36"/>
              <p:cNvSpPr/>
              <p:nvPr/>
            </p:nvSpPr>
            <p:spPr>
              <a:xfrm>
                <a:off x="11711160" y="4680"/>
                <a:ext cx="303840" cy="154368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0" name="CustomShape 37"/>
              <p:cNvSpPr/>
              <p:nvPr/>
            </p:nvSpPr>
            <p:spPr>
              <a:xfrm>
                <a:off x="11636280" y="4867200"/>
                <a:ext cx="187920" cy="1879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1" name="CustomShape 38"/>
              <p:cNvSpPr/>
              <p:nvPr/>
            </p:nvSpPr>
            <p:spPr>
              <a:xfrm>
                <a:off x="11441160" y="5046840"/>
                <a:ext cx="306720" cy="180072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2" name="CustomShape 39"/>
              <p:cNvSpPr/>
              <p:nvPr/>
            </p:nvSpPr>
            <p:spPr>
              <a:xfrm>
                <a:off x="11849040" y="6416640"/>
                <a:ext cx="189360" cy="1879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CustomShape 40"/>
              <p:cNvSpPr/>
              <p:nvPr/>
            </p:nvSpPr>
            <p:spPr>
              <a:xfrm>
                <a:off x="11939760" y="6595920"/>
                <a:ext cx="22680" cy="25128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34" name="PlaceHolder 4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5" name="PlaceHolder 4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3558600" y="3888000"/>
            <a:ext cx="8824680" cy="15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Arial Black"/>
                <a:ea typeface="Arial Black"/>
              </a:rPr>
              <a:t>PREPARED BY-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000" spc="-1" strike="noStrike">
                <a:solidFill>
                  <a:srgbClr val="0c0c0c"/>
                </a:solidFill>
                <a:latin typeface="Arial Black"/>
                <a:ea typeface="Arial Black"/>
              </a:rPr>
              <a:t>BIKRAM BISWAS,KASHIF MUKHTAR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379" name="" descr=""/>
          <p:cNvPicPr/>
          <p:nvPr/>
        </p:nvPicPr>
        <p:blipFill>
          <a:blip r:embed="rId1"/>
          <a:stretch/>
        </p:blipFill>
        <p:spPr>
          <a:xfrm>
            <a:off x="3456000" y="144000"/>
            <a:ext cx="6075720" cy="3418560"/>
          </a:xfrm>
          <a:prstGeom prst="rect">
            <a:avLst/>
          </a:prstGeom>
          <a:ln>
            <a:noFill/>
          </a:ln>
        </p:spPr>
      </p:pic>
      <p:sp>
        <p:nvSpPr>
          <p:cNvPr id="380" name="CustomShape 2"/>
          <p:cNvSpPr/>
          <p:nvPr/>
        </p:nvSpPr>
        <p:spPr>
          <a:xfrm>
            <a:off x="4032000" y="2664000"/>
            <a:ext cx="5399280" cy="691920"/>
          </a:xfrm>
          <a:custGeom>
            <a:avLst/>
            <a:gdLst/>
            <a:ahLst/>
            <a:rect l="l" t="t" r="r" b="b"/>
            <a:pathLst>
              <a:path w="15001" h="1925">
                <a:moveTo>
                  <a:pt x="0" y="962"/>
                </a:moveTo>
                <a:lnTo>
                  <a:pt x="2986" y="0"/>
                </a:lnTo>
                <a:lnTo>
                  <a:pt x="2986" y="481"/>
                </a:lnTo>
                <a:lnTo>
                  <a:pt x="12014" y="481"/>
                </a:lnTo>
                <a:lnTo>
                  <a:pt x="12014" y="0"/>
                </a:lnTo>
                <a:lnTo>
                  <a:pt x="15000" y="962"/>
                </a:lnTo>
                <a:lnTo>
                  <a:pt x="12014" y="1924"/>
                </a:lnTo>
                <a:lnTo>
                  <a:pt x="12014" y="1443"/>
                </a:lnTo>
                <a:lnTo>
                  <a:pt x="2986" y="1443"/>
                </a:lnTo>
                <a:lnTo>
                  <a:pt x="2986" y="1924"/>
                </a:lnTo>
                <a:lnTo>
                  <a:pt x="0" y="962"/>
                </a:lnTo>
              </a:path>
            </a:pathLst>
          </a:custGeom>
          <a:solidFill>
            <a:srgbClr val="ffd42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792000" y="792000"/>
            <a:ext cx="6983280" cy="8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Challenges: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720000" y="1224000"/>
            <a:ext cx="2087280" cy="143280"/>
          </a:xfrm>
          <a:custGeom>
            <a:avLst/>
            <a:gdLst/>
            <a:ahLst/>
            <a:rect l="l" t="t" r="r" b="b"/>
            <a:pathLst>
              <a:path w="5802" h="402">
                <a:moveTo>
                  <a:pt x="0" y="200"/>
                </a:moveTo>
                <a:lnTo>
                  <a:pt x="1154" y="0"/>
                </a:lnTo>
                <a:lnTo>
                  <a:pt x="1154" y="100"/>
                </a:lnTo>
                <a:lnTo>
                  <a:pt x="4646" y="100"/>
                </a:lnTo>
                <a:lnTo>
                  <a:pt x="4646" y="0"/>
                </a:lnTo>
                <a:lnTo>
                  <a:pt x="5801" y="200"/>
                </a:lnTo>
                <a:lnTo>
                  <a:pt x="4646" y="401"/>
                </a:lnTo>
                <a:lnTo>
                  <a:pt x="4646" y="300"/>
                </a:lnTo>
                <a:lnTo>
                  <a:pt x="1154" y="300"/>
                </a:lnTo>
                <a:lnTo>
                  <a:pt x="1154" y="401"/>
                </a:lnTo>
                <a:lnTo>
                  <a:pt x="0" y="200"/>
                </a:lnTo>
              </a:path>
            </a:pathLst>
          </a:custGeom>
          <a:solidFill>
            <a:srgbClr val="1c1c1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3"/>
          <p:cNvSpPr/>
          <p:nvPr/>
        </p:nvSpPr>
        <p:spPr>
          <a:xfrm>
            <a:off x="1800000" y="1728000"/>
            <a:ext cx="8855280" cy="36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Integration: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Zomato api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Graphical analysis tools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c1c1c"/>
                </a:solidFill>
                <a:latin typeface="Arial"/>
                <a:ea typeface="DejaVu Sans"/>
              </a:rPr>
              <a:t>2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.Feature selection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Primary features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Secondary features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c1c1c"/>
                </a:solidFill>
                <a:latin typeface="Arial"/>
                <a:ea typeface="DejaVu Sans"/>
              </a:rPr>
              <a:t>3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.Quality testing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-1440000" y="288000"/>
            <a:ext cx="979128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IN" sz="4000" spc="-1" strike="noStrike" u="sng">
                <a:solidFill>
                  <a:srgbClr val="1c1c1c"/>
                </a:solidFill>
                <a:uFillTx/>
                <a:latin typeface="Arial Black"/>
                <a:ea typeface="Arial Black"/>
              </a:rPr>
              <a:t>Tools and Languages:</a:t>
            </a:r>
            <a:endParaRPr b="0" lang="en-IN" sz="4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4000" spc="-1" strike="noStrike"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792000" y="1296360"/>
            <a:ext cx="215280" cy="21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1c1c1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3"/>
          <p:cNvSpPr/>
          <p:nvPr/>
        </p:nvSpPr>
        <p:spPr>
          <a:xfrm>
            <a:off x="780840" y="2932560"/>
            <a:ext cx="215280" cy="21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1c1c1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4"/>
          <p:cNvSpPr/>
          <p:nvPr/>
        </p:nvSpPr>
        <p:spPr>
          <a:xfrm>
            <a:off x="783360" y="2129760"/>
            <a:ext cx="215280" cy="21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1c1c1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5"/>
          <p:cNvSpPr/>
          <p:nvPr/>
        </p:nvSpPr>
        <p:spPr>
          <a:xfrm>
            <a:off x="1080000" y="1235880"/>
            <a:ext cx="8279280" cy="39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HTML,CSS,JAVASCRIPT(FRONT-END)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NODEJS(EXPRESS)(BACKEND)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JSON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MONGO DB AND ZOMATO API(DATA BASES)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428" name="CustomShape 6"/>
          <p:cNvSpPr/>
          <p:nvPr/>
        </p:nvSpPr>
        <p:spPr>
          <a:xfrm>
            <a:off x="864000" y="4608360"/>
            <a:ext cx="215280" cy="21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1c1c1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7"/>
          <p:cNvSpPr/>
          <p:nvPr/>
        </p:nvSpPr>
        <p:spPr>
          <a:xfrm>
            <a:off x="771840" y="3795120"/>
            <a:ext cx="287280" cy="21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1c1c1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135360" y="394560"/>
            <a:ext cx="1193652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i="1" lang="en-IN" sz="4000" spc="-1" strike="noStrike" u="sng">
                <a:solidFill>
                  <a:srgbClr val="134770"/>
                </a:solidFill>
                <a:uFillTx/>
                <a:latin typeface="Arial Black"/>
                <a:ea typeface="Arial Black"/>
              </a:rPr>
              <a:t>CONCLUSION</a:t>
            </a:r>
            <a:endParaRPr b="0" lang="en-IN" sz="4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IN" sz="28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936000" y="1656000"/>
            <a:ext cx="10295280" cy="36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1.In this project we developed a restaurants recommendation system based on preference queries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2.The recommended restaurants can be visualized in graphs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3.The system is based on real time zomato dataset and its important datas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141560" y="618480"/>
            <a:ext cx="9905040" cy="51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IN" sz="9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   </a:t>
            </a:r>
            <a:r>
              <a:rPr b="0" lang="en-IN" sz="9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THANK  YOU</a:t>
            </a:r>
            <a:endParaRPr b="0" lang="en-IN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1758240" y="177840"/>
            <a:ext cx="853704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5000"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i="1" lang="en-IN" sz="6600" spc="-1" strike="noStrike" u="sng">
                <a:solidFill>
                  <a:srgbClr val="134770"/>
                </a:solidFill>
                <a:uFillTx/>
                <a:latin typeface="Twentieth Century"/>
                <a:ea typeface="Twentieth Century"/>
              </a:rPr>
              <a:t>  </a:t>
            </a:r>
            <a:r>
              <a:rPr b="0" i="1" lang="en-IN" sz="6600" spc="-1" strike="noStrike" u="sng">
                <a:solidFill>
                  <a:srgbClr val="134770"/>
                </a:solidFill>
                <a:uFillTx/>
                <a:latin typeface="Twentieth Century"/>
                <a:ea typeface="Twentieth Century"/>
              </a:rPr>
              <a:t>CONTENTS</a:t>
            </a:r>
            <a:endParaRPr b="0" lang="en-IN" sz="6600" spc="-1" strike="noStrike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1141560" y="1016280"/>
            <a:ext cx="9905040" cy="49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en-IN" sz="3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TOPIC     </a:t>
            </a:r>
            <a:r>
              <a:rPr b="0" lang="en-IN" sz="24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                                      </a:t>
            </a:r>
            <a:r>
              <a:rPr b="0" lang="en-IN" sz="3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PAGE NO.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ACKNOWLEDGEMENT                                                  3   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INTRODUCTION                                                           4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FEATURES                                                                    5       </a:t>
            </a:r>
            <a:r>
              <a:rPr b="0" lang="en-IN" sz="20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	</a:t>
            </a:r>
            <a:r>
              <a:rPr b="0" lang="en-IN" sz="20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	</a:t>
            </a:r>
            <a:r>
              <a:rPr b="0" lang="en-IN" sz="20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	</a:t>
            </a:r>
            <a:r>
              <a:rPr b="0" lang="en-IN" sz="20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	</a:t>
            </a:r>
            <a:r>
              <a:rPr b="0" lang="en-IN" sz="20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	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DATA SET                                                                     6                                   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1141560" y="3960000"/>
            <a:ext cx="885564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QUERIES AND ARCHITECTURE                                   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7-9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CHALLENGES                                             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TOOLS AND LANGUAGES     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11                                     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CONCLUSION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 12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i="1" lang="en-IN" sz="6000" spc="-1" strike="noStrike" u="sng">
                <a:solidFill>
                  <a:srgbClr val="0e3554"/>
                </a:solidFill>
                <a:uFillTx/>
                <a:latin typeface="Twentieth Century"/>
                <a:ea typeface="Twentieth Century"/>
              </a:rPr>
              <a:t>ACKNOWLEDGEMENT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0000"/>
          </a:bodyPr>
          <a:p>
            <a:pPr marL="228600" indent="-22752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We would like to express my special thanks of gratitude to our teacher WONG mam, who gave us the golden opportunity to do this wonderful project on the topic </a:t>
            </a:r>
            <a:r>
              <a:rPr b="0" lang="en-IN" sz="2400" spc="-1" strike="noStrike">
                <a:solidFill>
                  <a:srgbClr val="1c1c1c"/>
                </a:solidFill>
                <a:latin typeface="Twentieth Century"/>
                <a:ea typeface="Twentieth Century"/>
              </a:rPr>
              <a:t>RESTAURANT RECOMMENDER SYSTEM</a:t>
            </a:r>
            <a:r>
              <a:rPr b="0" lang="en-IN" sz="24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 which also helped us in doing a lot of Research and we came to know about so many new things I am really thankful to mam.</a:t>
            </a:r>
            <a:endParaRPr b="0" lang="en-IN" sz="24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Secondly we would also like to thank our parents and friends who helped us a lot in finalizing this project within the limited time frame.</a:t>
            </a:r>
            <a:endParaRPr b="0" lang="en-IN" sz="2400" spc="-1" strike="noStrike">
              <a:latin typeface="Arial"/>
            </a:endParaRPr>
          </a:p>
          <a:p>
            <a:pPr marL="228600" indent="-3708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792000" y="260640"/>
            <a:ext cx="683928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648360" y="819720"/>
            <a:ext cx="3959280" cy="115920"/>
          </a:xfrm>
          <a:custGeom>
            <a:avLst/>
            <a:gdLst/>
            <a:ahLst/>
            <a:rect l="l" t="t" r="r" b="b"/>
            <a:pathLst>
              <a:path w="7402" h="326">
                <a:moveTo>
                  <a:pt x="0" y="162"/>
                </a:moveTo>
                <a:lnTo>
                  <a:pt x="1473" y="0"/>
                </a:lnTo>
                <a:lnTo>
                  <a:pt x="1473" y="81"/>
                </a:lnTo>
                <a:lnTo>
                  <a:pt x="5927" y="81"/>
                </a:lnTo>
                <a:lnTo>
                  <a:pt x="5927" y="0"/>
                </a:lnTo>
                <a:lnTo>
                  <a:pt x="7401" y="162"/>
                </a:lnTo>
                <a:lnTo>
                  <a:pt x="5927" y="325"/>
                </a:lnTo>
                <a:lnTo>
                  <a:pt x="5927" y="243"/>
                </a:lnTo>
                <a:lnTo>
                  <a:pt x="1473" y="243"/>
                </a:lnTo>
                <a:lnTo>
                  <a:pt x="1473" y="325"/>
                </a:lnTo>
                <a:lnTo>
                  <a:pt x="0" y="162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3"/>
          <p:cNvSpPr/>
          <p:nvPr/>
        </p:nvSpPr>
        <p:spPr>
          <a:xfrm>
            <a:off x="720000" y="1152000"/>
            <a:ext cx="359280" cy="143280"/>
          </a:xfrm>
          <a:custGeom>
            <a:avLst/>
            <a:gdLst/>
            <a:ahLst/>
            <a:rect l="l" t="t" r="r" b="b"/>
            <a:pathLst>
              <a:path w="1002" h="402">
                <a:moveTo>
                  <a:pt x="0" y="100"/>
                </a:moveTo>
                <a:lnTo>
                  <a:pt x="750" y="100"/>
                </a:lnTo>
                <a:lnTo>
                  <a:pt x="750" y="0"/>
                </a:lnTo>
                <a:lnTo>
                  <a:pt x="1001" y="200"/>
                </a:lnTo>
                <a:lnTo>
                  <a:pt x="750" y="401"/>
                </a:lnTo>
                <a:lnTo>
                  <a:pt x="7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4"/>
          <p:cNvSpPr/>
          <p:nvPr/>
        </p:nvSpPr>
        <p:spPr>
          <a:xfrm>
            <a:off x="1224720" y="1022040"/>
            <a:ext cx="9935280" cy="790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Over the last decade an increasing intersest in preference queries has witnessed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reason behind that increasing concern comes from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It is desirable to offer flexible queries that meet the user’s minds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These queries usually provide a basis for rank-ordering the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objects retrieved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Thus,we have developed a restaurant recommendation system to satisfy the users’s request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 this system alist of restaurants is shown to the user based in certain queries.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Five attributes are involved in this query system , namely cuisine,location,price-level,rating and timing.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90" name="CustomShape 5"/>
          <p:cNvSpPr/>
          <p:nvPr/>
        </p:nvSpPr>
        <p:spPr>
          <a:xfrm>
            <a:off x="864000" y="1800000"/>
            <a:ext cx="359280" cy="143280"/>
          </a:xfrm>
          <a:custGeom>
            <a:avLst/>
            <a:gdLst/>
            <a:ahLst/>
            <a:rect l="l" t="t" r="r" b="b"/>
            <a:pathLst>
              <a:path w="1002" h="402">
                <a:moveTo>
                  <a:pt x="0" y="301"/>
                </a:moveTo>
                <a:lnTo>
                  <a:pt x="750" y="301"/>
                </a:lnTo>
                <a:lnTo>
                  <a:pt x="750" y="401"/>
                </a:lnTo>
                <a:lnTo>
                  <a:pt x="1001" y="201"/>
                </a:lnTo>
                <a:lnTo>
                  <a:pt x="750" y="0"/>
                </a:lnTo>
                <a:lnTo>
                  <a:pt x="750" y="101"/>
                </a:lnTo>
                <a:lnTo>
                  <a:pt x="0" y="101"/>
                </a:lnTo>
                <a:lnTo>
                  <a:pt x="0" y="301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6"/>
          <p:cNvSpPr/>
          <p:nvPr/>
        </p:nvSpPr>
        <p:spPr>
          <a:xfrm>
            <a:off x="1728000" y="2376000"/>
            <a:ext cx="287280" cy="143280"/>
          </a:xfrm>
          <a:custGeom>
            <a:avLst/>
            <a:gdLst/>
            <a:ahLst/>
            <a:rect l="l" t="t" r="r" b="b"/>
            <a:pathLst>
              <a:path w="802" h="402">
                <a:moveTo>
                  <a:pt x="0" y="100"/>
                </a:moveTo>
                <a:lnTo>
                  <a:pt x="600" y="100"/>
                </a:lnTo>
                <a:lnTo>
                  <a:pt x="600" y="0"/>
                </a:lnTo>
                <a:lnTo>
                  <a:pt x="801" y="200"/>
                </a:lnTo>
                <a:lnTo>
                  <a:pt x="600" y="401"/>
                </a:lnTo>
                <a:lnTo>
                  <a:pt x="60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7"/>
          <p:cNvSpPr/>
          <p:nvPr/>
        </p:nvSpPr>
        <p:spPr>
          <a:xfrm>
            <a:off x="1728000" y="2952720"/>
            <a:ext cx="302400" cy="143280"/>
          </a:xfrm>
          <a:custGeom>
            <a:avLst/>
            <a:gdLst/>
            <a:ahLst/>
            <a:rect l="l" t="t" r="r" b="b"/>
            <a:pathLst>
              <a:path w="844" h="402">
                <a:moveTo>
                  <a:pt x="0" y="100"/>
                </a:moveTo>
                <a:lnTo>
                  <a:pt x="632" y="100"/>
                </a:lnTo>
                <a:lnTo>
                  <a:pt x="632" y="0"/>
                </a:lnTo>
                <a:lnTo>
                  <a:pt x="843" y="200"/>
                </a:lnTo>
                <a:lnTo>
                  <a:pt x="632" y="401"/>
                </a:lnTo>
                <a:lnTo>
                  <a:pt x="632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8"/>
          <p:cNvSpPr/>
          <p:nvPr/>
        </p:nvSpPr>
        <p:spPr>
          <a:xfrm>
            <a:off x="792720" y="3888000"/>
            <a:ext cx="359280" cy="215280"/>
          </a:xfrm>
          <a:custGeom>
            <a:avLst/>
            <a:gdLst/>
            <a:ahLst/>
            <a:rect l="l" t="t" r="r" b="b"/>
            <a:pathLst>
              <a:path w="1002" h="602">
                <a:moveTo>
                  <a:pt x="0" y="150"/>
                </a:moveTo>
                <a:lnTo>
                  <a:pt x="750" y="150"/>
                </a:lnTo>
                <a:lnTo>
                  <a:pt x="750" y="0"/>
                </a:lnTo>
                <a:lnTo>
                  <a:pt x="1001" y="300"/>
                </a:lnTo>
                <a:lnTo>
                  <a:pt x="750" y="601"/>
                </a:lnTo>
                <a:lnTo>
                  <a:pt x="7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9"/>
          <p:cNvSpPr/>
          <p:nvPr/>
        </p:nvSpPr>
        <p:spPr>
          <a:xfrm>
            <a:off x="792000" y="4752000"/>
            <a:ext cx="359280" cy="215280"/>
          </a:xfrm>
          <a:custGeom>
            <a:avLst/>
            <a:gdLst/>
            <a:ahLst/>
            <a:rect l="l" t="t" r="r" b="b"/>
            <a:pathLst>
              <a:path w="1002" h="602">
                <a:moveTo>
                  <a:pt x="0" y="150"/>
                </a:moveTo>
                <a:lnTo>
                  <a:pt x="750" y="150"/>
                </a:lnTo>
                <a:lnTo>
                  <a:pt x="750" y="0"/>
                </a:lnTo>
                <a:lnTo>
                  <a:pt x="1001" y="300"/>
                </a:lnTo>
                <a:lnTo>
                  <a:pt x="750" y="601"/>
                </a:lnTo>
                <a:lnTo>
                  <a:pt x="7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1110240" y="144000"/>
            <a:ext cx="990504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  <a:ea typeface="DejaVu Sans"/>
              </a:rPr>
              <a:t>FEATURES: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576000" y="2016000"/>
            <a:ext cx="10950120" cy="41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228600" indent="-22752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ffffff"/>
                </a:solidFill>
                <a:latin typeface="Raleway"/>
                <a:ea typeface="Raleway"/>
              </a:rPr>
              <a:t>By Collecting the data using Zomato API one can recommend restaurants on the basis of user’s affinity to specific cuisines, establishment types, locations, and price bands.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IN" sz="22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ffffff"/>
                </a:solidFill>
                <a:latin typeface="Raleway"/>
                <a:ea typeface="Raleway"/>
              </a:rPr>
              <a:t>We can find out whether restaurant support online reservation or not.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IN" sz="22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ffffff"/>
                </a:solidFill>
                <a:latin typeface="Raleway"/>
                <a:ea typeface="Raleway"/>
              </a:rPr>
              <a:t>We can find what is the most popular and/ or exclusive/new at a given location &amp; time.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IN" sz="22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ffffff"/>
                </a:solidFill>
                <a:latin typeface="Raleway"/>
                <a:ea typeface="Raleway"/>
              </a:rPr>
              <a:t>Moreover it will also recommend the famous food of that location and the </a:t>
            </a:r>
            <a:endParaRPr b="0" lang="en-IN" sz="22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ffffff"/>
                </a:solidFill>
                <a:latin typeface="Raleway"/>
                <a:ea typeface="Raleway"/>
              </a:rPr>
              <a:t>most ordered food by the user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936000" y="1080000"/>
            <a:ext cx="3095280" cy="143280"/>
          </a:xfrm>
          <a:custGeom>
            <a:avLst/>
            <a:gdLst/>
            <a:ahLst/>
            <a:rect l="l" t="t" r="r" b="b"/>
            <a:pathLst>
              <a:path w="8602" h="402">
                <a:moveTo>
                  <a:pt x="0" y="200"/>
                </a:moveTo>
                <a:lnTo>
                  <a:pt x="1712" y="0"/>
                </a:lnTo>
                <a:lnTo>
                  <a:pt x="1712" y="100"/>
                </a:lnTo>
                <a:lnTo>
                  <a:pt x="6888" y="100"/>
                </a:lnTo>
                <a:lnTo>
                  <a:pt x="6888" y="0"/>
                </a:lnTo>
                <a:lnTo>
                  <a:pt x="8601" y="200"/>
                </a:lnTo>
                <a:lnTo>
                  <a:pt x="6888" y="401"/>
                </a:lnTo>
                <a:lnTo>
                  <a:pt x="6888" y="300"/>
                </a:lnTo>
                <a:lnTo>
                  <a:pt x="1712" y="300"/>
                </a:lnTo>
                <a:lnTo>
                  <a:pt x="1712" y="401"/>
                </a:lnTo>
                <a:lnTo>
                  <a:pt x="0" y="200"/>
                </a:lnTo>
              </a:path>
            </a:pathLst>
          </a:custGeom>
          <a:solidFill>
            <a:srgbClr val="1c1c1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4"/>
          <p:cNvSpPr/>
          <p:nvPr/>
        </p:nvSpPr>
        <p:spPr>
          <a:xfrm>
            <a:off x="675720" y="1332000"/>
            <a:ext cx="875556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For this project, we are using the Zomato API.Zomato APIs give you access to the freshest and most exhaustive information for over 1.5 million restaurants across 10,000 cities globally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1008000" y="177840"/>
            <a:ext cx="990504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  <a:ea typeface="DejaVu Sans"/>
              </a:rPr>
              <a:t>DATASET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843840" y="1852920"/>
            <a:ext cx="10963080" cy="41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11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040" spc="-1" strike="noStrike">
                <a:solidFill>
                  <a:srgbClr val="ffffff"/>
                </a:solidFill>
                <a:latin typeface="Raleway"/>
                <a:ea typeface="Raleway"/>
              </a:rPr>
              <a:t>We utrilize a real time dataset crawled from google to give the</a:t>
            </a:r>
            <a:endParaRPr b="0" lang="en-IN" sz="204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040" spc="-1" strike="noStrike">
                <a:solidFill>
                  <a:srgbClr val="ffffff"/>
                </a:solidFill>
                <a:latin typeface="Raleway"/>
                <a:ea typeface="Raleway"/>
              </a:rPr>
              <a:t>users the opportunity to interact and experience how the system</a:t>
            </a:r>
            <a:endParaRPr b="0" lang="en-IN" sz="204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040" spc="-1" strike="noStrike">
                <a:solidFill>
                  <a:srgbClr val="ffffff"/>
                </a:solidFill>
                <a:latin typeface="Raleway"/>
                <a:ea typeface="Raleway"/>
              </a:rPr>
              <a:t>can be used for retrieving the restaurants</a:t>
            </a:r>
            <a:endParaRPr b="0" lang="en-IN" sz="204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endParaRPr b="0" lang="en-IN" sz="204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040" spc="-1" strike="noStrike">
                <a:solidFill>
                  <a:srgbClr val="ffffff"/>
                </a:solidFill>
                <a:latin typeface="Raleway"/>
                <a:ea typeface="Raleway"/>
              </a:rPr>
              <a:t>No noisy data ,such as incomplete or missing data</a:t>
            </a:r>
            <a:endParaRPr b="0" lang="en-IN" sz="204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endParaRPr b="0" lang="en-IN" sz="204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040" spc="-1" strike="noStrike">
                <a:solidFill>
                  <a:srgbClr val="ffffff"/>
                </a:solidFill>
                <a:latin typeface="Raleway"/>
                <a:ea typeface="Raleway"/>
              </a:rPr>
              <a:t>Live dataset obtained by using Zomato API</a:t>
            </a:r>
            <a:endParaRPr b="0" lang="en-IN" sz="2040" spc="-1" strike="noStrike">
              <a:latin typeface="Arial"/>
            </a:endParaRPr>
          </a:p>
          <a:p>
            <a:pPr lvl="4" marL="2160000" indent="-21528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40" spc="-1" strike="noStrike">
                <a:solidFill>
                  <a:srgbClr val="ffffff"/>
                </a:solidFill>
                <a:latin typeface="Raleway"/>
                <a:ea typeface="Raleway"/>
              </a:rPr>
              <a:t> </a:t>
            </a:r>
            <a:r>
              <a:rPr b="0" lang="en-IN" sz="2040" spc="-1" strike="noStrike">
                <a:solidFill>
                  <a:srgbClr val="ffffff"/>
                </a:solidFill>
                <a:latin typeface="Raleway"/>
                <a:ea typeface="Raleway"/>
              </a:rPr>
              <a:t>The dataset consists of various types of attributes</a:t>
            </a:r>
            <a:endParaRPr b="0" lang="en-IN" sz="2040" spc="-1" strike="noStrike">
              <a:latin typeface="Arial"/>
            </a:endParaRPr>
          </a:p>
          <a:p>
            <a:pPr lvl="4" marL="2160000" indent="-21528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40" spc="-1" strike="noStrike">
                <a:solidFill>
                  <a:srgbClr val="ffffff"/>
                </a:solidFill>
                <a:latin typeface="Raleway"/>
                <a:ea typeface="Raleway"/>
              </a:rPr>
              <a:t>The attributes were divided into groups based on the query category</a:t>
            </a:r>
            <a:endParaRPr b="0" lang="en-IN" sz="2040" spc="-1" strike="noStrike">
              <a:latin typeface="Arial"/>
            </a:endParaRPr>
          </a:p>
          <a:p>
            <a:pPr lvl="6" marL="3024000" indent="-21528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40" spc="-1" strike="noStrike">
                <a:solidFill>
                  <a:srgbClr val="ffffff"/>
                </a:solidFill>
                <a:latin typeface="Raleway"/>
                <a:ea typeface="Raleway"/>
              </a:rPr>
              <a:t>Range category(Cuisine,Distance)</a:t>
            </a:r>
            <a:endParaRPr b="0" lang="en-IN" sz="2040" spc="-1" strike="noStrike">
              <a:latin typeface="Arial"/>
            </a:endParaRPr>
          </a:p>
          <a:p>
            <a:pPr lvl="6" marL="3024000" indent="-21528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40" spc="-1" strike="noStrike">
                <a:solidFill>
                  <a:srgbClr val="ffffff"/>
                </a:solidFill>
                <a:latin typeface="Raleway"/>
                <a:ea typeface="Raleway"/>
              </a:rPr>
              <a:t>Skyline category(distance,price,rating)</a:t>
            </a:r>
            <a:endParaRPr b="0" lang="en-IN" sz="2040" spc="-1" strike="noStrike">
              <a:latin typeface="Arial"/>
            </a:endParaRPr>
          </a:p>
          <a:p>
            <a:pPr marL="228600" indent="-51480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040" spc="-1" strike="noStrike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864000" y="1152000"/>
            <a:ext cx="2663280" cy="71280"/>
          </a:xfrm>
          <a:custGeom>
            <a:avLst/>
            <a:gdLst/>
            <a:ahLst/>
            <a:rect l="l" t="t" r="r" b="b"/>
            <a:pathLst>
              <a:path w="7402" h="201">
                <a:moveTo>
                  <a:pt x="0" y="100"/>
                </a:moveTo>
                <a:lnTo>
                  <a:pt x="1473" y="0"/>
                </a:lnTo>
                <a:lnTo>
                  <a:pt x="1473" y="50"/>
                </a:lnTo>
                <a:lnTo>
                  <a:pt x="5927" y="50"/>
                </a:lnTo>
                <a:lnTo>
                  <a:pt x="5927" y="0"/>
                </a:lnTo>
                <a:lnTo>
                  <a:pt x="7401" y="100"/>
                </a:lnTo>
                <a:lnTo>
                  <a:pt x="5927" y="200"/>
                </a:lnTo>
                <a:lnTo>
                  <a:pt x="5927" y="150"/>
                </a:lnTo>
                <a:lnTo>
                  <a:pt x="1473" y="150"/>
                </a:lnTo>
                <a:lnTo>
                  <a:pt x="1473" y="200"/>
                </a:lnTo>
                <a:lnTo>
                  <a:pt x="0" y="100"/>
                </a:lnTo>
              </a:path>
            </a:pathLst>
          </a:custGeom>
          <a:solidFill>
            <a:srgbClr val="1c1c1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4"/>
          <p:cNvSpPr/>
          <p:nvPr/>
        </p:nvSpPr>
        <p:spPr>
          <a:xfrm rot="20778000">
            <a:off x="8372520" y="3831480"/>
            <a:ext cx="18000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3" name="" descr=""/>
          <p:cNvPicPr/>
          <p:nvPr/>
        </p:nvPicPr>
        <p:blipFill>
          <a:blip r:embed="rId1"/>
          <a:stretch/>
        </p:blipFill>
        <p:spPr>
          <a:xfrm>
            <a:off x="8855280" y="216000"/>
            <a:ext cx="2951640" cy="155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br/>
            <a:endParaRPr b="0" lang="en-IN" sz="1800" spc="-1" strike="noStrike"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1368000" y="1800000"/>
            <a:ext cx="659484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3"/>
          <p:cNvSpPr/>
          <p:nvPr/>
        </p:nvSpPr>
        <p:spPr>
          <a:xfrm>
            <a:off x="1296000" y="504000"/>
            <a:ext cx="928728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  <a:ea typeface="DejaVu Sans"/>
              </a:rPr>
              <a:t>QUERIES AND ARCHITECTURE: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</p:txBody>
      </p:sp>
      <p:sp>
        <p:nvSpPr>
          <p:cNvPr id="407" name="CustomShape 4"/>
          <p:cNvSpPr/>
          <p:nvPr/>
        </p:nvSpPr>
        <p:spPr>
          <a:xfrm>
            <a:off x="1008000" y="1152000"/>
            <a:ext cx="7559280" cy="143280"/>
          </a:xfrm>
          <a:custGeom>
            <a:avLst/>
            <a:gdLst/>
            <a:ahLst/>
            <a:rect l="l" t="t" r="r" b="b"/>
            <a:pathLst>
              <a:path w="21002" h="402">
                <a:moveTo>
                  <a:pt x="0" y="200"/>
                </a:moveTo>
                <a:lnTo>
                  <a:pt x="4180" y="0"/>
                </a:lnTo>
                <a:lnTo>
                  <a:pt x="4180" y="100"/>
                </a:lnTo>
                <a:lnTo>
                  <a:pt x="16820" y="100"/>
                </a:lnTo>
                <a:lnTo>
                  <a:pt x="16820" y="0"/>
                </a:lnTo>
                <a:lnTo>
                  <a:pt x="21001" y="200"/>
                </a:lnTo>
                <a:lnTo>
                  <a:pt x="16820" y="401"/>
                </a:lnTo>
                <a:lnTo>
                  <a:pt x="16820" y="300"/>
                </a:lnTo>
                <a:lnTo>
                  <a:pt x="4180" y="300"/>
                </a:lnTo>
                <a:lnTo>
                  <a:pt x="4180" y="401"/>
                </a:lnTo>
                <a:lnTo>
                  <a:pt x="0" y="200"/>
                </a:lnTo>
              </a:path>
            </a:pathLst>
          </a:custGeom>
          <a:solidFill>
            <a:srgbClr val="1c1c1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5"/>
          <p:cNvSpPr/>
          <p:nvPr/>
        </p:nvSpPr>
        <p:spPr>
          <a:xfrm>
            <a:off x="1368000" y="1618200"/>
            <a:ext cx="9719280" cy="46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user submits a query through the user interface and the query is sent to the system for processing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After the query is processed ,the results are sent back to the user and displayed on the Google Maps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What’s more?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system suggests the most dominating restaurants in the selected region and based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chosen attributes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Queries are based on the relationship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instance given two subjects p and q,p dominates q if this condition holds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1.For every dimension i either p[i] is no worse than q[i]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2.There is at least one dimension j ,in which p[j] and q[j] are observed and p[j] is better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than q[j]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409" name="CustomShape 6"/>
          <p:cNvSpPr/>
          <p:nvPr/>
        </p:nvSpPr>
        <p:spPr>
          <a:xfrm>
            <a:off x="1008000" y="1728000"/>
            <a:ext cx="359280" cy="143280"/>
          </a:xfrm>
          <a:custGeom>
            <a:avLst/>
            <a:gdLst/>
            <a:ahLst/>
            <a:rect l="l" t="t" r="r" b="b"/>
            <a:pathLst>
              <a:path w="1002" h="402">
                <a:moveTo>
                  <a:pt x="0" y="100"/>
                </a:moveTo>
                <a:lnTo>
                  <a:pt x="750" y="100"/>
                </a:lnTo>
                <a:lnTo>
                  <a:pt x="750" y="0"/>
                </a:lnTo>
                <a:lnTo>
                  <a:pt x="1001" y="200"/>
                </a:lnTo>
                <a:lnTo>
                  <a:pt x="750" y="401"/>
                </a:lnTo>
                <a:lnTo>
                  <a:pt x="7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7"/>
          <p:cNvSpPr/>
          <p:nvPr/>
        </p:nvSpPr>
        <p:spPr>
          <a:xfrm>
            <a:off x="936000" y="2520000"/>
            <a:ext cx="431280" cy="143280"/>
          </a:xfrm>
          <a:custGeom>
            <a:avLst/>
            <a:gdLst/>
            <a:ahLst/>
            <a:rect l="l" t="t" r="r" b="b"/>
            <a:pathLst>
              <a:path w="1202" h="402">
                <a:moveTo>
                  <a:pt x="0" y="100"/>
                </a:moveTo>
                <a:lnTo>
                  <a:pt x="900" y="100"/>
                </a:lnTo>
                <a:lnTo>
                  <a:pt x="900" y="0"/>
                </a:lnTo>
                <a:lnTo>
                  <a:pt x="1201" y="200"/>
                </a:lnTo>
                <a:lnTo>
                  <a:pt x="900" y="401"/>
                </a:lnTo>
                <a:lnTo>
                  <a:pt x="90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8"/>
          <p:cNvSpPr/>
          <p:nvPr/>
        </p:nvSpPr>
        <p:spPr>
          <a:xfrm>
            <a:off x="936000" y="3312720"/>
            <a:ext cx="359280" cy="143280"/>
          </a:xfrm>
          <a:custGeom>
            <a:avLst/>
            <a:gdLst/>
            <a:ahLst/>
            <a:rect l="l" t="t" r="r" b="b"/>
            <a:pathLst>
              <a:path w="1002" h="402">
                <a:moveTo>
                  <a:pt x="0" y="100"/>
                </a:moveTo>
                <a:lnTo>
                  <a:pt x="750" y="100"/>
                </a:lnTo>
                <a:lnTo>
                  <a:pt x="750" y="0"/>
                </a:lnTo>
                <a:lnTo>
                  <a:pt x="1001" y="200"/>
                </a:lnTo>
                <a:lnTo>
                  <a:pt x="750" y="401"/>
                </a:lnTo>
                <a:lnTo>
                  <a:pt x="7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9"/>
          <p:cNvSpPr/>
          <p:nvPr/>
        </p:nvSpPr>
        <p:spPr>
          <a:xfrm>
            <a:off x="1512000" y="3888720"/>
            <a:ext cx="287280" cy="143280"/>
          </a:xfrm>
          <a:custGeom>
            <a:avLst/>
            <a:gdLst/>
            <a:ahLst/>
            <a:rect l="l" t="t" r="r" b="b"/>
            <a:pathLst>
              <a:path w="802" h="402">
                <a:moveTo>
                  <a:pt x="0" y="100"/>
                </a:moveTo>
                <a:lnTo>
                  <a:pt x="600" y="100"/>
                </a:lnTo>
                <a:lnTo>
                  <a:pt x="600" y="0"/>
                </a:lnTo>
                <a:lnTo>
                  <a:pt x="801" y="200"/>
                </a:lnTo>
                <a:lnTo>
                  <a:pt x="600" y="401"/>
                </a:lnTo>
                <a:lnTo>
                  <a:pt x="60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10"/>
          <p:cNvSpPr/>
          <p:nvPr/>
        </p:nvSpPr>
        <p:spPr>
          <a:xfrm>
            <a:off x="1008000" y="4680000"/>
            <a:ext cx="359280" cy="216000"/>
          </a:xfrm>
          <a:custGeom>
            <a:avLst/>
            <a:gdLst/>
            <a:ahLst/>
            <a:rect l="l" t="t" r="r" b="b"/>
            <a:pathLst>
              <a:path w="1002" h="402">
                <a:moveTo>
                  <a:pt x="0" y="100"/>
                </a:moveTo>
                <a:lnTo>
                  <a:pt x="750" y="100"/>
                </a:lnTo>
                <a:lnTo>
                  <a:pt x="750" y="0"/>
                </a:lnTo>
                <a:lnTo>
                  <a:pt x="1001" y="200"/>
                </a:lnTo>
                <a:lnTo>
                  <a:pt x="750" y="401"/>
                </a:lnTo>
                <a:lnTo>
                  <a:pt x="7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11"/>
          <p:cNvSpPr/>
          <p:nvPr/>
        </p:nvSpPr>
        <p:spPr>
          <a:xfrm>
            <a:off x="1080000" y="5256720"/>
            <a:ext cx="287280" cy="143280"/>
          </a:xfrm>
          <a:custGeom>
            <a:avLst/>
            <a:gdLst/>
            <a:ahLst/>
            <a:rect l="l" t="t" r="r" b="b"/>
            <a:pathLst>
              <a:path w="802" h="402">
                <a:moveTo>
                  <a:pt x="0" y="100"/>
                </a:moveTo>
                <a:lnTo>
                  <a:pt x="600" y="100"/>
                </a:lnTo>
                <a:lnTo>
                  <a:pt x="600" y="0"/>
                </a:lnTo>
                <a:lnTo>
                  <a:pt x="801" y="200"/>
                </a:lnTo>
                <a:lnTo>
                  <a:pt x="600" y="401"/>
                </a:lnTo>
                <a:lnTo>
                  <a:pt x="60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1080000" y="72000"/>
            <a:ext cx="105832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i="1" lang="en-IN" sz="2800" spc="-1" strike="noStrike" u="sng">
                <a:solidFill>
                  <a:srgbClr val="1c1c1c"/>
                </a:solidFill>
                <a:uFillTx/>
                <a:latin typeface="Raleway"/>
                <a:ea typeface="Raleway"/>
              </a:rPr>
              <a:t>A small analysis of top 5 restauants in India  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416" name="" descr=""/>
          <p:cNvPicPr/>
          <p:nvPr/>
        </p:nvPicPr>
        <p:blipFill>
          <a:blip r:embed="rId1"/>
          <a:stretch/>
        </p:blipFill>
        <p:spPr>
          <a:xfrm>
            <a:off x="2878560" y="792000"/>
            <a:ext cx="7344720" cy="594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802080" y="432000"/>
            <a:ext cx="1086120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  <a:ea typeface="DejaVu Sans"/>
              </a:rPr>
              <a:t>QUERIES AND ARCHITECTURE: (cont.)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802080" y="1080000"/>
            <a:ext cx="7559280" cy="143280"/>
          </a:xfrm>
          <a:custGeom>
            <a:avLst/>
            <a:gdLst/>
            <a:ahLst/>
            <a:rect l="l" t="t" r="r" b="b"/>
            <a:pathLst>
              <a:path w="21002" h="402">
                <a:moveTo>
                  <a:pt x="0" y="200"/>
                </a:moveTo>
                <a:lnTo>
                  <a:pt x="4180" y="0"/>
                </a:lnTo>
                <a:lnTo>
                  <a:pt x="4180" y="100"/>
                </a:lnTo>
                <a:lnTo>
                  <a:pt x="16820" y="100"/>
                </a:lnTo>
                <a:lnTo>
                  <a:pt x="16820" y="0"/>
                </a:lnTo>
                <a:lnTo>
                  <a:pt x="21001" y="200"/>
                </a:lnTo>
                <a:lnTo>
                  <a:pt x="16820" y="401"/>
                </a:lnTo>
                <a:lnTo>
                  <a:pt x="16820" y="300"/>
                </a:lnTo>
                <a:lnTo>
                  <a:pt x="4180" y="300"/>
                </a:lnTo>
                <a:lnTo>
                  <a:pt x="4180" y="401"/>
                </a:lnTo>
                <a:lnTo>
                  <a:pt x="0" y="200"/>
                </a:lnTo>
              </a:path>
            </a:pathLst>
          </a:custGeom>
          <a:solidFill>
            <a:srgbClr val="1c1c1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3"/>
          <p:cNvSpPr/>
          <p:nvPr/>
        </p:nvSpPr>
        <p:spPr>
          <a:xfrm>
            <a:off x="1152000" y="1728000"/>
            <a:ext cx="9575280" cy="18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Price ,Lower price dominates the higher prices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c1c1c"/>
                </a:solidFill>
                <a:latin typeface="Arial"/>
                <a:ea typeface="DejaVu Sans"/>
              </a:rPr>
              <a:t>2.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Distance,Nearer distance dominates the far distance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c1c1c"/>
                </a:solidFill>
                <a:latin typeface="Arial"/>
                <a:ea typeface="DejaVu Sans"/>
              </a:rPr>
              <a:t>3.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Score(rating),Higher score dominates the lower scores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score=5.0-original rating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2018-09-21T05:07:10Z</dcterms:created>
  <dc:creator>Agnik Saha</dc:creator>
  <dc:description/>
  <dc:language>en-IN</dc:language>
  <cp:lastModifiedBy/>
  <dcterms:modified xsi:type="dcterms:W3CDTF">2021-03-24T23:38:06Z</dcterms:modified>
  <cp:revision>9</cp:revision>
  <dc:subject/>
  <dc:title/>
</cp:coreProperties>
</file>