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PropertyGuru Technical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OOP CS-212 End Semester Project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Bilal Ahmad, CMD Id: 501603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3107"/>
            <a:ext cx="89579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055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 is a remarkable achievement, integrating AI and data engineering for an innovative real estate solution.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50381"/>
            <a:ext cx="35142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Immediate Improvements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6315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data validation and quality checks.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737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API rate limiting and authentication.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159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logging and monitoring.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581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Caching mechanisms for frequently accessed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003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backup and recovery for the vector database.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050381"/>
            <a:ext cx="3600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Long-term Enhancements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6315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management for different environments.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0737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archiving strategies for growing project size.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5159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monitoring and alerting for RAG pipeline.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95812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Asynchronous processing for large-scale data operations.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7632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 check endpoints for system monitoring.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4605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these improvements, PropertyGuru has the potential to be a robust, production-grade real estate intelligence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96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Executive Summary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20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 is a cutting-edge AI and data engineering project for real estate. It integrates web scraping, NLP, vector embeddings, and RAG architecture to create an intelligent property search and consultation platform.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transforms traditional property search by using semantic understanding instead of keywords, processing data from Zameen.com. Users can express complex criteria in natural language for contextually relevant recommendations.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13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technical architecture follows industry best practices with a modular design for scalability and maintainability, showcasing sophisticated software engineering principles with state-of-the-art AI/ML.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1581"/>
            <a:ext cx="109193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Highlights &amp; Architecture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Highlights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784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Lines of Code: 5,336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206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Files: 18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628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Processed Listings: 160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050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 Database Documents: 800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472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Size: 2331.56 MB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497336"/>
            <a:ext cx="36826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Design Philosophy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078480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PropertyGuru's architecture emphasizes modularity, separation of concerns, and scalable data processing, following a pipeline-based approach for ETL operations and query mechanisms.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73416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draws inspiration from industry-leading data engineering practices, implementing an event-driven processing model with robust error handling.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2820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key decision was adopting vector-based semantic search over traditional keyword matching for more relevant property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28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Components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5238"/>
            <a:ext cx="4196358" cy="3681413"/>
          </a:xfrm>
          <a:prstGeom prst="roundRect">
            <a:avLst>
              <a:gd name="adj" fmla="val 397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855238"/>
            <a:ext cx="121920" cy="3681413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112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Pipeline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602950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Extracts and transforms property listings from Zameen.com using automated scraping, processing, and storage scripts.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42524" y="519064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Files: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scrape_listings.py, clean_and_enrich.py, embed_and_store.py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855238"/>
            <a:ext cx="4196358" cy="3681413"/>
          </a:xfrm>
          <a:prstGeom prst="roundRect">
            <a:avLst>
              <a:gd name="adj" fmla="val 397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2855238"/>
            <a:ext cx="121920" cy="3681413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3112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RAG API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3602950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semantic search and query capabilities over property data via a FastAPI-based retrieval-augmented generation service.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565696" y="5553551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File: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app.py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2855238"/>
            <a:ext cx="4196358" cy="3681413"/>
          </a:xfrm>
          <a:prstGeom prst="roundRect">
            <a:avLst>
              <a:gd name="adj" fmla="val 397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9609653" y="2855238"/>
            <a:ext cx="121920" cy="3681413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5" name="Text 13"/>
          <p:cNvSpPr/>
          <p:nvPr/>
        </p:nvSpPr>
        <p:spPr>
          <a:xfrm>
            <a:off x="9988868" y="3112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Web Interface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988868" y="3602950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Offers a user-friendly web interface for property search and chat using a Flask-based chat interface.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988868" y="5190649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Files: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app.py, templates/chat.html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1984" y="641033"/>
            <a:ext cx="5968365" cy="564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 Analysis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1984" y="1566505"/>
            <a:ext cx="13366433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 leverages a curated stack for performance, scalability, and maintainability, combining enterprise-grade frameworks with cutting-edge AI/ML libraries.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1984" y="2528054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Web Frameworks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31984" y="2990731"/>
            <a:ext cx="646295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the user interface (mature ecosystem, template support).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1984" y="3442097"/>
            <a:ext cx="6462951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the API layer (superior performance for async, auto API documentation).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543086" y="2528054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AI/ML Components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3086" y="2990731"/>
            <a:ext cx="6462951" cy="577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Sentence-transformers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(all-MiniLM-L6-v2) for semantic similarity tasks, balancing quality and efficiency.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543086" y="3731062"/>
            <a:ext cx="646295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ChromaDB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persistent vector storage with efficient similarity search.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31984" y="4453176"/>
            <a:ext cx="3532942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Framework Dependencies: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31984" y="5006102"/>
            <a:ext cx="13366433" cy="2582466"/>
          </a:xfrm>
          <a:prstGeom prst="roundRect">
            <a:avLst>
              <a:gd name="adj" fmla="val 2937"/>
            </a:avLst>
          </a:prstGeom>
          <a:solidFill>
            <a:srgbClr val="F2F2F2"/>
          </a:solidFill>
          <a:ln/>
        </p:spPr>
      </p:sp>
      <p:sp>
        <p:nvSpPr>
          <p:cNvPr id="12" name="Shape 10"/>
          <p:cNvSpPr/>
          <p:nvPr/>
        </p:nvSpPr>
        <p:spPr>
          <a:xfrm>
            <a:off x="623054" y="5006102"/>
            <a:ext cx="13384292" cy="2582466"/>
          </a:xfrm>
          <a:prstGeom prst="roundRect">
            <a:avLst>
              <a:gd name="adj" fmla="val 1049"/>
            </a:avLst>
          </a:prstGeom>
          <a:solidFill>
            <a:srgbClr val="F2F2F2"/>
          </a:solidFill>
          <a:ln/>
        </p:spPr>
      </p:sp>
      <p:sp>
        <p:nvSpPr>
          <p:cNvPr id="13" name="Text 11"/>
          <p:cNvSpPr/>
          <p:nvPr/>
        </p:nvSpPr>
        <p:spPr>
          <a:xfrm>
            <a:off x="803553" y="5141476"/>
            <a:ext cx="13023294" cy="2311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- Flask==3.0.0- sentence-transformers==2.6.1- chromadb==0.5.3- langchain==0.2.11- langchain-community==0.2.10- langchain-text-splitters==0.2.2- fastapi==0.111.0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8655"/>
            <a:ext cx="6156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Pipeline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310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pipeline handles web-scale data extraction challenges like rate limiting and dynamic content, ensuring data quality.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44911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2804160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6" name="Text 4"/>
          <p:cNvSpPr/>
          <p:nvPr/>
        </p:nvSpPr>
        <p:spPr>
          <a:xfrm>
            <a:off x="793790" y="2978468"/>
            <a:ext cx="33849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Intelligent Web Scraping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3468886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extraction with anti-detection measures.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28548" y="244911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2804160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10" name="Text 8"/>
          <p:cNvSpPr/>
          <p:nvPr/>
        </p:nvSpPr>
        <p:spPr>
          <a:xfrm>
            <a:off x="7428548" y="2978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Validation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28548" y="3468886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Multi-layered validation for quality and consistency.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4228624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4583668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14" name="Text 12"/>
          <p:cNvSpPr/>
          <p:nvPr/>
        </p:nvSpPr>
        <p:spPr>
          <a:xfrm>
            <a:off x="793790" y="4757976"/>
            <a:ext cx="2919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Semantic Processing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93790" y="5248394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NLP for feature extraction and enrichment.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428548" y="4228624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8548" y="4583668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18" name="Text 16"/>
          <p:cNvSpPr/>
          <p:nvPr/>
        </p:nvSpPr>
        <p:spPr>
          <a:xfrm>
            <a:off x="7428548" y="4757976"/>
            <a:ext cx="31682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Embedding Generation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428548" y="5248394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Transformer-based vector representation creation.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600813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93790" y="6363176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22" name="Text 20"/>
          <p:cNvSpPr/>
          <p:nvPr/>
        </p:nvSpPr>
        <p:spPr>
          <a:xfrm>
            <a:off x="793790" y="65374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Vector Indexing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793790" y="7027902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storage for high-performance similarity search.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428548" y="600813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06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7428548" y="6363176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26" name="Text 24"/>
          <p:cNvSpPr/>
          <p:nvPr/>
        </p:nvSpPr>
        <p:spPr>
          <a:xfrm>
            <a:off x="7428548" y="6537484"/>
            <a:ext cx="38771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Real-time Query Processing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7428548" y="7027902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Sub-second response through efficient retrieval.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5333" y="762714"/>
            <a:ext cx="7798951" cy="674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Codebase Structure &amp; Quality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55333" y="1868805"/>
            <a:ext cx="13119735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PropertyGuru's codebase demonstrates exemplary software engineering practices with clear separation of concerns and modular design.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55333" y="2802136"/>
            <a:ext cx="13119735" cy="3731419"/>
          </a:xfrm>
          <a:prstGeom prst="roundRect">
            <a:avLst>
              <a:gd name="adj" fmla="val 242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2953" y="2809756"/>
            <a:ext cx="13104495" cy="6193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978932" y="2946797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3603546" y="2946797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Files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6224349" y="2946797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62953" y="3429119"/>
            <a:ext cx="13104495" cy="6193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78932" y="3566160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processor/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3603546" y="3566160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6224349" y="3566160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 utilities and helpers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762953" y="4048482"/>
            <a:ext cx="13104495" cy="6193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978932" y="4185523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rag_app/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3603546" y="4185523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6224349" y="4185523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RAG API service for semantic search</a:t>
            </a:r>
            <a:endParaRPr lang="en-US" sz="1650" dirty="0"/>
          </a:p>
        </p:txBody>
      </p:sp>
      <p:sp>
        <p:nvSpPr>
          <p:cNvPr id="17" name="Shape 15"/>
          <p:cNvSpPr/>
          <p:nvPr/>
        </p:nvSpPr>
        <p:spPr>
          <a:xfrm>
            <a:off x="762953" y="4667845"/>
            <a:ext cx="13104495" cy="6193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978932" y="4804886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scripts/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3603546" y="4804886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6224349" y="4804886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 and automation scripts</a:t>
            </a:r>
            <a:endParaRPr lang="en-US" sz="1650" dirty="0"/>
          </a:p>
        </p:txBody>
      </p:sp>
      <p:sp>
        <p:nvSpPr>
          <p:cNvPr id="21" name="Shape 19"/>
          <p:cNvSpPr/>
          <p:nvPr/>
        </p:nvSpPr>
        <p:spPr>
          <a:xfrm>
            <a:off x="762953" y="5287208"/>
            <a:ext cx="13104495" cy="6193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978932" y="5424249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tests/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3603546" y="5424249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6224349" y="5424249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tests and test utilities</a:t>
            </a:r>
            <a:endParaRPr lang="en-US" sz="1650" dirty="0"/>
          </a:p>
        </p:txBody>
      </p:sp>
      <p:sp>
        <p:nvSpPr>
          <p:cNvPr id="25" name="Shape 23"/>
          <p:cNvSpPr/>
          <p:nvPr/>
        </p:nvSpPr>
        <p:spPr>
          <a:xfrm>
            <a:off x="762953" y="5906572"/>
            <a:ext cx="13104495" cy="6193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978932" y="6043613"/>
            <a:ext cx="218551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web_ui/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3603546" y="6043613"/>
            <a:ext cx="2181701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50" dirty="0"/>
          </a:p>
        </p:txBody>
      </p:sp>
      <p:sp>
        <p:nvSpPr>
          <p:cNvPr id="28" name="Text 26"/>
          <p:cNvSpPr/>
          <p:nvPr/>
        </p:nvSpPr>
        <p:spPr>
          <a:xfrm>
            <a:off x="6224349" y="6043613"/>
            <a:ext cx="7427357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Flask-based web interface</a:t>
            </a:r>
            <a:endParaRPr lang="en-US" sz="1650" dirty="0"/>
          </a:p>
        </p:txBody>
      </p:sp>
      <p:sp>
        <p:nvSpPr>
          <p:cNvPr id="29" name="Text 27"/>
          <p:cNvSpPr/>
          <p:nvPr/>
        </p:nvSpPr>
        <p:spPr>
          <a:xfrm>
            <a:off x="755333" y="6776323"/>
            <a:ext cx="13119735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Quality Metrics: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Total Python Files: 18, Total Lines of Code: 5,336, Average Lines per File: 296. Excellent modular design, enterprise-grade structure, comprehensive documentation, robust error handling, and environment-based configuration.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014"/>
            <a:ext cx="6637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&amp; Interface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8768"/>
            <a:ext cx="30989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RESTful API Endpoints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099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RAG Query API (FastAPI):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/query for semantic search.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521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 Interface API (Flask):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/, /api/chat for conversational interface.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528768"/>
            <a:ext cx="36756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 Capabilities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10991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PropertyGuru's UI is a sophisticated implementation of modern web design principles, combining aesthetics with functional excellence.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4026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Mobile-responsive design with touch-optimized interactions.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077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conversation history with persistent storage.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6499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property search with advanced filtering.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0921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Accessibility compliance (WCAG 2.1 standards).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5343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Dark/light theme support and multi-language support.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4579"/>
            <a:ext cx="71611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&amp; Scalability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569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PropertyGuru's architecture is designed for scalability, supporting horizontal and vertical scaling strategies.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217545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3252907"/>
            <a:ext cx="28614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Stateless API Design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43325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horizontal scaling and seamless load balancing.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56884" y="31750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955" y="3217545"/>
            <a:ext cx="340162" cy="42529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94000" y="3252907"/>
            <a:ext cx="28560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Persistent Vector DB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8194000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data consistency and availability during scaling.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530906" y="5000625"/>
            <a:ext cx="2993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Modular Components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530906" y="5491043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independent scaling based on performance needs.</a:t>
            </a:r>
            <a:endParaRPr lang="en-US" sz="1750" dirty="0"/>
          </a:p>
        </p:txBody>
      </p:sp>
      <p:sp>
        <p:nvSpPr>
          <p:cNvPr id="16" name="Shape 11"/>
          <p:cNvSpPr/>
          <p:nvPr/>
        </p:nvSpPr>
        <p:spPr>
          <a:xfrm>
            <a:off x="7456884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955" y="4965263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8194000" y="5000625"/>
            <a:ext cx="34665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Configurable Parameters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8194000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fine-tuning for different deployment environments.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793790" y="64719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Current Metrics: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Project Storage: 2331.56 MB. Data processing is efficient with automated error handling.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2025-08-11T07:09:18Z</dcterms:created>
  <dcterms:modified xsi:type="dcterms:W3CDTF">2025-08-11T07:09:18Z</dcterms:modified>
</cp:coreProperties>
</file>