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5" r:id="rId5"/>
    <p:sldId id="286" r:id="rId6"/>
    <p:sldId id="287" r:id="rId7"/>
    <p:sldId id="335" r:id="rId8"/>
    <p:sldId id="306" r:id="rId9"/>
    <p:sldId id="336" r:id="rId10"/>
    <p:sldId id="309" r:id="rId11"/>
    <p:sldId id="338" r:id="rId12"/>
    <p:sldId id="314" r:id="rId13"/>
    <p:sldId id="296" r:id="rId14"/>
    <p:sldId id="301" r:id="rId15"/>
    <p:sldId id="321" r:id="rId16"/>
    <p:sldId id="322" r:id="rId17"/>
    <p:sldId id="323" r:id="rId18"/>
    <p:sldId id="324" r:id="rId19"/>
    <p:sldId id="325" r:id="rId20"/>
    <p:sldId id="326" r:id="rId21"/>
    <p:sldId id="327" r:id="rId22"/>
    <p:sldId id="328" r:id="rId23"/>
    <p:sldId id="329" r:id="rId24"/>
    <p:sldId id="330" r:id="rId25"/>
    <p:sldId id="333" r:id="rId26"/>
    <p:sldId id="331" r:id="rId27"/>
    <p:sldId id="332" r:id="rId28"/>
    <p:sldId id="334" r:id="rId29"/>
    <p:sldId id="320" r:id="rId30"/>
    <p:sldId id="337" r:id="rId31"/>
    <p:sldId id="339" r:id="rId32"/>
    <p:sldId id="342" r:id="rId33"/>
    <p:sldId id="364" r:id="rId34"/>
    <p:sldId id="343" r:id="rId35"/>
    <p:sldId id="344" r:id="rId36"/>
    <p:sldId id="345" r:id="rId37"/>
    <p:sldId id="346" r:id="rId38"/>
    <p:sldId id="369" r:id="rId39"/>
    <p:sldId id="347" r:id="rId40"/>
    <p:sldId id="348" r:id="rId41"/>
    <p:sldId id="349" r:id="rId42"/>
    <p:sldId id="350" r:id="rId43"/>
    <p:sldId id="370" r:id="rId44"/>
    <p:sldId id="351" r:id="rId45"/>
    <p:sldId id="352" r:id="rId46"/>
    <p:sldId id="353" r:id="rId47"/>
    <p:sldId id="354" r:id="rId48"/>
    <p:sldId id="371" r:id="rId49"/>
    <p:sldId id="355" r:id="rId50"/>
    <p:sldId id="356" r:id="rId51"/>
    <p:sldId id="357" r:id="rId52"/>
    <p:sldId id="358" r:id="rId53"/>
    <p:sldId id="359" r:id="rId54"/>
    <p:sldId id="372" r:id="rId55"/>
    <p:sldId id="360" r:id="rId56"/>
    <p:sldId id="361" r:id="rId57"/>
    <p:sldId id="362" r:id="rId58"/>
    <p:sldId id="363" r:id="rId59"/>
    <p:sldId id="319"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al Morsy" initials="BM" lastIdx="1" clrIdx="0">
    <p:extLst>
      <p:ext uri="{19B8F6BF-5375-455C-9EA6-DF929625EA0E}">
        <p15:presenceInfo xmlns:p15="http://schemas.microsoft.com/office/powerpoint/2012/main" userId="S-1-5-21-792903156-744932404-3040736429-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19" autoAdjust="0"/>
  </p:normalViewPr>
  <p:slideViewPr>
    <p:cSldViewPr snapToGrid="0">
      <p:cViewPr varScale="1">
        <p:scale>
          <a:sx n="69" d="100"/>
          <a:sy n="69"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77D60-73DD-4CF7-BB02-7DC687CDA66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B030968E-C39B-48C5-B1A0-DFA517C7FFBE}">
      <dgm:prSet phldrT="[Text]"/>
      <dgm:spPr/>
      <dgm:t>
        <a:bodyPr/>
        <a:lstStyle/>
        <a:p>
          <a:r>
            <a:rPr lang="en-US" dirty="0">
              <a:latin typeface="Times New Roman" panose="02020603050405020304" pitchFamily="18" charset="0"/>
              <a:cs typeface="Times New Roman" panose="02020603050405020304" pitchFamily="18" charset="0"/>
            </a:rPr>
            <a:t>SVM</a:t>
          </a:r>
        </a:p>
      </dgm:t>
    </dgm:pt>
    <dgm:pt modelId="{D92EF0BE-E7C8-4D07-B7BC-76D2361511B3}" type="parTrans" cxnId="{02C814F2-FA64-4B8A-8FCE-1061092BD370}">
      <dgm:prSet/>
      <dgm:spPr/>
      <dgm:t>
        <a:bodyPr/>
        <a:lstStyle/>
        <a:p>
          <a:endParaRPr lang="en-US">
            <a:latin typeface="Times New Roman" panose="02020603050405020304" pitchFamily="18" charset="0"/>
            <a:cs typeface="Times New Roman" panose="02020603050405020304" pitchFamily="18" charset="0"/>
          </a:endParaRPr>
        </a:p>
      </dgm:t>
    </dgm:pt>
    <dgm:pt modelId="{D6C0C038-CBAC-45CC-8322-A966A77622E9}" type="sibTrans" cxnId="{02C814F2-FA64-4B8A-8FCE-1061092BD370}">
      <dgm:prSet/>
      <dgm:spPr/>
      <dgm:t>
        <a:bodyPr/>
        <a:lstStyle/>
        <a:p>
          <a:endParaRPr lang="en-US">
            <a:latin typeface="Times New Roman" panose="02020603050405020304" pitchFamily="18" charset="0"/>
            <a:cs typeface="Times New Roman" panose="02020603050405020304" pitchFamily="18" charset="0"/>
          </a:endParaRPr>
        </a:p>
      </dgm:t>
    </dgm:pt>
    <dgm:pt modelId="{F558617B-A521-45F7-A4DE-A0D1AD2EEB5F}">
      <dgm:prSet phldrT="[Text]" custT="1"/>
      <dgm:spPr/>
      <dgm:t>
        <a:bodyPr/>
        <a:lstStyle/>
        <a:p>
          <a:r>
            <a:rPr lang="en-US" sz="1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Rank</a:t>
          </a:r>
          <a:r>
            <a:rPr lang="en-US" sz="1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dgm:t>
    </dgm:pt>
    <dgm:pt modelId="{F22B51D1-114E-4773-BF5C-617053244F12}" type="parTrans" cxnId="{EED48C35-A566-48D4-A5BF-182CDA09D117}">
      <dgm:prSet/>
      <dgm:spPr/>
      <dgm:t>
        <a:bodyPr/>
        <a:lstStyle/>
        <a:p>
          <a:endParaRPr lang="en-US">
            <a:latin typeface="Times New Roman" panose="02020603050405020304" pitchFamily="18" charset="0"/>
            <a:cs typeface="Times New Roman" panose="02020603050405020304" pitchFamily="18" charset="0"/>
          </a:endParaRPr>
        </a:p>
      </dgm:t>
    </dgm:pt>
    <dgm:pt modelId="{C05F323B-5F8F-4849-936F-9D218759C4A1}" type="sibTrans" cxnId="{EED48C35-A566-48D4-A5BF-182CDA09D117}">
      <dgm:prSet/>
      <dgm:spPr/>
      <dgm:t>
        <a:bodyPr/>
        <a:lstStyle/>
        <a:p>
          <a:endParaRPr lang="en-US">
            <a:latin typeface="Times New Roman" panose="02020603050405020304" pitchFamily="18" charset="0"/>
            <a:cs typeface="Times New Roman" panose="02020603050405020304" pitchFamily="18" charset="0"/>
          </a:endParaRPr>
        </a:p>
      </dgm:t>
    </dgm:pt>
    <dgm:pt modelId="{6081B6FA-F771-47F1-8F18-09AA1BBEE1B9}">
      <dgm:prSet phldrT="[Text]"/>
      <dgm:spPr/>
      <dgm:t>
        <a:bodyPr/>
        <a:lstStyle/>
        <a:p>
          <a:r>
            <a:rPr lang="en-US" dirty="0">
              <a:latin typeface="Times New Roman" panose="02020603050405020304" pitchFamily="18" charset="0"/>
              <a:cs typeface="Times New Roman" panose="02020603050405020304" pitchFamily="18" charset="0"/>
            </a:rPr>
            <a:t>DT</a:t>
          </a:r>
        </a:p>
      </dgm:t>
    </dgm:pt>
    <dgm:pt modelId="{1ED7B0DA-D626-419A-8C17-EDBAC46802A6}" type="parTrans" cxnId="{C868B2B3-303E-4FEF-9713-6478C4728816}">
      <dgm:prSet/>
      <dgm:spPr/>
      <dgm:t>
        <a:bodyPr/>
        <a:lstStyle/>
        <a:p>
          <a:endParaRPr lang="en-US">
            <a:latin typeface="Times New Roman" panose="02020603050405020304" pitchFamily="18" charset="0"/>
            <a:cs typeface="Times New Roman" panose="02020603050405020304" pitchFamily="18" charset="0"/>
          </a:endParaRPr>
        </a:p>
      </dgm:t>
    </dgm:pt>
    <dgm:pt modelId="{BA56D7E4-BA3B-446B-BAD7-38F4CBEA05D2}" type="sibTrans" cxnId="{C868B2B3-303E-4FEF-9713-6478C4728816}">
      <dgm:prSet/>
      <dgm:spPr/>
      <dgm:t>
        <a:bodyPr/>
        <a:lstStyle/>
        <a:p>
          <a:endParaRPr lang="en-US">
            <a:latin typeface="Times New Roman" panose="02020603050405020304" pitchFamily="18" charset="0"/>
            <a:cs typeface="Times New Roman" panose="02020603050405020304" pitchFamily="18" charset="0"/>
          </a:endParaRPr>
        </a:p>
      </dgm:t>
    </dgm:pt>
    <dgm:pt modelId="{054B5F18-E25A-46B8-9A9D-6B234F947C67}">
      <dgm:prSet phldrT="[Text]"/>
      <dgm:spPr/>
      <dgm:t>
        <a:bodyPr/>
        <a:lstStyle/>
        <a:p>
          <a:r>
            <a:rPr lang="en-US" dirty="0">
              <a:latin typeface="Times New Roman" panose="02020603050405020304" pitchFamily="18" charset="0"/>
              <a:cs typeface="Times New Roman" panose="02020603050405020304" pitchFamily="18" charset="0"/>
            </a:rPr>
            <a:t>kNN</a:t>
          </a:r>
        </a:p>
      </dgm:t>
    </dgm:pt>
    <dgm:pt modelId="{AD40E7BB-32F6-43DA-AB33-FBD904E4145F}" type="parTrans" cxnId="{A9E10010-CE82-4747-9718-84B31AF61D86}">
      <dgm:prSet/>
      <dgm:spPr/>
      <dgm:t>
        <a:bodyPr/>
        <a:lstStyle/>
        <a:p>
          <a:endParaRPr lang="en-US">
            <a:latin typeface="Times New Roman" panose="02020603050405020304" pitchFamily="18" charset="0"/>
            <a:cs typeface="Times New Roman" panose="02020603050405020304" pitchFamily="18" charset="0"/>
          </a:endParaRPr>
        </a:p>
      </dgm:t>
    </dgm:pt>
    <dgm:pt modelId="{8609EB5C-2CF6-44A1-A3F3-B349CFAC57EF}" type="sibTrans" cxnId="{A9E10010-CE82-4747-9718-84B31AF61D86}">
      <dgm:prSet/>
      <dgm:spPr/>
      <dgm:t>
        <a:bodyPr/>
        <a:lstStyle/>
        <a:p>
          <a:endParaRPr lang="en-US">
            <a:latin typeface="Times New Roman" panose="02020603050405020304" pitchFamily="18" charset="0"/>
            <a:cs typeface="Times New Roman" panose="02020603050405020304" pitchFamily="18" charset="0"/>
          </a:endParaRPr>
        </a:p>
      </dgm:t>
    </dgm:pt>
    <dgm:pt modelId="{4BA4F1C8-1C96-4582-AD55-39E5D9DED804}">
      <dgm:prSet phldrT="[Text]"/>
      <dgm:spPr/>
      <dgm:t>
        <a:bodyPr/>
        <a:lstStyle/>
        <a:p>
          <a:r>
            <a:rPr lang="en-US" dirty="0">
              <a:latin typeface="Times New Roman" panose="02020603050405020304" pitchFamily="18" charset="0"/>
              <a:cs typeface="Times New Roman" panose="02020603050405020304" pitchFamily="18" charset="0"/>
            </a:rPr>
            <a:t> Rank 3</a:t>
          </a:r>
        </a:p>
      </dgm:t>
    </dgm:pt>
    <dgm:pt modelId="{1037838D-DFD4-4436-8856-90E4EFE1C5CC}" type="parTrans" cxnId="{7D908FD6-F62D-470B-A5A5-2E1CB6054F79}">
      <dgm:prSet/>
      <dgm:spPr/>
      <dgm:t>
        <a:bodyPr/>
        <a:lstStyle/>
        <a:p>
          <a:endParaRPr lang="en-US">
            <a:latin typeface="Times New Roman" panose="02020603050405020304" pitchFamily="18" charset="0"/>
            <a:cs typeface="Times New Roman" panose="02020603050405020304" pitchFamily="18" charset="0"/>
          </a:endParaRPr>
        </a:p>
      </dgm:t>
    </dgm:pt>
    <dgm:pt modelId="{6DBF4427-C3C3-4425-B4ED-7585DF047EEF}" type="sibTrans" cxnId="{7D908FD6-F62D-470B-A5A5-2E1CB6054F79}">
      <dgm:prSet/>
      <dgm:spPr/>
      <dgm:t>
        <a:bodyPr/>
        <a:lstStyle/>
        <a:p>
          <a:endParaRPr lang="en-US">
            <a:latin typeface="Times New Roman" panose="02020603050405020304" pitchFamily="18" charset="0"/>
            <a:cs typeface="Times New Roman" panose="02020603050405020304" pitchFamily="18" charset="0"/>
          </a:endParaRPr>
        </a:p>
      </dgm:t>
    </dgm:pt>
    <dgm:pt modelId="{67D3C59A-AF93-4A88-A3F7-7183EBD528BD}">
      <dgm:prSet phldrT="[Text]" custT="1"/>
      <dgm:spPr/>
      <dgm:t>
        <a:bodyPr/>
        <a:lstStyle/>
        <a:p>
          <a:r>
            <a:rPr lang="en-US" sz="2800" dirty="0">
              <a:latin typeface="Times New Roman" panose="02020603050405020304" pitchFamily="18" charset="0"/>
              <a:cs typeface="Times New Roman" panose="02020603050405020304" pitchFamily="18" charset="0"/>
            </a:rPr>
            <a:t> Rank 2</a:t>
          </a:r>
        </a:p>
      </dgm:t>
    </dgm:pt>
    <dgm:pt modelId="{7D908CCD-0330-430B-AF57-BFC26E524D53}" type="sibTrans" cxnId="{9515B429-E98B-4D35-827A-2A4FCF85EA72}">
      <dgm:prSet/>
      <dgm:spPr/>
      <dgm:t>
        <a:bodyPr/>
        <a:lstStyle/>
        <a:p>
          <a:endParaRPr lang="en-US">
            <a:latin typeface="Times New Roman" panose="02020603050405020304" pitchFamily="18" charset="0"/>
            <a:cs typeface="Times New Roman" panose="02020603050405020304" pitchFamily="18" charset="0"/>
          </a:endParaRPr>
        </a:p>
      </dgm:t>
    </dgm:pt>
    <dgm:pt modelId="{04F9AC12-E62E-4A75-8270-A37C0692CE54}" type="parTrans" cxnId="{9515B429-E98B-4D35-827A-2A4FCF85EA72}">
      <dgm:prSet/>
      <dgm:spPr/>
      <dgm:t>
        <a:bodyPr/>
        <a:lstStyle/>
        <a:p>
          <a:endParaRPr lang="en-US">
            <a:latin typeface="Times New Roman" panose="02020603050405020304" pitchFamily="18" charset="0"/>
            <a:cs typeface="Times New Roman" panose="02020603050405020304" pitchFamily="18" charset="0"/>
          </a:endParaRPr>
        </a:p>
      </dgm:t>
    </dgm:pt>
    <dgm:pt modelId="{D394CD2C-32A6-4330-B50E-695F82FAC502}" type="pres">
      <dgm:prSet presAssocID="{09977D60-73DD-4CF7-BB02-7DC687CDA66B}" presName="rootnode" presStyleCnt="0">
        <dgm:presLayoutVars>
          <dgm:chMax/>
          <dgm:chPref/>
          <dgm:dir/>
          <dgm:animLvl val="lvl"/>
        </dgm:presLayoutVars>
      </dgm:prSet>
      <dgm:spPr/>
    </dgm:pt>
    <dgm:pt modelId="{8BFCFC6D-042B-4E0F-AB1C-A433AC888064}" type="pres">
      <dgm:prSet presAssocID="{B030968E-C39B-48C5-B1A0-DFA517C7FFBE}" presName="composite" presStyleCnt="0"/>
      <dgm:spPr/>
    </dgm:pt>
    <dgm:pt modelId="{090E6A6C-2F0F-4320-AAA1-C70700BE5899}" type="pres">
      <dgm:prSet presAssocID="{B030968E-C39B-48C5-B1A0-DFA517C7FFBE}" presName="bentUpArrow1" presStyleLbl="alignImgPlace1" presStyleIdx="0" presStyleCnt="2"/>
      <dgm:spPr/>
    </dgm:pt>
    <dgm:pt modelId="{CF9CB8AB-D211-494C-8589-8CC6DEB882DE}" type="pres">
      <dgm:prSet presAssocID="{B030968E-C39B-48C5-B1A0-DFA517C7FFBE}" presName="ParentText" presStyleLbl="node1" presStyleIdx="0" presStyleCnt="3">
        <dgm:presLayoutVars>
          <dgm:chMax val="1"/>
          <dgm:chPref val="1"/>
          <dgm:bulletEnabled val="1"/>
        </dgm:presLayoutVars>
      </dgm:prSet>
      <dgm:spPr/>
    </dgm:pt>
    <dgm:pt modelId="{454C43BB-C6C1-4653-A966-FCE3306844D6}" type="pres">
      <dgm:prSet presAssocID="{B030968E-C39B-48C5-B1A0-DFA517C7FFBE}" presName="ChildText" presStyleLbl="revTx" presStyleIdx="0" presStyleCnt="3" custScaleX="218778" custScaleY="116498" custLinFactNeighborX="66628" custLinFactNeighborY="5465">
        <dgm:presLayoutVars>
          <dgm:chMax val="0"/>
          <dgm:chPref val="0"/>
          <dgm:bulletEnabled val="1"/>
        </dgm:presLayoutVars>
      </dgm:prSet>
      <dgm:spPr/>
    </dgm:pt>
    <dgm:pt modelId="{6B9D7269-036F-49D9-ADA8-53FC974FBF02}" type="pres">
      <dgm:prSet presAssocID="{D6C0C038-CBAC-45CC-8322-A966A77622E9}" presName="sibTrans" presStyleCnt="0"/>
      <dgm:spPr/>
    </dgm:pt>
    <dgm:pt modelId="{ED35DB25-E526-4499-8081-EAE6983EBB8D}" type="pres">
      <dgm:prSet presAssocID="{6081B6FA-F771-47F1-8F18-09AA1BBEE1B9}" presName="composite" presStyleCnt="0"/>
      <dgm:spPr/>
    </dgm:pt>
    <dgm:pt modelId="{15EB5423-B5C1-4BC8-8AD4-AD08E64FBEC2}" type="pres">
      <dgm:prSet presAssocID="{6081B6FA-F771-47F1-8F18-09AA1BBEE1B9}" presName="bentUpArrow1" presStyleLbl="alignImgPlace1" presStyleIdx="1" presStyleCnt="2"/>
      <dgm:spPr/>
    </dgm:pt>
    <dgm:pt modelId="{AEC02ECD-8BB9-494D-9FA5-F2E73F1E62C1}" type="pres">
      <dgm:prSet presAssocID="{6081B6FA-F771-47F1-8F18-09AA1BBEE1B9}" presName="ParentText" presStyleLbl="node1" presStyleIdx="1" presStyleCnt="3">
        <dgm:presLayoutVars>
          <dgm:chMax val="1"/>
          <dgm:chPref val="1"/>
          <dgm:bulletEnabled val="1"/>
        </dgm:presLayoutVars>
      </dgm:prSet>
      <dgm:spPr/>
    </dgm:pt>
    <dgm:pt modelId="{E7932225-46FB-4EFB-812B-C6ED55DF665D}" type="pres">
      <dgm:prSet presAssocID="{6081B6FA-F771-47F1-8F18-09AA1BBEE1B9}" presName="ChildText" presStyleLbl="revTx" presStyleIdx="1" presStyleCnt="3" custScaleX="235338" custLinFactNeighborX="60315" custLinFactNeighborY="-5899">
        <dgm:presLayoutVars>
          <dgm:chMax val="0"/>
          <dgm:chPref val="0"/>
          <dgm:bulletEnabled val="1"/>
        </dgm:presLayoutVars>
      </dgm:prSet>
      <dgm:spPr/>
    </dgm:pt>
    <dgm:pt modelId="{A6E7BCFE-3D26-4560-99A9-FBFD6C14EB0B}" type="pres">
      <dgm:prSet presAssocID="{BA56D7E4-BA3B-446B-BAD7-38F4CBEA05D2}" presName="sibTrans" presStyleCnt="0"/>
      <dgm:spPr/>
    </dgm:pt>
    <dgm:pt modelId="{9E777361-6370-45B6-9670-F442BB60A3D4}" type="pres">
      <dgm:prSet presAssocID="{054B5F18-E25A-46B8-9A9D-6B234F947C67}" presName="composite" presStyleCnt="0"/>
      <dgm:spPr/>
    </dgm:pt>
    <dgm:pt modelId="{FDC65F8F-BA87-4F37-9A9E-A8BD455CF6A1}" type="pres">
      <dgm:prSet presAssocID="{054B5F18-E25A-46B8-9A9D-6B234F947C67}" presName="ParentText" presStyleLbl="node1" presStyleIdx="2" presStyleCnt="3">
        <dgm:presLayoutVars>
          <dgm:chMax val="1"/>
          <dgm:chPref val="1"/>
          <dgm:bulletEnabled val="1"/>
        </dgm:presLayoutVars>
      </dgm:prSet>
      <dgm:spPr/>
    </dgm:pt>
    <dgm:pt modelId="{5F8188DF-45E5-4C10-93B0-31E270E8A07A}" type="pres">
      <dgm:prSet presAssocID="{054B5F18-E25A-46B8-9A9D-6B234F947C67}" presName="FinalChildText" presStyleLbl="revTx" presStyleIdx="2" presStyleCnt="3" custScaleX="173925" custLinFactNeighborX="35221" custLinFactNeighborY="-3742">
        <dgm:presLayoutVars>
          <dgm:chMax val="0"/>
          <dgm:chPref val="0"/>
          <dgm:bulletEnabled val="1"/>
        </dgm:presLayoutVars>
      </dgm:prSet>
      <dgm:spPr/>
    </dgm:pt>
  </dgm:ptLst>
  <dgm:cxnLst>
    <dgm:cxn modelId="{A9E10010-CE82-4747-9718-84B31AF61D86}" srcId="{09977D60-73DD-4CF7-BB02-7DC687CDA66B}" destId="{054B5F18-E25A-46B8-9A9D-6B234F947C67}" srcOrd="2" destOrd="0" parTransId="{AD40E7BB-32F6-43DA-AB33-FBD904E4145F}" sibTransId="{8609EB5C-2CF6-44A1-A3F3-B349CFAC57EF}"/>
    <dgm:cxn modelId="{6B9C7710-E1D7-457E-9AF2-E7CBDA4CA854}" type="presOf" srcId="{B030968E-C39B-48C5-B1A0-DFA517C7FFBE}" destId="{CF9CB8AB-D211-494C-8589-8CC6DEB882DE}" srcOrd="0" destOrd="0" presId="urn:microsoft.com/office/officeart/2005/8/layout/StepDownProcess"/>
    <dgm:cxn modelId="{3E9FE21E-459E-499B-8D08-48C4C50E2813}" type="presOf" srcId="{054B5F18-E25A-46B8-9A9D-6B234F947C67}" destId="{FDC65F8F-BA87-4F37-9A9E-A8BD455CF6A1}" srcOrd="0" destOrd="0" presId="urn:microsoft.com/office/officeart/2005/8/layout/StepDownProcess"/>
    <dgm:cxn modelId="{CDB04329-65D3-447E-8959-16BBE02E6D50}" type="presOf" srcId="{F558617B-A521-45F7-A4DE-A0D1AD2EEB5F}" destId="{454C43BB-C6C1-4653-A966-FCE3306844D6}" srcOrd="0" destOrd="0" presId="urn:microsoft.com/office/officeart/2005/8/layout/StepDownProcess"/>
    <dgm:cxn modelId="{9515B429-E98B-4D35-827A-2A4FCF85EA72}" srcId="{6081B6FA-F771-47F1-8F18-09AA1BBEE1B9}" destId="{67D3C59A-AF93-4A88-A3F7-7183EBD528BD}" srcOrd="0" destOrd="0" parTransId="{04F9AC12-E62E-4A75-8270-A37C0692CE54}" sibTransId="{7D908CCD-0330-430B-AF57-BFC26E524D53}"/>
    <dgm:cxn modelId="{EED48C35-A566-48D4-A5BF-182CDA09D117}" srcId="{B030968E-C39B-48C5-B1A0-DFA517C7FFBE}" destId="{F558617B-A521-45F7-A4DE-A0D1AD2EEB5F}" srcOrd="0" destOrd="0" parTransId="{F22B51D1-114E-4773-BF5C-617053244F12}" sibTransId="{C05F323B-5F8F-4849-936F-9D218759C4A1}"/>
    <dgm:cxn modelId="{07FF0364-774D-4490-AEA5-843CEEA5F0FA}" type="presOf" srcId="{4BA4F1C8-1C96-4582-AD55-39E5D9DED804}" destId="{5F8188DF-45E5-4C10-93B0-31E270E8A07A}" srcOrd="0" destOrd="0" presId="urn:microsoft.com/office/officeart/2005/8/layout/StepDownProcess"/>
    <dgm:cxn modelId="{6384424C-37B8-44FD-88D5-5456D923E57A}" type="presOf" srcId="{6081B6FA-F771-47F1-8F18-09AA1BBEE1B9}" destId="{AEC02ECD-8BB9-494D-9FA5-F2E73F1E62C1}" srcOrd="0" destOrd="0" presId="urn:microsoft.com/office/officeart/2005/8/layout/StepDownProcess"/>
    <dgm:cxn modelId="{66F3BF89-B3F5-4235-9825-9A0A6A141400}" type="presOf" srcId="{67D3C59A-AF93-4A88-A3F7-7183EBD528BD}" destId="{E7932225-46FB-4EFB-812B-C6ED55DF665D}" srcOrd="0" destOrd="0" presId="urn:microsoft.com/office/officeart/2005/8/layout/StepDownProcess"/>
    <dgm:cxn modelId="{C868B2B3-303E-4FEF-9713-6478C4728816}" srcId="{09977D60-73DD-4CF7-BB02-7DC687CDA66B}" destId="{6081B6FA-F771-47F1-8F18-09AA1BBEE1B9}" srcOrd="1" destOrd="0" parTransId="{1ED7B0DA-D626-419A-8C17-EDBAC46802A6}" sibTransId="{BA56D7E4-BA3B-446B-BAD7-38F4CBEA05D2}"/>
    <dgm:cxn modelId="{7D908FD6-F62D-470B-A5A5-2E1CB6054F79}" srcId="{054B5F18-E25A-46B8-9A9D-6B234F947C67}" destId="{4BA4F1C8-1C96-4582-AD55-39E5D9DED804}" srcOrd="0" destOrd="0" parTransId="{1037838D-DFD4-4436-8856-90E4EFE1C5CC}" sibTransId="{6DBF4427-C3C3-4425-B4ED-7585DF047EEF}"/>
    <dgm:cxn modelId="{5318CEDC-0438-4767-916A-2784DEDA08BA}" type="presOf" srcId="{09977D60-73DD-4CF7-BB02-7DC687CDA66B}" destId="{D394CD2C-32A6-4330-B50E-695F82FAC502}" srcOrd="0" destOrd="0" presId="urn:microsoft.com/office/officeart/2005/8/layout/StepDownProcess"/>
    <dgm:cxn modelId="{02C814F2-FA64-4B8A-8FCE-1061092BD370}" srcId="{09977D60-73DD-4CF7-BB02-7DC687CDA66B}" destId="{B030968E-C39B-48C5-B1A0-DFA517C7FFBE}" srcOrd="0" destOrd="0" parTransId="{D92EF0BE-E7C8-4D07-B7BC-76D2361511B3}" sibTransId="{D6C0C038-CBAC-45CC-8322-A966A77622E9}"/>
    <dgm:cxn modelId="{6F37A000-E326-4DB3-B5B2-545E0A51F627}" type="presParOf" srcId="{D394CD2C-32A6-4330-B50E-695F82FAC502}" destId="{8BFCFC6D-042B-4E0F-AB1C-A433AC888064}" srcOrd="0" destOrd="0" presId="urn:microsoft.com/office/officeart/2005/8/layout/StepDownProcess"/>
    <dgm:cxn modelId="{2EAF2868-F369-4F2D-9C2F-9349293F12B6}" type="presParOf" srcId="{8BFCFC6D-042B-4E0F-AB1C-A433AC888064}" destId="{090E6A6C-2F0F-4320-AAA1-C70700BE5899}" srcOrd="0" destOrd="0" presId="urn:microsoft.com/office/officeart/2005/8/layout/StepDownProcess"/>
    <dgm:cxn modelId="{8F9CF040-E282-41B2-847B-5E19081F515F}" type="presParOf" srcId="{8BFCFC6D-042B-4E0F-AB1C-A433AC888064}" destId="{CF9CB8AB-D211-494C-8589-8CC6DEB882DE}" srcOrd="1" destOrd="0" presId="urn:microsoft.com/office/officeart/2005/8/layout/StepDownProcess"/>
    <dgm:cxn modelId="{298E12B7-873F-41AC-AB19-CAD8FAD03D90}" type="presParOf" srcId="{8BFCFC6D-042B-4E0F-AB1C-A433AC888064}" destId="{454C43BB-C6C1-4653-A966-FCE3306844D6}" srcOrd="2" destOrd="0" presId="urn:microsoft.com/office/officeart/2005/8/layout/StepDownProcess"/>
    <dgm:cxn modelId="{E6796DD3-F7F3-4FCB-8459-0053143238CA}" type="presParOf" srcId="{D394CD2C-32A6-4330-B50E-695F82FAC502}" destId="{6B9D7269-036F-49D9-ADA8-53FC974FBF02}" srcOrd="1" destOrd="0" presId="urn:microsoft.com/office/officeart/2005/8/layout/StepDownProcess"/>
    <dgm:cxn modelId="{6FE39409-5FF0-47BC-BFAD-09089FBF2EC3}" type="presParOf" srcId="{D394CD2C-32A6-4330-B50E-695F82FAC502}" destId="{ED35DB25-E526-4499-8081-EAE6983EBB8D}" srcOrd="2" destOrd="0" presId="urn:microsoft.com/office/officeart/2005/8/layout/StepDownProcess"/>
    <dgm:cxn modelId="{6D98CA7E-BECD-4F3D-87B7-1214198DA292}" type="presParOf" srcId="{ED35DB25-E526-4499-8081-EAE6983EBB8D}" destId="{15EB5423-B5C1-4BC8-8AD4-AD08E64FBEC2}" srcOrd="0" destOrd="0" presId="urn:microsoft.com/office/officeart/2005/8/layout/StepDownProcess"/>
    <dgm:cxn modelId="{4236F58C-B9C6-4666-97BD-73AE1C80CDB4}" type="presParOf" srcId="{ED35DB25-E526-4499-8081-EAE6983EBB8D}" destId="{AEC02ECD-8BB9-494D-9FA5-F2E73F1E62C1}" srcOrd="1" destOrd="0" presId="urn:microsoft.com/office/officeart/2005/8/layout/StepDownProcess"/>
    <dgm:cxn modelId="{F01AB595-F295-46F9-ABC4-527AA09CD39F}" type="presParOf" srcId="{ED35DB25-E526-4499-8081-EAE6983EBB8D}" destId="{E7932225-46FB-4EFB-812B-C6ED55DF665D}" srcOrd="2" destOrd="0" presId="urn:microsoft.com/office/officeart/2005/8/layout/StepDownProcess"/>
    <dgm:cxn modelId="{702471B3-984C-48E2-90C8-AFF0298F7647}" type="presParOf" srcId="{D394CD2C-32A6-4330-B50E-695F82FAC502}" destId="{A6E7BCFE-3D26-4560-99A9-FBFD6C14EB0B}" srcOrd="3" destOrd="0" presId="urn:microsoft.com/office/officeart/2005/8/layout/StepDownProcess"/>
    <dgm:cxn modelId="{DC20D876-435B-403E-82C2-2D2D6868E99C}" type="presParOf" srcId="{D394CD2C-32A6-4330-B50E-695F82FAC502}" destId="{9E777361-6370-45B6-9670-F442BB60A3D4}" srcOrd="4" destOrd="0" presId="urn:microsoft.com/office/officeart/2005/8/layout/StepDownProcess"/>
    <dgm:cxn modelId="{0A0CBA29-DECF-4AF1-BCA9-EA8B02844E5F}" type="presParOf" srcId="{9E777361-6370-45B6-9670-F442BB60A3D4}" destId="{FDC65F8F-BA87-4F37-9A9E-A8BD455CF6A1}" srcOrd="0" destOrd="0" presId="urn:microsoft.com/office/officeart/2005/8/layout/StepDownProcess"/>
    <dgm:cxn modelId="{AE5BA380-0C04-42F5-9162-EE0841268F94}" type="presParOf" srcId="{9E777361-6370-45B6-9670-F442BB60A3D4}" destId="{5F8188DF-45E5-4C10-93B0-31E270E8A07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977D60-73DD-4CF7-BB02-7DC687CDA66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B030968E-C39B-48C5-B1A0-DFA517C7FFBE}">
      <dgm:prSet phldrT="[Text]"/>
      <dgm:spPr/>
      <dgm:t>
        <a:bodyPr/>
        <a:lstStyle/>
        <a:p>
          <a:r>
            <a:rPr lang="en-US" dirty="0">
              <a:latin typeface="Times New Roman" panose="02020603050405020304" pitchFamily="18" charset="0"/>
              <a:cs typeface="Times New Roman" panose="02020603050405020304" pitchFamily="18" charset="0"/>
            </a:rPr>
            <a:t>SVM</a:t>
          </a:r>
        </a:p>
      </dgm:t>
    </dgm:pt>
    <dgm:pt modelId="{D92EF0BE-E7C8-4D07-B7BC-76D2361511B3}" type="parTrans" cxnId="{02C814F2-FA64-4B8A-8FCE-1061092BD370}">
      <dgm:prSet/>
      <dgm:spPr/>
      <dgm:t>
        <a:bodyPr/>
        <a:lstStyle/>
        <a:p>
          <a:endParaRPr lang="en-US">
            <a:latin typeface="Times New Roman" panose="02020603050405020304" pitchFamily="18" charset="0"/>
            <a:cs typeface="Times New Roman" panose="02020603050405020304" pitchFamily="18" charset="0"/>
          </a:endParaRPr>
        </a:p>
      </dgm:t>
    </dgm:pt>
    <dgm:pt modelId="{D6C0C038-CBAC-45CC-8322-A966A77622E9}" type="sibTrans" cxnId="{02C814F2-FA64-4B8A-8FCE-1061092BD370}">
      <dgm:prSet/>
      <dgm:spPr/>
      <dgm:t>
        <a:bodyPr/>
        <a:lstStyle/>
        <a:p>
          <a:endParaRPr lang="en-US">
            <a:latin typeface="Times New Roman" panose="02020603050405020304" pitchFamily="18" charset="0"/>
            <a:cs typeface="Times New Roman" panose="02020603050405020304" pitchFamily="18" charset="0"/>
          </a:endParaRPr>
        </a:p>
      </dgm:t>
    </dgm:pt>
    <dgm:pt modelId="{F558617B-A521-45F7-A4DE-A0D1AD2EEB5F}">
      <dgm:prSet phldrT="[Text]" custT="1"/>
      <dgm:spPr/>
      <dgm:t>
        <a:bodyPr/>
        <a:lstStyle/>
        <a:p>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Rank</a:t>
          </a: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p>
      </dgm:t>
    </dgm:pt>
    <dgm:pt modelId="{F22B51D1-114E-4773-BF5C-617053244F12}" type="parTrans" cxnId="{EED48C35-A566-48D4-A5BF-182CDA09D117}">
      <dgm:prSet/>
      <dgm:spPr/>
      <dgm:t>
        <a:bodyPr/>
        <a:lstStyle/>
        <a:p>
          <a:endParaRPr lang="en-US">
            <a:latin typeface="Times New Roman" panose="02020603050405020304" pitchFamily="18" charset="0"/>
            <a:cs typeface="Times New Roman" panose="02020603050405020304" pitchFamily="18" charset="0"/>
          </a:endParaRPr>
        </a:p>
      </dgm:t>
    </dgm:pt>
    <dgm:pt modelId="{C05F323B-5F8F-4849-936F-9D218759C4A1}" type="sibTrans" cxnId="{EED48C35-A566-48D4-A5BF-182CDA09D117}">
      <dgm:prSet/>
      <dgm:spPr/>
      <dgm:t>
        <a:bodyPr/>
        <a:lstStyle/>
        <a:p>
          <a:endParaRPr lang="en-US">
            <a:latin typeface="Times New Roman" panose="02020603050405020304" pitchFamily="18" charset="0"/>
            <a:cs typeface="Times New Roman" panose="02020603050405020304" pitchFamily="18" charset="0"/>
          </a:endParaRPr>
        </a:p>
      </dgm:t>
    </dgm:pt>
    <dgm:pt modelId="{6081B6FA-F771-47F1-8F18-09AA1BBEE1B9}">
      <dgm:prSet phldrT="[Text]"/>
      <dgm:spPr/>
      <dgm:t>
        <a:bodyPr/>
        <a:lstStyle/>
        <a:p>
          <a:r>
            <a:rPr lang="en-US" dirty="0">
              <a:latin typeface="Times New Roman" panose="02020603050405020304" pitchFamily="18" charset="0"/>
              <a:cs typeface="Times New Roman" panose="02020603050405020304" pitchFamily="18" charset="0"/>
            </a:rPr>
            <a:t>DT</a:t>
          </a:r>
        </a:p>
      </dgm:t>
    </dgm:pt>
    <dgm:pt modelId="{1ED7B0DA-D626-419A-8C17-EDBAC46802A6}" type="parTrans" cxnId="{C868B2B3-303E-4FEF-9713-6478C4728816}">
      <dgm:prSet/>
      <dgm:spPr/>
      <dgm:t>
        <a:bodyPr/>
        <a:lstStyle/>
        <a:p>
          <a:endParaRPr lang="en-US">
            <a:latin typeface="Times New Roman" panose="02020603050405020304" pitchFamily="18" charset="0"/>
            <a:cs typeface="Times New Roman" panose="02020603050405020304" pitchFamily="18" charset="0"/>
          </a:endParaRPr>
        </a:p>
      </dgm:t>
    </dgm:pt>
    <dgm:pt modelId="{BA56D7E4-BA3B-446B-BAD7-38F4CBEA05D2}" type="sibTrans" cxnId="{C868B2B3-303E-4FEF-9713-6478C4728816}">
      <dgm:prSet/>
      <dgm:spPr/>
      <dgm:t>
        <a:bodyPr/>
        <a:lstStyle/>
        <a:p>
          <a:endParaRPr lang="en-US">
            <a:latin typeface="Times New Roman" panose="02020603050405020304" pitchFamily="18" charset="0"/>
            <a:cs typeface="Times New Roman" panose="02020603050405020304" pitchFamily="18" charset="0"/>
          </a:endParaRPr>
        </a:p>
      </dgm:t>
    </dgm:pt>
    <dgm:pt modelId="{054B5F18-E25A-46B8-9A9D-6B234F947C67}">
      <dgm:prSet phldrT="[Text]"/>
      <dgm:spPr/>
      <dgm:t>
        <a:bodyPr/>
        <a:lstStyle/>
        <a:p>
          <a:r>
            <a:rPr lang="en-US" dirty="0">
              <a:latin typeface="Times New Roman" panose="02020603050405020304" pitchFamily="18" charset="0"/>
              <a:cs typeface="Times New Roman" panose="02020603050405020304" pitchFamily="18" charset="0"/>
            </a:rPr>
            <a:t>kNN</a:t>
          </a:r>
        </a:p>
      </dgm:t>
    </dgm:pt>
    <dgm:pt modelId="{AD40E7BB-32F6-43DA-AB33-FBD904E4145F}" type="parTrans" cxnId="{A9E10010-CE82-4747-9718-84B31AF61D86}">
      <dgm:prSet/>
      <dgm:spPr/>
      <dgm:t>
        <a:bodyPr/>
        <a:lstStyle/>
        <a:p>
          <a:endParaRPr lang="en-US">
            <a:latin typeface="Times New Roman" panose="02020603050405020304" pitchFamily="18" charset="0"/>
            <a:cs typeface="Times New Roman" panose="02020603050405020304" pitchFamily="18" charset="0"/>
          </a:endParaRPr>
        </a:p>
      </dgm:t>
    </dgm:pt>
    <dgm:pt modelId="{8609EB5C-2CF6-44A1-A3F3-B349CFAC57EF}" type="sibTrans" cxnId="{A9E10010-CE82-4747-9718-84B31AF61D86}">
      <dgm:prSet/>
      <dgm:spPr/>
      <dgm:t>
        <a:bodyPr/>
        <a:lstStyle/>
        <a:p>
          <a:endParaRPr lang="en-US">
            <a:latin typeface="Times New Roman" panose="02020603050405020304" pitchFamily="18" charset="0"/>
            <a:cs typeface="Times New Roman" panose="02020603050405020304" pitchFamily="18" charset="0"/>
          </a:endParaRPr>
        </a:p>
      </dgm:t>
    </dgm:pt>
    <dgm:pt modelId="{4BA4F1C8-1C96-4582-AD55-39E5D9DED804}">
      <dgm:prSet phldrT="[Text]"/>
      <dgm:spPr/>
      <dgm:t>
        <a:bodyPr/>
        <a:lstStyle/>
        <a:p>
          <a:r>
            <a:rPr lang="en-US" dirty="0">
              <a:latin typeface="Times New Roman" panose="02020603050405020304" pitchFamily="18" charset="0"/>
              <a:cs typeface="Times New Roman" panose="02020603050405020304" pitchFamily="18" charset="0"/>
            </a:rPr>
            <a:t> Rank 3</a:t>
          </a:r>
        </a:p>
      </dgm:t>
    </dgm:pt>
    <dgm:pt modelId="{1037838D-DFD4-4436-8856-90E4EFE1C5CC}" type="parTrans" cxnId="{7D908FD6-F62D-470B-A5A5-2E1CB6054F79}">
      <dgm:prSet/>
      <dgm:spPr/>
      <dgm:t>
        <a:bodyPr/>
        <a:lstStyle/>
        <a:p>
          <a:endParaRPr lang="en-US">
            <a:latin typeface="Times New Roman" panose="02020603050405020304" pitchFamily="18" charset="0"/>
            <a:cs typeface="Times New Roman" panose="02020603050405020304" pitchFamily="18" charset="0"/>
          </a:endParaRPr>
        </a:p>
      </dgm:t>
    </dgm:pt>
    <dgm:pt modelId="{6DBF4427-C3C3-4425-B4ED-7585DF047EEF}" type="sibTrans" cxnId="{7D908FD6-F62D-470B-A5A5-2E1CB6054F79}">
      <dgm:prSet/>
      <dgm:spPr/>
      <dgm:t>
        <a:bodyPr/>
        <a:lstStyle/>
        <a:p>
          <a:endParaRPr lang="en-US">
            <a:latin typeface="Times New Roman" panose="02020603050405020304" pitchFamily="18" charset="0"/>
            <a:cs typeface="Times New Roman" panose="02020603050405020304" pitchFamily="18" charset="0"/>
          </a:endParaRPr>
        </a:p>
      </dgm:t>
    </dgm:pt>
    <dgm:pt modelId="{67D3C59A-AF93-4A88-A3F7-7183EBD528BD}">
      <dgm:prSet phldrT="[Text]" custT="1"/>
      <dgm:spPr/>
      <dgm:t>
        <a:bodyPr/>
        <a:lstStyle/>
        <a:p>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Rank</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dgm:t>
    </dgm:pt>
    <dgm:pt modelId="{7D908CCD-0330-430B-AF57-BFC26E524D53}" type="sibTrans" cxnId="{9515B429-E98B-4D35-827A-2A4FCF85EA72}">
      <dgm:prSet/>
      <dgm:spPr/>
      <dgm:t>
        <a:bodyPr/>
        <a:lstStyle/>
        <a:p>
          <a:endParaRPr lang="en-US">
            <a:latin typeface="Times New Roman" panose="02020603050405020304" pitchFamily="18" charset="0"/>
            <a:cs typeface="Times New Roman" panose="02020603050405020304" pitchFamily="18" charset="0"/>
          </a:endParaRPr>
        </a:p>
      </dgm:t>
    </dgm:pt>
    <dgm:pt modelId="{04F9AC12-E62E-4A75-8270-A37C0692CE54}" type="parTrans" cxnId="{9515B429-E98B-4D35-827A-2A4FCF85EA72}">
      <dgm:prSet/>
      <dgm:spPr/>
      <dgm:t>
        <a:bodyPr/>
        <a:lstStyle/>
        <a:p>
          <a:endParaRPr lang="en-US">
            <a:latin typeface="Times New Roman" panose="02020603050405020304" pitchFamily="18" charset="0"/>
            <a:cs typeface="Times New Roman" panose="02020603050405020304" pitchFamily="18" charset="0"/>
          </a:endParaRPr>
        </a:p>
      </dgm:t>
    </dgm:pt>
    <dgm:pt modelId="{D394CD2C-32A6-4330-B50E-695F82FAC502}" type="pres">
      <dgm:prSet presAssocID="{09977D60-73DD-4CF7-BB02-7DC687CDA66B}" presName="rootnode" presStyleCnt="0">
        <dgm:presLayoutVars>
          <dgm:chMax/>
          <dgm:chPref/>
          <dgm:dir/>
          <dgm:animLvl val="lvl"/>
        </dgm:presLayoutVars>
      </dgm:prSet>
      <dgm:spPr/>
    </dgm:pt>
    <dgm:pt modelId="{8BFCFC6D-042B-4E0F-AB1C-A433AC888064}" type="pres">
      <dgm:prSet presAssocID="{B030968E-C39B-48C5-B1A0-DFA517C7FFBE}" presName="composite" presStyleCnt="0"/>
      <dgm:spPr/>
    </dgm:pt>
    <dgm:pt modelId="{090E6A6C-2F0F-4320-AAA1-C70700BE5899}" type="pres">
      <dgm:prSet presAssocID="{B030968E-C39B-48C5-B1A0-DFA517C7FFBE}" presName="bentUpArrow1" presStyleLbl="alignImgPlace1" presStyleIdx="0" presStyleCnt="2"/>
      <dgm:spPr/>
    </dgm:pt>
    <dgm:pt modelId="{CF9CB8AB-D211-494C-8589-8CC6DEB882DE}" type="pres">
      <dgm:prSet presAssocID="{B030968E-C39B-48C5-B1A0-DFA517C7FFBE}" presName="ParentText" presStyleLbl="node1" presStyleIdx="0" presStyleCnt="3">
        <dgm:presLayoutVars>
          <dgm:chMax val="1"/>
          <dgm:chPref val="1"/>
          <dgm:bulletEnabled val="1"/>
        </dgm:presLayoutVars>
      </dgm:prSet>
      <dgm:spPr/>
    </dgm:pt>
    <dgm:pt modelId="{454C43BB-C6C1-4653-A966-FCE3306844D6}" type="pres">
      <dgm:prSet presAssocID="{B030968E-C39B-48C5-B1A0-DFA517C7FFBE}" presName="ChildText" presStyleLbl="revTx" presStyleIdx="0" presStyleCnt="3" custScaleX="218778" custScaleY="116498" custLinFactNeighborX="66628" custLinFactNeighborY="5465">
        <dgm:presLayoutVars>
          <dgm:chMax val="0"/>
          <dgm:chPref val="0"/>
          <dgm:bulletEnabled val="1"/>
        </dgm:presLayoutVars>
      </dgm:prSet>
      <dgm:spPr/>
    </dgm:pt>
    <dgm:pt modelId="{6B9D7269-036F-49D9-ADA8-53FC974FBF02}" type="pres">
      <dgm:prSet presAssocID="{D6C0C038-CBAC-45CC-8322-A966A77622E9}" presName="sibTrans" presStyleCnt="0"/>
      <dgm:spPr/>
    </dgm:pt>
    <dgm:pt modelId="{ED35DB25-E526-4499-8081-EAE6983EBB8D}" type="pres">
      <dgm:prSet presAssocID="{6081B6FA-F771-47F1-8F18-09AA1BBEE1B9}" presName="composite" presStyleCnt="0"/>
      <dgm:spPr/>
    </dgm:pt>
    <dgm:pt modelId="{15EB5423-B5C1-4BC8-8AD4-AD08E64FBEC2}" type="pres">
      <dgm:prSet presAssocID="{6081B6FA-F771-47F1-8F18-09AA1BBEE1B9}" presName="bentUpArrow1" presStyleLbl="alignImgPlace1" presStyleIdx="1" presStyleCnt="2"/>
      <dgm:spPr/>
    </dgm:pt>
    <dgm:pt modelId="{AEC02ECD-8BB9-494D-9FA5-F2E73F1E62C1}" type="pres">
      <dgm:prSet presAssocID="{6081B6FA-F771-47F1-8F18-09AA1BBEE1B9}" presName="ParentText" presStyleLbl="node1" presStyleIdx="1" presStyleCnt="3">
        <dgm:presLayoutVars>
          <dgm:chMax val="1"/>
          <dgm:chPref val="1"/>
          <dgm:bulletEnabled val="1"/>
        </dgm:presLayoutVars>
      </dgm:prSet>
      <dgm:spPr/>
    </dgm:pt>
    <dgm:pt modelId="{E7932225-46FB-4EFB-812B-C6ED55DF665D}" type="pres">
      <dgm:prSet presAssocID="{6081B6FA-F771-47F1-8F18-09AA1BBEE1B9}" presName="ChildText" presStyleLbl="revTx" presStyleIdx="1" presStyleCnt="3" custScaleX="235338" custLinFactNeighborX="60315" custLinFactNeighborY="-5899">
        <dgm:presLayoutVars>
          <dgm:chMax val="0"/>
          <dgm:chPref val="0"/>
          <dgm:bulletEnabled val="1"/>
        </dgm:presLayoutVars>
      </dgm:prSet>
      <dgm:spPr/>
    </dgm:pt>
    <dgm:pt modelId="{A6E7BCFE-3D26-4560-99A9-FBFD6C14EB0B}" type="pres">
      <dgm:prSet presAssocID="{BA56D7E4-BA3B-446B-BAD7-38F4CBEA05D2}" presName="sibTrans" presStyleCnt="0"/>
      <dgm:spPr/>
    </dgm:pt>
    <dgm:pt modelId="{9E777361-6370-45B6-9670-F442BB60A3D4}" type="pres">
      <dgm:prSet presAssocID="{054B5F18-E25A-46B8-9A9D-6B234F947C67}" presName="composite" presStyleCnt="0"/>
      <dgm:spPr/>
    </dgm:pt>
    <dgm:pt modelId="{FDC65F8F-BA87-4F37-9A9E-A8BD455CF6A1}" type="pres">
      <dgm:prSet presAssocID="{054B5F18-E25A-46B8-9A9D-6B234F947C67}" presName="ParentText" presStyleLbl="node1" presStyleIdx="2" presStyleCnt="3">
        <dgm:presLayoutVars>
          <dgm:chMax val="1"/>
          <dgm:chPref val="1"/>
          <dgm:bulletEnabled val="1"/>
        </dgm:presLayoutVars>
      </dgm:prSet>
      <dgm:spPr/>
    </dgm:pt>
    <dgm:pt modelId="{5F8188DF-45E5-4C10-93B0-31E270E8A07A}" type="pres">
      <dgm:prSet presAssocID="{054B5F18-E25A-46B8-9A9D-6B234F947C67}" presName="FinalChildText" presStyleLbl="revTx" presStyleIdx="2" presStyleCnt="3" custScaleX="173925" custLinFactNeighborX="35221" custLinFactNeighborY="-3742">
        <dgm:presLayoutVars>
          <dgm:chMax val="0"/>
          <dgm:chPref val="0"/>
          <dgm:bulletEnabled val="1"/>
        </dgm:presLayoutVars>
      </dgm:prSet>
      <dgm:spPr/>
    </dgm:pt>
  </dgm:ptLst>
  <dgm:cxnLst>
    <dgm:cxn modelId="{A9E10010-CE82-4747-9718-84B31AF61D86}" srcId="{09977D60-73DD-4CF7-BB02-7DC687CDA66B}" destId="{054B5F18-E25A-46B8-9A9D-6B234F947C67}" srcOrd="2" destOrd="0" parTransId="{AD40E7BB-32F6-43DA-AB33-FBD904E4145F}" sibTransId="{8609EB5C-2CF6-44A1-A3F3-B349CFAC57EF}"/>
    <dgm:cxn modelId="{6B9C7710-E1D7-457E-9AF2-E7CBDA4CA854}" type="presOf" srcId="{B030968E-C39B-48C5-B1A0-DFA517C7FFBE}" destId="{CF9CB8AB-D211-494C-8589-8CC6DEB882DE}" srcOrd="0" destOrd="0" presId="urn:microsoft.com/office/officeart/2005/8/layout/StepDownProcess"/>
    <dgm:cxn modelId="{3E9FE21E-459E-499B-8D08-48C4C50E2813}" type="presOf" srcId="{054B5F18-E25A-46B8-9A9D-6B234F947C67}" destId="{FDC65F8F-BA87-4F37-9A9E-A8BD455CF6A1}" srcOrd="0" destOrd="0" presId="urn:microsoft.com/office/officeart/2005/8/layout/StepDownProcess"/>
    <dgm:cxn modelId="{CDB04329-65D3-447E-8959-16BBE02E6D50}" type="presOf" srcId="{F558617B-A521-45F7-A4DE-A0D1AD2EEB5F}" destId="{454C43BB-C6C1-4653-A966-FCE3306844D6}" srcOrd="0" destOrd="0" presId="urn:microsoft.com/office/officeart/2005/8/layout/StepDownProcess"/>
    <dgm:cxn modelId="{9515B429-E98B-4D35-827A-2A4FCF85EA72}" srcId="{6081B6FA-F771-47F1-8F18-09AA1BBEE1B9}" destId="{67D3C59A-AF93-4A88-A3F7-7183EBD528BD}" srcOrd="0" destOrd="0" parTransId="{04F9AC12-E62E-4A75-8270-A37C0692CE54}" sibTransId="{7D908CCD-0330-430B-AF57-BFC26E524D53}"/>
    <dgm:cxn modelId="{EED48C35-A566-48D4-A5BF-182CDA09D117}" srcId="{B030968E-C39B-48C5-B1A0-DFA517C7FFBE}" destId="{F558617B-A521-45F7-A4DE-A0D1AD2EEB5F}" srcOrd="0" destOrd="0" parTransId="{F22B51D1-114E-4773-BF5C-617053244F12}" sibTransId="{C05F323B-5F8F-4849-936F-9D218759C4A1}"/>
    <dgm:cxn modelId="{07FF0364-774D-4490-AEA5-843CEEA5F0FA}" type="presOf" srcId="{4BA4F1C8-1C96-4582-AD55-39E5D9DED804}" destId="{5F8188DF-45E5-4C10-93B0-31E270E8A07A}" srcOrd="0" destOrd="0" presId="urn:microsoft.com/office/officeart/2005/8/layout/StepDownProcess"/>
    <dgm:cxn modelId="{6384424C-37B8-44FD-88D5-5456D923E57A}" type="presOf" srcId="{6081B6FA-F771-47F1-8F18-09AA1BBEE1B9}" destId="{AEC02ECD-8BB9-494D-9FA5-F2E73F1E62C1}" srcOrd="0" destOrd="0" presId="urn:microsoft.com/office/officeart/2005/8/layout/StepDownProcess"/>
    <dgm:cxn modelId="{66F3BF89-B3F5-4235-9825-9A0A6A141400}" type="presOf" srcId="{67D3C59A-AF93-4A88-A3F7-7183EBD528BD}" destId="{E7932225-46FB-4EFB-812B-C6ED55DF665D}" srcOrd="0" destOrd="0" presId="urn:microsoft.com/office/officeart/2005/8/layout/StepDownProcess"/>
    <dgm:cxn modelId="{C868B2B3-303E-4FEF-9713-6478C4728816}" srcId="{09977D60-73DD-4CF7-BB02-7DC687CDA66B}" destId="{6081B6FA-F771-47F1-8F18-09AA1BBEE1B9}" srcOrd="1" destOrd="0" parTransId="{1ED7B0DA-D626-419A-8C17-EDBAC46802A6}" sibTransId="{BA56D7E4-BA3B-446B-BAD7-38F4CBEA05D2}"/>
    <dgm:cxn modelId="{7D908FD6-F62D-470B-A5A5-2E1CB6054F79}" srcId="{054B5F18-E25A-46B8-9A9D-6B234F947C67}" destId="{4BA4F1C8-1C96-4582-AD55-39E5D9DED804}" srcOrd="0" destOrd="0" parTransId="{1037838D-DFD4-4436-8856-90E4EFE1C5CC}" sibTransId="{6DBF4427-C3C3-4425-B4ED-7585DF047EEF}"/>
    <dgm:cxn modelId="{5318CEDC-0438-4767-916A-2784DEDA08BA}" type="presOf" srcId="{09977D60-73DD-4CF7-BB02-7DC687CDA66B}" destId="{D394CD2C-32A6-4330-B50E-695F82FAC502}" srcOrd="0" destOrd="0" presId="urn:microsoft.com/office/officeart/2005/8/layout/StepDownProcess"/>
    <dgm:cxn modelId="{02C814F2-FA64-4B8A-8FCE-1061092BD370}" srcId="{09977D60-73DD-4CF7-BB02-7DC687CDA66B}" destId="{B030968E-C39B-48C5-B1A0-DFA517C7FFBE}" srcOrd="0" destOrd="0" parTransId="{D92EF0BE-E7C8-4D07-B7BC-76D2361511B3}" sibTransId="{D6C0C038-CBAC-45CC-8322-A966A77622E9}"/>
    <dgm:cxn modelId="{6F37A000-E326-4DB3-B5B2-545E0A51F627}" type="presParOf" srcId="{D394CD2C-32A6-4330-B50E-695F82FAC502}" destId="{8BFCFC6D-042B-4E0F-AB1C-A433AC888064}" srcOrd="0" destOrd="0" presId="urn:microsoft.com/office/officeart/2005/8/layout/StepDownProcess"/>
    <dgm:cxn modelId="{2EAF2868-F369-4F2D-9C2F-9349293F12B6}" type="presParOf" srcId="{8BFCFC6D-042B-4E0F-AB1C-A433AC888064}" destId="{090E6A6C-2F0F-4320-AAA1-C70700BE5899}" srcOrd="0" destOrd="0" presId="urn:microsoft.com/office/officeart/2005/8/layout/StepDownProcess"/>
    <dgm:cxn modelId="{8F9CF040-E282-41B2-847B-5E19081F515F}" type="presParOf" srcId="{8BFCFC6D-042B-4E0F-AB1C-A433AC888064}" destId="{CF9CB8AB-D211-494C-8589-8CC6DEB882DE}" srcOrd="1" destOrd="0" presId="urn:microsoft.com/office/officeart/2005/8/layout/StepDownProcess"/>
    <dgm:cxn modelId="{298E12B7-873F-41AC-AB19-CAD8FAD03D90}" type="presParOf" srcId="{8BFCFC6D-042B-4E0F-AB1C-A433AC888064}" destId="{454C43BB-C6C1-4653-A966-FCE3306844D6}" srcOrd="2" destOrd="0" presId="urn:microsoft.com/office/officeart/2005/8/layout/StepDownProcess"/>
    <dgm:cxn modelId="{E6796DD3-F7F3-4FCB-8459-0053143238CA}" type="presParOf" srcId="{D394CD2C-32A6-4330-B50E-695F82FAC502}" destId="{6B9D7269-036F-49D9-ADA8-53FC974FBF02}" srcOrd="1" destOrd="0" presId="urn:microsoft.com/office/officeart/2005/8/layout/StepDownProcess"/>
    <dgm:cxn modelId="{6FE39409-5FF0-47BC-BFAD-09089FBF2EC3}" type="presParOf" srcId="{D394CD2C-32A6-4330-B50E-695F82FAC502}" destId="{ED35DB25-E526-4499-8081-EAE6983EBB8D}" srcOrd="2" destOrd="0" presId="urn:microsoft.com/office/officeart/2005/8/layout/StepDownProcess"/>
    <dgm:cxn modelId="{6D98CA7E-BECD-4F3D-87B7-1214198DA292}" type="presParOf" srcId="{ED35DB25-E526-4499-8081-EAE6983EBB8D}" destId="{15EB5423-B5C1-4BC8-8AD4-AD08E64FBEC2}" srcOrd="0" destOrd="0" presId="urn:microsoft.com/office/officeart/2005/8/layout/StepDownProcess"/>
    <dgm:cxn modelId="{4236F58C-B9C6-4666-97BD-73AE1C80CDB4}" type="presParOf" srcId="{ED35DB25-E526-4499-8081-EAE6983EBB8D}" destId="{AEC02ECD-8BB9-494D-9FA5-F2E73F1E62C1}" srcOrd="1" destOrd="0" presId="urn:microsoft.com/office/officeart/2005/8/layout/StepDownProcess"/>
    <dgm:cxn modelId="{F01AB595-F295-46F9-ABC4-527AA09CD39F}" type="presParOf" srcId="{ED35DB25-E526-4499-8081-EAE6983EBB8D}" destId="{E7932225-46FB-4EFB-812B-C6ED55DF665D}" srcOrd="2" destOrd="0" presId="urn:microsoft.com/office/officeart/2005/8/layout/StepDownProcess"/>
    <dgm:cxn modelId="{702471B3-984C-48E2-90C8-AFF0298F7647}" type="presParOf" srcId="{D394CD2C-32A6-4330-B50E-695F82FAC502}" destId="{A6E7BCFE-3D26-4560-99A9-FBFD6C14EB0B}" srcOrd="3" destOrd="0" presId="urn:microsoft.com/office/officeart/2005/8/layout/StepDownProcess"/>
    <dgm:cxn modelId="{DC20D876-435B-403E-82C2-2D2D6868E99C}" type="presParOf" srcId="{D394CD2C-32A6-4330-B50E-695F82FAC502}" destId="{9E777361-6370-45B6-9670-F442BB60A3D4}" srcOrd="4" destOrd="0" presId="urn:microsoft.com/office/officeart/2005/8/layout/StepDownProcess"/>
    <dgm:cxn modelId="{0A0CBA29-DECF-4AF1-BCA9-EA8B02844E5F}" type="presParOf" srcId="{9E777361-6370-45B6-9670-F442BB60A3D4}" destId="{FDC65F8F-BA87-4F37-9A9E-A8BD455CF6A1}" srcOrd="0" destOrd="0" presId="urn:microsoft.com/office/officeart/2005/8/layout/StepDownProcess"/>
    <dgm:cxn modelId="{AE5BA380-0C04-42F5-9162-EE0841268F94}" type="presParOf" srcId="{9E777361-6370-45B6-9670-F442BB60A3D4}" destId="{5F8188DF-45E5-4C10-93B0-31E270E8A07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E6A6C-2F0F-4320-AAA1-C70700BE5899}">
      <dsp:nvSpPr>
        <dsp:cNvPr id="0" name=""/>
        <dsp:cNvSpPr/>
      </dsp:nvSpPr>
      <dsp:spPr>
        <a:xfrm rot="5400000">
          <a:off x="1528004" y="989479"/>
          <a:ext cx="875109" cy="99628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9CB8AB-D211-494C-8589-8CC6DEB882DE}">
      <dsp:nvSpPr>
        <dsp:cNvPr id="0" name=""/>
        <dsp:cNvSpPr/>
      </dsp:nvSpPr>
      <dsp:spPr>
        <a:xfrm>
          <a:off x="1296153" y="19403"/>
          <a:ext cx="1473168" cy="103117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SVM</a:t>
          </a:r>
        </a:p>
      </dsp:txBody>
      <dsp:txXfrm>
        <a:off x="1346500" y="69750"/>
        <a:ext cx="1372474" cy="930476"/>
      </dsp:txXfrm>
    </dsp:sp>
    <dsp:sp modelId="{454C43BB-C6C1-4653-A966-FCE3306844D6}">
      <dsp:nvSpPr>
        <dsp:cNvPr id="0" name=""/>
        <dsp:cNvSpPr/>
      </dsp:nvSpPr>
      <dsp:spPr>
        <a:xfrm>
          <a:off x="2846884" y="94545"/>
          <a:ext cx="2344080" cy="9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 </a:t>
          </a:r>
          <a:r>
            <a:rPr lang="en-US" sz="2800" kern="1200" dirty="0">
              <a:latin typeface="Times New Roman" panose="02020603050405020304" pitchFamily="18" charset="0"/>
              <a:cs typeface="Times New Roman" panose="02020603050405020304" pitchFamily="18" charset="0"/>
            </a:rPr>
            <a:t>Rank</a:t>
          </a:r>
          <a:r>
            <a:rPr lang="en-US" sz="1800" kern="1200" dirty="0">
              <a:latin typeface="Times New Roman" panose="02020603050405020304" pitchFamily="18" charset="0"/>
              <a:cs typeface="Times New Roman" panose="02020603050405020304" pitchFamily="18" charset="0"/>
            </a:rPr>
            <a:t> </a:t>
          </a:r>
          <a:r>
            <a:rPr lang="en-US" sz="3200" kern="1200" dirty="0">
              <a:latin typeface="Times New Roman" panose="02020603050405020304" pitchFamily="18" charset="0"/>
              <a:cs typeface="Times New Roman" panose="02020603050405020304" pitchFamily="18" charset="0"/>
            </a:rPr>
            <a:t>1</a:t>
          </a:r>
          <a:r>
            <a:rPr lang="en-US" sz="1800" kern="1200" dirty="0">
              <a:latin typeface="Times New Roman" panose="02020603050405020304" pitchFamily="18" charset="0"/>
              <a:cs typeface="Times New Roman" panose="02020603050405020304" pitchFamily="18" charset="0"/>
            </a:rPr>
            <a:t> </a:t>
          </a:r>
        </a:p>
      </dsp:txBody>
      <dsp:txXfrm>
        <a:off x="2846884" y="94545"/>
        <a:ext cx="2344080" cy="970937"/>
      </dsp:txXfrm>
    </dsp:sp>
    <dsp:sp modelId="{15EB5423-B5C1-4BC8-8AD4-AD08E64FBEC2}">
      <dsp:nvSpPr>
        <dsp:cNvPr id="0" name=""/>
        <dsp:cNvSpPr/>
      </dsp:nvSpPr>
      <dsp:spPr>
        <a:xfrm rot="5400000">
          <a:off x="3054851" y="2147823"/>
          <a:ext cx="875109" cy="996280"/>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02ECD-8BB9-494D-9FA5-F2E73F1E62C1}">
      <dsp:nvSpPr>
        <dsp:cNvPr id="0" name=""/>
        <dsp:cNvSpPr/>
      </dsp:nvSpPr>
      <dsp:spPr>
        <a:xfrm>
          <a:off x="2823000" y="1177747"/>
          <a:ext cx="1473168" cy="103117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DT</a:t>
          </a:r>
        </a:p>
      </dsp:txBody>
      <dsp:txXfrm>
        <a:off x="2873347" y="1228094"/>
        <a:ext cx="1372474" cy="930476"/>
      </dsp:txXfrm>
    </dsp:sp>
    <dsp:sp modelId="{E7932225-46FB-4EFB-812B-C6ED55DF665D}">
      <dsp:nvSpPr>
        <dsp:cNvPr id="0" name=""/>
        <dsp:cNvSpPr/>
      </dsp:nvSpPr>
      <dsp:spPr>
        <a:xfrm>
          <a:off x="4217375" y="1226928"/>
          <a:ext cx="2521511" cy="83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 Rank 2</a:t>
          </a:r>
        </a:p>
      </dsp:txBody>
      <dsp:txXfrm>
        <a:off x="4217375" y="1226928"/>
        <a:ext cx="2521511" cy="833437"/>
      </dsp:txXfrm>
    </dsp:sp>
    <dsp:sp modelId="{FDC65F8F-BA87-4F37-9A9E-A8BD455CF6A1}">
      <dsp:nvSpPr>
        <dsp:cNvPr id="0" name=""/>
        <dsp:cNvSpPr/>
      </dsp:nvSpPr>
      <dsp:spPr>
        <a:xfrm>
          <a:off x="4349846" y="2336092"/>
          <a:ext cx="1473168" cy="103117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Times New Roman" panose="02020603050405020304" pitchFamily="18" charset="0"/>
              <a:cs typeface="Times New Roman" panose="02020603050405020304" pitchFamily="18" charset="0"/>
            </a:rPr>
            <a:t>kNN</a:t>
          </a:r>
        </a:p>
      </dsp:txBody>
      <dsp:txXfrm>
        <a:off x="4400193" y="2386439"/>
        <a:ext cx="1372474" cy="930476"/>
      </dsp:txXfrm>
    </dsp:sp>
    <dsp:sp modelId="{5F8188DF-45E5-4C10-93B0-31E270E8A07A}">
      <dsp:nvSpPr>
        <dsp:cNvPr id="0" name=""/>
        <dsp:cNvSpPr/>
      </dsp:nvSpPr>
      <dsp:spPr>
        <a:xfrm>
          <a:off x="5804356" y="2403250"/>
          <a:ext cx="1863506" cy="83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 Rank 3</a:t>
          </a:r>
        </a:p>
      </dsp:txBody>
      <dsp:txXfrm>
        <a:off x="5804356" y="2403250"/>
        <a:ext cx="1863506" cy="833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E6A6C-2F0F-4320-AAA1-C70700BE5899}">
      <dsp:nvSpPr>
        <dsp:cNvPr id="0" name=""/>
        <dsp:cNvSpPr/>
      </dsp:nvSpPr>
      <dsp:spPr>
        <a:xfrm rot="5400000">
          <a:off x="507123" y="562653"/>
          <a:ext cx="497618" cy="56652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9CB8AB-D211-494C-8589-8CC6DEB882DE}">
      <dsp:nvSpPr>
        <dsp:cNvPr id="0" name=""/>
        <dsp:cNvSpPr/>
      </dsp:nvSpPr>
      <dsp:spPr>
        <a:xfrm>
          <a:off x="375285" y="11033"/>
          <a:ext cx="837697" cy="58636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SVM</a:t>
          </a:r>
        </a:p>
      </dsp:txBody>
      <dsp:txXfrm>
        <a:off x="403914" y="39662"/>
        <a:ext cx="780439" cy="529102"/>
      </dsp:txXfrm>
    </dsp:sp>
    <dsp:sp modelId="{454C43BB-C6C1-4653-A966-FCE3306844D6}">
      <dsp:nvSpPr>
        <dsp:cNvPr id="0" name=""/>
        <dsp:cNvSpPr/>
      </dsp:nvSpPr>
      <dsp:spPr>
        <a:xfrm>
          <a:off x="1257086" y="53762"/>
          <a:ext cx="1332929" cy="552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Rank</a:t>
          </a:r>
          <a:r>
            <a:rPr lang="en-US" sz="1800" kern="1200" dirty="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1</a:t>
          </a:r>
          <a:r>
            <a:rPr lang="en-US" sz="1800" kern="1200" dirty="0">
              <a:latin typeface="Times New Roman" panose="02020603050405020304" pitchFamily="18" charset="0"/>
              <a:cs typeface="Times New Roman" panose="02020603050405020304" pitchFamily="18" charset="0"/>
            </a:rPr>
            <a:t> </a:t>
          </a:r>
        </a:p>
      </dsp:txBody>
      <dsp:txXfrm>
        <a:off x="1257086" y="53762"/>
        <a:ext cx="1332929" cy="552110"/>
      </dsp:txXfrm>
    </dsp:sp>
    <dsp:sp modelId="{15EB5423-B5C1-4BC8-8AD4-AD08E64FBEC2}">
      <dsp:nvSpPr>
        <dsp:cNvPr id="0" name=""/>
        <dsp:cNvSpPr/>
      </dsp:nvSpPr>
      <dsp:spPr>
        <a:xfrm rot="5400000">
          <a:off x="1375344" y="1221330"/>
          <a:ext cx="497618" cy="56652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02ECD-8BB9-494D-9FA5-F2E73F1E62C1}">
      <dsp:nvSpPr>
        <dsp:cNvPr id="0" name=""/>
        <dsp:cNvSpPr/>
      </dsp:nvSpPr>
      <dsp:spPr>
        <a:xfrm>
          <a:off x="1243505" y="669710"/>
          <a:ext cx="837697" cy="58636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DT</a:t>
          </a:r>
        </a:p>
      </dsp:txBody>
      <dsp:txXfrm>
        <a:off x="1272134" y="698339"/>
        <a:ext cx="780439" cy="529102"/>
      </dsp:txXfrm>
    </dsp:sp>
    <dsp:sp modelId="{E7932225-46FB-4EFB-812B-C6ED55DF665D}">
      <dsp:nvSpPr>
        <dsp:cNvPr id="0" name=""/>
        <dsp:cNvSpPr/>
      </dsp:nvSpPr>
      <dsp:spPr>
        <a:xfrm>
          <a:off x="2036397" y="697676"/>
          <a:ext cx="1433822" cy="473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Rank</a:t>
          </a:r>
          <a:r>
            <a:rPr lang="en-US" sz="2800" kern="1200" dirty="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2</a:t>
          </a:r>
          <a:endParaRPr lang="en-US" sz="2800" kern="1200" dirty="0">
            <a:latin typeface="Times New Roman" panose="02020603050405020304" pitchFamily="18" charset="0"/>
            <a:cs typeface="Times New Roman" panose="02020603050405020304" pitchFamily="18" charset="0"/>
          </a:endParaRPr>
        </a:p>
      </dsp:txBody>
      <dsp:txXfrm>
        <a:off x="2036397" y="697676"/>
        <a:ext cx="1433822" cy="473922"/>
      </dsp:txXfrm>
    </dsp:sp>
    <dsp:sp modelId="{FDC65F8F-BA87-4F37-9A9E-A8BD455CF6A1}">
      <dsp:nvSpPr>
        <dsp:cNvPr id="0" name=""/>
        <dsp:cNvSpPr/>
      </dsp:nvSpPr>
      <dsp:spPr>
        <a:xfrm>
          <a:off x="2111725" y="1328386"/>
          <a:ext cx="837697" cy="58636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kNN</a:t>
          </a:r>
        </a:p>
      </dsp:txBody>
      <dsp:txXfrm>
        <a:off x="2140354" y="1357015"/>
        <a:ext cx="780439" cy="529102"/>
      </dsp:txXfrm>
    </dsp:sp>
    <dsp:sp modelId="{5F8188DF-45E5-4C10-93B0-31E270E8A07A}">
      <dsp:nvSpPr>
        <dsp:cNvPr id="0" name=""/>
        <dsp:cNvSpPr/>
      </dsp:nvSpPr>
      <dsp:spPr>
        <a:xfrm>
          <a:off x="2938812" y="1366575"/>
          <a:ext cx="1059657" cy="4739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 Rank 3</a:t>
          </a:r>
        </a:p>
      </dsp:txBody>
      <dsp:txXfrm>
        <a:off x="2938812" y="1366575"/>
        <a:ext cx="1059657" cy="47392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3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84DA70-C731-4C70-880D-CCD4705E623C}" type="datetime1">
              <a:rPr lang="en-US" smtClean="0"/>
              <a:t>2/25/2023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6875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709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31890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52644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0162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0722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11535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275209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0621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30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424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888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649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889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9667345-2558-425A-8533-9BFDBCE15005}" type="datetime1">
              <a:rPr lang="en-US" smtClean="0"/>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926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554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315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2/25/2023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30469751"/>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Excel_Worksheet.xlsx"/><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microsoft.com/office/2007/relationships/hdphoto" Target="../media/hdphoto6.wdp"/><Relationship Id="rId5" Type="http://schemas.openxmlformats.org/officeDocument/2006/relationships/image" Target="../media/image1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microsoft.com/office/2007/relationships/hdphoto" Target="../media/hdphoto9.wdp"/><Relationship Id="rId5" Type="http://schemas.openxmlformats.org/officeDocument/2006/relationships/image" Target="../media/image16.png"/><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microsoft.com/office/2007/relationships/hdphoto" Target="../media/hdphoto12.wdp"/><Relationship Id="rId5" Type="http://schemas.openxmlformats.org/officeDocument/2006/relationships/image" Target="../media/image20.png"/><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15.wdp"/><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microsoft.com/office/2007/relationships/hdphoto" Target="../media/hdphoto16.wdp"/><Relationship Id="rId5" Type="http://schemas.openxmlformats.org/officeDocument/2006/relationships/image" Target="../media/image25.png"/><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7.wdp"/><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emf"/><Relationship Id="rId5" Type="http://schemas.openxmlformats.org/officeDocument/2006/relationships/package" Target="../embeddings/Microsoft_Excel_Worksheet6.xlsx"/><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18.wdp"/><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19.wdp"/><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0.wdp"/><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emf"/><Relationship Id="rId5" Type="http://schemas.openxmlformats.org/officeDocument/2006/relationships/package" Target="../embeddings/Microsoft_Excel_Worksheet7.xlsx"/><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21.wdp"/><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2.wdp"/><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35.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emf"/><Relationship Id="rId5" Type="http://schemas.openxmlformats.org/officeDocument/2006/relationships/package" Target="../embeddings/Microsoft_Excel_Worksheet9.xlsx"/><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4.wdp"/><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25.wdp"/><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3.png"/><Relationship Id="rId1" Type="http://schemas.openxmlformats.org/officeDocument/2006/relationships/slideLayout" Target="../slideLayouts/slideLayout2.xml"/><Relationship Id="rId5" Type="http://schemas.microsoft.com/office/2007/relationships/hdphoto" Target="../media/hdphoto26.wdp"/><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0.emf"/><Relationship Id="rId5" Type="http://schemas.openxmlformats.org/officeDocument/2006/relationships/package" Target="../embeddings/Microsoft_Excel_Worksheet10.xlsx"/><Relationship Id="rId4" Type="http://schemas.openxmlformats.org/officeDocument/2006/relationships/image" Target="../media/image2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27.wdp"/><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5.png"/><Relationship Id="rId1" Type="http://schemas.openxmlformats.org/officeDocument/2006/relationships/slideLayout" Target="../slideLayouts/slideLayout2.xml"/><Relationship Id="rId5" Type="http://schemas.microsoft.com/office/2007/relationships/hdphoto" Target="../media/hdphoto28.wdp"/><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29.wdp"/><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emf"/><Relationship Id="rId5" Type="http://schemas.openxmlformats.org/officeDocument/2006/relationships/package" Target="../embeddings/Microsoft_Excel_Worksheet12.xlsx"/><Relationship Id="rId4" Type="http://schemas.openxmlformats.org/officeDocument/2006/relationships/image" Target="../media/image45.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30.wdp"/><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31.wdp"/><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9.emf"/></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scikit-learn.org/stable/modules/generated/sklearn.metrics.roc_curv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E4C2D6-A225-4394-8DA8-9C073F8201DF}"/>
              </a:ext>
            </a:extLst>
          </p:cNvPr>
          <p:cNvPicPr>
            <a:picLocks noChangeAspect="1"/>
          </p:cNvPicPr>
          <p:nvPr/>
        </p:nvPicPr>
        <p:blipFill>
          <a:blip r:embed="rId2"/>
          <a:stretch>
            <a:fillRect/>
          </a:stretch>
        </p:blipFill>
        <p:spPr>
          <a:xfrm>
            <a:off x="4505739" y="0"/>
            <a:ext cx="7686261" cy="6858000"/>
          </a:xfrm>
          <a:prstGeom prst="rect">
            <a:avLst/>
          </a:prstGeom>
        </p:spPr>
      </p:pic>
      <p:sp>
        <p:nvSpPr>
          <p:cNvPr id="7" name="Title 6">
            <a:extLst>
              <a:ext uri="{FF2B5EF4-FFF2-40B4-BE49-F238E27FC236}">
                <a16:creationId xmlns:a16="http://schemas.microsoft.com/office/drawing/2014/main" id="{7B5C2971-5EFF-42D3-9AAA-D544E4B0B990}"/>
              </a:ext>
            </a:extLst>
          </p:cNvPr>
          <p:cNvSpPr>
            <a:spLocks noGrp="1"/>
          </p:cNvSpPr>
          <p:nvPr>
            <p:ph type="title"/>
          </p:nvPr>
        </p:nvSpPr>
        <p:spPr>
          <a:xfrm>
            <a:off x="0" y="2567608"/>
            <a:ext cx="4505739" cy="861392"/>
          </a:xfrm>
        </p:spPr>
        <p:txBody>
          <a:bodyPr>
            <a:normAutofit/>
          </a:bodyPr>
          <a:lstStyle/>
          <a:p>
            <a:r>
              <a:rPr lang="en-US" sz="1800" b="1" dirty="0">
                <a:latin typeface="Times New Roman" panose="02020603050405020304" pitchFamily="18" charset="0"/>
                <a:cs typeface="Times New Roman" panose="02020603050405020304" pitchFamily="18" charset="0"/>
              </a:rPr>
              <a:t>CSAI 801 Project:</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COVID-19 Outcome Prediction </a:t>
            </a:r>
            <a:endParaRPr lang="en-US" sz="18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AB8D7149-1984-4BF4-B42F-FA24864FF566}"/>
              </a:ext>
            </a:extLst>
          </p:cNvPr>
          <p:cNvSpPr>
            <a:spLocks noGrp="1"/>
          </p:cNvSpPr>
          <p:nvPr>
            <p:ph type="body" sz="half" idx="2"/>
          </p:nvPr>
        </p:nvSpPr>
        <p:spPr>
          <a:xfrm>
            <a:off x="0" y="4729369"/>
            <a:ext cx="3810094" cy="1103244"/>
          </a:xfrm>
        </p:spPr>
        <p:txBody>
          <a:bodyPr>
            <a:normAutofit/>
          </a:bodyPr>
          <a:lstStyle/>
          <a:p>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Marwa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Elsayed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Eng. Amr </a:t>
            </a:r>
            <a:r>
              <a:rPr lang="en-US" sz="2400" dirty="0" err="1">
                <a:latin typeface="Times New Roman" panose="02020603050405020304" pitchFamily="18" charset="0"/>
                <a:cs typeface="Times New Roman" panose="02020603050405020304" pitchFamily="18" charset="0"/>
              </a:rPr>
              <a:t>Zaki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595747" y="311727"/>
            <a:ext cx="11256817" cy="928255"/>
          </a:xfrm>
        </p:spPr>
        <p:txBody>
          <a:bodyPr>
            <a:normAutofit fontScale="90000"/>
          </a:bodyPr>
          <a:lstStyle/>
          <a:p>
            <a:r>
              <a:rPr lang="en-US" sz="3200" dirty="0">
                <a:latin typeface="Times New Roman" panose="02020603050405020304" pitchFamily="18" charset="0"/>
                <a:cs typeface="Times New Roman" panose="02020603050405020304" pitchFamily="18" charset="0"/>
              </a:rPr>
              <a:t>Confusion Matrix and classification report(KNN)</a:t>
            </a:r>
          </a:p>
        </p:txBody>
      </p:sp>
      <p:pic>
        <p:nvPicPr>
          <p:cNvPr id="3" name="Picture 2">
            <a:extLst>
              <a:ext uri="{FF2B5EF4-FFF2-40B4-BE49-F238E27FC236}">
                <a16:creationId xmlns:a16="http://schemas.microsoft.com/office/drawing/2014/main" id="{5BC201EE-8FE4-4217-A6D6-66ED7E4CF6F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85801" y="1399309"/>
            <a:ext cx="5410199" cy="4682836"/>
          </a:xfrm>
          <a:prstGeom prst="rect">
            <a:avLst/>
          </a:prstGeom>
        </p:spPr>
      </p:pic>
      <p:pic>
        <p:nvPicPr>
          <p:cNvPr id="4" name="Picture 3">
            <a:extLst>
              <a:ext uri="{FF2B5EF4-FFF2-40B4-BE49-F238E27FC236}">
                <a16:creationId xmlns:a16="http://schemas.microsoft.com/office/drawing/2014/main" id="{8B1CB7CC-33EC-47F8-9754-6149CF4A176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45225" y="1399309"/>
            <a:ext cx="5323319" cy="4682836"/>
          </a:xfrm>
          <a:prstGeom prst="rect">
            <a:avLst/>
          </a:prstGeom>
        </p:spPr>
      </p:pic>
    </p:spTree>
    <p:extLst>
      <p:ext uri="{BB962C8B-B14F-4D97-AF65-F5344CB8AC3E}">
        <p14:creationId xmlns:p14="http://schemas.microsoft.com/office/powerpoint/2010/main" val="67275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263237"/>
            <a:ext cx="10131425" cy="762000"/>
          </a:xfrm>
        </p:spPr>
        <p:txBody>
          <a:bodyPr>
            <a:normAutofit/>
          </a:bodyPr>
          <a:lstStyle/>
          <a:p>
            <a:r>
              <a:rPr lang="en-US" dirty="0">
                <a:latin typeface="Times New Roman" panose="02020603050405020304" pitchFamily="18" charset="0"/>
                <a:cs typeface="Times New Roman" panose="02020603050405020304" pitchFamily="18" charset="0"/>
              </a:rPr>
              <a:t>The ROC Curve(KNN)</a:t>
            </a:r>
          </a:p>
        </p:txBody>
      </p:sp>
      <p:pic>
        <p:nvPicPr>
          <p:cNvPr id="6" name="Picture 5">
            <a:extLst>
              <a:ext uri="{FF2B5EF4-FFF2-40B4-BE49-F238E27FC236}">
                <a16:creationId xmlns:a16="http://schemas.microsoft.com/office/drawing/2014/main" id="{AF95EEA3-56BE-4EDC-84F1-6ABB02BD0CE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85801" y="1852611"/>
            <a:ext cx="5221514" cy="4589753"/>
          </a:xfrm>
          <a:prstGeom prst="rect">
            <a:avLst/>
          </a:prstGeom>
        </p:spPr>
      </p:pic>
      <p:graphicFrame>
        <p:nvGraphicFramePr>
          <p:cNvPr id="12" name="Object 11">
            <a:extLst>
              <a:ext uri="{FF2B5EF4-FFF2-40B4-BE49-F238E27FC236}">
                <a16:creationId xmlns:a16="http://schemas.microsoft.com/office/drawing/2014/main" id="{E99663B5-3ADB-4657-9E26-1F7BB8D1342F}"/>
              </a:ext>
            </a:extLst>
          </p:cNvPr>
          <p:cNvGraphicFramePr>
            <a:graphicFrameLocks noChangeAspect="1"/>
          </p:cNvGraphicFramePr>
          <p:nvPr>
            <p:extLst>
              <p:ext uri="{D42A27DB-BD31-4B8C-83A1-F6EECF244321}">
                <p14:modId xmlns:p14="http://schemas.microsoft.com/office/powerpoint/2010/main" val="3434038047"/>
              </p:ext>
            </p:extLst>
          </p:nvPr>
        </p:nvGraphicFramePr>
        <p:xfrm>
          <a:off x="6284687" y="1025237"/>
          <a:ext cx="5547095" cy="5417128"/>
        </p:xfrm>
        <a:graphic>
          <a:graphicData uri="http://schemas.openxmlformats.org/presentationml/2006/ole">
            <mc:AlternateContent xmlns:mc="http://schemas.openxmlformats.org/markup-compatibility/2006">
              <mc:Choice xmlns:v="urn:schemas-microsoft-com:vml" Requires="v">
                <p:oleObj spid="_x0000_s2153" name="Worksheet" r:id="rId5" imgW="4276770" imgH="4010230" progId="Excel.Sheet.12">
                  <p:embed/>
                </p:oleObj>
              </mc:Choice>
              <mc:Fallback>
                <p:oleObj name="Worksheet" r:id="rId5" imgW="4276770" imgH="4010230" progId="Excel.Sheet.12">
                  <p:embed/>
                  <p:pic>
                    <p:nvPicPr>
                      <p:cNvPr id="0" name=""/>
                      <p:cNvPicPr/>
                      <p:nvPr/>
                    </p:nvPicPr>
                    <p:blipFill>
                      <a:blip r:embed="rId6"/>
                      <a:stretch>
                        <a:fillRect/>
                      </a:stretch>
                    </p:blipFill>
                    <p:spPr>
                      <a:xfrm>
                        <a:off x="6284687" y="1025237"/>
                        <a:ext cx="5547095" cy="5417128"/>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B757B36F-2F3F-4E06-876E-EA086EBEDCC7}"/>
              </a:ext>
            </a:extLst>
          </p:cNvPr>
          <p:cNvSpPr txBox="1"/>
          <p:nvPr/>
        </p:nvSpPr>
        <p:spPr>
          <a:xfrm>
            <a:off x="685801" y="1343891"/>
            <a:ext cx="4717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97.8 %</a:t>
            </a:r>
          </a:p>
        </p:txBody>
      </p:sp>
    </p:spTree>
    <p:extLst>
      <p:ext uri="{BB962C8B-B14F-4D97-AF65-F5344CB8AC3E}">
        <p14:creationId xmlns:p14="http://schemas.microsoft.com/office/powerpoint/2010/main" val="223795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Logistic Regression (Without SMOTE)</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909738191"/>
              </p:ext>
            </p:extLst>
          </p:nvPr>
        </p:nvGraphicFramePr>
        <p:xfrm>
          <a:off x="917171" y="1857457"/>
          <a:ext cx="10410471" cy="4147556"/>
        </p:xfrm>
        <a:graphic>
          <a:graphicData uri="http://schemas.openxmlformats.org/drawingml/2006/table">
            <a:tbl>
              <a:tblPr firstRow="1" bandRow="1">
                <a:tableStyleId>{5C22544A-7EE6-4342-B048-85BDC9FD1C3A}</a:tableStyleId>
              </a:tblPr>
              <a:tblGrid>
                <a:gridCol w="2017098">
                  <a:extLst>
                    <a:ext uri="{9D8B030D-6E8A-4147-A177-3AD203B41FA5}">
                      <a16:colId xmlns:a16="http://schemas.microsoft.com/office/drawing/2014/main" val="3925472822"/>
                    </a:ext>
                  </a:extLst>
                </a:gridCol>
                <a:gridCol w="3807725">
                  <a:extLst>
                    <a:ext uri="{9D8B030D-6E8A-4147-A177-3AD203B41FA5}">
                      <a16:colId xmlns:a16="http://schemas.microsoft.com/office/drawing/2014/main" val="3991274438"/>
                    </a:ext>
                  </a:extLst>
                </a:gridCol>
                <a:gridCol w="4585648">
                  <a:extLst>
                    <a:ext uri="{9D8B030D-6E8A-4147-A177-3AD203B41FA5}">
                      <a16:colId xmlns:a16="http://schemas.microsoft.com/office/drawing/2014/main" val="110864301"/>
                    </a:ext>
                  </a:extLst>
                </a:gridCol>
              </a:tblGrid>
              <a:tr h="722359">
                <a:tc>
                  <a:txBody>
                    <a:bodyPr/>
                    <a:lstStyle/>
                    <a:p>
                      <a:pPr algn="ct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Logistic Regression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Logistic Regression </a:t>
                      </a:r>
                    </a:p>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 with Best parameters </a:t>
                      </a:r>
                    </a:p>
                  </a:txBody>
                  <a:tcPr anchor="ctr"/>
                </a:tc>
                <a:extLst>
                  <a:ext uri="{0D108BD9-81ED-4DB2-BD59-A6C34878D82A}">
                    <a16:rowId xmlns:a16="http://schemas.microsoft.com/office/drawing/2014/main" val="3665172351"/>
                  </a:ext>
                </a:extLst>
              </a:tr>
              <a:tr h="722359">
                <a:tc>
                  <a:txBody>
                    <a:bodyPr/>
                    <a:lstStyle/>
                    <a:p>
                      <a:pPr algn="ctr"/>
                      <a:r>
                        <a:rPr lang="en-US" dirty="0">
                          <a:latin typeface="Times New Roman" panose="02020603050405020304" pitchFamily="18" charset="0"/>
                          <a:cs typeface="Times New Roman" panose="02020603050405020304" pitchFamily="18" charset="0"/>
                        </a:rPr>
                        <a:t>Data Splitting</a:t>
                      </a:r>
                    </a:p>
                  </a:txBody>
                  <a:tcPr anchor="ctr"/>
                </a:tc>
                <a:tc>
                  <a:txBody>
                    <a:bodyPr/>
                    <a:lstStyle/>
                    <a:p>
                      <a:pPr algn="ctr"/>
                      <a:r>
                        <a:rPr lang="en-US" dirty="0">
                          <a:latin typeface="Times New Roman" panose="02020603050405020304" pitchFamily="18" charset="0"/>
                          <a:cs typeface="Times New Roman" panose="02020603050405020304" pitchFamily="18" charset="0"/>
                        </a:rPr>
                        <a:t>Training = 80 % </a:t>
                      </a:r>
                    </a:p>
                    <a:p>
                      <a:pPr algn="ctr"/>
                      <a:r>
                        <a:rPr lang="en-US" dirty="0">
                          <a:latin typeface="Times New Roman" panose="02020603050405020304" pitchFamily="18" charset="0"/>
                          <a:cs typeface="Times New Roman" panose="02020603050405020304" pitchFamily="18" charset="0"/>
                        </a:rPr>
                        <a:t>Testing = 20 %</a:t>
                      </a:r>
                    </a:p>
                  </a:txBody>
                  <a:tcPr anchor="ctr"/>
                </a:tc>
                <a:tc>
                  <a:txBody>
                    <a:bodyPr/>
                    <a:lstStyle/>
                    <a:p>
                      <a:pPr algn="ct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Cv</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10 ,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max_iter</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 300</a:t>
                      </a:r>
                    </a:p>
                  </a:txBody>
                  <a:tcPr anchor="ctr"/>
                </a:tc>
                <a:extLst>
                  <a:ext uri="{0D108BD9-81ED-4DB2-BD59-A6C34878D82A}">
                    <a16:rowId xmlns:a16="http://schemas.microsoft.com/office/drawing/2014/main" val="747167320"/>
                  </a:ext>
                </a:extLst>
              </a:tr>
              <a:tr h="72235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Hyperparameters </a:t>
                      </a:r>
                    </a:p>
                  </a:txBody>
                  <a:tcPr anchor="ctr"/>
                </a:tc>
                <a:tc>
                  <a:txBody>
                    <a:bodyPr/>
                    <a:lstStyle/>
                    <a:p>
                      <a:pPr algn="just"/>
                      <a:r>
                        <a:rPr lang="it-IT" dirty="0">
                          <a:latin typeface="Times New Roman" panose="02020603050405020304" pitchFamily="18" charset="0"/>
                          <a:cs typeface="Times New Roman" panose="02020603050405020304" pitchFamily="18" charset="0"/>
                        </a:rPr>
                        <a:t>'C':[0.001, 0.005, 0.08, 0.1, 0.5, 0.8, 1.2, 1, 5, 10, 25,100000.0]</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it-IT"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4147773146"/>
                  </a:ext>
                </a:extLst>
              </a:tr>
              <a:tr h="722359">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'solver': ['newton-cg', '</a:t>
                      </a:r>
                      <a:r>
                        <a:rPr lang="en-US" dirty="0" err="1">
                          <a:latin typeface="Times New Roman" panose="02020603050405020304" pitchFamily="18" charset="0"/>
                          <a:cs typeface="Times New Roman" panose="02020603050405020304" pitchFamily="18" charset="0"/>
                        </a:rPr>
                        <a:t>lbfgs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liblinear</a:t>
                      </a:r>
                      <a:r>
                        <a:rPr lang="en-US" dirty="0">
                          <a:latin typeface="Times New Roman" panose="02020603050405020304" pitchFamily="18" charset="0"/>
                          <a:cs typeface="Times New Roman" panose="02020603050405020304" pitchFamily="18" charset="0"/>
                        </a:rPr>
                        <a:t>', 'sag', 'saga']</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'solver': '</a:t>
                      </a:r>
                      <a:r>
                        <a:rPr lang="en-US" dirty="0" err="1">
                          <a:latin typeface="Times New Roman" panose="02020603050405020304" pitchFamily="18" charset="0"/>
                          <a:cs typeface="Times New Roman" panose="02020603050405020304" pitchFamily="18" charset="0"/>
                        </a:rPr>
                        <a:t>liblinear</a:t>
                      </a:r>
                      <a:r>
                        <a:rPr lang="en-US" dirty="0">
                          <a:latin typeface="Times New Roman" panose="02020603050405020304" pitchFamily="18" charset="0"/>
                          <a:cs typeface="Times New Roman" panose="02020603050405020304" pitchFamily="18" charset="0"/>
                        </a:rPr>
                        <a: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34671584"/>
                  </a:ext>
                </a:extLst>
              </a:tr>
              <a:tr h="629060">
                <a:tc vMerge="1">
                  <a:txBody>
                    <a:bodyPr/>
                    <a:lstStyle/>
                    <a:p>
                      <a:pPr algn="ctr"/>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estimator=LogisticRegression()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estimator=LogisticRegression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52405"/>
                  </a:ext>
                </a:extLst>
              </a:tr>
              <a:tr h="6290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45665743"/>
                  </a:ext>
                </a:extLst>
              </a:tr>
            </a:tbl>
          </a:graphicData>
        </a:graphic>
      </p:graphicFrame>
    </p:spTree>
    <p:extLst>
      <p:ext uri="{BB962C8B-B14F-4D97-AF65-F5344CB8AC3E}">
        <p14:creationId xmlns:p14="http://schemas.microsoft.com/office/powerpoint/2010/main" val="222486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609600"/>
            <a:ext cx="10131425" cy="1288473"/>
          </a:xfrm>
        </p:spPr>
        <p:txBody>
          <a:bodyPr>
            <a:normAutofit/>
          </a:bodyPr>
          <a:lstStyle/>
          <a:p>
            <a:r>
              <a:rPr lang="en-US" sz="2400" dirty="0">
                <a:latin typeface="Times New Roman" panose="02020603050405020304" pitchFamily="18" charset="0"/>
                <a:cs typeface="Times New Roman" panose="02020603050405020304" pitchFamily="18" charset="0"/>
              </a:rPr>
              <a:t>Confusion Matrix and classification report(</a:t>
            </a:r>
            <a:r>
              <a:rPr lang="en-US" sz="2800" dirty="0" err="1">
                <a:latin typeface="Times New Roman" panose="02020603050405020304" pitchFamily="18" charset="0"/>
                <a:cs typeface="Times New Roman" panose="02020603050405020304" pitchFamily="18" charset="0"/>
              </a:rPr>
              <a:t>Logreg</a:t>
            </a:r>
            <a:r>
              <a:rPr lang="en-US"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093457C0-9221-4203-8D46-69519AB3A10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21882" y="1898073"/>
            <a:ext cx="5224894" cy="4184072"/>
          </a:xfrm>
          <a:prstGeom prst="rect">
            <a:avLst/>
          </a:prstGeom>
        </p:spPr>
      </p:pic>
      <p:pic>
        <p:nvPicPr>
          <p:cNvPr id="6" name="Picture 5">
            <a:extLst>
              <a:ext uri="{FF2B5EF4-FFF2-40B4-BE49-F238E27FC236}">
                <a16:creationId xmlns:a16="http://schemas.microsoft.com/office/drawing/2014/main" id="{1C71F3B7-AF61-40DC-A54A-76DFD035DC8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245225" y="1898073"/>
            <a:ext cx="5260973" cy="4184072"/>
          </a:xfrm>
          <a:prstGeom prst="rect">
            <a:avLst/>
          </a:prstGeom>
        </p:spPr>
      </p:pic>
    </p:spTree>
    <p:extLst>
      <p:ext uri="{BB962C8B-B14F-4D97-AF65-F5344CB8AC3E}">
        <p14:creationId xmlns:p14="http://schemas.microsoft.com/office/powerpoint/2010/main" val="177930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235527"/>
            <a:ext cx="10131425" cy="762000"/>
          </a:xfrm>
        </p:spPr>
        <p:txBody>
          <a:bodyPr>
            <a:normAutofit/>
          </a:bodyPr>
          <a:lstStyle/>
          <a:p>
            <a:r>
              <a:rPr lang="en-US" dirty="0">
                <a:latin typeface="Times New Roman" panose="02020603050405020304" pitchFamily="18" charset="0"/>
                <a:cs typeface="Times New Roman" panose="02020603050405020304" pitchFamily="18" charset="0"/>
              </a:rPr>
              <a:t>The ROC Curve(</a:t>
            </a:r>
            <a:r>
              <a:rPr lang="en-US" dirty="0" err="1">
                <a:latin typeface="Times New Roman" panose="02020603050405020304" pitchFamily="18" charset="0"/>
                <a:cs typeface="Times New Roman" panose="02020603050405020304" pitchFamily="18" charset="0"/>
              </a:rPr>
              <a:t>logreg</a:t>
            </a:r>
            <a:r>
              <a:rPr lang="en-US" dirty="0">
                <a:latin typeface="Times New Roman" panose="02020603050405020304" pitchFamily="18" charset="0"/>
                <a:cs typeface="Times New Roman" panose="02020603050405020304" pitchFamily="18" charset="0"/>
              </a:rPr>
              <a:t>)</a:t>
            </a:r>
          </a:p>
        </p:txBody>
      </p:sp>
      <p:graphicFrame>
        <p:nvGraphicFramePr>
          <p:cNvPr id="12" name="Object 11">
            <a:extLst>
              <a:ext uri="{FF2B5EF4-FFF2-40B4-BE49-F238E27FC236}">
                <a16:creationId xmlns:a16="http://schemas.microsoft.com/office/drawing/2014/main" id="{E99663B5-3ADB-4657-9E26-1F7BB8D1342F}"/>
              </a:ext>
            </a:extLst>
          </p:cNvPr>
          <p:cNvGraphicFramePr>
            <a:graphicFrameLocks noChangeAspect="1"/>
          </p:cNvGraphicFramePr>
          <p:nvPr>
            <p:extLst>
              <p:ext uri="{D42A27DB-BD31-4B8C-83A1-F6EECF244321}">
                <p14:modId xmlns:p14="http://schemas.microsoft.com/office/powerpoint/2010/main" val="2983938974"/>
              </p:ext>
            </p:extLst>
          </p:nvPr>
        </p:nvGraphicFramePr>
        <p:xfrm>
          <a:off x="6421583" y="1025237"/>
          <a:ext cx="5410199" cy="5417128"/>
        </p:xfrm>
        <a:graphic>
          <a:graphicData uri="http://schemas.openxmlformats.org/presentationml/2006/ole">
            <mc:AlternateContent xmlns:mc="http://schemas.openxmlformats.org/markup-compatibility/2006">
              <mc:Choice xmlns:v="urn:schemas-microsoft-com:vml" Requires="v">
                <p:oleObj spid="_x0000_s3174"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421583" y="1025237"/>
                        <a:ext cx="5410199" cy="5417128"/>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B757B36F-2F3F-4E06-876E-EA086EBEDCC7}"/>
              </a:ext>
            </a:extLst>
          </p:cNvPr>
          <p:cNvSpPr txBox="1"/>
          <p:nvPr/>
        </p:nvSpPr>
        <p:spPr>
          <a:xfrm>
            <a:off x="685801" y="1316182"/>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90.2%</a:t>
            </a:r>
          </a:p>
        </p:txBody>
      </p:sp>
      <p:pic>
        <p:nvPicPr>
          <p:cNvPr id="3074" name="Picture 2">
            <a:extLst>
              <a:ext uri="{FF2B5EF4-FFF2-40B4-BE49-F238E27FC236}">
                <a16:creationId xmlns:a16="http://schemas.microsoft.com/office/drawing/2014/main" id="{159D78AE-40D0-4EFE-B84F-266885E16C6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85801" y="1878914"/>
            <a:ext cx="5410199" cy="456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753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a:xfrm>
            <a:off x="685802" y="609600"/>
            <a:ext cx="10131424" cy="1103085"/>
          </a:xfrm>
        </p:spPr>
        <p:txBody>
          <a:bodyPr>
            <a:normAutofit fontScale="90000"/>
          </a:bodyPr>
          <a:lstStyle/>
          <a:p>
            <a:r>
              <a:rPr lang="en-US" dirty="0">
                <a:latin typeface="Times New Roman" panose="02020603050405020304" pitchFamily="18" charset="0"/>
                <a:cs typeface="Times New Roman" panose="02020603050405020304" pitchFamily="18" charset="0"/>
              </a:rPr>
              <a:t>3. Bernoulli Naive Bayes (Without SMOTE)</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1770606863"/>
              </p:ext>
            </p:extLst>
          </p:nvPr>
        </p:nvGraphicFramePr>
        <p:xfrm>
          <a:off x="685802" y="1712685"/>
          <a:ext cx="10615434" cy="4942798"/>
        </p:xfrm>
        <a:graphic>
          <a:graphicData uri="http://schemas.openxmlformats.org/drawingml/2006/table">
            <a:tbl>
              <a:tblPr firstRow="1" bandRow="1">
                <a:tableStyleId>{5C22544A-7EE6-4342-B048-85BDC9FD1C3A}</a:tableStyleId>
              </a:tblPr>
              <a:tblGrid>
                <a:gridCol w="2056811">
                  <a:extLst>
                    <a:ext uri="{9D8B030D-6E8A-4147-A177-3AD203B41FA5}">
                      <a16:colId xmlns:a16="http://schemas.microsoft.com/office/drawing/2014/main" val="3925472822"/>
                    </a:ext>
                  </a:extLst>
                </a:gridCol>
                <a:gridCol w="3882692">
                  <a:extLst>
                    <a:ext uri="{9D8B030D-6E8A-4147-A177-3AD203B41FA5}">
                      <a16:colId xmlns:a16="http://schemas.microsoft.com/office/drawing/2014/main" val="3991274438"/>
                    </a:ext>
                  </a:extLst>
                </a:gridCol>
                <a:gridCol w="4675931">
                  <a:extLst>
                    <a:ext uri="{9D8B030D-6E8A-4147-A177-3AD203B41FA5}">
                      <a16:colId xmlns:a16="http://schemas.microsoft.com/office/drawing/2014/main" val="110864301"/>
                    </a:ext>
                  </a:extLst>
                </a:gridCol>
              </a:tblGrid>
              <a:tr h="650692">
                <a:tc>
                  <a:txBody>
                    <a:bodyPr/>
                    <a:lstStyle/>
                    <a:p>
                      <a:pPr algn="ct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Bernoulli Naive Bayes</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Bernoulli Naive Bayes with Best parameters </a:t>
                      </a:r>
                    </a:p>
                  </a:txBody>
                  <a:tcPr anchor="ctr"/>
                </a:tc>
                <a:extLst>
                  <a:ext uri="{0D108BD9-81ED-4DB2-BD59-A6C34878D82A}">
                    <a16:rowId xmlns:a16="http://schemas.microsoft.com/office/drawing/2014/main" val="3665172351"/>
                  </a:ext>
                </a:extLst>
              </a:tr>
              <a:tr h="650692">
                <a:tc>
                  <a:txBody>
                    <a:bodyPr/>
                    <a:lstStyle/>
                    <a:p>
                      <a:pPr algn="ctr"/>
                      <a:r>
                        <a:rPr lang="en-US" dirty="0">
                          <a:latin typeface="Times New Roman" panose="02020603050405020304" pitchFamily="18" charset="0"/>
                          <a:cs typeface="Times New Roman" panose="02020603050405020304" pitchFamily="18" charset="0"/>
                        </a:rPr>
                        <a:t>Data Splitting</a:t>
                      </a:r>
                    </a:p>
                  </a:txBody>
                  <a:tcPr anchor="ctr"/>
                </a:tc>
                <a:tc>
                  <a:txBody>
                    <a:bodyPr/>
                    <a:lstStyle/>
                    <a:p>
                      <a:pPr algn="ctr"/>
                      <a:r>
                        <a:rPr lang="en-US" dirty="0">
                          <a:latin typeface="Times New Roman" panose="02020603050405020304" pitchFamily="18" charset="0"/>
                          <a:cs typeface="Times New Roman" panose="02020603050405020304" pitchFamily="18" charset="0"/>
                        </a:rPr>
                        <a:t>Training = 80 % </a:t>
                      </a:r>
                    </a:p>
                    <a:p>
                      <a:pPr algn="ctr"/>
                      <a:r>
                        <a:rPr lang="en-US" dirty="0">
                          <a:latin typeface="Times New Roman" panose="02020603050405020304" pitchFamily="18" charset="0"/>
                          <a:cs typeface="Times New Roman" panose="02020603050405020304" pitchFamily="18" charset="0"/>
                        </a:rPr>
                        <a:t>Testing = 20 %</a:t>
                      </a:r>
                    </a:p>
                  </a:txBody>
                  <a:tcPr anchor="ctr"/>
                </a:tc>
                <a:tc>
                  <a:txBody>
                    <a:bodyPr/>
                    <a:lstStyle/>
                    <a:p>
                      <a:pPr algn="ct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Cv</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10</a:t>
                      </a:r>
                    </a:p>
                  </a:txBody>
                  <a:tcPr anchor="ctr"/>
                </a:tc>
                <a:extLst>
                  <a:ext uri="{0D108BD9-81ED-4DB2-BD59-A6C34878D82A}">
                    <a16:rowId xmlns:a16="http://schemas.microsoft.com/office/drawing/2014/main" val="747167320"/>
                  </a:ext>
                </a:extLst>
              </a:tr>
              <a:tr h="650692">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Hyperparameters </a:t>
                      </a:r>
                    </a:p>
                  </a:txBody>
                  <a:tcPr anchor="ctr"/>
                </a:tc>
                <a:tc>
                  <a:txBody>
                    <a:bodyPr/>
                    <a:lstStyle/>
                    <a:p>
                      <a:pPr algn="just"/>
                      <a:r>
                        <a:rPr lang="en-US" dirty="0">
                          <a:latin typeface="Times New Roman" panose="02020603050405020304" pitchFamily="18" charset="0"/>
                          <a:cs typeface="Times New Roman" panose="02020603050405020304" pitchFamily="18" charset="0"/>
                        </a:rPr>
                        <a:t>'alpha': [1, 2, 3, 4, 5, 6, 7, 8, 9, 10, 11, 12, 13,14, 15, 16, 17, 18, 19]</a:t>
                      </a:r>
                    </a:p>
                  </a:txBody>
                  <a:tcPr anchor="ctr"/>
                </a:tc>
                <a:tc>
                  <a:txBody>
                    <a:bodyPr/>
                    <a:lstStyle/>
                    <a:p>
                      <a:pPr algn="ctr"/>
                      <a:r>
                        <a:rPr lang="en-US" dirty="0">
                          <a:latin typeface="Times New Roman" panose="02020603050405020304" pitchFamily="18" charset="0"/>
                          <a:cs typeface="Times New Roman" panose="02020603050405020304" pitchFamily="18" charset="0"/>
                        </a:rPr>
                        <a:t>'alpha': 5, </a:t>
                      </a:r>
                    </a:p>
                  </a:txBody>
                  <a:tcPr anchor="ctr"/>
                </a:tc>
                <a:extLst>
                  <a:ext uri="{0D108BD9-81ED-4DB2-BD59-A6C34878D82A}">
                    <a16:rowId xmlns:a16="http://schemas.microsoft.com/office/drawing/2014/main" val="4147773146"/>
                  </a:ext>
                </a:extLst>
              </a:tr>
              <a:tr h="650692">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latin typeface="Times New Roman" panose="02020603050405020304" pitchFamily="18" charset="0"/>
                          <a:cs typeface="Times New Roman" panose="02020603050405020304" pitchFamily="18" charset="0"/>
                        </a:rPr>
                        <a:t>'binarize': [1, 2, 3, 4, 5, 6, 7, 8, 9, 10, 11, 12, 13,14, 15, 16, 17, 18, 19]</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'binarize': 1,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34671584"/>
                  </a:ext>
                </a:extLst>
              </a:tr>
              <a:tr h="576577">
                <a:tc vMerge="1">
                  <a:txBody>
                    <a:bodyPr/>
                    <a:lstStyle/>
                    <a:p>
                      <a:pPr algn="ctr"/>
                      <a:endParaRPr lang="en-US" dirty="0"/>
                    </a:p>
                  </a:txBody>
                  <a:tcPr/>
                </a:tc>
                <a:tc>
                  <a:txBody>
                    <a:bodyPr/>
                    <a:lstStyle/>
                    <a:p>
                      <a:pPr algn="ctr"/>
                      <a:r>
                        <a:rPr lang="pt-BR" dirty="0">
                          <a:latin typeface="Times New Roman" panose="02020603050405020304" pitchFamily="18" charset="0"/>
                          <a:cs typeface="Times New Roman" panose="02020603050405020304" pitchFamily="18" charset="0"/>
                        </a:rPr>
                        <a:t>estimator=BernoulliNB(alpha=1, binarize=1)</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BernoulliNB</a:t>
                      </a:r>
                      <a:r>
                        <a:rPr lang="en-US" dirty="0">
                          <a:latin typeface="Times New Roman" panose="02020603050405020304" pitchFamily="18" charset="0"/>
                          <a:cs typeface="Times New Roman" panose="02020603050405020304" pitchFamily="18" charset="0"/>
                        </a:rPr>
                        <a:t>(alpha = 5, binarize=1, </a:t>
                      </a:r>
                      <a:r>
                        <a:rPr lang="en-US" dirty="0" err="1">
                          <a:latin typeface="Times New Roman" panose="02020603050405020304" pitchFamily="18" charset="0"/>
                          <a:cs typeface="Times New Roman" panose="02020603050405020304" pitchFamily="18" charset="0"/>
                        </a:rPr>
                        <a:t>fit_prior</a:t>
                      </a:r>
                      <a:r>
                        <a:rPr lang="en-US" dirty="0">
                          <a:latin typeface="Times New Roman" panose="02020603050405020304" pitchFamily="18" charset="0"/>
                          <a:cs typeface="Times New Roman" panose="02020603050405020304" pitchFamily="18" charset="0"/>
                        </a:rPr>
                        <a:t> = True)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52405"/>
                  </a:ext>
                </a:extLst>
              </a:tr>
              <a:tr h="56665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45665743"/>
                  </a:ext>
                </a:extLst>
              </a:tr>
              <a:tr h="56665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err="1">
                          <a:latin typeface="Times New Roman" panose="02020603050405020304" pitchFamily="18" charset="0"/>
                          <a:cs typeface="Times New Roman" panose="02020603050405020304" pitchFamily="18" charset="0"/>
                        </a:rPr>
                        <a:t>n_jobs</a:t>
                      </a:r>
                      <a:r>
                        <a:rPr lang="en-US" dirty="0">
                          <a:latin typeface="Times New Roman" panose="02020603050405020304" pitchFamily="18" charset="0"/>
                          <a:cs typeface="Times New Roman" panose="02020603050405020304" pitchFamily="18" charset="0"/>
                        </a:rPr>
                        <a:t>=-1</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n_jobs</a:t>
                      </a:r>
                      <a:r>
                        <a:rPr lang="en-US" dirty="0">
                          <a:latin typeface="Times New Roman" panose="02020603050405020304" pitchFamily="18" charset="0"/>
                          <a:cs typeface="Times New Roman" panose="02020603050405020304" pitchFamily="18" charset="0"/>
                        </a:rPr>
                        <a:t>=-1</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973942534"/>
                  </a:ext>
                </a:extLst>
              </a:tr>
              <a:tr h="5666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fit_prior</a:t>
                      </a:r>
                      <a:r>
                        <a:rPr lang="en-US" dirty="0">
                          <a:latin typeface="Times New Roman" panose="02020603050405020304" pitchFamily="18" charset="0"/>
                          <a:cs typeface="Times New Roman" panose="02020603050405020304" pitchFamily="18" charset="0"/>
                        </a:rPr>
                        <a:t>': [True, False]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fit_prior</a:t>
                      </a:r>
                      <a:r>
                        <a:rPr lang="en-US" dirty="0">
                          <a:latin typeface="Times New Roman" panose="02020603050405020304" pitchFamily="18" charset="0"/>
                          <a:cs typeface="Times New Roman" panose="02020603050405020304" pitchFamily="18" charset="0"/>
                        </a:rPr>
                        <a:t>': True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11569199"/>
                  </a:ext>
                </a:extLst>
              </a:tr>
            </a:tbl>
          </a:graphicData>
        </a:graphic>
      </p:graphicFrame>
    </p:spTree>
    <p:extLst>
      <p:ext uri="{BB962C8B-B14F-4D97-AF65-F5344CB8AC3E}">
        <p14:creationId xmlns:p14="http://schemas.microsoft.com/office/powerpoint/2010/main" val="296018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406401" y="609600"/>
            <a:ext cx="10410826" cy="1288473"/>
          </a:xfrm>
        </p:spPr>
        <p:txBody>
          <a:bodyPr>
            <a:normAutofit/>
          </a:bodyPr>
          <a:lstStyle/>
          <a:p>
            <a:r>
              <a:rPr lang="en-US" sz="2400" dirty="0">
                <a:latin typeface="Times New Roman" panose="02020603050405020304" pitchFamily="18" charset="0"/>
                <a:cs typeface="Times New Roman" panose="02020603050405020304" pitchFamily="18" charset="0"/>
              </a:rPr>
              <a:t>Confusion Matrix and classification report(Naive Bayes )</a:t>
            </a:r>
          </a:p>
        </p:txBody>
      </p:sp>
      <p:pic>
        <p:nvPicPr>
          <p:cNvPr id="6150" name="Picture 6">
            <a:extLst>
              <a:ext uri="{FF2B5EF4-FFF2-40B4-BE49-F238E27FC236}">
                <a16:creationId xmlns:a16="http://schemas.microsoft.com/office/drawing/2014/main" id="{0F8C11B8-ABA6-4ACD-928A-69BD703D7E0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06400" y="1898072"/>
            <a:ext cx="5503254" cy="418407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a:extLst>
              <a:ext uri="{FF2B5EF4-FFF2-40B4-BE49-F238E27FC236}">
                <a16:creationId xmlns:a16="http://schemas.microsoft.com/office/drawing/2014/main" id="{62D967BD-2BDE-47E6-84BE-ECAA72C40E1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82348" y="1898072"/>
            <a:ext cx="5300052" cy="418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11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263237"/>
            <a:ext cx="10131425" cy="762000"/>
          </a:xfrm>
        </p:spPr>
        <p:txBody>
          <a:bodyPr>
            <a:normAutofit/>
          </a:bodyPr>
          <a:lstStyle/>
          <a:p>
            <a:r>
              <a:rPr lang="en-US" sz="3200" dirty="0">
                <a:latin typeface="Times New Roman" panose="02020603050405020304" pitchFamily="18" charset="0"/>
                <a:cs typeface="Times New Roman" panose="02020603050405020304" pitchFamily="18" charset="0"/>
              </a:rPr>
              <a:t>The ROC Curve(Naive Bayes )</a:t>
            </a:r>
          </a:p>
        </p:txBody>
      </p:sp>
      <p:graphicFrame>
        <p:nvGraphicFramePr>
          <p:cNvPr id="12" name="Object 11">
            <a:extLst>
              <a:ext uri="{FF2B5EF4-FFF2-40B4-BE49-F238E27FC236}">
                <a16:creationId xmlns:a16="http://schemas.microsoft.com/office/drawing/2014/main" id="{E99663B5-3ADB-4657-9E26-1F7BB8D1342F}"/>
              </a:ext>
            </a:extLst>
          </p:cNvPr>
          <p:cNvGraphicFramePr>
            <a:graphicFrameLocks noChangeAspect="1"/>
          </p:cNvGraphicFramePr>
          <p:nvPr>
            <p:extLst>
              <p:ext uri="{D42A27DB-BD31-4B8C-83A1-F6EECF244321}">
                <p14:modId xmlns:p14="http://schemas.microsoft.com/office/powerpoint/2010/main" val="1803688891"/>
              </p:ext>
            </p:extLst>
          </p:nvPr>
        </p:nvGraphicFramePr>
        <p:xfrm>
          <a:off x="6402388" y="1025525"/>
          <a:ext cx="5407025" cy="5416550"/>
        </p:xfrm>
        <a:graphic>
          <a:graphicData uri="http://schemas.openxmlformats.org/presentationml/2006/ole">
            <mc:AlternateContent xmlns:mc="http://schemas.openxmlformats.org/markup-compatibility/2006">
              <mc:Choice xmlns:v="urn:schemas-microsoft-com:vml" Requires="v">
                <p:oleObj spid="_x0000_s4199"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402388" y="1025525"/>
                        <a:ext cx="5407025" cy="541655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B757B36F-2F3F-4E06-876E-EA086EBEDCC7}"/>
              </a:ext>
            </a:extLst>
          </p:cNvPr>
          <p:cNvSpPr txBox="1"/>
          <p:nvPr/>
        </p:nvSpPr>
        <p:spPr>
          <a:xfrm>
            <a:off x="707883" y="1176957"/>
            <a:ext cx="569421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94.2%</a:t>
            </a:r>
          </a:p>
        </p:txBody>
      </p:sp>
      <p:pic>
        <p:nvPicPr>
          <p:cNvPr id="4101" name="Picture 5">
            <a:extLst>
              <a:ext uri="{FF2B5EF4-FFF2-40B4-BE49-F238E27FC236}">
                <a16:creationId xmlns:a16="http://schemas.microsoft.com/office/drawing/2014/main" id="{B5F2E246-B08A-4A4D-9051-952A9934465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88399" y="1728787"/>
            <a:ext cx="5407601" cy="471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497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a:xfrm>
            <a:off x="685801" y="609601"/>
            <a:ext cx="10131425" cy="961570"/>
          </a:xfrm>
        </p:spPr>
        <p:txBody>
          <a:bodyPr>
            <a:noAutofit/>
          </a:bodyPr>
          <a:lstStyle/>
          <a:p>
            <a:r>
              <a:rPr lang="en-US" sz="2800" dirty="0">
                <a:latin typeface="Times New Roman" panose="02020603050405020304" pitchFamily="18" charset="0"/>
                <a:cs typeface="Times New Roman" panose="02020603050405020304" pitchFamily="18" charset="0"/>
              </a:rPr>
              <a:t>4. Support vector machine(SVM) (Without SMOTE)</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831565168"/>
              </p:ext>
            </p:extLst>
          </p:nvPr>
        </p:nvGraphicFramePr>
        <p:xfrm>
          <a:off x="685801" y="1571170"/>
          <a:ext cx="10410471" cy="5059828"/>
        </p:xfrm>
        <a:graphic>
          <a:graphicData uri="http://schemas.openxmlformats.org/drawingml/2006/table">
            <a:tbl>
              <a:tblPr firstRow="1" bandRow="1">
                <a:tableStyleId>{5C22544A-7EE6-4342-B048-85BDC9FD1C3A}</a:tableStyleId>
              </a:tblPr>
              <a:tblGrid>
                <a:gridCol w="2017098">
                  <a:extLst>
                    <a:ext uri="{9D8B030D-6E8A-4147-A177-3AD203B41FA5}">
                      <a16:colId xmlns:a16="http://schemas.microsoft.com/office/drawing/2014/main" val="3925472822"/>
                    </a:ext>
                  </a:extLst>
                </a:gridCol>
                <a:gridCol w="3807725">
                  <a:extLst>
                    <a:ext uri="{9D8B030D-6E8A-4147-A177-3AD203B41FA5}">
                      <a16:colId xmlns:a16="http://schemas.microsoft.com/office/drawing/2014/main" val="3991274438"/>
                    </a:ext>
                  </a:extLst>
                </a:gridCol>
                <a:gridCol w="4585648">
                  <a:extLst>
                    <a:ext uri="{9D8B030D-6E8A-4147-A177-3AD203B41FA5}">
                      <a16:colId xmlns:a16="http://schemas.microsoft.com/office/drawing/2014/main" val="110864301"/>
                    </a:ext>
                  </a:extLst>
                </a:gridCol>
              </a:tblGrid>
              <a:tr h="569398">
                <a:tc>
                  <a:txBody>
                    <a:bodyPr/>
                    <a:lstStyle/>
                    <a:p>
                      <a:pPr algn="ct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Support vector machine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Support vector machine </a:t>
                      </a:r>
                    </a:p>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 with Best parameters </a:t>
                      </a:r>
                    </a:p>
                  </a:txBody>
                  <a:tcPr anchor="ctr"/>
                </a:tc>
                <a:extLst>
                  <a:ext uri="{0D108BD9-81ED-4DB2-BD59-A6C34878D82A}">
                    <a16:rowId xmlns:a16="http://schemas.microsoft.com/office/drawing/2014/main" val="3665172351"/>
                  </a:ext>
                </a:extLst>
              </a:tr>
              <a:tr h="569398">
                <a:tc>
                  <a:txBody>
                    <a:bodyPr/>
                    <a:lstStyle/>
                    <a:p>
                      <a:pPr algn="ctr"/>
                      <a:r>
                        <a:rPr lang="en-US" dirty="0">
                          <a:latin typeface="Times New Roman" panose="02020603050405020304" pitchFamily="18" charset="0"/>
                          <a:cs typeface="Times New Roman" panose="02020603050405020304" pitchFamily="18" charset="0"/>
                        </a:rPr>
                        <a:t>Data Splitting</a:t>
                      </a:r>
                    </a:p>
                  </a:txBody>
                  <a:tcPr anchor="ctr"/>
                </a:tc>
                <a:tc>
                  <a:txBody>
                    <a:bodyPr/>
                    <a:lstStyle/>
                    <a:p>
                      <a:pPr algn="ctr"/>
                      <a:r>
                        <a:rPr lang="en-US" dirty="0">
                          <a:latin typeface="Times New Roman" panose="02020603050405020304" pitchFamily="18" charset="0"/>
                          <a:cs typeface="Times New Roman" panose="02020603050405020304" pitchFamily="18" charset="0"/>
                        </a:rPr>
                        <a:t>Training = 80 % </a:t>
                      </a:r>
                    </a:p>
                    <a:p>
                      <a:pPr algn="ctr"/>
                      <a:r>
                        <a:rPr lang="en-US" dirty="0">
                          <a:latin typeface="Times New Roman" panose="02020603050405020304" pitchFamily="18" charset="0"/>
                          <a:cs typeface="Times New Roman" panose="02020603050405020304" pitchFamily="18" charset="0"/>
                        </a:rPr>
                        <a:t>Testing = 20 %</a:t>
                      </a:r>
                    </a:p>
                  </a:txBody>
                  <a:tcPr anchor="ctr"/>
                </a:tc>
                <a:tc>
                  <a:txBody>
                    <a:bodyPr/>
                    <a:lstStyle/>
                    <a:p>
                      <a:pPr algn="ct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Cv</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10 </a:t>
                      </a:r>
                    </a:p>
                  </a:txBody>
                  <a:tcPr anchor="ctr"/>
                </a:tc>
                <a:extLst>
                  <a:ext uri="{0D108BD9-81ED-4DB2-BD59-A6C34878D82A}">
                    <a16:rowId xmlns:a16="http://schemas.microsoft.com/office/drawing/2014/main" val="747167320"/>
                  </a:ext>
                </a:extLst>
              </a:tr>
              <a:tr h="569398">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Hyperparameters </a:t>
                      </a:r>
                    </a:p>
                  </a:txBody>
                  <a:tcPr anchor="ctr"/>
                </a:tc>
                <a:tc>
                  <a:txBody>
                    <a:bodyPr/>
                    <a:lstStyle/>
                    <a:p>
                      <a:pPr algn="ctr"/>
                      <a:r>
                        <a:rPr lang="it-IT" dirty="0">
                          <a:latin typeface="Times New Roman" panose="02020603050405020304" pitchFamily="18" charset="0"/>
                          <a:cs typeface="Times New Roman" panose="02020603050405020304" pitchFamily="18" charset="0"/>
                        </a:rPr>
                        <a:t>'C': [0.1, 1, 10, 100]</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'C': 10</a:t>
                      </a:r>
                    </a:p>
                  </a:txBody>
                  <a:tcPr anchor="ctr"/>
                </a:tc>
                <a:extLst>
                  <a:ext uri="{0D108BD9-81ED-4DB2-BD59-A6C34878D82A}">
                    <a16:rowId xmlns:a16="http://schemas.microsoft.com/office/drawing/2014/main" val="4147773146"/>
                  </a:ext>
                </a:extLst>
              </a:tr>
              <a:tr h="569398">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dirty="0">
                          <a:latin typeface="Times New Roman" panose="02020603050405020304" pitchFamily="18" charset="0"/>
                          <a:cs typeface="Times New Roman" panose="02020603050405020304" pitchFamily="18" charset="0"/>
                        </a:rPr>
                        <a:t>'gamma': [1, 0.1, 0.01, 0.001, 0.0001]</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'gamma': 0.1</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34671584"/>
                  </a:ext>
                </a:extLst>
              </a:tr>
              <a:tr h="495855">
                <a:tc vMerge="1">
                  <a:txBody>
                    <a:bodyPr/>
                    <a:lstStyle/>
                    <a:p>
                      <a:pPr algn="ctr"/>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estimator=SVC(</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=3)</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estimator=SVC(C=10, gamma=0.1, probability=True, random_state=0)</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52405"/>
                  </a:ext>
                </a:extLst>
              </a:tr>
              <a:tr h="49585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latin typeface="Times New Roman" panose="02020603050405020304" pitchFamily="18" charset="0"/>
                          <a:cs typeface="Times New Roman" panose="02020603050405020304" pitchFamily="18" charset="0"/>
                        </a:rPr>
                        <a:t>'kernel': ['linear', '</a:t>
                      </a:r>
                      <a:r>
                        <a:rPr lang="en-US" dirty="0" err="1">
                          <a:latin typeface="Times New Roman" panose="02020603050405020304" pitchFamily="18" charset="0"/>
                          <a:cs typeface="Times New Roman" panose="02020603050405020304" pitchFamily="18" charset="0"/>
                        </a:rPr>
                        <a:t>rbf</a:t>
                      </a:r>
                      <a:r>
                        <a:rPr lang="en-US" dirty="0">
                          <a:latin typeface="Times New Roman" panose="02020603050405020304" pitchFamily="18" charset="0"/>
                          <a:cs typeface="Times New Roman" panose="02020603050405020304" pitchFamily="18" charset="0"/>
                        </a:rPr>
                        <a: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'kernel': '</a:t>
                      </a:r>
                      <a:r>
                        <a:rPr lang="en-US" dirty="0" err="1">
                          <a:latin typeface="Times New Roman" panose="02020603050405020304" pitchFamily="18" charset="0"/>
                          <a:cs typeface="Times New Roman" panose="02020603050405020304" pitchFamily="18" charset="0"/>
                        </a:rPr>
                        <a:t>rbf</a:t>
                      </a:r>
                      <a:r>
                        <a:rPr lang="en-US" dirty="0">
                          <a:latin typeface="Times New Roman" panose="02020603050405020304" pitchFamily="18" charset="0"/>
                          <a:cs typeface="Times New Roman" panose="02020603050405020304" pitchFamily="18" charset="0"/>
                        </a:rPr>
                        <a:t>'</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45665743"/>
                  </a:ext>
                </a:extLst>
              </a:tr>
              <a:tr h="49585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'probability': [True, False]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probability': True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29508987"/>
                  </a:ext>
                </a:extLst>
              </a:tr>
              <a:tr h="50454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732176924"/>
                  </a:ext>
                </a:extLst>
              </a:tr>
              <a:tr h="504541">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n_jobs=-1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n_jobs</a:t>
                      </a:r>
                      <a:r>
                        <a:rPr lang="en-US"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1906766572"/>
                  </a:ext>
                </a:extLst>
              </a:tr>
            </a:tbl>
          </a:graphicData>
        </a:graphic>
      </p:graphicFrame>
    </p:spTree>
    <p:extLst>
      <p:ext uri="{BB962C8B-B14F-4D97-AF65-F5344CB8AC3E}">
        <p14:creationId xmlns:p14="http://schemas.microsoft.com/office/powerpoint/2010/main" val="109449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455613" y="609600"/>
            <a:ext cx="11514714" cy="1288473"/>
          </a:xfrm>
        </p:spPr>
        <p:txBody>
          <a:bodyPr>
            <a:normAutofit/>
          </a:bodyPr>
          <a:lstStyle/>
          <a:p>
            <a:r>
              <a:rPr lang="en-US" sz="3200" dirty="0">
                <a:latin typeface="Times New Roman" panose="02020603050405020304" pitchFamily="18" charset="0"/>
                <a:cs typeface="Times New Roman" panose="02020603050405020304" pitchFamily="18" charset="0"/>
              </a:rPr>
              <a:t>Confusion Matrix and classification report(SVM)</a:t>
            </a:r>
          </a:p>
        </p:txBody>
      </p:sp>
      <p:pic>
        <p:nvPicPr>
          <p:cNvPr id="8198" name="Picture 6">
            <a:extLst>
              <a:ext uri="{FF2B5EF4-FFF2-40B4-BE49-F238E27FC236}">
                <a16:creationId xmlns:a16="http://schemas.microsoft.com/office/drawing/2014/main" id="{15955ECF-B6CF-4A7B-9C8B-18690B2E12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5613" y="1898072"/>
            <a:ext cx="5295900" cy="418407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C8431401-4F30-46B1-998D-7F556B212B3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5999" y="1898072"/>
            <a:ext cx="5640387" cy="418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96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98F2F6D-21B4-46C5-AF21-CFB91FDD989A}"/>
              </a:ext>
            </a:extLst>
          </p:cNvPr>
          <p:cNvSpPr>
            <a:spLocks noGrp="1"/>
          </p:cNvSpPr>
          <p:nvPr>
            <p:ph idx="1"/>
          </p:nvPr>
        </p:nvSpPr>
        <p:spPr>
          <a:xfrm>
            <a:off x="513748" y="1378226"/>
            <a:ext cx="7258651" cy="3657600"/>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NAME: Bilal Mohamed </a:t>
            </a:r>
            <a:r>
              <a:rPr lang="en-US" sz="2400" b="1" dirty="0" err="1">
                <a:latin typeface="Times New Roman" panose="02020603050405020304" pitchFamily="18" charset="0"/>
                <a:cs typeface="Times New Roman" panose="02020603050405020304" pitchFamily="18" charset="0"/>
              </a:rPr>
              <a:t>Fetouh</a:t>
            </a:r>
            <a:r>
              <a:rPr lang="en-US" sz="2400" b="1" dirty="0">
                <a:latin typeface="Times New Roman" panose="02020603050405020304" pitchFamily="18" charset="0"/>
                <a:cs typeface="Times New Roman" panose="02020603050405020304" pitchFamily="18" charset="0"/>
              </a:rPr>
              <a:t> Mohamed Morsy</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ID : 20398551</a:t>
            </a:r>
          </a:p>
        </p:txBody>
      </p:sp>
    </p:spTree>
    <p:extLst>
      <p:ext uri="{BB962C8B-B14F-4D97-AF65-F5344CB8AC3E}">
        <p14:creationId xmlns:p14="http://schemas.microsoft.com/office/powerpoint/2010/main" val="1292513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235528"/>
            <a:ext cx="10131425" cy="762000"/>
          </a:xfrm>
        </p:spPr>
        <p:txBody>
          <a:bodyPr>
            <a:normAutofit/>
          </a:bodyPr>
          <a:lstStyle/>
          <a:p>
            <a:r>
              <a:rPr lang="en-US" dirty="0">
                <a:latin typeface="Times New Roman" panose="02020603050405020304" pitchFamily="18" charset="0"/>
                <a:cs typeface="Times New Roman" panose="02020603050405020304" pitchFamily="18" charset="0"/>
              </a:rPr>
              <a:t>The ROC Curve(</a:t>
            </a:r>
            <a:r>
              <a:rPr lang="en-US" dirty="0" err="1">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a:t>
            </a:r>
          </a:p>
        </p:txBody>
      </p:sp>
      <p:graphicFrame>
        <p:nvGraphicFramePr>
          <p:cNvPr id="12" name="Object 11">
            <a:extLst>
              <a:ext uri="{FF2B5EF4-FFF2-40B4-BE49-F238E27FC236}">
                <a16:creationId xmlns:a16="http://schemas.microsoft.com/office/drawing/2014/main" id="{E99663B5-3ADB-4657-9E26-1F7BB8D1342F}"/>
              </a:ext>
            </a:extLst>
          </p:cNvPr>
          <p:cNvGraphicFramePr>
            <a:graphicFrameLocks noChangeAspect="1"/>
          </p:cNvGraphicFramePr>
          <p:nvPr>
            <p:extLst>
              <p:ext uri="{D42A27DB-BD31-4B8C-83A1-F6EECF244321}">
                <p14:modId xmlns:p14="http://schemas.microsoft.com/office/powerpoint/2010/main" val="3968983908"/>
              </p:ext>
            </p:extLst>
          </p:nvPr>
        </p:nvGraphicFramePr>
        <p:xfrm>
          <a:off x="6284687" y="1025237"/>
          <a:ext cx="5547095" cy="5417128"/>
        </p:xfrm>
        <a:graphic>
          <a:graphicData uri="http://schemas.openxmlformats.org/presentationml/2006/ole">
            <mc:AlternateContent xmlns:mc="http://schemas.openxmlformats.org/markup-compatibility/2006">
              <mc:Choice xmlns:v="urn:schemas-microsoft-com:vml" Requires="v">
                <p:oleObj spid="_x0000_s5222"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284687" y="1025237"/>
                        <a:ext cx="5547095" cy="5417128"/>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B757B36F-2F3F-4E06-876E-EA086EBEDCC7}"/>
              </a:ext>
            </a:extLst>
          </p:cNvPr>
          <p:cNvSpPr txBox="1"/>
          <p:nvPr/>
        </p:nvSpPr>
        <p:spPr>
          <a:xfrm>
            <a:off x="685801" y="1178491"/>
            <a:ext cx="571499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AUC = 99.5%</a:t>
            </a:r>
          </a:p>
        </p:txBody>
      </p:sp>
      <p:pic>
        <p:nvPicPr>
          <p:cNvPr id="5129" name="Picture 9">
            <a:extLst>
              <a:ext uri="{FF2B5EF4-FFF2-40B4-BE49-F238E27FC236}">
                <a16:creationId xmlns:a16="http://schemas.microsoft.com/office/drawing/2014/main" id="{69C24410-74EC-4EE4-9902-D5BB11A8F4D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85801" y="1728787"/>
            <a:ext cx="5221513" cy="471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80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a:xfrm>
            <a:off x="685801" y="478971"/>
            <a:ext cx="10131425" cy="856344"/>
          </a:xfrm>
        </p:spPr>
        <p:txBody>
          <a:bodyPr/>
          <a:lstStyle/>
          <a:p>
            <a:r>
              <a:rPr lang="en-US" dirty="0">
                <a:latin typeface="Times New Roman" panose="02020603050405020304" pitchFamily="18" charset="0"/>
                <a:cs typeface="Times New Roman" panose="02020603050405020304" pitchFamily="18" charset="0"/>
              </a:rPr>
              <a:t>5. Decision Tree (Without SMOTE)</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282341045"/>
              </p:ext>
            </p:extLst>
          </p:nvPr>
        </p:nvGraphicFramePr>
        <p:xfrm>
          <a:off x="685801" y="1335315"/>
          <a:ext cx="11070769" cy="5304932"/>
        </p:xfrm>
        <a:graphic>
          <a:graphicData uri="http://schemas.openxmlformats.org/drawingml/2006/table">
            <a:tbl>
              <a:tblPr firstRow="1" bandRow="1">
                <a:tableStyleId>{5C22544A-7EE6-4342-B048-85BDC9FD1C3A}</a:tableStyleId>
              </a:tblPr>
              <a:tblGrid>
                <a:gridCol w="2019530">
                  <a:extLst>
                    <a:ext uri="{9D8B030D-6E8A-4147-A177-3AD203B41FA5}">
                      <a16:colId xmlns:a16="http://schemas.microsoft.com/office/drawing/2014/main" val="3925472822"/>
                    </a:ext>
                  </a:extLst>
                </a:gridCol>
                <a:gridCol w="4469391">
                  <a:extLst>
                    <a:ext uri="{9D8B030D-6E8A-4147-A177-3AD203B41FA5}">
                      <a16:colId xmlns:a16="http://schemas.microsoft.com/office/drawing/2014/main" val="3991274438"/>
                    </a:ext>
                  </a:extLst>
                </a:gridCol>
                <a:gridCol w="4581848">
                  <a:extLst>
                    <a:ext uri="{9D8B030D-6E8A-4147-A177-3AD203B41FA5}">
                      <a16:colId xmlns:a16="http://schemas.microsoft.com/office/drawing/2014/main" val="110864301"/>
                    </a:ext>
                  </a:extLst>
                </a:gridCol>
              </a:tblGrid>
              <a:tr h="764677">
                <a:tc>
                  <a:txBody>
                    <a:bodyPr/>
                    <a:lstStyle/>
                    <a:p>
                      <a:pPr algn="ct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Decision Tree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Decision Tree with Best parameters </a:t>
                      </a:r>
                    </a:p>
                  </a:txBody>
                  <a:tcPr anchor="ctr"/>
                </a:tc>
                <a:extLst>
                  <a:ext uri="{0D108BD9-81ED-4DB2-BD59-A6C34878D82A}">
                    <a16:rowId xmlns:a16="http://schemas.microsoft.com/office/drawing/2014/main" val="3665172351"/>
                  </a:ext>
                </a:extLst>
              </a:tr>
              <a:tr h="764677">
                <a:tc>
                  <a:txBody>
                    <a:bodyPr/>
                    <a:lstStyle/>
                    <a:p>
                      <a:pPr algn="ctr"/>
                      <a:r>
                        <a:rPr lang="en-US" dirty="0">
                          <a:latin typeface="Times New Roman" panose="02020603050405020304" pitchFamily="18" charset="0"/>
                          <a:cs typeface="Times New Roman" panose="02020603050405020304" pitchFamily="18" charset="0"/>
                        </a:rPr>
                        <a:t>Data Splitting</a:t>
                      </a:r>
                    </a:p>
                  </a:txBody>
                  <a:tcPr anchor="ctr"/>
                </a:tc>
                <a:tc>
                  <a:txBody>
                    <a:bodyPr/>
                    <a:lstStyle/>
                    <a:p>
                      <a:pPr algn="ctr"/>
                      <a:r>
                        <a:rPr lang="en-US" dirty="0">
                          <a:latin typeface="Times New Roman" panose="02020603050405020304" pitchFamily="18" charset="0"/>
                          <a:cs typeface="Times New Roman" panose="02020603050405020304" pitchFamily="18" charset="0"/>
                        </a:rPr>
                        <a:t>Training = 80 % </a:t>
                      </a:r>
                    </a:p>
                    <a:p>
                      <a:pPr algn="ctr"/>
                      <a:r>
                        <a:rPr lang="en-US" dirty="0">
                          <a:latin typeface="Times New Roman" panose="02020603050405020304" pitchFamily="18" charset="0"/>
                          <a:cs typeface="Times New Roman" panose="02020603050405020304" pitchFamily="18" charset="0"/>
                        </a:rPr>
                        <a:t>Testing = 20 %</a:t>
                      </a:r>
                    </a:p>
                  </a:txBody>
                  <a:tcPr anchor="ctr"/>
                </a:tc>
                <a:tc>
                  <a:txBody>
                    <a:bodyPr/>
                    <a:lstStyle/>
                    <a:p>
                      <a:pPr algn="ct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Cv</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10 </a:t>
                      </a:r>
                    </a:p>
                  </a:txBody>
                  <a:tcPr anchor="ctr"/>
                </a:tc>
                <a:extLst>
                  <a:ext uri="{0D108BD9-81ED-4DB2-BD59-A6C34878D82A}">
                    <a16:rowId xmlns:a16="http://schemas.microsoft.com/office/drawing/2014/main" val="747167320"/>
                  </a:ext>
                </a:extLst>
              </a:tr>
              <a:tr h="764677">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Hyperparameters </a:t>
                      </a:r>
                    </a:p>
                  </a:txBody>
                  <a:tcPr anchor="ctr"/>
                </a:tc>
                <a:tc>
                  <a:txBody>
                    <a:bodyPr/>
                    <a:lstStyle/>
                    <a:p>
                      <a:pPr algn="just"/>
                      <a:r>
                        <a:rPr lang="en-US" dirty="0">
                          <a:latin typeface="Times New Roman" panose="02020603050405020304" pitchFamily="18" charset="0"/>
                          <a:cs typeface="Times New Roman" panose="02020603050405020304" pitchFamily="18" charset="0"/>
                        </a:rPr>
                        <a:t>'criterion': ['</a:t>
                      </a:r>
                      <a:r>
                        <a:rPr lang="en-US" dirty="0" err="1">
                          <a:latin typeface="Times New Roman" panose="02020603050405020304" pitchFamily="18" charset="0"/>
                          <a:cs typeface="Times New Roman" panose="02020603050405020304" pitchFamily="18" charset="0"/>
                        </a:rPr>
                        <a:t>gini</a:t>
                      </a:r>
                      <a:r>
                        <a:rPr lang="en-US" dirty="0">
                          <a:latin typeface="Times New Roman" panose="02020603050405020304" pitchFamily="18" charset="0"/>
                          <a:cs typeface="Times New Roman" panose="02020603050405020304" pitchFamily="18" charset="0"/>
                        </a:rPr>
                        <a:t>', 'entropy']</a:t>
                      </a:r>
                    </a:p>
                  </a:txBody>
                  <a:tcPr anchor="ctr"/>
                </a:tc>
                <a:tc>
                  <a:txBody>
                    <a:bodyPr/>
                    <a:lstStyle/>
                    <a:p>
                      <a:pPr algn="ctr"/>
                      <a:r>
                        <a:rPr lang="en-US" dirty="0">
                          <a:latin typeface="Times New Roman" panose="02020603050405020304" pitchFamily="18" charset="0"/>
                          <a:cs typeface="Times New Roman" panose="02020603050405020304" pitchFamily="18" charset="0"/>
                        </a:rPr>
                        <a:t>criterion= "</a:t>
                      </a:r>
                      <a:r>
                        <a:rPr lang="en-US" dirty="0" err="1">
                          <a:latin typeface="Times New Roman" panose="02020603050405020304" pitchFamily="18" charset="0"/>
                          <a:cs typeface="Times New Roman" panose="02020603050405020304" pitchFamily="18" charset="0"/>
                        </a:rPr>
                        <a:t>gini</a:t>
                      </a:r>
                      <a:r>
                        <a:rPr lang="en-US"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147773146"/>
                  </a:ext>
                </a:extLst>
              </a:tr>
              <a:tr h="764677">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max_depth</a:t>
                      </a:r>
                      <a:r>
                        <a:rPr lang="fr-FR" dirty="0">
                          <a:latin typeface="Times New Roman" panose="02020603050405020304" pitchFamily="18" charset="0"/>
                          <a:cs typeface="Times New Roman" panose="02020603050405020304" pitchFamily="18" charset="0"/>
                        </a:rPr>
                        <a:t>': [1, 2, 3, 4, 5, 6, 7, 8, 9, 10, 11, 12, 13, 14, 15, 16, 17, 18, 19]</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 7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34671584"/>
                  </a:ext>
                </a:extLst>
              </a:tr>
              <a:tr h="859735">
                <a:tc vMerge="1">
                  <a:txBody>
                    <a:bodyPr/>
                    <a:lstStyle/>
                    <a:p>
                      <a:pPr algn="ctr"/>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estimator=</a:t>
                      </a:r>
                      <a:r>
                        <a:rPr lang="en-US" dirty="0" err="1">
                          <a:latin typeface="Times New Roman" panose="02020603050405020304" pitchFamily="18" charset="0"/>
                          <a:cs typeface="Times New Roman" panose="02020603050405020304" pitchFamily="18" charset="0"/>
                        </a:rPr>
                        <a:t>DecisionTreeClassifier</a:t>
                      </a:r>
                      <a:r>
                        <a:rPr lang="en-US" dirty="0">
                          <a:latin typeface="Times New Roman" panose="02020603050405020304" pitchFamily="18" charset="0"/>
                          <a:cs typeface="Times New Roman" panose="02020603050405020304" pitchFamily="18" charset="0"/>
                        </a:rPr>
                        <a:t>(random_state=3)</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estimator=</a:t>
                      </a:r>
                      <a:r>
                        <a:rPr lang="en-US" dirty="0" err="1">
                          <a:latin typeface="Times New Roman" panose="02020603050405020304" pitchFamily="18" charset="0"/>
                          <a:cs typeface="Times New Roman" panose="02020603050405020304" pitchFamily="18" charset="0"/>
                        </a:rPr>
                        <a:t>DecisionTreeClassifier</a:t>
                      </a:r>
                      <a:r>
                        <a:rPr lang="en-US" dirty="0">
                          <a:latin typeface="Times New Roman" panose="02020603050405020304" pitchFamily="18" charset="0"/>
                          <a:cs typeface="Times New Roman" panose="02020603050405020304" pitchFamily="18" charset="0"/>
                        </a:rPr>
                        <a:t>(criterion= "</a:t>
                      </a:r>
                      <a:r>
                        <a:rPr lang="en-US" dirty="0" err="1">
                          <a:latin typeface="Times New Roman" panose="02020603050405020304" pitchFamily="18" charset="0"/>
                          <a:cs typeface="Times New Roman" panose="02020603050405020304" pitchFamily="18" charset="0"/>
                        </a:rPr>
                        <a:t>gini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 7 , </a:t>
                      </a:r>
                      <a:r>
                        <a:rPr lang="en-US" dirty="0" err="1">
                          <a:latin typeface="Times New Roman" panose="02020603050405020304" pitchFamily="18" charset="0"/>
                          <a:cs typeface="Times New Roman" panose="02020603050405020304" pitchFamily="18" charset="0"/>
                        </a:rPr>
                        <a:t>min_samples_leaf</a:t>
                      </a:r>
                      <a:r>
                        <a:rPr lang="en-US" dirty="0">
                          <a:latin typeface="Times New Roman" panose="02020603050405020304" pitchFamily="18" charset="0"/>
                          <a:cs typeface="Times New Roman" panose="02020603050405020304" pitchFamily="18" charset="0"/>
                        </a:rPr>
                        <a:t>= 1 , random_state= 3)</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52405"/>
                  </a:ext>
                </a:extLst>
              </a:tr>
              <a:tr h="66591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45665743"/>
                  </a:ext>
                </a:extLst>
              </a:tr>
              <a:tr h="66591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min_samples_leaf</a:t>
                      </a:r>
                      <a:r>
                        <a:rPr lang="en-US" dirty="0">
                          <a:latin typeface="Times New Roman" panose="02020603050405020304" pitchFamily="18" charset="0"/>
                          <a:cs typeface="Times New Roman" panose="02020603050405020304" pitchFamily="18" charset="0"/>
                        </a:rPr>
                        <a:t>': [1, 2, 3, 4, 5, 6, 7, 8, 9, 10, 11, 12, 13, 14, 15, 16, 17, 18, 19]</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min_samples_leaf</a:t>
                      </a:r>
                      <a:r>
                        <a:rPr lang="en-US" dirty="0">
                          <a:latin typeface="Times New Roman" panose="02020603050405020304" pitchFamily="18" charset="0"/>
                          <a:cs typeface="Times New Roman" panose="02020603050405020304" pitchFamily="18" charset="0"/>
                        </a:rPr>
                        <a:t>= 1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412025985"/>
                  </a:ext>
                </a:extLst>
              </a:tr>
            </a:tbl>
          </a:graphicData>
        </a:graphic>
      </p:graphicFrame>
    </p:spTree>
    <p:extLst>
      <p:ext uri="{BB962C8B-B14F-4D97-AF65-F5344CB8AC3E}">
        <p14:creationId xmlns:p14="http://schemas.microsoft.com/office/powerpoint/2010/main" val="2057077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B8B6-7FAE-4755-98FE-327C91A0605C}"/>
              </a:ext>
            </a:extLst>
          </p:cNvPr>
          <p:cNvSpPr>
            <a:spLocks noGrp="1"/>
          </p:cNvSpPr>
          <p:nvPr>
            <p:ph type="title"/>
          </p:nvPr>
        </p:nvSpPr>
        <p:spPr>
          <a:xfrm>
            <a:off x="508001" y="298862"/>
            <a:ext cx="10309226" cy="616858"/>
          </a:xfrm>
        </p:spPr>
        <p:txBody>
          <a:bodyPr>
            <a:normAutofit fontScale="90000"/>
          </a:bodyPr>
          <a:lstStyle/>
          <a:p>
            <a:r>
              <a:rPr lang="en-US" dirty="0">
                <a:latin typeface="Times New Roman" panose="02020603050405020304" pitchFamily="18" charset="0"/>
                <a:cs typeface="Times New Roman" panose="02020603050405020304" pitchFamily="18" charset="0"/>
              </a:rPr>
              <a:t>The Visualization for the Tree</a:t>
            </a:r>
          </a:p>
        </p:txBody>
      </p:sp>
      <p:pic>
        <p:nvPicPr>
          <p:cNvPr id="4" name="Content Placeholder 3">
            <a:extLst>
              <a:ext uri="{FF2B5EF4-FFF2-40B4-BE49-F238E27FC236}">
                <a16:creationId xmlns:a16="http://schemas.microsoft.com/office/drawing/2014/main" id="{433DAA77-F25F-4789-BCCB-C787D497626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08000" y="971137"/>
            <a:ext cx="11277600" cy="5729959"/>
          </a:xfrm>
          <a:prstGeom prst="rect">
            <a:avLst/>
          </a:prstGeom>
        </p:spPr>
      </p:pic>
    </p:spTree>
    <p:extLst>
      <p:ext uri="{BB962C8B-B14F-4D97-AF65-F5344CB8AC3E}">
        <p14:creationId xmlns:p14="http://schemas.microsoft.com/office/powerpoint/2010/main" val="180601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609600"/>
            <a:ext cx="10943769" cy="1288473"/>
          </a:xfrm>
        </p:spPr>
        <p:txBody>
          <a:bodyPr>
            <a:normAutofit/>
          </a:bodyPr>
          <a:lstStyle/>
          <a:p>
            <a:r>
              <a:rPr lang="en-US" sz="3200" dirty="0">
                <a:latin typeface="Times New Roman" panose="02020603050405020304" pitchFamily="18" charset="0"/>
                <a:cs typeface="Times New Roman" panose="02020603050405020304" pitchFamily="18" charset="0"/>
              </a:rPr>
              <a:t>Confusion Matrix and classification report(DT)</a:t>
            </a:r>
          </a:p>
        </p:txBody>
      </p:sp>
      <p:pic>
        <p:nvPicPr>
          <p:cNvPr id="5" name="Picture 4">
            <a:extLst>
              <a:ext uri="{FF2B5EF4-FFF2-40B4-BE49-F238E27FC236}">
                <a16:creationId xmlns:a16="http://schemas.microsoft.com/office/drawing/2014/main" id="{BF717EF7-D0AF-444B-ABDE-3A89E20CF08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00100" y="1924049"/>
            <a:ext cx="5295900" cy="4184071"/>
          </a:xfrm>
          <a:prstGeom prst="rect">
            <a:avLst/>
          </a:prstGeom>
        </p:spPr>
      </p:pic>
      <p:pic>
        <p:nvPicPr>
          <p:cNvPr id="6" name="Picture 5">
            <a:extLst>
              <a:ext uri="{FF2B5EF4-FFF2-40B4-BE49-F238E27FC236}">
                <a16:creationId xmlns:a16="http://schemas.microsoft.com/office/drawing/2014/main" id="{34576A58-7453-40F3-89F0-A57F5EEF0BA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333671" y="1924049"/>
            <a:ext cx="5295899" cy="4184070"/>
          </a:xfrm>
          <a:prstGeom prst="rect">
            <a:avLst/>
          </a:prstGeom>
        </p:spPr>
      </p:pic>
    </p:spTree>
    <p:extLst>
      <p:ext uri="{BB962C8B-B14F-4D97-AF65-F5344CB8AC3E}">
        <p14:creationId xmlns:p14="http://schemas.microsoft.com/office/powerpoint/2010/main" val="1947423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36C9-F287-419E-9A0D-F4F1C74E620C}"/>
              </a:ext>
            </a:extLst>
          </p:cNvPr>
          <p:cNvSpPr>
            <a:spLocks noGrp="1"/>
          </p:cNvSpPr>
          <p:nvPr>
            <p:ph type="title"/>
          </p:nvPr>
        </p:nvSpPr>
        <p:spPr>
          <a:xfrm>
            <a:off x="685801" y="235528"/>
            <a:ext cx="10131425" cy="762000"/>
          </a:xfrm>
        </p:spPr>
        <p:txBody>
          <a:bodyPr>
            <a:normAutofit/>
          </a:bodyPr>
          <a:lstStyle/>
          <a:p>
            <a:r>
              <a:rPr lang="en-US" dirty="0">
                <a:latin typeface="Times New Roman" panose="02020603050405020304" pitchFamily="18" charset="0"/>
                <a:cs typeface="Times New Roman" panose="02020603050405020304" pitchFamily="18" charset="0"/>
              </a:rPr>
              <a:t>The ROC Curve(Dt)</a:t>
            </a:r>
          </a:p>
        </p:txBody>
      </p:sp>
      <p:graphicFrame>
        <p:nvGraphicFramePr>
          <p:cNvPr id="12" name="Object 11">
            <a:extLst>
              <a:ext uri="{FF2B5EF4-FFF2-40B4-BE49-F238E27FC236}">
                <a16:creationId xmlns:a16="http://schemas.microsoft.com/office/drawing/2014/main" id="{E99663B5-3ADB-4657-9E26-1F7BB8D1342F}"/>
              </a:ext>
            </a:extLst>
          </p:cNvPr>
          <p:cNvGraphicFramePr>
            <a:graphicFrameLocks noChangeAspect="1"/>
          </p:cNvGraphicFramePr>
          <p:nvPr>
            <p:extLst>
              <p:ext uri="{D42A27DB-BD31-4B8C-83A1-F6EECF244321}">
                <p14:modId xmlns:p14="http://schemas.microsoft.com/office/powerpoint/2010/main" val="801156204"/>
              </p:ext>
            </p:extLst>
          </p:nvPr>
        </p:nvGraphicFramePr>
        <p:xfrm>
          <a:off x="6226631" y="1025237"/>
          <a:ext cx="5605152" cy="5417128"/>
        </p:xfrm>
        <a:graphic>
          <a:graphicData uri="http://schemas.openxmlformats.org/presentationml/2006/ole">
            <mc:AlternateContent xmlns:mc="http://schemas.openxmlformats.org/markup-compatibility/2006">
              <mc:Choice xmlns:v="urn:schemas-microsoft-com:vml" Requires="v">
                <p:oleObj spid="_x0000_s7269"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226631" y="1025237"/>
                        <a:ext cx="5605152" cy="5417128"/>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B757B36F-2F3F-4E06-876E-EA086EBEDCC7}"/>
              </a:ext>
            </a:extLst>
          </p:cNvPr>
          <p:cNvSpPr txBox="1"/>
          <p:nvPr/>
        </p:nvSpPr>
        <p:spPr>
          <a:xfrm>
            <a:off x="685801" y="1132325"/>
            <a:ext cx="571499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 AUC = 96.24%</a:t>
            </a:r>
          </a:p>
        </p:txBody>
      </p:sp>
      <p:pic>
        <p:nvPicPr>
          <p:cNvPr id="7178" name="Picture 10">
            <a:extLst>
              <a:ext uri="{FF2B5EF4-FFF2-40B4-BE49-F238E27FC236}">
                <a16:creationId xmlns:a16="http://schemas.microsoft.com/office/drawing/2014/main" id="{9F002016-859F-4ED0-BEE1-6E3EFAA1883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85802" y="1728787"/>
            <a:ext cx="5279570" cy="471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2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CAF7-CE57-4E6D-A82A-D1BC3E85DE1F}"/>
              </a:ext>
            </a:extLst>
          </p:cNvPr>
          <p:cNvSpPr>
            <a:spLocks noGrp="1"/>
          </p:cNvSpPr>
          <p:nvPr>
            <p:ph type="title"/>
          </p:nvPr>
        </p:nvSpPr>
        <p:spPr>
          <a:xfrm>
            <a:off x="1108301" y="240805"/>
            <a:ext cx="9708925" cy="798286"/>
          </a:xfrm>
        </p:spPr>
        <p:txBody>
          <a:bodyPr>
            <a:normAutofit/>
          </a:bodyPr>
          <a:lstStyle/>
          <a:p>
            <a:r>
              <a:rPr lang="en-US" sz="3200" dirty="0">
                <a:latin typeface="Times New Roman" panose="02020603050405020304" pitchFamily="18" charset="0"/>
                <a:cs typeface="Times New Roman" panose="02020603050405020304" pitchFamily="18" charset="0"/>
              </a:rPr>
              <a:t>Comparison between the five classifiers </a:t>
            </a:r>
          </a:p>
        </p:txBody>
      </p:sp>
      <p:graphicFrame>
        <p:nvGraphicFramePr>
          <p:cNvPr id="4" name="Content Placeholder 3">
            <a:extLst>
              <a:ext uri="{FF2B5EF4-FFF2-40B4-BE49-F238E27FC236}">
                <a16:creationId xmlns:a16="http://schemas.microsoft.com/office/drawing/2014/main" id="{5D451501-96F5-457A-A730-A76BB1C7F65B}"/>
              </a:ext>
            </a:extLst>
          </p:cNvPr>
          <p:cNvGraphicFramePr>
            <a:graphicFrameLocks noGrp="1" noChangeAspect="1"/>
          </p:cNvGraphicFramePr>
          <p:nvPr>
            <p:ph idx="1"/>
            <p:extLst>
              <p:ext uri="{D42A27DB-BD31-4B8C-83A1-F6EECF244321}">
                <p14:modId xmlns:p14="http://schemas.microsoft.com/office/powerpoint/2010/main" val="815881741"/>
              </p:ext>
            </p:extLst>
          </p:nvPr>
        </p:nvGraphicFramePr>
        <p:xfrm>
          <a:off x="1108301" y="1066800"/>
          <a:ext cx="9448863" cy="5522913"/>
        </p:xfrm>
        <a:graphic>
          <a:graphicData uri="http://schemas.openxmlformats.org/presentationml/2006/ole">
            <mc:AlternateContent xmlns:mc="http://schemas.openxmlformats.org/markup-compatibility/2006">
              <mc:Choice xmlns:v="urn:schemas-microsoft-com:vml" Requires="v">
                <p:oleObj spid="_x0000_s9307" name="Worksheet" r:id="rId3" imgW="4838551" imgH="4010230" progId="Excel.Sheet.12">
                  <p:embed/>
                </p:oleObj>
              </mc:Choice>
              <mc:Fallback>
                <p:oleObj name="Worksheet" r:id="rId3" imgW="4838551"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1108301" y="1066800"/>
                        <a:ext cx="9448863" cy="5522913"/>
                      </a:xfrm>
                      <a:prstGeom prst="rect">
                        <a:avLst/>
                      </a:prstGeom>
                    </p:spPr>
                  </p:pic>
                </p:oleObj>
              </mc:Fallback>
            </mc:AlternateContent>
          </a:graphicData>
        </a:graphic>
      </p:graphicFrame>
    </p:spTree>
    <p:extLst>
      <p:ext uri="{BB962C8B-B14F-4D97-AF65-F5344CB8AC3E}">
        <p14:creationId xmlns:p14="http://schemas.microsoft.com/office/powerpoint/2010/main" val="1072769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12B0-3F30-400D-8B13-964D86B8C87E}"/>
              </a:ext>
            </a:extLst>
          </p:cNvPr>
          <p:cNvSpPr>
            <a:spLocks noGrp="1"/>
          </p:cNvSpPr>
          <p:nvPr>
            <p:ph type="title"/>
          </p:nvPr>
        </p:nvSpPr>
        <p:spPr>
          <a:xfrm>
            <a:off x="685801" y="609600"/>
            <a:ext cx="10131425" cy="870857"/>
          </a:xfrm>
        </p:spPr>
        <p:txBody>
          <a:bodyPr>
            <a:normAutofit/>
          </a:bodyPr>
          <a:lstStyle/>
          <a:p>
            <a:r>
              <a:rPr lang="en-US" dirty="0">
                <a:latin typeface="Times New Roman" panose="02020603050405020304" pitchFamily="18" charset="0"/>
                <a:cs typeface="Times New Roman" panose="02020603050405020304" pitchFamily="18" charset="0"/>
              </a:rPr>
              <a:t>The Best Model</a:t>
            </a:r>
          </a:p>
        </p:txBody>
      </p:sp>
      <p:sp>
        <p:nvSpPr>
          <p:cNvPr id="3" name="Content Placeholder 2">
            <a:extLst>
              <a:ext uri="{FF2B5EF4-FFF2-40B4-BE49-F238E27FC236}">
                <a16:creationId xmlns:a16="http://schemas.microsoft.com/office/drawing/2014/main" id="{7EB3C165-E349-4F99-99D8-75C504DEC04B}"/>
              </a:ext>
            </a:extLst>
          </p:cNvPr>
          <p:cNvSpPr>
            <a:spLocks noGrp="1"/>
          </p:cNvSpPr>
          <p:nvPr>
            <p:ph idx="1"/>
          </p:nvPr>
        </p:nvSpPr>
        <p:spPr>
          <a:xfrm>
            <a:off x="685801" y="1480457"/>
            <a:ext cx="11230428" cy="2467429"/>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good news is that all models are above 90% accuracy.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visualization, we found that the SVM model </a:t>
            </a:r>
            <a:r>
              <a:rPr lang="en-US" b="1" dirty="0">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the highest one. Then Decision Tree with respect to</a:t>
            </a:r>
          </a:p>
          <a:p>
            <a:pPr lvl="1" algn="just">
              <a:buFont typeface="Wingdings" panose="05000000000000000000" pitchFamily="2" charset="2"/>
              <a:buChar char="§"/>
            </a:pPr>
            <a:r>
              <a:rPr lang="en-US" b="1" dirty="0"/>
              <a:t>Precision</a:t>
            </a:r>
          </a:p>
          <a:p>
            <a:pPr lvl="1" algn="just">
              <a:buFont typeface="Wingdings" panose="05000000000000000000" pitchFamily="2" charset="2"/>
              <a:buChar char="§"/>
            </a:pPr>
            <a:r>
              <a:rPr lang="en-US" b="1" dirty="0"/>
              <a:t>Recall</a:t>
            </a:r>
          </a:p>
          <a:p>
            <a:pPr lvl="1" algn="just">
              <a:buFont typeface="Wingdings" panose="05000000000000000000" pitchFamily="2" charset="2"/>
              <a:buChar char="§"/>
            </a:pPr>
            <a:r>
              <a:rPr lang="en-US" b="1" dirty="0"/>
              <a:t>F1: Score</a:t>
            </a:r>
          </a:p>
          <a:p>
            <a:pPr lvl="1" algn="just">
              <a:buFont typeface="Wingdings" panose="05000000000000000000" pitchFamily="2" charset="2"/>
              <a:buChar char="§"/>
            </a:pPr>
            <a:r>
              <a:rPr lang="en-US" b="1" dirty="0"/>
              <a:t>Area Under ROC Curve</a:t>
            </a:r>
            <a:r>
              <a:rPr lang="en-US" dirty="0"/>
              <a:t> (AUROC)</a:t>
            </a:r>
            <a:endParaRPr lang="en-US" b="1"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E4FE8535-0025-42F4-9FD5-1535F143B6E7}"/>
              </a:ext>
            </a:extLst>
          </p:cNvPr>
          <p:cNvGraphicFramePr/>
          <p:nvPr>
            <p:extLst>
              <p:ext uri="{D42A27DB-BD31-4B8C-83A1-F6EECF244321}">
                <p14:modId xmlns:p14="http://schemas.microsoft.com/office/powerpoint/2010/main" val="151417642"/>
              </p:ext>
            </p:extLst>
          </p:nvPr>
        </p:nvGraphicFramePr>
        <p:xfrm>
          <a:off x="3785465" y="3125410"/>
          <a:ext cx="8586644" cy="3386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420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39FC-512F-4B07-B3CE-4B4D5E7A3813}"/>
              </a:ext>
            </a:extLst>
          </p:cNvPr>
          <p:cNvSpPr>
            <a:spLocks noGrp="1"/>
          </p:cNvSpPr>
          <p:nvPr>
            <p:ph type="title"/>
          </p:nvPr>
        </p:nvSpPr>
        <p:spPr>
          <a:xfrm>
            <a:off x="685801" y="138547"/>
            <a:ext cx="10131425" cy="651164"/>
          </a:xfrm>
        </p:spPr>
        <p:txBody>
          <a:bodyPr>
            <a:normAutofit/>
          </a:bodyPr>
          <a:lstStyle/>
          <a:p>
            <a:r>
              <a:rPr lang="en-US" dirty="0">
                <a:latin typeface="Times New Roman" panose="02020603050405020304" pitchFamily="18" charset="0"/>
                <a:cs typeface="Times New Roman" panose="02020603050405020304" pitchFamily="18" charset="0"/>
              </a:rPr>
              <a:t>Class Imbalance in Machine Learning</a:t>
            </a:r>
          </a:p>
        </p:txBody>
      </p:sp>
      <p:sp>
        <p:nvSpPr>
          <p:cNvPr id="3" name="Content Placeholder 2">
            <a:extLst>
              <a:ext uri="{FF2B5EF4-FFF2-40B4-BE49-F238E27FC236}">
                <a16:creationId xmlns:a16="http://schemas.microsoft.com/office/drawing/2014/main" id="{A034ABAE-10A5-41B7-979E-77EFD136FF8F}"/>
              </a:ext>
            </a:extLst>
          </p:cNvPr>
          <p:cNvSpPr>
            <a:spLocks noGrp="1"/>
          </p:cNvSpPr>
          <p:nvPr>
            <p:ph idx="1"/>
          </p:nvPr>
        </p:nvSpPr>
        <p:spPr>
          <a:xfrm>
            <a:off x="685801" y="1149927"/>
            <a:ext cx="10591799" cy="5223164"/>
          </a:xfrm>
        </p:spPr>
        <p:txBody>
          <a:bodyPr>
            <a:normAutofit/>
          </a:bodyPr>
          <a:lstStyle/>
          <a:p>
            <a:pPr algn="just">
              <a:buFont typeface="Wingdings" panose="05000000000000000000" pitchFamily="2" charset="2"/>
              <a:buChar char="Ø"/>
            </a:pPr>
            <a:r>
              <a:rPr lang="en-US" dirty="0"/>
              <a:t>Most machine learning algorithms work best when the number of samples in each class are about equal. This is because most algorithms are designed to maximize accuracy and reduce errors.</a:t>
            </a:r>
          </a:p>
          <a:p>
            <a:pPr algn="just">
              <a:buFont typeface="Wingdings" panose="05000000000000000000" pitchFamily="2" charset="2"/>
              <a:buChar char="Ø"/>
            </a:pPr>
            <a:r>
              <a:rPr lang="en-US" dirty="0"/>
              <a:t>However, if the data set in imbalance then In such cases, you get a pretty high accuracy just by predicting the </a:t>
            </a:r>
            <a:r>
              <a:rPr lang="en-US" b="1" dirty="0"/>
              <a:t>majority class</a:t>
            </a:r>
            <a:r>
              <a:rPr lang="en-US" dirty="0"/>
              <a:t>, but you fail to capture the </a:t>
            </a:r>
            <a:r>
              <a:rPr lang="en-US" b="1" dirty="0"/>
              <a:t>minority class</a:t>
            </a:r>
            <a:r>
              <a:rPr lang="en-US" dirty="0"/>
              <a:t>, which is most often the point of creating the model in the first place.</a:t>
            </a:r>
          </a:p>
          <a:p>
            <a:pPr algn="just">
              <a:buFont typeface="Wingdings" panose="05000000000000000000" pitchFamily="2" charset="2"/>
              <a:buChar char="Ø"/>
            </a:pPr>
            <a:r>
              <a:rPr lang="en-US" dirty="0"/>
              <a:t> Change the performance metric</a:t>
            </a:r>
          </a:p>
          <a:p>
            <a:pPr lvl="1" algn="just">
              <a:buFont typeface="Wingdings" panose="05000000000000000000" pitchFamily="2" charset="2"/>
              <a:buChar char="§"/>
            </a:pPr>
            <a:r>
              <a:rPr lang="en-US" dirty="0"/>
              <a:t> Accuracy is not the best metric to use when evaluating imbalanced datasets as it can be misleading.</a:t>
            </a:r>
          </a:p>
          <a:p>
            <a:pPr algn="just">
              <a:buFont typeface="Wingdings" panose="05000000000000000000" pitchFamily="2" charset="2"/>
              <a:buChar char="Ø"/>
            </a:pPr>
            <a:r>
              <a:rPr lang="en-US" dirty="0"/>
              <a:t> Metrics that can provide better insight are:</a:t>
            </a:r>
          </a:p>
          <a:p>
            <a:pPr lvl="1" algn="just">
              <a:buFont typeface="Wingdings" panose="05000000000000000000" pitchFamily="2" charset="2"/>
              <a:buChar char="§"/>
            </a:pPr>
            <a:r>
              <a:rPr lang="en-US" b="1" dirty="0"/>
              <a:t>Confusion Matrix</a:t>
            </a:r>
          </a:p>
          <a:p>
            <a:pPr lvl="1" algn="just">
              <a:buFont typeface="Wingdings" panose="05000000000000000000" pitchFamily="2" charset="2"/>
              <a:buChar char="§"/>
            </a:pPr>
            <a:r>
              <a:rPr lang="en-US" dirty="0"/>
              <a:t> </a:t>
            </a:r>
            <a:r>
              <a:rPr lang="en-US" b="1" dirty="0"/>
              <a:t>Precision</a:t>
            </a:r>
          </a:p>
          <a:p>
            <a:pPr lvl="1" algn="just">
              <a:buFont typeface="Wingdings" panose="05000000000000000000" pitchFamily="2" charset="2"/>
              <a:buChar char="§"/>
            </a:pPr>
            <a:r>
              <a:rPr lang="en-US" b="1" dirty="0"/>
              <a:t>Recall</a:t>
            </a:r>
          </a:p>
          <a:p>
            <a:pPr lvl="1" algn="just">
              <a:buFont typeface="Wingdings" panose="05000000000000000000" pitchFamily="2" charset="2"/>
              <a:buChar char="§"/>
            </a:pPr>
            <a:r>
              <a:rPr lang="en-US" b="1" dirty="0"/>
              <a:t>F1: Score</a:t>
            </a:r>
          </a:p>
          <a:p>
            <a:pPr lvl="1" algn="just">
              <a:buFont typeface="Wingdings" panose="05000000000000000000" pitchFamily="2" charset="2"/>
              <a:buChar char="§"/>
            </a:pPr>
            <a:r>
              <a:rPr lang="en-US" b="1" dirty="0"/>
              <a:t>Area Under ROC Curve</a:t>
            </a:r>
            <a:r>
              <a:rPr lang="en-US" dirty="0"/>
              <a:t> (AUROC)</a:t>
            </a:r>
            <a:endParaRPr lang="en-US" b="1" dirty="0"/>
          </a:p>
          <a:p>
            <a:pPr lvl="1" algn="just">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2496728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A5D9C6-AF36-4ADF-A1A0-2C0167C5FF64}"/>
              </a:ext>
            </a:extLst>
          </p:cNvPr>
          <p:cNvSpPr>
            <a:spLocks noGrp="1"/>
          </p:cNvSpPr>
          <p:nvPr>
            <p:ph type="title"/>
          </p:nvPr>
        </p:nvSpPr>
        <p:spPr>
          <a:xfrm>
            <a:off x="685800" y="263237"/>
            <a:ext cx="10131425" cy="942109"/>
          </a:xfrm>
        </p:spPr>
        <p:txBody>
          <a:bodyPr>
            <a:normAutofit/>
          </a:bodyPr>
          <a:lstStyle/>
          <a:p>
            <a:r>
              <a:rPr lang="en-US" dirty="0">
                <a:latin typeface="Times New Roman" panose="02020603050405020304" pitchFamily="18" charset="0"/>
                <a:cs typeface="Times New Roman" panose="02020603050405020304" pitchFamily="18" charset="0"/>
              </a:rPr>
              <a:t>1. K-Nearest Neighbors (With SMOTE)</a:t>
            </a:r>
          </a:p>
        </p:txBody>
      </p:sp>
      <p:pic>
        <p:nvPicPr>
          <p:cNvPr id="5" name="Content Placeholder 4">
            <a:extLst>
              <a:ext uri="{FF2B5EF4-FFF2-40B4-BE49-F238E27FC236}">
                <a16:creationId xmlns:a16="http://schemas.microsoft.com/office/drawing/2014/main" id="{70126859-6BA5-40D0-A09C-4303323E2D1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73252" y="1357745"/>
            <a:ext cx="5297488" cy="4156364"/>
          </a:xfrm>
          <a:prstGeom prst="rect">
            <a:avLst/>
          </a:prstGeom>
        </p:spPr>
      </p:pic>
      <p:pic>
        <p:nvPicPr>
          <p:cNvPr id="6" name="Picture 5">
            <a:extLst>
              <a:ext uri="{FF2B5EF4-FFF2-40B4-BE49-F238E27FC236}">
                <a16:creationId xmlns:a16="http://schemas.microsoft.com/office/drawing/2014/main" id="{404B64D8-FE67-4D03-AF82-136D59547F3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54024" y="1357744"/>
            <a:ext cx="5297488" cy="4156365"/>
          </a:xfrm>
          <a:prstGeom prst="rect">
            <a:avLst/>
          </a:prstGeom>
        </p:spPr>
      </p:pic>
      <p:sp>
        <p:nvSpPr>
          <p:cNvPr id="7" name="TextBox 6">
            <a:extLst>
              <a:ext uri="{FF2B5EF4-FFF2-40B4-BE49-F238E27FC236}">
                <a16:creationId xmlns:a16="http://schemas.microsoft.com/office/drawing/2014/main" id="{C8CBD01D-92C6-4970-99FC-0ED12F124CF7}"/>
              </a:ext>
            </a:extLst>
          </p:cNvPr>
          <p:cNvSpPr txBox="1"/>
          <p:nvPr/>
        </p:nvSpPr>
        <p:spPr>
          <a:xfrm>
            <a:off x="1648691" y="5763492"/>
            <a:ext cx="2657394" cy="369332"/>
          </a:xfrm>
          <a:prstGeom prst="rect">
            <a:avLst/>
          </a:prstGeom>
          <a:noFill/>
        </p:spPr>
        <p:txBody>
          <a:bodyPr wrap="none" rtlCol="0">
            <a:spAutoFit/>
          </a:bodyPr>
          <a:lstStyle/>
          <a:p>
            <a:r>
              <a:rPr lang="en-US" dirty="0"/>
              <a:t>After Applying The SMOTE</a:t>
            </a:r>
          </a:p>
        </p:txBody>
      </p:sp>
      <p:sp>
        <p:nvSpPr>
          <p:cNvPr id="8" name="TextBox 7">
            <a:extLst>
              <a:ext uri="{FF2B5EF4-FFF2-40B4-BE49-F238E27FC236}">
                <a16:creationId xmlns:a16="http://schemas.microsoft.com/office/drawing/2014/main" id="{3876F355-E9BC-4A04-9140-ABADE424777F}"/>
              </a:ext>
            </a:extLst>
          </p:cNvPr>
          <p:cNvSpPr txBox="1"/>
          <p:nvPr/>
        </p:nvSpPr>
        <p:spPr>
          <a:xfrm>
            <a:off x="7730836" y="5763492"/>
            <a:ext cx="2802242" cy="369332"/>
          </a:xfrm>
          <a:prstGeom prst="rect">
            <a:avLst/>
          </a:prstGeom>
          <a:noFill/>
        </p:spPr>
        <p:txBody>
          <a:bodyPr wrap="none" rtlCol="0">
            <a:spAutoFit/>
          </a:bodyPr>
          <a:lstStyle/>
          <a:p>
            <a:r>
              <a:rPr lang="en-US" dirty="0"/>
              <a:t>Before Applying The SMOTE</a:t>
            </a:r>
          </a:p>
        </p:txBody>
      </p:sp>
    </p:spTree>
    <p:extLst>
      <p:ext uri="{BB962C8B-B14F-4D97-AF65-F5344CB8AC3E}">
        <p14:creationId xmlns:p14="http://schemas.microsoft.com/office/powerpoint/2010/main" val="81348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A5D9C6-AF36-4ADF-A1A0-2C0167C5FF64}"/>
              </a:ext>
            </a:extLst>
          </p:cNvPr>
          <p:cNvSpPr>
            <a:spLocks noGrp="1"/>
          </p:cNvSpPr>
          <p:nvPr>
            <p:ph type="title"/>
          </p:nvPr>
        </p:nvSpPr>
        <p:spPr>
          <a:xfrm>
            <a:off x="685800" y="263237"/>
            <a:ext cx="10131425" cy="942109"/>
          </a:xfrm>
        </p:spPr>
        <p:txBody>
          <a:bodyPr>
            <a:normAutofit/>
          </a:bodyPr>
          <a:lstStyle/>
          <a:p>
            <a:r>
              <a:rPr lang="en-US" dirty="0">
                <a:latin typeface="Times New Roman" panose="02020603050405020304" pitchFamily="18" charset="0"/>
                <a:cs typeface="Times New Roman" panose="02020603050405020304" pitchFamily="18" charset="0"/>
              </a:rPr>
              <a:t>1. K-Nearest Neighbors (With SMOTE)</a:t>
            </a:r>
          </a:p>
        </p:txBody>
      </p:sp>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graphicFrame>
        <p:nvGraphicFramePr>
          <p:cNvPr id="9" name="Content Placeholder 8">
            <a:extLst>
              <a:ext uri="{FF2B5EF4-FFF2-40B4-BE49-F238E27FC236}">
                <a16:creationId xmlns:a16="http://schemas.microsoft.com/office/drawing/2014/main" id="{A3A3115A-EC8F-48AC-BEA2-E018336F8EFA}"/>
              </a:ext>
            </a:extLst>
          </p:cNvPr>
          <p:cNvGraphicFramePr>
            <a:graphicFrameLocks noGrp="1" noChangeAspect="1"/>
          </p:cNvGraphicFramePr>
          <p:nvPr>
            <p:ph idx="1"/>
            <p:extLst>
              <p:ext uri="{D42A27DB-BD31-4B8C-83A1-F6EECF244321}">
                <p14:modId xmlns:p14="http://schemas.microsoft.com/office/powerpoint/2010/main" val="2307745489"/>
              </p:ext>
            </p:extLst>
          </p:nvPr>
        </p:nvGraphicFramePr>
        <p:xfrm>
          <a:off x="6096000" y="1205346"/>
          <a:ext cx="5514109" cy="4433454"/>
        </p:xfrm>
        <a:graphic>
          <a:graphicData uri="http://schemas.openxmlformats.org/presentationml/2006/ole">
            <mc:AlternateContent xmlns:mc="http://schemas.openxmlformats.org/markup-compatibility/2006">
              <mc:Choice xmlns:v="urn:schemas-microsoft-com:vml" Requires="v">
                <p:oleObj spid="_x0000_s10337"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096000" y="1205346"/>
                        <a:ext cx="5514109" cy="4433454"/>
                      </a:xfrm>
                      <a:prstGeom prst="rect">
                        <a:avLst/>
                      </a:prstGeom>
                    </p:spPr>
                  </p:pic>
                </p:oleObj>
              </mc:Fallback>
            </mc:AlternateContent>
          </a:graphicData>
        </a:graphic>
      </p:graphicFrame>
      <p:graphicFrame>
        <p:nvGraphicFramePr>
          <p:cNvPr id="10" name="Content Placeholder 8">
            <a:extLst>
              <a:ext uri="{FF2B5EF4-FFF2-40B4-BE49-F238E27FC236}">
                <a16:creationId xmlns:a16="http://schemas.microsoft.com/office/drawing/2014/main" id="{94F290B3-50FD-4C88-8BDF-3731AB966DC0}"/>
              </a:ext>
            </a:extLst>
          </p:cNvPr>
          <p:cNvGraphicFramePr>
            <a:graphicFrameLocks noChangeAspect="1"/>
          </p:cNvGraphicFramePr>
          <p:nvPr>
            <p:extLst>
              <p:ext uri="{D42A27DB-BD31-4B8C-83A1-F6EECF244321}">
                <p14:modId xmlns:p14="http://schemas.microsoft.com/office/powerpoint/2010/main" val="1533083465"/>
              </p:ext>
            </p:extLst>
          </p:nvPr>
        </p:nvGraphicFramePr>
        <p:xfrm>
          <a:off x="387350" y="1204913"/>
          <a:ext cx="5514975" cy="4433887"/>
        </p:xfrm>
        <a:graphic>
          <a:graphicData uri="http://schemas.openxmlformats.org/presentationml/2006/ole">
            <mc:AlternateContent xmlns:mc="http://schemas.openxmlformats.org/markup-compatibility/2006">
              <mc:Choice xmlns:v="urn:schemas-microsoft-com:vml" Requires="v">
                <p:oleObj spid="_x0000_s10338" name="Worksheet" r:id="rId5" imgW="4276770" imgH="4010230" progId="Excel.Sheet.12">
                  <p:embed/>
                </p:oleObj>
              </mc:Choice>
              <mc:Fallback>
                <p:oleObj name="Worksheet" r:id="rId5" imgW="4276770" imgH="4010230" progId="Excel.Sheet.12">
                  <p:embed/>
                  <p:pic>
                    <p:nvPicPr>
                      <p:cNvPr id="9" name="Content Placeholder 8">
                        <a:extLst>
                          <a:ext uri="{FF2B5EF4-FFF2-40B4-BE49-F238E27FC236}">
                            <a16:creationId xmlns:a16="http://schemas.microsoft.com/office/drawing/2014/main" id="{A3A3115A-EC8F-48AC-BEA2-E018336F8EFA}"/>
                          </a:ext>
                        </a:extLst>
                      </p:cNvPr>
                      <p:cNvPicPr/>
                      <p:nvPr/>
                    </p:nvPicPr>
                    <p:blipFill>
                      <a:blip r:embed="rId6"/>
                      <a:stretch>
                        <a:fillRect/>
                      </a:stretch>
                    </p:blipFill>
                    <p:spPr>
                      <a:xfrm>
                        <a:off x="387350" y="1204913"/>
                        <a:ext cx="5514975" cy="4433887"/>
                      </a:xfrm>
                      <a:prstGeom prst="rect">
                        <a:avLst/>
                      </a:prstGeom>
                    </p:spPr>
                  </p:pic>
                </p:oleObj>
              </mc:Fallback>
            </mc:AlternateContent>
          </a:graphicData>
        </a:graphic>
      </p:graphicFrame>
    </p:spTree>
    <p:extLst>
      <p:ext uri="{BB962C8B-B14F-4D97-AF65-F5344CB8AC3E}">
        <p14:creationId xmlns:p14="http://schemas.microsoft.com/office/powerpoint/2010/main" val="135552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22A7-787B-4927-AD9A-AF60D4BEE249}"/>
              </a:ext>
            </a:extLst>
          </p:cNvPr>
          <p:cNvSpPr>
            <a:spLocks noGrp="1"/>
          </p:cNvSpPr>
          <p:nvPr>
            <p:ph type="title"/>
          </p:nvPr>
        </p:nvSpPr>
        <p:spPr>
          <a:xfrm>
            <a:off x="685801" y="1113183"/>
            <a:ext cx="10131425" cy="768626"/>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B85689B2-120B-4694-BE4B-667ED7BAE738}"/>
              </a:ext>
            </a:extLst>
          </p:cNvPr>
          <p:cNvSpPr>
            <a:spLocks noGrp="1"/>
          </p:cNvSpPr>
          <p:nvPr>
            <p:ph idx="1"/>
          </p:nvPr>
        </p:nvSpPr>
        <p:spPr>
          <a:xfrm>
            <a:off x="685801" y="1881809"/>
            <a:ext cx="10131425" cy="3094383"/>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used in this project will help to identify whether a person is going to recover from coronavirus symptoms or not based on some pre-defined standard symptoms.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symptoms are based on guidelines given by the World Health Organization (WHO). This dataset has daily level information on the number of affected cases, deaths and recovery from 2019 novel coronavirus.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is available from 22 Jan,2020.</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3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C74A61D-E289-456B-975E-E675F8556AB4}"/>
              </a:ext>
            </a:extLst>
          </p:cNvPr>
          <p:cNvGraphicFramePr>
            <a:graphicFrameLocks noGrp="1"/>
          </p:cNvGraphicFramePr>
          <p:nvPr>
            <p:extLst>
              <p:ext uri="{D42A27DB-BD31-4B8C-83A1-F6EECF244321}">
                <p14:modId xmlns:p14="http://schemas.microsoft.com/office/powerpoint/2010/main" val="3781275876"/>
              </p:ext>
            </p:extLst>
          </p:nvPr>
        </p:nvGraphicFramePr>
        <p:xfrm>
          <a:off x="734290" y="1018308"/>
          <a:ext cx="10723419" cy="4842165"/>
        </p:xfrm>
        <a:graphic>
          <a:graphicData uri="http://schemas.openxmlformats.org/drawingml/2006/table">
            <a:tbl>
              <a:tblPr firstRow="1" bandRow="1">
                <a:tableStyleId>{5C22544A-7EE6-4342-B048-85BDC9FD1C3A}</a:tableStyleId>
              </a:tblPr>
              <a:tblGrid>
                <a:gridCol w="2189019">
                  <a:extLst>
                    <a:ext uri="{9D8B030D-6E8A-4147-A177-3AD203B41FA5}">
                      <a16:colId xmlns:a16="http://schemas.microsoft.com/office/drawing/2014/main" val="1049834011"/>
                    </a:ext>
                  </a:extLst>
                </a:gridCol>
                <a:gridCol w="4073236">
                  <a:extLst>
                    <a:ext uri="{9D8B030D-6E8A-4147-A177-3AD203B41FA5}">
                      <a16:colId xmlns:a16="http://schemas.microsoft.com/office/drawing/2014/main" val="1529564025"/>
                    </a:ext>
                  </a:extLst>
                </a:gridCol>
                <a:gridCol w="4461164">
                  <a:extLst>
                    <a:ext uri="{9D8B030D-6E8A-4147-A177-3AD203B41FA5}">
                      <a16:colId xmlns:a16="http://schemas.microsoft.com/office/drawing/2014/main" val="3982379407"/>
                    </a:ext>
                  </a:extLst>
                </a:gridCol>
              </a:tblGrid>
              <a:tr h="968433">
                <a:tc>
                  <a:txBody>
                    <a:bodyPr/>
                    <a:lstStyle/>
                    <a:p>
                      <a:pPr algn="ctr"/>
                      <a:r>
                        <a:rPr lang="en-US" dirty="0"/>
                        <a:t>Performance </a:t>
                      </a:r>
                    </a:p>
                  </a:txBody>
                  <a:tcPr anchor="ctr"/>
                </a:tc>
                <a:tc>
                  <a:txBody>
                    <a:bodyPr/>
                    <a:lstStyle/>
                    <a:p>
                      <a:pPr algn="ctr"/>
                      <a:r>
                        <a:rPr lang="en-US" dirty="0"/>
                        <a:t>KNN(With SMOTE)</a:t>
                      </a:r>
                    </a:p>
                  </a:txBody>
                  <a:tcPr anchor="ctr"/>
                </a:tc>
                <a:tc>
                  <a:txBody>
                    <a:bodyPr/>
                    <a:lstStyle/>
                    <a:p>
                      <a:pPr algn="ctr"/>
                      <a:r>
                        <a:rPr lang="en-US" dirty="0"/>
                        <a:t>KNN(Without SMOTE)</a:t>
                      </a:r>
                    </a:p>
                  </a:txBody>
                  <a:tcPr anchor="ctr"/>
                </a:tc>
                <a:extLst>
                  <a:ext uri="{0D108BD9-81ED-4DB2-BD59-A6C34878D82A}">
                    <a16:rowId xmlns:a16="http://schemas.microsoft.com/office/drawing/2014/main" val="66657387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Precision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a:t>
                      </a:r>
                      <a:r>
                        <a:rPr lang="en-US" sz="1800" kern="1200" dirty="0">
                          <a:solidFill>
                            <a:schemeClr val="dk1"/>
                          </a:solidFill>
                          <a:effectLst/>
                          <a:latin typeface="+mn-lt"/>
                          <a:ea typeface="+mn-ea"/>
                          <a:cs typeface="+mn-cs"/>
                        </a:rPr>
                        <a:t>98.6</a:t>
                      </a:r>
                      <a:r>
                        <a:rPr lang="en-US" sz="1800" b="0" i="0" u="none" strike="noStrike" kern="1200" baseline="0" dirty="0">
                          <a:solidFill>
                            <a:schemeClr val="dk1"/>
                          </a:solidFill>
                          <a:latin typeface="+mn-lt"/>
                          <a:ea typeface="+mn-ea"/>
                          <a:cs typeface="+mn-cs"/>
                        </a:rPr>
                        <a:t> % / 1 =&gt; 89.4 %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95.6 % / 1 =&gt; 84.6 % 	</a:t>
                      </a:r>
                    </a:p>
                  </a:txBody>
                  <a:tcPr anchor="ctr"/>
                </a:tc>
                <a:extLst>
                  <a:ext uri="{0D108BD9-81ED-4DB2-BD59-A6C34878D82A}">
                    <a16:rowId xmlns:a16="http://schemas.microsoft.com/office/drawing/2014/main" val="1629241896"/>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Recall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89.1 % / 1 =&gt; 98.6 %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98.7 % / 1 =&gt; 61.1 %	</a:t>
                      </a:r>
                    </a:p>
                  </a:txBody>
                  <a:tcPr anchor="ctr"/>
                </a:tc>
                <a:extLst>
                  <a:ext uri="{0D108BD9-81ED-4DB2-BD59-A6C34878D82A}">
                    <a16:rowId xmlns:a16="http://schemas.microsoft.com/office/drawing/2014/main" val="3442793341"/>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F1-score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93.6% / 1 =&gt; 93.8 %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97.1 % / 1 =&gt; 71 %	</a:t>
                      </a:r>
                    </a:p>
                  </a:txBody>
                  <a:tcPr anchor="ctr"/>
                </a:tc>
                <a:extLst>
                  <a:ext uri="{0D108BD9-81ED-4DB2-BD59-A6C34878D82A}">
                    <a16:rowId xmlns:a16="http://schemas.microsoft.com/office/drawing/2014/main" val="249395976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ROC/AUC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98.2%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97.8%</a:t>
                      </a:r>
                    </a:p>
                  </a:txBody>
                  <a:tcPr anchor="ctr"/>
                </a:tc>
                <a:extLst>
                  <a:ext uri="{0D108BD9-81ED-4DB2-BD59-A6C34878D82A}">
                    <a16:rowId xmlns:a16="http://schemas.microsoft.com/office/drawing/2014/main" val="3524244116"/>
                  </a:ext>
                </a:extLst>
              </a:tr>
            </a:tbl>
          </a:graphicData>
        </a:graphic>
      </p:graphicFrame>
    </p:spTree>
    <p:extLst>
      <p:ext uri="{BB962C8B-B14F-4D97-AF65-F5344CB8AC3E}">
        <p14:creationId xmlns:p14="http://schemas.microsoft.com/office/powerpoint/2010/main" val="507834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A5D9C6-AF36-4ADF-A1A0-2C0167C5FF64}"/>
              </a:ext>
            </a:extLst>
          </p:cNvPr>
          <p:cNvSpPr>
            <a:spLocks noGrp="1"/>
          </p:cNvSpPr>
          <p:nvPr>
            <p:ph type="title"/>
          </p:nvPr>
        </p:nvSpPr>
        <p:spPr>
          <a:xfrm>
            <a:off x="685800" y="263237"/>
            <a:ext cx="10131425" cy="942109"/>
          </a:xfrm>
        </p:spPr>
        <p:txBody>
          <a:bodyPr>
            <a:normAutofit/>
          </a:bodyPr>
          <a:lstStyle/>
          <a:p>
            <a:r>
              <a:rPr lang="en-US" dirty="0">
                <a:latin typeface="Times New Roman" panose="02020603050405020304" pitchFamily="18" charset="0"/>
                <a:cs typeface="Times New Roman" panose="02020603050405020304" pitchFamily="18" charset="0"/>
              </a:rPr>
              <a:t>1. K-Nearest Neighbors (With SMOTE)</a:t>
            </a:r>
          </a:p>
        </p:txBody>
      </p:sp>
      <p:sp>
        <p:nvSpPr>
          <p:cNvPr id="7" name="TextBox 6">
            <a:extLst>
              <a:ext uri="{FF2B5EF4-FFF2-40B4-BE49-F238E27FC236}">
                <a16:creationId xmlns:a16="http://schemas.microsoft.com/office/drawing/2014/main" id="{C8CBD01D-92C6-4970-99FC-0ED12F124CF7}"/>
              </a:ext>
            </a:extLst>
          </p:cNvPr>
          <p:cNvSpPr txBox="1"/>
          <p:nvPr/>
        </p:nvSpPr>
        <p:spPr>
          <a:xfrm>
            <a:off x="1648691" y="5763492"/>
            <a:ext cx="2657394" cy="369332"/>
          </a:xfrm>
          <a:prstGeom prst="rect">
            <a:avLst/>
          </a:prstGeom>
          <a:noFill/>
        </p:spPr>
        <p:txBody>
          <a:bodyPr wrap="none" rtlCol="0">
            <a:spAutoFit/>
          </a:bodyPr>
          <a:lstStyle/>
          <a:p>
            <a:r>
              <a:rPr lang="en-US" dirty="0"/>
              <a:t>After Applying The SMOTE</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pic>
        <p:nvPicPr>
          <p:cNvPr id="11" name="Content Placeholder 10">
            <a:extLst>
              <a:ext uri="{FF2B5EF4-FFF2-40B4-BE49-F238E27FC236}">
                <a16:creationId xmlns:a16="http://schemas.microsoft.com/office/drawing/2014/main" id="{CE595DC2-68FE-43A0-9F70-264A4C45651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0" y="1448537"/>
            <a:ext cx="5228838" cy="4071763"/>
          </a:xfrm>
          <a:prstGeom prst="rect">
            <a:avLst/>
          </a:prstGeom>
        </p:spPr>
      </p:pic>
      <p:pic>
        <p:nvPicPr>
          <p:cNvPr id="12290" name="Picture 2">
            <a:extLst>
              <a:ext uri="{FF2B5EF4-FFF2-40B4-BE49-F238E27FC236}">
                <a16:creationId xmlns:a16="http://schemas.microsoft.com/office/drawing/2014/main" id="{462EA66C-3024-4797-B24E-87A2DC2DD41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55612" y="1448537"/>
            <a:ext cx="5295900" cy="407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979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A5D9C6-AF36-4ADF-A1A0-2C0167C5FF64}"/>
              </a:ext>
            </a:extLst>
          </p:cNvPr>
          <p:cNvSpPr>
            <a:spLocks noGrp="1"/>
          </p:cNvSpPr>
          <p:nvPr>
            <p:ph type="title"/>
          </p:nvPr>
        </p:nvSpPr>
        <p:spPr>
          <a:xfrm>
            <a:off x="685800" y="263237"/>
            <a:ext cx="10131425" cy="942109"/>
          </a:xfrm>
        </p:spPr>
        <p:txBody>
          <a:bodyPr>
            <a:normAutofit/>
          </a:bodyPr>
          <a:lstStyle/>
          <a:p>
            <a:r>
              <a:rPr lang="en-US" dirty="0">
                <a:latin typeface="Times New Roman" panose="02020603050405020304" pitchFamily="18" charset="0"/>
                <a:cs typeface="Times New Roman" panose="02020603050405020304" pitchFamily="18" charset="0"/>
              </a:rPr>
              <a:t>1. K-Nearest Neighbors (With SMOTE)</a:t>
            </a:r>
          </a:p>
        </p:txBody>
      </p:sp>
      <p:sp>
        <p:nvSpPr>
          <p:cNvPr id="7" name="TextBox 6">
            <a:extLst>
              <a:ext uri="{FF2B5EF4-FFF2-40B4-BE49-F238E27FC236}">
                <a16:creationId xmlns:a16="http://schemas.microsoft.com/office/drawing/2014/main" id="{C8CBD01D-92C6-4970-99FC-0ED12F124CF7}"/>
              </a:ext>
            </a:extLst>
          </p:cNvPr>
          <p:cNvSpPr txBox="1"/>
          <p:nvPr/>
        </p:nvSpPr>
        <p:spPr>
          <a:xfrm>
            <a:off x="1648691" y="5763492"/>
            <a:ext cx="39069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pic>
        <p:nvPicPr>
          <p:cNvPr id="9" name="Picture 8">
            <a:extLst>
              <a:ext uri="{FF2B5EF4-FFF2-40B4-BE49-F238E27FC236}">
                <a16:creationId xmlns:a16="http://schemas.microsoft.com/office/drawing/2014/main" id="{700B23E8-8FCA-41FB-9231-1BAB6A4775B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096000" y="1675751"/>
            <a:ext cx="5221514" cy="3963049"/>
          </a:xfrm>
          <a:prstGeom prst="rect">
            <a:avLst/>
          </a:prstGeom>
        </p:spPr>
      </p:pic>
      <p:sp>
        <p:nvSpPr>
          <p:cNvPr id="12" name="TextBox 11">
            <a:extLst>
              <a:ext uri="{FF2B5EF4-FFF2-40B4-BE49-F238E27FC236}">
                <a16:creationId xmlns:a16="http://schemas.microsoft.com/office/drawing/2014/main" id="{E29FBD56-6528-40A4-B5D7-E2E8A3A89216}"/>
              </a:ext>
            </a:extLst>
          </p:cNvPr>
          <p:cNvSpPr txBox="1"/>
          <p:nvPr/>
        </p:nvSpPr>
        <p:spPr>
          <a:xfrm>
            <a:off x="7592291" y="1150949"/>
            <a:ext cx="241069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97.8 %</a:t>
            </a:r>
          </a:p>
        </p:txBody>
      </p:sp>
      <p:pic>
        <p:nvPicPr>
          <p:cNvPr id="5" name="Picture 4">
            <a:extLst>
              <a:ext uri="{FF2B5EF4-FFF2-40B4-BE49-F238E27FC236}">
                <a16:creationId xmlns:a16="http://schemas.microsoft.com/office/drawing/2014/main" id="{B77D9503-3707-457A-BF97-FB4642C1410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685800" y="1675751"/>
            <a:ext cx="5077691" cy="3963049"/>
          </a:xfrm>
          <a:prstGeom prst="rect">
            <a:avLst/>
          </a:prstGeom>
        </p:spPr>
      </p:pic>
      <p:sp>
        <p:nvSpPr>
          <p:cNvPr id="13" name="TextBox 12">
            <a:extLst>
              <a:ext uri="{FF2B5EF4-FFF2-40B4-BE49-F238E27FC236}">
                <a16:creationId xmlns:a16="http://schemas.microsoft.com/office/drawing/2014/main" id="{A142C6F7-8EF0-4021-9848-B20551433B0A}"/>
              </a:ext>
            </a:extLst>
          </p:cNvPr>
          <p:cNvSpPr txBox="1"/>
          <p:nvPr/>
        </p:nvSpPr>
        <p:spPr>
          <a:xfrm>
            <a:off x="1950026" y="1129983"/>
            <a:ext cx="241069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98.2 %</a:t>
            </a:r>
          </a:p>
        </p:txBody>
      </p:sp>
    </p:spTree>
    <p:extLst>
      <p:ext uri="{BB962C8B-B14F-4D97-AF65-F5344CB8AC3E}">
        <p14:creationId xmlns:p14="http://schemas.microsoft.com/office/powerpoint/2010/main" val="3316622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85801" y="371885"/>
            <a:ext cx="10131425" cy="706582"/>
          </a:xfrm>
        </p:spPr>
        <p:txBody>
          <a:bodyPr/>
          <a:lstStyle/>
          <a:p>
            <a:r>
              <a:rPr lang="en-US" dirty="0">
                <a:latin typeface="Times New Roman" panose="02020603050405020304" pitchFamily="18" charset="0"/>
                <a:cs typeface="Times New Roman" panose="02020603050405020304" pitchFamily="18" charset="0"/>
              </a:rPr>
              <a:t>2. Logistic Regression (With SMOTE)</a:t>
            </a:r>
            <a:endParaRPr lang="en-US" dirty="0"/>
          </a:p>
        </p:txBody>
      </p:sp>
      <p:pic>
        <p:nvPicPr>
          <p:cNvPr id="11" name="Picture 10">
            <a:extLst>
              <a:ext uri="{FF2B5EF4-FFF2-40B4-BE49-F238E27FC236}">
                <a16:creationId xmlns:a16="http://schemas.microsoft.com/office/drawing/2014/main" id="{F3BD4CE6-7288-4C41-922E-03998ADC510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1" y="1328943"/>
            <a:ext cx="5387540" cy="4184072"/>
          </a:xfrm>
          <a:prstGeom prst="rect">
            <a:avLst/>
          </a:prstGeom>
        </p:spPr>
      </p:pic>
      <p:pic>
        <p:nvPicPr>
          <p:cNvPr id="12" name="Picture 11">
            <a:extLst>
              <a:ext uri="{FF2B5EF4-FFF2-40B4-BE49-F238E27FC236}">
                <a16:creationId xmlns:a16="http://schemas.microsoft.com/office/drawing/2014/main" id="{9310FED0-F9FA-466B-9192-639F329ADF7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708459" y="1328943"/>
            <a:ext cx="4953000" cy="4184072"/>
          </a:xfrm>
          <a:prstGeom prst="rect">
            <a:avLst/>
          </a:prstGeom>
        </p:spPr>
      </p:pic>
    </p:spTree>
    <p:extLst>
      <p:ext uri="{BB962C8B-B14F-4D97-AF65-F5344CB8AC3E}">
        <p14:creationId xmlns:p14="http://schemas.microsoft.com/office/powerpoint/2010/main" val="3219194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163783" y="5948158"/>
            <a:ext cx="4128655"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948158"/>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85800" y="203260"/>
            <a:ext cx="10131425" cy="537957"/>
          </a:xfrm>
        </p:spPr>
        <p:txBody>
          <a:bodyPr>
            <a:normAutofit fontScale="90000"/>
          </a:bodyPr>
          <a:lstStyle/>
          <a:p>
            <a:r>
              <a:rPr lang="en-US" dirty="0">
                <a:latin typeface="Times New Roman" panose="02020603050405020304" pitchFamily="18" charset="0"/>
                <a:cs typeface="Times New Roman" panose="02020603050405020304" pitchFamily="18" charset="0"/>
              </a:rPr>
              <a:t>2. Logistic Regression (With SMOTE)</a:t>
            </a:r>
            <a:endParaRPr lang="en-US" dirty="0"/>
          </a:p>
        </p:txBody>
      </p:sp>
      <p:graphicFrame>
        <p:nvGraphicFramePr>
          <p:cNvPr id="5" name="Object 4">
            <a:extLst>
              <a:ext uri="{FF2B5EF4-FFF2-40B4-BE49-F238E27FC236}">
                <a16:creationId xmlns:a16="http://schemas.microsoft.com/office/drawing/2014/main" id="{53BD43C4-AB13-404B-8D2D-65F26D03F4C3}"/>
              </a:ext>
            </a:extLst>
          </p:cNvPr>
          <p:cNvGraphicFramePr>
            <a:graphicFrameLocks noChangeAspect="1"/>
          </p:cNvGraphicFramePr>
          <p:nvPr>
            <p:extLst>
              <p:ext uri="{D42A27DB-BD31-4B8C-83A1-F6EECF244321}">
                <p14:modId xmlns:p14="http://schemas.microsoft.com/office/powerpoint/2010/main" val="2540842183"/>
              </p:ext>
            </p:extLst>
          </p:nvPr>
        </p:nvGraphicFramePr>
        <p:xfrm>
          <a:off x="6234547" y="949035"/>
          <a:ext cx="5721926" cy="4959929"/>
        </p:xfrm>
        <a:graphic>
          <a:graphicData uri="http://schemas.openxmlformats.org/presentationml/2006/ole">
            <mc:AlternateContent xmlns:mc="http://schemas.openxmlformats.org/markup-compatibility/2006">
              <mc:Choice xmlns:v="urn:schemas-microsoft-com:vml" Requires="v">
                <p:oleObj spid="_x0000_s13398"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234547" y="949035"/>
                        <a:ext cx="5721926" cy="495992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455705DA-DAE7-497C-93DE-DA0F802B120F}"/>
              </a:ext>
            </a:extLst>
          </p:cNvPr>
          <p:cNvGraphicFramePr>
            <a:graphicFrameLocks noChangeAspect="1"/>
          </p:cNvGraphicFramePr>
          <p:nvPr>
            <p:extLst>
              <p:ext uri="{D42A27DB-BD31-4B8C-83A1-F6EECF244321}">
                <p14:modId xmlns:p14="http://schemas.microsoft.com/office/powerpoint/2010/main" val="1897648553"/>
              </p:ext>
            </p:extLst>
          </p:nvPr>
        </p:nvGraphicFramePr>
        <p:xfrm>
          <a:off x="138545" y="949034"/>
          <a:ext cx="5957455" cy="4959929"/>
        </p:xfrm>
        <a:graphic>
          <a:graphicData uri="http://schemas.openxmlformats.org/presentationml/2006/ole">
            <mc:AlternateContent xmlns:mc="http://schemas.openxmlformats.org/markup-compatibility/2006">
              <mc:Choice xmlns:v="urn:schemas-microsoft-com:vml" Requires="v">
                <p:oleObj spid="_x0000_s13399" name="Worksheet" r:id="rId5" imgW="4276770" imgH="4010230" progId="Excel.Sheet.12">
                  <p:embed/>
                </p:oleObj>
              </mc:Choice>
              <mc:Fallback>
                <p:oleObj name="Worksheet" r:id="rId5" imgW="4276770" imgH="4010230" progId="Excel.Sheet.12">
                  <p:embed/>
                  <p:pic>
                    <p:nvPicPr>
                      <p:cNvPr id="5" name="Object 4">
                        <a:extLst>
                          <a:ext uri="{FF2B5EF4-FFF2-40B4-BE49-F238E27FC236}">
                            <a16:creationId xmlns:a16="http://schemas.microsoft.com/office/drawing/2014/main" id="{53BD43C4-AB13-404B-8D2D-65F26D03F4C3}"/>
                          </a:ext>
                        </a:extLst>
                      </p:cNvPr>
                      <p:cNvPicPr/>
                      <p:nvPr/>
                    </p:nvPicPr>
                    <p:blipFill>
                      <a:blip r:embed="rId6"/>
                      <a:stretch>
                        <a:fillRect/>
                      </a:stretch>
                    </p:blipFill>
                    <p:spPr>
                      <a:xfrm>
                        <a:off x="138545" y="949034"/>
                        <a:ext cx="5957455" cy="4959929"/>
                      </a:xfrm>
                      <a:prstGeom prst="rect">
                        <a:avLst/>
                      </a:prstGeom>
                    </p:spPr>
                  </p:pic>
                </p:oleObj>
              </mc:Fallback>
            </mc:AlternateContent>
          </a:graphicData>
        </a:graphic>
      </p:graphicFrame>
    </p:spTree>
    <p:extLst>
      <p:ext uri="{BB962C8B-B14F-4D97-AF65-F5344CB8AC3E}">
        <p14:creationId xmlns:p14="http://schemas.microsoft.com/office/powerpoint/2010/main" val="2632562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C74A61D-E289-456B-975E-E675F8556AB4}"/>
              </a:ext>
            </a:extLst>
          </p:cNvPr>
          <p:cNvGraphicFramePr>
            <a:graphicFrameLocks noGrp="1"/>
          </p:cNvGraphicFramePr>
          <p:nvPr>
            <p:extLst>
              <p:ext uri="{D42A27DB-BD31-4B8C-83A1-F6EECF244321}">
                <p14:modId xmlns:p14="http://schemas.microsoft.com/office/powerpoint/2010/main" val="4019705456"/>
              </p:ext>
            </p:extLst>
          </p:nvPr>
        </p:nvGraphicFramePr>
        <p:xfrm>
          <a:off x="734290" y="1018308"/>
          <a:ext cx="10723419" cy="4842165"/>
        </p:xfrm>
        <a:graphic>
          <a:graphicData uri="http://schemas.openxmlformats.org/drawingml/2006/table">
            <a:tbl>
              <a:tblPr firstRow="1" bandRow="1">
                <a:tableStyleId>{5C22544A-7EE6-4342-B048-85BDC9FD1C3A}</a:tableStyleId>
              </a:tblPr>
              <a:tblGrid>
                <a:gridCol w="2189019">
                  <a:extLst>
                    <a:ext uri="{9D8B030D-6E8A-4147-A177-3AD203B41FA5}">
                      <a16:colId xmlns:a16="http://schemas.microsoft.com/office/drawing/2014/main" val="1049834011"/>
                    </a:ext>
                  </a:extLst>
                </a:gridCol>
                <a:gridCol w="4073236">
                  <a:extLst>
                    <a:ext uri="{9D8B030D-6E8A-4147-A177-3AD203B41FA5}">
                      <a16:colId xmlns:a16="http://schemas.microsoft.com/office/drawing/2014/main" val="1529564025"/>
                    </a:ext>
                  </a:extLst>
                </a:gridCol>
                <a:gridCol w="4461164">
                  <a:extLst>
                    <a:ext uri="{9D8B030D-6E8A-4147-A177-3AD203B41FA5}">
                      <a16:colId xmlns:a16="http://schemas.microsoft.com/office/drawing/2014/main" val="3982379407"/>
                    </a:ext>
                  </a:extLst>
                </a:gridCol>
              </a:tblGrid>
              <a:tr h="968433">
                <a:tc>
                  <a:txBody>
                    <a:bodyPr/>
                    <a:lstStyle/>
                    <a:p>
                      <a:pPr algn="ctr"/>
                      <a:r>
                        <a:rPr lang="en-US" dirty="0"/>
                        <a:t>Performance </a:t>
                      </a:r>
                    </a:p>
                  </a:txBody>
                  <a:tcPr anchor="ctr"/>
                </a:tc>
                <a:tc>
                  <a:txBody>
                    <a:bodyPr/>
                    <a:lstStyle/>
                    <a:p>
                      <a:pPr algn="ctr"/>
                      <a:r>
                        <a:rPr lang="en-US" dirty="0" err="1"/>
                        <a:t>LogReg</a:t>
                      </a:r>
                      <a:r>
                        <a:rPr lang="en-US" dirty="0"/>
                        <a:t>(With SMOTE)</a:t>
                      </a:r>
                    </a:p>
                  </a:txBody>
                  <a:tcPr anchor="ctr"/>
                </a:tc>
                <a:tc>
                  <a:txBody>
                    <a:bodyPr/>
                    <a:lstStyle/>
                    <a:p>
                      <a:pPr algn="ctr"/>
                      <a:r>
                        <a:rPr lang="en-US" dirty="0" err="1"/>
                        <a:t>LogReg</a:t>
                      </a:r>
                      <a:r>
                        <a:rPr lang="en-US" dirty="0"/>
                        <a:t>(Without SMOTE)</a:t>
                      </a:r>
                    </a:p>
                  </a:txBody>
                  <a:tcPr anchor="ctr"/>
                </a:tc>
                <a:extLst>
                  <a:ext uri="{0D108BD9-81ED-4DB2-BD59-A6C34878D82A}">
                    <a16:rowId xmlns:a16="http://schemas.microsoft.com/office/drawing/2014/main" val="66657387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Precision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a:t>
                      </a:r>
                      <a:r>
                        <a:rPr lang="en-US" sz="1800" kern="1200" dirty="0">
                          <a:solidFill>
                            <a:schemeClr val="dk1"/>
                          </a:solidFill>
                          <a:effectLst/>
                          <a:latin typeface="+mn-lt"/>
                          <a:ea typeface="+mn-ea"/>
                          <a:cs typeface="+mn-cs"/>
                        </a:rPr>
                        <a:t>94.6</a:t>
                      </a:r>
                      <a:r>
                        <a:rPr lang="en-US" sz="1800" b="0" i="0" u="none" strike="noStrike" kern="1200" baseline="0" dirty="0">
                          <a:solidFill>
                            <a:schemeClr val="dk1"/>
                          </a:solidFill>
                          <a:latin typeface="+mn-lt"/>
                          <a:ea typeface="+mn-ea"/>
                          <a:cs typeface="+mn-cs"/>
                        </a:rPr>
                        <a:t> % / 1 =&gt; 89 %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95 % / 1 =&gt; 76.9 % 	</a:t>
                      </a:r>
                    </a:p>
                  </a:txBody>
                  <a:tcPr anchor="ctr"/>
                </a:tc>
                <a:extLst>
                  <a:ext uri="{0D108BD9-81ED-4DB2-BD59-A6C34878D82A}">
                    <a16:rowId xmlns:a16="http://schemas.microsoft.com/office/drawing/2014/main" val="1629241896"/>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Recall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89.1 % / 1 =&gt; 94.5 %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98.1% / 1 =&gt; 55.6 %	</a:t>
                      </a:r>
                    </a:p>
                  </a:txBody>
                  <a:tcPr anchor="ctr"/>
                </a:tc>
                <a:extLst>
                  <a:ext uri="{0D108BD9-81ED-4DB2-BD59-A6C34878D82A}">
                    <a16:rowId xmlns:a16="http://schemas.microsoft.com/office/drawing/2014/main" val="3442793341"/>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F1-score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91.7% / 1 =&gt; 91.7%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96.5 % / 1 =&gt; 64.5 %	</a:t>
                      </a:r>
                    </a:p>
                  </a:txBody>
                  <a:tcPr anchor="ctr"/>
                </a:tc>
                <a:extLst>
                  <a:ext uri="{0D108BD9-81ED-4DB2-BD59-A6C34878D82A}">
                    <a16:rowId xmlns:a16="http://schemas.microsoft.com/office/drawing/2014/main" val="249395976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ROC/AUC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95.5%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90.2%</a:t>
                      </a:r>
                    </a:p>
                  </a:txBody>
                  <a:tcPr anchor="ctr"/>
                </a:tc>
                <a:extLst>
                  <a:ext uri="{0D108BD9-81ED-4DB2-BD59-A6C34878D82A}">
                    <a16:rowId xmlns:a16="http://schemas.microsoft.com/office/drawing/2014/main" val="3524244116"/>
                  </a:ext>
                </a:extLst>
              </a:tr>
            </a:tbl>
          </a:graphicData>
        </a:graphic>
      </p:graphicFrame>
    </p:spTree>
    <p:extLst>
      <p:ext uri="{BB962C8B-B14F-4D97-AF65-F5344CB8AC3E}">
        <p14:creationId xmlns:p14="http://schemas.microsoft.com/office/powerpoint/2010/main" val="2859699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44237" y="274902"/>
            <a:ext cx="10131425" cy="706582"/>
          </a:xfrm>
        </p:spPr>
        <p:txBody>
          <a:bodyPr/>
          <a:lstStyle/>
          <a:p>
            <a:r>
              <a:rPr lang="en-US" dirty="0">
                <a:latin typeface="Times New Roman" panose="02020603050405020304" pitchFamily="18" charset="0"/>
                <a:cs typeface="Times New Roman" panose="02020603050405020304" pitchFamily="18" charset="0"/>
              </a:rPr>
              <a:t>2. Logistic Regression (With SMOTE)</a:t>
            </a:r>
            <a:endParaRPr lang="en-US" dirty="0"/>
          </a:p>
        </p:txBody>
      </p:sp>
      <p:pic>
        <p:nvPicPr>
          <p:cNvPr id="5" name="Picture 4">
            <a:extLst>
              <a:ext uri="{FF2B5EF4-FFF2-40B4-BE49-F238E27FC236}">
                <a16:creationId xmlns:a16="http://schemas.microsoft.com/office/drawing/2014/main" id="{2ACEFC8D-557B-465D-B9BE-15D9B7612E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096000" y="1078467"/>
            <a:ext cx="5369501" cy="4588042"/>
          </a:xfrm>
          <a:prstGeom prst="rect">
            <a:avLst/>
          </a:prstGeom>
        </p:spPr>
      </p:pic>
      <p:pic>
        <p:nvPicPr>
          <p:cNvPr id="2" name="Picture 1">
            <a:extLst>
              <a:ext uri="{FF2B5EF4-FFF2-40B4-BE49-F238E27FC236}">
                <a16:creationId xmlns:a16="http://schemas.microsoft.com/office/drawing/2014/main" id="{2C4A960A-268E-470D-B5AE-50663999D22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44237" y="1078467"/>
            <a:ext cx="5295900" cy="4588042"/>
          </a:xfrm>
          <a:prstGeom prst="rect">
            <a:avLst/>
          </a:prstGeom>
        </p:spPr>
      </p:pic>
    </p:spTree>
    <p:extLst>
      <p:ext uri="{BB962C8B-B14F-4D97-AF65-F5344CB8AC3E}">
        <p14:creationId xmlns:p14="http://schemas.microsoft.com/office/powerpoint/2010/main" val="716955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274619" y="6132824"/>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6132824"/>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44237" y="274902"/>
            <a:ext cx="10131425" cy="706582"/>
          </a:xfrm>
        </p:spPr>
        <p:txBody>
          <a:bodyPr/>
          <a:lstStyle/>
          <a:p>
            <a:r>
              <a:rPr lang="en-US" dirty="0">
                <a:latin typeface="Times New Roman" panose="02020603050405020304" pitchFamily="18" charset="0"/>
                <a:cs typeface="Times New Roman" panose="02020603050405020304" pitchFamily="18" charset="0"/>
              </a:rPr>
              <a:t>2. Logistic Regression (With SMOTE)</a:t>
            </a:r>
            <a:endParaRPr lang="en-US" dirty="0"/>
          </a:p>
        </p:txBody>
      </p:sp>
      <p:pic>
        <p:nvPicPr>
          <p:cNvPr id="9" name="Picture 2">
            <a:extLst>
              <a:ext uri="{FF2B5EF4-FFF2-40B4-BE49-F238E27FC236}">
                <a16:creationId xmlns:a16="http://schemas.microsoft.com/office/drawing/2014/main" id="{BEED282C-B964-4AA1-B820-8273AFDD38C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147954" y="1453980"/>
            <a:ext cx="5410199" cy="45634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60EFBD9-0449-4D29-B66E-59E981609DC6}"/>
              </a:ext>
            </a:extLst>
          </p:cNvPr>
          <p:cNvSpPr txBox="1"/>
          <p:nvPr/>
        </p:nvSpPr>
        <p:spPr>
          <a:xfrm>
            <a:off x="7451933"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90.2%</a:t>
            </a:r>
          </a:p>
        </p:txBody>
      </p:sp>
      <p:pic>
        <p:nvPicPr>
          <p:cNvPr id="14338" name="Picture 2">
            <a:extLst>
              <a:ext uri="{FF2B5EF4-FFF2-40B4-BE49-F238E27FC236}">
                <a16:creationId xmlns:a16="http://schemas.microsoft.com/office/drawing/2014/main" id="{3598116A-568B-47C0-944B-2AB47164DF5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44199" y="1453980"/>
            <a:ext cx="5410199" cy="45634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55CC75-D2C3-48A0-9DD3-389C0A104211}"/>
              </a:ext>
            </a:extLst>
          </p:cNvPr>
          <p:cNvSpPr txBox="1"/>
          <p:nvPr/>
        </p:nvSpPr>
        <p:spPr>
          <a:xfrm>
            <a:off x="1644322"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95.5%</a:t>
            </a:r>
          </a:p>
        </p:txBody>
      </p:sp>
    </p:spTree>
    <p:extLst>
      <p:ext uri="{BB962C8B-B14F-4D97-AF65-F5344CB8AC3E}">
        <p14:creationId xmlns:p14="http://schemas.microsoft.com/office/powerpoint/2010/main" val="3887907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85801" y="371885"/>
            <a:ext cx="10131425" cy="706582"/>
          </a:xfrm>
        </p:spPr>
        <p:txBody>
          <a:bodyPr/>
          <a:lstStyle/>
          <a:p>
            <a:r>
              <a:rPr lang="en-US" dirty="0">
                <a:latin typeface="Times New Roman" panose="02020603050405020304" pitchFamily="18" charset="0"/>
                <a:cs typeface="Times New Roman" panose="02020603050405020304" pitchFamily="18" charset="0"/>
              </a:rPr>
              <a:t>3. Bernoulli Naive Bayes (With SMOTE)</a:t>
            </a:r>
            <a:endParaRPr lang="en-US" dirty="0"/>
          </a:p>
        </p:txBody>
      </p:sp>
      <p:pic>
        <p:nvPicPr>
          <p:cNvPr id="2" name="Picture 1">
            <a:extLst>
              <a:ext uri="{FF2B5EF4-FFF2-40B4-BE49-F238E27FC236}">
                <a16:creationId xmlns:a16="http://schemas.microsoft.com/office/drawing/2014/main" id="{B0AD4658-648C-46A5-B5C9-13999065D96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08709" y="1219199"/>
            <a:ext cx="5503253" cy="4301835"/>
          </a:xfrm>
          <a:prstGeom prst="rect">
            <a:avLst/>
          </a:prstGeom>
        </p:spPr>
      </p:pic>
      <p:pic>
        <p:nvPicPr>
          <p:cNvPr id="32770" name="Picture 2">
            <a:extLst>
              <a:ext uri="{FF2B5EF4-FFF2-40B4-BE49-F238E27FC236}">
                <a16:creationId xmlns:a16="http://schemas.microsoft.com/office/drawing/2014/main" id="{B99BA622-44A5-4C42-90A8-9AC8BF428D9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80039" y="1198416"/>
            <a:ext cx="5330069" cy="432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079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120053" y="6132824"/>
            <a:ext cx="4128655"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519042" y="6132824"/>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85800" y="203260"/>
            <a:ext cx="10131425" cy="537957"/>
          </a:xfrm>
        </p:spPr>
        <p:txBody>
          <a:bodyPr>
            <a:normAutofit fontScale="90000"/>
          </a:bodyPr>
          <a:lstStyle/>
          <a:p>
            <a:r>
              <a:rPr lang="en-US" dirty="0">
                <a:latin typeface="Times New Roman" panose="02020603050405020304" pitchFamily="18" charset="0"/>
                <a:cs typeface="Times New Roman" panose="02020603050405020304" pitchFamily="18" charset="0"/>
              </a:rPr>
              <a:t>3. Bernoulli Naive Bayes (With SMOTE)</a:t>
            </a:r>
            <a:endParaRPr lang="en-US" dirty="0"/>
          </a:p>
        </p:txBody>
      </p:sp>
      <p:graphicFrame>
        <p:nvGraphicFramePr>
          <p:cNvPr id="12" name="Object 11">
            <a:extLst>
              <a:ext uri="{FF2B5EF4-FFF2-40B4-BE49-F238E27FC236}">
                <a16:creationId xmlns:a16="http://schemas.microsoft.com/office/drawing/2014/main" id="{824B8406-55E5-49F3-B95B-3B964119AE74}"/>
              </a:ext>
            </a:extLst>
          </p:cNvPr>
          <p:cNvGraphicFramePr>
            <a:graphicFrameLocks noChangeAspect="1"/>
          </p:cNvGraphicFramePr>
          <p:nvPr>
            <p:extLst>
              <p:ext uri="{D42A27DB-BD31-4B8C-83A1-F6EECF244321}">
                <p14:modId xmlns:p14="http://schemas.microsoft.com/office/powerpoint/2010/main" val="949853404"/>
              </p:ext>
            </p:extLst>
          </p:nvPr>
        </p:nvGraphicFramePr>
        <p:xfrm>
          <a:off x="480579" y="906714"/>
          <a:ext cx="5407601" cy="5044572"/>
        </p:xfrm>
        <a:graphic>
          <a:graphicData uri="http://schemas.openxmlformats.org/presentationml/2006/ole">
            <mc:AlternateContent xmlns:mc="http://schemas.openxmlformats.org/markup-compatibility/2006">
              <mc:Choice xmlns:v="urn:schemas-microsoft-com:vml" Requires="v">
                <p:oleObj spid="_x0000_s20560" name="Worksheet" r:id="rId3" imgW="4276770" imgH="4010230" progId="Excel.Sheet.12">
                  <p:embed/>
                </p:oleObj>
              </mc:Choice>
              <mc:Fallback>
                <p:oleObj name="Worksheet" r:id="rId3" imgW="4276770" imgH="4010230" progId="Excel.Sheet.12">
                  <p:embed/>
                  <p:pic>
                    <p:nvPicPr>
                      <p:cNvPr id="10" name="Object 9">
                        <a:extLst>
                          <a:ext uri="{FF2B5EF4-FFF2-40B4-BE49-F238E27FC236}">
                            <a16:creationId xmlns:a16="http://schemas.microsoft.com/office/drawing/2014/main" id="{CE316FDE-6AA7-4151-998A-318F979D6BE4}"/>
                          </a:ext>
                        </a:extLst>
                      </p:cNvPr>
                      <p:cNvPicPr/>
                      <p:nvPr/>
                    </p:nvPicPr>
                    <p:blipFill>
                      <a:blip r:embed="rId4"/>
                      <a:stretch>
                        <a:fillRect/>
                      </a:stretch>
                    </p:blipFill>
                    <p:spPr>
                      <a:xfrm>
                        <a:off x="480579" y="906714"/>
                        <a:ext cx="5407601" cy="504457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DE29F713-84C0-406F-9BD8-5E7646E2ECC1}"/>
              </a:ext>
            </a:extLst>
          </p:cNvPr>
          <p:cNvGraphicFramePr>
            <a:graphicFrameLocks noChangeAspect="1"/>
          </p:cNvGraphicFramePr>
          <p:nvPr>
            <p:extLst>
              <p:ext uri="{D42A27DB-BD31-4B8C-83A1-F6EECF244321}">
                <p14:modId xmlns:p14="http://schemas.microsoft.com/office/powerpoint/2010/main" val="3149673508"/>
              </p:ext>
            </p:extLst>
          </p:nvPr>
        </p:nvGraphicFramePr>
        <p:xfrm>
          <a:off x="6443952" y="900940"/>
          <a:ext cx="5407025" cy="5044572"/>
        </p:xfrm>
        <a:graphic>
          <a:graphicData uri="http://schemas.openxmlformats.org/presentationml/2006/ole">
            <mc:AlternateContent xmlns:mc="http://schemas.openxmlformats.org/markup-compatibility/2006">
              <mc:Choice xmlns:v="urn:schemas-microsoft-com:vml" Requires="v">
                <p:oleObj spid="_x0000_s20561" name="Worksheet" r:id="rId5" imgW="4276770" imgH="4010230" progId="Excel.Sheet.12">
                  <p:embed/>
                </p:oleObj>
              </mc:Choice>
              <mc:Fallback>
                <p:oleObj name="Worksheet" r:id="rId5"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6"/>
                      <a:stretch>
                        <a:fillRect/>
                      </a:stretch>
                    </p:blipFill>
                    <p:spPr>
                      <a:xfrm>
                        <a:off x="6443952" y="900940"/>
                        <a:ext cx="5407025" cy="5044572"/>
                      </a:xfrm>
                      <a:prstGeom prst="rect">
                        <a:avLst/>
                      </a:prstGeom>
                    </p:spPr>
                  </p:pic>
                </p:oleObj>
              </mc:Fallback>
            </mc:AlternateContent>
          </a:graphicData>
        </a:graphic>
      </p:graphicFrame>
    </p:spTree>
    <p:extLst>
      <p:ext uri="{BB962C8B-B14F-4D97-AF65-F5344CB8AC3E}">
        <p14:creationId xmlns:p14="http://schemas.microsoft.com/office/powerpoint/2010/main" val="397390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EE09-EF25-4A8F-8122-74A1BF237DDE}"/>
              </a:ext>
            </a:extLst>
          </p:cNvPr>
          <p:cNvSpPr>
            <a:spLocks noGrp="1"/>
          </p:cNvSpPr>
          <p:nvPr>
            <p:ph type="title"/>
          </p:nvPr>
        </p:nvSpPr>
        <p:spPr>
          <a:xfrm>
            <a:off x="685801" y="609600"/>
            <a:ext cx="10131425" cy="692727"/>
          </a:xfrm>
        </p:spPr>
        <p:txBody>
          <a:bodyPr/>
          <a:lstStyle/>
          <a:p>
            <a:r>
              <a:rPr lang="en-US" dirty="0">
                <a:latin typeface="Times New Roman" panose="02020603050405020304" pitchFamily="18" charset="0"/>
                <a:cs typeface="Times New Roman" panose="02020603050405020304" pitchFamily="18" charset="0"/>
              </a:rPr>
              <a:t> data of the project</a:t>
            </a:r>
          </a:p>
        </p:txBody>
      </p:sp>
      <p:sp>
        <p:nvSpPr>
          <p:cNvPr id="3" name="Content Placeholder 2">
            <a:extLst>
              <a:ext uri="{FF2B5EF4-FFF2-40B4-BE49-F238E27FC236}">
                <a16:creationId xmlns:a16="http://schemas.microsoft.com/office/drawing/2014/main" id="{BCF6D659-84C0-4A02-85DE-1A37B5A1A613}"/>
              </a:ext>
            </a:extLst>
          </p:cNvPr>
          <p:cNvSpPr>
            <a:spLocks noGrp="1"/>
          </p:cNvSpPr>
          <p:nvPr>
            <p:ph idx="1"/>
          </p:nvPr>
        </p:nvSpPr>
        <p:spPr>
          <a:xfrm>
            <a:off x="685801" y="1302327"/>
            <a:ext cx="10131425" cy="4488873"/>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data in this project is used for classifying the death and recovery of Covid-19 patients. It consists of (14) features which are:</a:t>
            </a:r>
          </a:p>
          <a:p>
            <a:pPr marL="623888" indent="-277813" algn="just"/>
            <a:r>
              <a:rPr lang="en-US" u="sng" dirty="0">
                <a:latin typeface="Times New Roman" panose="02020603050405020304" pitchFamily="18" charset="0"/>
                <a:cs typeface="Times New Roman" panose="02020603050405020304" pitchFamily="18" charset="0"/>
              </a:rPr>
              <a:t>1. Country: </a:t>
            </a:r>
            <a:r>
              <a:rPr lang="en-US" dirty="0">
                <a:latin typeface="Times New Roman" panose="02020603050405020304" pitchFamily="18" charset="0"/>
                <a:cs typeface="Times New Roman" panose="02020603050405020304" pitchFamily="18" charset="0"/>
              </a:rPr>
              <a:t>where the person resides</a:t>
            </a:r>
          </a:p>
          <a:p>
            <a:pPr marL="623888" indent="-277813" algn="just"/>
            <a:r>
              <a:rPr lang="en-US" u="sng" dirty="0">
                <a:latin typeface="Times New Roman" panose="02020603050405020304" pitchFamily="18" charset="0"/>
                <a:cs typeface="Times New Roman" panose="02020603050405020304" pitchFamily="18" charset="0"/>
              </a:rPr>
              <a:t>2. Location:</a:t>
            </a:r>
            <a:r>
              <a:rPr lang="en-US" dirty="0">
                <a:latin typeface="Times New Roman" panose="02020603050405020304" pitchFamily="18" charset="0"/>
                <a:cs typeface="Times New Roman" panose="02020603050405020304" pitchFamily="18" charset="0"/>
              </a:rPr>
              <a:t> which part in the Country</a:t>
            </a:r>
          </a:p>
          <a:p>
            <a:pPr marL="623888" indent="-277813" algn="just"/>
            <a:r>
              <a:rPr lang="en-US" u="sng" dirty="0">
                <a:latin typeface="Times New Roman" panose="02020603050405020304" pitchFamily="18" charset="0"/>
                <a:cs typeface="Times New Roman" panose="02020603050405020304" pitchFamily="18" charset="0"/>
              </a:rPr>
              <a:t>3. Age: </a:t>
            </a:r>
            <a:r>
              <a:rPr lang="en-US" dirty="0">
                <a:latin typeface="Times New Roman" panose="02020603050405020304" pitchFamily="18" charset="0"/>
                <a:cs typeface="Times New Roman" panose="02020603050405020304" pitchFamily="18" charset="0"/>
              </a:rPr>
              <a:t>Classification of the age group for each person, based on WHO Age Group Standard</a:t>
            </a:r>
          </a:p>
          <a:p>
            <a:pPr marL="623888" indent="-277813" algn="just"/>
            <a:r>
              <a:rPr lang="en-US" u="sng" dirty="0">
                <a:latin typeface="Times New Roman" panose="02020603050405020304" pitchFamily="18" charset="0"/>
                <a:cs typeface="Times New Roman" panose="02020603050405020304" pitchFamily="18" charset="0"/>
              </a:rPr>
              <a:t>4. Gender: </a:t>
            </a:r>
            <a:r>
              <a:rPr lang="en-US" dirty="0">
                <a:latin typeface="Times New Roman" panose="02020603050405020304" pitchFamily="18" charset="0"/>
                <a:cs typeface="Times New Roman" panose="02020603050405020304" pitchFamily="18" charset="0"/>
              </a:rPr>
              <a:t>Male or Female</a:t>
            </a:r>
          </a:p>
          <a:p>
            <a:pPr marL="623888" indent="-277813" algn="just"/>
            <a:r>
              <a:rPr lang="en-US" u="sng" dirty="0">
                <a:latin typeface="Times New Roman" panose="02020603050405020304" pitchFamily="18" charset="0"/>
                <a:cs typeface="Times New Roman" panose="02020603050405020304" pitchFamily="18" charset="0"/>
              </a:rPr>
              <a:t>5. Visited_Wuhan: </a:t>
            </a:r>
            <a:r>
              <a:rPr lang="en-US" dirty="0">
                <a:latin typeface="Times New Roman" panose="02020603050405020304" pitchFamily="18" charset="0"/>
                <a:cs typeface="Times New Roman" panose="02020603050405020304" pitchFamily="18" charset="0"/>
              </a:rPr>
              <a:t>whether the person has visited Wuhan, China or not</a:t>
            </a:r>
          </a:p>
          <a:p>
            <a:pPr marL="623888" indent="-277813" algn="just"/>
            <a:r>
              <a:rPr lang="en-US" u="sng" dirty="0">
                <a:latin typeface="Times New Roman" panose="02020603050405020304" pitchFamily="18" charset="0"/>
                <a:cs typeface="Times New Roman" panose="02020603050405020304" pitchFamily="18" charset="0"/>
              </a:rPr>
              <a:t>6. </a:t>
            </a:r>
            <a:r>
              <a:rPr lang="en-US" u="sng" dirty="0" err="1">
                <a:latin typeface="Times New Roman" panose="02020603050405020304" pitchFamily="18" charset="0"/>
                <a:cs typeface="Times New Roman" panose="02020603050405020304" pitchFamily="18" charset="0"/>
              </a:rPr>
              <a:t>From_Wuhan</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whether the person is from Wuhan, China or not</a:t>
            </a:r>
          </a:p>
          <a:p>
            <a:pPr marL="623888" indent="-277813" algn="just"/>
            <a:r>
              <a:rPr lang="en-US" u="sng" dirty="0">
                <a:latin typeface="Times New Roman" panose="02020603050405020304" pitchFamily="18" charset="0"/>
                <a:cs typeface="Times New Roman" panose="02020603050405020304" pitchFamily="18" charset="0"/>
              </a:rPr>
              <a:t>7. Symptoms: </a:t>
            </a:r>
            <a:r>
              <a:rPr lang="en-US" dirty="0">
                <a:latin typeface="Times New Roman" panose="02020603050405020304" pitchFamily="18" charset="0"/>
                <a:cs typeface="Times New Roman" panose="02020603050405020304" pitchFamily="18" charset="0"/>
              </a:rPr>
              <a:t>there are six families of symptoms that are coded in six fields (symptoms 1 till 6)</a:t>
            </a:r>
          </a:p>
          <a:p>
            <a:pPr marL="623888" indent="-277813" algn="just"/>
            <a:r>
              <a:rPr lang="en-US" u="sng" dirty="0">
                <a:latin typeface="Times New Roman" panose="02020603050405020304" pitchFamily="18" charset="0"/>
                <a:cs typeface="Times New Roman" panose="02020603050405020304" pitchFamily="18" charset="0"/>
              </a:rPr>
              <a:t>8. </a:t>
            </a:r>
            <a:r>
              <a:rPr lang="en-US" u="sng" dirty="0" err="1">
                <a:latin typeface="Times New Roman" panose="02020603050405020304" pitchFamily="18" charset="0"/>
                <a:cs typeface="Times New Roman" panose="02020603050405020304" pitchFamily="18" charset="0"/>
              </a:rPr>
              <a:t>Time_before_symptoms_appear</a:t>
            </a:r>
            <a:r>
              <a:rPr lang="en-US"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period of time before being suspected as a Covid-19 patient</a:t>
            </a:r>
          </a:p>
          <a:p>
            <a:pPr marL="623888" indent="-277813" algn="just"/>
            <a:r>
              <a:rPr lang="en-US" u="sng" dirty="0">
                <a:latin typeface="Times New Roman" panose="02020603050405020304" pitchFamily="18" charset="0"/>
                <a:cs typeface="Times New Roman" panose="02020603050405020304" pitchFamily="18" charset="0"/>
              </a:rPr>
              <a:t>9. Result:</a:t>
            </a:r>
            <a:r>
              <a:rPr lang="en-US" dirty="0">
                <a:latin typeface="Times New Roman" panose="02020603050405020304" pitchFamily="18" charset="0"/>
                <a:cs typeface="Times New Roman" panose="02020603050405020304" pitchFamily="18" charset="0"/>
              </a:rPr>
              <a:t> death (1) or recovered (0)</a:t>
            </a:r>
          </a:p>
        </p:txBody>
      </p:sp>
    </p:spTree>
    <p:extLst>
      <p:ext uri="{BB962C8B-B14F-4D97-AF65-F5344CB8AC3E}">
        <p14:creationId xmlns:p14="http://schemas.microsoft.com/office/powerpoint/2010/main" val="499387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C74A61D-E289-456B-975E-E675F8556AB4}"/>
              </a:ext>
            </a:extLst>
          </p:cNvPr>
          <p:cNvGraphicFramePr>
            <a:graphicFrameLocks noGrp="1"/>
          </p:cNvGraphicFramePr>
          <p:nvPr>
            <p:extLst>
              <p:ext uri="{D42A27DB-BD31-4B8C-83A1-F6EECF244321}">
                <p14:modId xmlns:p14="http://schemas.microsoft.com/office/powerpoint/2010/main" val="753758315"/>
              </p:ext>
            </p:extLst>
          </p:nvPr>
        </p:nvGraphicFramePr>
        <p:xfrm>
          <a:off x="734290" y="1018308"/>
          <a:ext cx="10723419" cy="4842165"/>
        </p:xfrm>
        <a:graphic>
          <a:graphicData uri="http://schemas.openxmlformats.org/drawingml/2006/table">
            <a:tbl>
              <a:tblPr firstRow="1" bandRow="1">
                <a:tableStyleId>{5C22544A-7EE6-4342-B048-85BDC9FD1C3A}</a:tableStyleId>
              </a:tblPr>
              <a:tblGrid>
                <a:gridCol w="2189019">
                  <a:extLst>
                    <a:ext uri="{9D8B030D-6E8A-4147-A177-3AD203B41FA5}">
                      <a16:colId xmlns:a16="http://schemas.microsoft.com/office/drawing/2014/main" val="1049834011"/>
                    </a:ext>
                  </a:extLst>
                </a:gridCol>
                <a:gridCol w="4073236">
                  <a:extLst>
                    <a:ext uri="{9D8B030D-6E8A-4147-A177-3AD203B41FA5}">
                      <a16:colId xmlns:a16="http://schemas.microsoft.com/office/drawing/2014/main" val="1529564025"/>
                    </a:ext>
                  </a:extLst>
                </a:gridCol>
                <a:gridCol w="4461164">
                  <a:extLst>
                    <a:ext uri="{9D8B030D-6E8A-4147-A177-3AD203B41FA5}">
                      <a16:colId xmlns:a16="http://schemas.microsoft.com/office/drawing/2014/main" val="3982379407"/>
                    </a:ext>
                  </a:extLst>
                </a:gridCol>
              </a:tblGrid>
              <a:tr h="968433">
                <a:tc>
                  <a:txBody>
                    <a:bodyPr/>
                    <a:lstStyle/>
                    <a:p>
                      <a:pPr algn="ctr"/>
                      <a:r>
                        <a:rPr lang="en-US" dirty="0"/>
                        <a:t>Performance </a:t>
                      </a:r>
                    </a:p>
                  </a:txBody>
                  <a:tcPr anchor="ctr"/>
                </a:tc>
                <a:tc>
                  <a:txBody>
                    <a:bodyPr/>
                    <a:lstStyle/>
                    <a:p>
                      <a:pPr algn="ctr"/>
                      <a:r>
                        <a:rPr lang="en-US" dirty="0">
                          <a:latin typeface="Times New Roman" panose="02020603050405020304" pitchFamily="18" charset="0"/>
                          <a:cs typeface="Times New Roman" panose="02020603050405020304" pitchFamily="18" charset="0"/>
                        </a:rPr>
                        <a:t>Naive Bayes</a:t>
                      </a:r>
                      <a:r>
                        <a:rPr lang="en-US" dirty="0"/>
                        <a:t>(With SMOTE)</a:t>
                      </a:r>
                    </a:p>
                  </a:txBody>
                  <a:tcPr anchor="ctr"/>
                </a:tc>
                <a:tc>
                  <a:txBody>
                    <a:bodyPr/>
                    <a:lstStyle/>
                    <a:p>
                      <a:pPr algn="ctr"/>
                      <a:r>
                        <a:rPr lang="en-US" dirty="0">
                          <a:latin typeface="Times New Roman" panose="02020603050405020304" pitchFamily="18" charset="0"/>
                          <a:cs typeface="Times New Roman" panose="02020603050405020304" pitchFamily="18" charset="0"/>
                        </a:rPr>
                        <a:t>Naive Bayes</a:t>
                      </a:r>
                      <a:r>
                        <a:rPr lang="en-US" dirty="0"/>
                        <a:t>(Without SMOTE)</a:t>
                      </a:r>
                    </a:p>
                  </a:txBody>
                  <a:tcPr anchor="ctr"/>
                </a:tc>
                <a:extLst>
                  <a:ext uri="{0D108BD9-81ED-4DB2-BD59-A6C34878D82A}">
                    <a16:rowId xmlns:a16="http://schemas.microsoft.com/office/drawing/2014/main" val="66657387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Precision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a:t>
                      </a:r>
                      <a:r>
                        <a:rPr lang="en-US" sz="1800" b="0" i="0" u="none" strike="noStrike" kern="1200" baseline="0" dirty="0">
                          <a:solidFill>
                            <a:schemeClr val="dk1"/>
                          </a:solidFill>
                          <a:effectLst/>
                          <a:latin typeface="+mn-lt"/>
                          <a:ea typeface="+mn-ea"/>
                          <a:cs typeface="+mn-cs"/>
                        </a:rPr>
                        <a:t>87.5</a:t>
                      </a:r>
                      <a:r>
                        <a:rPr lang="en-US" sz="1800" b="0" i="0" u="none" strike="noStrike" kern="1200" baseline="0" dirty="0">
                          <a:solidFill>
                            <a:schemeClr val="dk1"/>
                          </a:solidFill>
                          <a:latin typeface="+mn-lt"/>
                          <a:ea typeface="+mn-ea"/>
                          <a:cs typeface="+mn-cs"/>
                        </a:rPr>
                        <a:t> % / 1 =&gt; 84.7 %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96 % / 1 =&gt; 50 % 	</a:t>
                      </a:r>
                    </a:p>
                  </a:txBody>
                  <a:tcPr anchor="ctr"/>
                </a:tc>
                <a:extLst>
                  <a:ext uri="{0D108BD9-81ED-4DB2-BD59-A6C34878D82A}">
                    <a16:rowId xmlns:a16="http://schemas.microsoft.com/office/drawing/2014/main" val="1629241896"/>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Recall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85.3 % / 1 =&gt; 87 %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92.3% / 1 =&gt; 66.7 %	</a:t>
                      </a:r>
                    </a:p>
                  </a:txBody>
                  <a:tcPr anchor="ctr"/>
                </a:tc>
                <a:extLst>
                  <a:ext uri="{0D108BD9-81ED-4DB2-BD59-A6C34878D82A}">
                    <a16:rowId xmlns:a16="http://schemas.microsoft.com/office/drawing/2014/main" val="3442793341"/>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F1-score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86.4% / 1 =&gt; 85.8%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94.1 % / 1 =&gt; 57.1 %	</a:t>
                      </a:r>
                    </a:p>
                  </a:txBody>
                  <a:tcPr anchor="ctr"/>
                </a:tc>
                <a:extLst>
                  <a:ext uri="{0D108BD9-81ED-4DB2-BD59-A6C34878D82A}">
                    <a16:rowId xmlns:a16="http://schemas.microsoft.com/office/drawing/2014/main" val="249395976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ROC/AUC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92.1%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94.2%</a:t>
                      </a:r>
                    </a:p>
                  </a:txBody>
                  <a:tcPr anchor="ctr"/>
                </a:tc>
                <a:extLst>
                  <a:ext uri="{0D108BD9-81ED-4DB2-BD59-A6C34878D82A}">
                    <a16:rowId xmlns:a16="http://schemas.microsoft.com/office/drawing/2014/main" val="3524244116"/>
                  </a:ext>
                </a:extLst>
              </a:tr>
            </a:tbl>
          </a:graphicData>
        </a:graphic>
      </p:graphicFrame>
    </p:spTree>
    <p:extLst>
      <p:ext uri="{BB962C8B-B14F-4D97-AF65-F5344CB8AC3E}">
        <p14:creationId xmlns:p14="http://schemas.microsoft.com/office/powerpoint/2010/main" val="2410239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44237" y="274902"/>
            <a:ext cx="10131425" cy="706582"/>
          </a:xfrm>
        </p:spPr>
        <p:txBody>
          <a:bodyPr/>
          <a:lstStyle/>
          <a:p>
            <a:r>
              <a:rPr lang="en-US" dirty="0">
                <a:latin typeface="Times New Roman" panose="02020603050405020304" pitchFamily="18" charset="0"/>
                <a:cs typeface="Times New Roman" panose="02020603050405020304" pitchFamily="18" charset="0"/>
              </a:rPr>
              <a:t>3. Bernoulli Naive Bayes (With SMOTE)</a:t>
            </a:r>
            <a:endParaRPr lang="en-US" dirty="0"/>
          </a:p>
        </p:txBody>
      </p:sp>
      <p:pic>
        <p:nvPicPr>
          <p:cNvPr id="9" name="Picture 6">
            <a:extLst>
              <a:ext uri="{FF2B5EF4-FFF2-40B4-BE49-F238E27FC236}">
                <a16:creationId xmlns:a16="http://schemas.microsoft.com/office/drawing/2014/main" id="{60E2EA7F-6924-497A-BA84-EA2B26C814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101427" y="1336964"/>
            <a:ext cx="5503254" cy="4184071"/>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8B812CB1-61A4-435F-8D71-94089E893C9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9212" y="1336963"/>
            <a:ext cx="5503253" cy="418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164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644322" y="6132824"/>
            <a:ext cx="2773466" cy="369332"/>
          </a:xfrm>
          <a:prstGeom prst="rect">
            <a:avLst/>
          </a:prstGeom>
          <a:noFill/>
        </p:spPr>
        <p:txBody>
          <a:bodyPr wrap="square" rtlCol="0">
            <a:spAutoFit/>
          </a:bodyPr>
          <a:lstStyle/>
          <a:p>
            <a:r>
              <a:rPr lang="en-US" dirty="0"/>
              <a:t>After Applying The SMOTE</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2" y="6132824"/>
            <a:ext cx="4324431" cy="369332"/>
          </a:xfrm>
          <a:prstGeom prst="rect">
            <a:avLst/>
          </a:prstGeom>
          <a:noFill/>
        </p:spPr>
        <p:txBody>
          <a:bodyPr wrap="square" rtlCol="0">
            <a:spAutoFit/>
          </a:bodyPr>
          <a:lstStyle/>
          <a:p>
            <a:r>
              <a:rPr lang="en-US" dirty="0"/>
              <a:t>Before Applying The SMOTE (The Best)</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44237" y="274902"/>
            <a:ext cx="10131425" cy="706582"/>
          </a:xfrm>
        </p:spPr>
        <p:txBody>
          <a:bodyPr/>
          <a:lstStyle/>
          <a:p>
            <a:r>
              <a:rPr lang="en-US" dirty="0">
                <a:latin typeface="Times New Roman" panose="02020603050405020304" pitchFamily="18" charset="0"/>
                <a:cs typeface="Times New Roman" panose="02020603050405020304" pitchFamily="18" charset="0"/>
              </a:rPr>
              <a:t>3. Bernoulli Naive Bayes (With SMOTE)</a:t>
            </a:r>
            <a:endParaRPr lang="en-US" dirty="0"/>
          </a:p>
        </p:txBody>
      </p:sp>
      <p:sp>
        <p:nvSpPr>
          <p:cNvPr id="10" name="TextBox 9">
            <a:extLst>
              <a:ext uri="{FF2B5EF4-FFF2-40B4-BE49-F238E27FC236}">
                <a16:creationId xmlns:a16="http://schemas.microsoft.com/office/drawing/2014/main" id="{760EFBD9-0449-4D29-B66E-59E981609DC6}"/>
              </a:ext>
            </a:extLst>
          </p:cNvPr>
          <p:cNvSpPr txBox="1"/>
          <p:nvPr/>
        </p:nvSpPr>
        <p:spPr>
          <a:xfrm>
            <a:off x="7451933"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94.2%</a:t>
            </a:r>
          </a:p>
        </p:txBody>
      </p:sp>
      <p:sp>
        <p:nvSpPr>
          <p:cNvPr id="11" name="TextBox 10">
            <a:extLst>
              <a:ext uri="{FF2B5EF4-FFF2-40B4-BE49-F238E27FC236}">
                <a16:creationId xmlns:a16="http://schemas.microsoft.com/office/drawing/2014/main" id="{8655CC75-D2C3-48A0-9DD3-389C0A104211}"/>
              </a:ext>
            </a:extLst>
          </p:cNvPr>
          <p:cNvSpPr txBox="1"/>
          <p:nvPr/>
        </p:nvSpPr>
        <p:spPr>
          <a:xfrm>
            <a:off x="1644322"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92.1%</a:t>
            </a:r>
          </a:p>
        </p:txBody>
      </p:sp>
      <p:pic>
        <p:nvPicPr>
          <p:cNvPr id="12" name="Picture 5">
            <a:extLst>
              <a:ext uri="{FF2B5EF4-FFF2-40B4-BE49-F238E27FC236}">
                <a16:creationId xmlns:a16="http://schemas.microsoft.com/office/drawing/2014/main" id="{59E2E723-E378-4A67-B764-C89FBDA1FD9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149253" y="1541001"/>
            <a:ext cx="5407601" cy="438940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F88D1D4-8C0A-471D-AE1E-8CF91873259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88765" y="1541001"/>
            <a:ext cx="5288580" cy="4378522"/>
          </a:xfrm>
          <a:prstGeom prst="rect">
            <a:avLst/>
          </a:prstGeom>
        </p:spPr>
      </p:pic>
    </p:spTree>
    <p:extLst>
      <p:ext uri="{BB962C8B-B14F-4D97-AF65-F5344CB8AC3E}">
        <p14:creationId xmlns:p14="http://schemas.microsoft.com/office/powerpoint/2010/main" val="2135896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85801" y="371885"/>
            <a:ext cx="10131425" cy="706582"/>
          </a:xfrm>
        </p:spPr>
        <p:txBody>
          <a:bodyPr/>
          <a:lstStyle/>
          <a:p>
            <a:r>
              <a:rPr lang="en-US" dirty="0">
                <a:latin typeface="Times New Roman" panose="02020603050405020304" pitchFamily="18" charset="0"/>
                <a:cs typeface="Times New Roman" panose="02020603050405020304" pitchFamily="18" charset="0"/>
              </a:rPr>
              <a:t>4. Decision Tree (With SMOTE)</a:t>
            </a:r>
            <a:endParaRPr lang="en-US" dirty="0"/>
          </a:p>
        </p:txBody>
      </p:sp>
      <p:pic>
        <p:nvPicPr>
          <p:cNvPr id="11" name="Picture 10">
            <a:extLst>
              <a:ext uri="{FF2B5EF4-FFF2-40B4-BE49-F238E27FC236}">
                <a16:creationId xmlns:a16="http://schemas.microsoft.com/office/drawing/2014/main" id="{0F4A2494-C8D8-46AE-BA4D-0DA15124B2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373091" y="1177636"/>
            <a:ext cx="5486400" cy="4486682"/>
          </a:xfrm>
          <a:prstGeom prst="rect">
            <a:avLst/>
          </a:prstGeom>
        </p:spPr>
      </p:pic>
      <p:pic>
        <p:nvPicPr>
          <p:cNvPr id="3" name="Picture 2">
            <a:extLst>
              <a:ext uri="{FF2B5EF4-FFF2-40B4-BE49-F238E27FC236}">
                <a16:creationId xmlns:a16="http://schemas.microsoft.com/office/drawing/2014/main" id="{2B3C6634-CC78-49C3-A24C-B0F950E0E01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84908" y="1212272"/>
            <a:ext cx="5334001" cy="4452046"/>
          </a:xfrm>
          <a:prstGeom prst="rect">
            <a:avLst/>
          </a:prstGeom>
        </p:spPr>
      </p:pic>
    </p:spTree>
    <p:extLst>
      <p:ext uri="{BB962C8B-B14F-4D97-AF65-F5344CB8AC3E}">
        <p14:creationId xmlns:p14="http://schemas.microsoft.com/office/powerpoint/2010/main" val="263362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120053" y="6132824"/>
            <a:ext cx="4128655"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519042" y="6132824"/>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85800" y="203260"/>
            <a:ext cx="10131425" cy="537957"/>
          </a:xfrm>
        </p:spPr>
        <p:txBody>
          <a:bodyPr>
            <a:normAutofit fontScale="90000"/>
          </a:bodyPr>
          <a:lstStyle/>
          <a:p>
            <a:r>
              <a:rPr lang="en-US" dirty="0">
                <a:latin typeface="Times New Roman" panose="02020603050405020304" pitchFamily="18" charset="0"/>
                <a:cs typeface="Times New Roman" panose="02020603050405020304" pitchFamily="18" charset="0"/>
              </a:rPr>
              <a:t>4. Decision Tree (With SMOTE)</a:t>
            </a:r>
            <a:endParaRPr lang="en-US" dirty="0"/>
          </a:p>
        </p:txBody>
      </p:sp>
      <p:graphicFrame>
        <p:nvGraphicFramePr>
          <p:cNvPr id="9" name="Object 8">
            <a:extLst>
              <a:ext uri="{FF2B5EF4-FFF2-40B4-BE49-F238E27FC236}">
                <a16:creationId xmlns:a16="http://schemas.microsoft.com/office/drawing/2014/main" id="{505794D3-280C-4735-B5A2-C2F8A301D9B2}"/>
              </a:ext>
            </a:extLst>
          </p:cNvPr>
          <p:cNvGraphicFramePr>
            <a:graphicFrameLocks noChangeAspect="1"/>
          </p:cNvGraphicFramePr>
          <p:nvPr>
            <p:extLst>
              <p:ext uri="{D42A27DB-BD31-4B8C-83A1-F6EECF244321}">
                <p14:modId xmlns:p14="http://schemas.microsoft.com/office/powerpoint/2010/main" val="2261885341"/>
              </p:ext>
            </p:extLst>
          </p:nvPr>
        </p:nvGraphicFramePr>
        <p:xfrm>
          <a:off x="6096000" y="860075"/>
          <a:ext cx="5605152" cy="5272749"/>
        </p:xfrm>
        <a:graphic>
          <a:graphicData uri="http://schemas.openxmlformats.org/presentationml/2006/ole">
            <mc:AlternateContent xmlns:mc="http://schemas.openxmlformats.org/markup-compatibility/2006">
              <mc:Choice xmlns:v="urn:schemas-microsoft-com:vml" Requires="v">
                <p:oleObj spid="_x0000_s22607"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096000" y="860075"/>
                        <a:ext cx="5605152" cy="5272749"/>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CF1C617-C454-436F-9CC8-0A7959FE4050}"/>
              </a:ext>
            </a:extLst>
          </p:cNvPr>
          <p:cNvGraphicFramePr>
            <a:graphicFrameLocks noChangeAspect="1"/>
          </p:cNvGraphicFramePr>
          <p:nvPr>
            <p:extLst>
              <p:ext uri="{D42A27DB-BD31-4B8C-83A1-F6EECF244321}">
                <p14:modId xmlns:p14="http://schemas.microsoft.com/office/powerpoint/2010/main" val="809312027"/>
              </p:ext>
            </p:extLst>
          </p:nvPr>
        </p:nvGraphicFramePr>
        <p:xfrm>
          <a:off x="146360" y="860074"/>
          <a:ext cx="5605152" cy="5272749"/>
        </p:xfrm>
        <a:graphic>
          <a:graphicData uri="http://schemas.openxmlformats.org/presentationml/2006/ole">
            <mc:AlternateContent xmlns:mc="http://schemas.openxmlformats.org/markup-compatibility/2006">
              <mc:Choice xmlns:v="urn:schemas-microsoft-com:vml" Requires="v">
                <p:oleObj spid="_x0000_s22608" name="Worksheet" r:id="rId5" imgW="4276770" imgH="4010230" progId="Excel.Sheet.12">
                  <p:embed/>
                </p:oleObj>
              </mc:Choice>
              <mc:Fallback>
                <p:oleObj name="Worksheet" r:id="rId5" imgW="4276770" imgH="4010230" progId="Excel.Sheet.12">
                  <p:embed/>
                  <p:pic>
                    <p:nvPicPr>
                      <p:cNvPr id="9" name="Object 8">
                        <a:extLst>
                          <a:ext uri="{FF2B5EF4-FFF2-40B4-BE49-F238E27FC236}">
                            <a16:creationId xmlns:a16="http://schemas.microsoft.com/office/drawing/2014/main" id="{505794D3-280C-4735-B5A2-C2F8A301D9B2}"/>
                          </a:ext>
                        </a:extLst>
                      </p:cNvPr>
                      <p:cNvPicPr/>
                      <p:nvPr/>
                    </p:nvPicPr>
                    <p:blipFill>
                      <a:blip r:embed="rId6"/>
                      <a:stretch>
                        <a:fillRect/>
                      </a:stretch>
                    </p:blipFill>
                    <p:spPr>
                      <a:xfrm>
                        <a:off x="146360" y="860074"/>
                        <a:ext cx="5605152" cy="5272749"/>
                      </a:xfrm>
                      <a:prstGeom prst="rect">
                        <a:avLst/>
                      </a:prstGeom>
                    </p:spPr>
                  </p:pic>
                </p:oleObj>
              </mc:Fallback>
            </mc:AlternateContent>
          </a:graphicData>
        </a:graphic>
      </p:graphicFrame>
    </p:spTree>
    <p:extLst>
      <p:ext uri="{BB962C8B-B14F-4D97-AF65-F5344CB8AC3E}">
        <p14:creationId xmlns:p14="http://schemas.microsoft.com/office/powerpoint/2010/main" val="548109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C74A61D-E289-456B-975E-E675F8556AB4}"/>
              </a:ext>
            </a:extLst>
          </p:cNvPr>
          <p:cNvGraphicFramePr>
            <a:graphicFrameLocks noGrp="1"/>
          </p:cNvGraphicFramePr>
          <p:nvPr>
            <p:extLst>
              <p:ext uri="{D42A27DB-BD31-4B8C-83A1-F6EECF244321}">
                <p14:modId xmlns:p14="http://schemas.microsoft.com/office/powerpoint/2010/main" val="335017895"/>
              </p:ext>
            </p:extLst>
          </p:nvPr>
        </p:nvGraphicFramePr>
        <p:xfrm>
          <a:off x="734290" y="1018308"/>
          <a:ext cx="10723419" cy="4842165"/>
        </p:xfrm>
        <a:graphic>
          <a:graphicData uri="http://schemas.openxmlformats.org/drawingml/2006/table">
            <a:tbl>
              <a:tblPr firstRow="1" bandRow="1">
                <a:tableStyleId>{5C22544A-7EE6-4342-B048-85BDC9FD1C3A}</a:tableStyleId>
              </a:tblPr>
              <a:tblGrid>
                <a:gridCol w="2189019">
                  <a:extLst>
                    <a:ext uri="{9D8B030D-6E8A-4147-A177-3AD203B41FA5}">
                      <a16:colId xmlns:a16="http://schemas.microsoft.com/office/drawing/2014/main" val="1049834011"/>
                    </a:ext>
                  </a:extLst>
                </a:gridCol>
                <a:gridCol w="4073236">
                  <a:extLst>
                    <a:ext uri="{9D8B030D-6E8A-4147-A177-3AD203B41FA5}">
                      <a16:colId xmlns:a16="http://schemas.microsoft.com/office/drawing/2014/main" val="1529564025"/>
                    </a:ext>
                  </a:extLst>
                </a:gridCol>
                <a:gridCol w="4461164">
                  <a:extLst>
                    <a:ext uri="{9D8B030D-6E8A-4147-A177-3AD203B41FA5}">
                      <a16:colId xmlns:a16="http://schemas.microsoft.com/office/drawing/2014/main" val="3982379407"/>
                    </a:ext>
                  </a:extLst>
                </a:gridCol>
              </a:tblGrid>
              <a:tr h="968433">
                <a:tc>
                  <a:txBody>
                    <a:bodyPr/>
                    <a:lstStyle/>
                    <a:p>
                      <a:pPr algn="ctr"/>
                      <a:r>
                        <a:rPr lang="en-US" dirty="0"/>
                        <a:t>Performance </a:t>
                      </a:r>
                    </a:p>
                  </a:txBody>
                  <a:tcPr anchor="ctr"/>
                </a:tc>
                <a:tc>
                  <a:txBody>
                    <a:bodyPr/>
                    <a:lstStyle/>
                    <a:p>
                      <a:pPr algn="ctr"/>
                      <a:r>
                        <a:rPr lang="en-US" dirty="0">
                          <a:latin typeface="Times New Roman" panose="02020603050405020304" pitchFamily="18" charset="0"/>
                          <a:cs typeface="Times New Roman" panose="02020603050405020304" pitchFamily="18" charset="0"/>
                        </a:rPr>
                        <a:t>DT</a:t>
                      </a:r>
                      <a:r>
                        <a:rPr lang="en-US" dirty="0"/>
                        <a:t>(With SMOTE)</a:t>
                      </a:r>
                    </a:p>
                  </a:txBody>
                  <a:tcPr anchor="ctr"/>
                </a:tc>
                <a:tc>
                  <a:txBody>
                    <a:bodyPr/>
                    <a:lstStyle/>
                    <a:p>
                      <a:pPr algn="ctr"/>
                      <a:r>
                        <a:rPr lang="en-US" dirty="0">
                          <a:latin typeface="Times New Roman" panose="02020603050405020304" pitchFamily="18" charset="0"/>
                          <a:cs typeface="Times New Roman" panose="02020603050405020304" pitchFamily="18" charset="0"/>
                        </a:rPr>
                        <a:t>DT</a:t>
                      </a:r>
                      <a:r>
                        <a:rPr lang="en-US" dirty="0"/>
                        <a:t>(Without SMOTE)</a:t>
                      </a:r>
                    </a:p>
                  </a:txBody>
                  <a:tcPr anchor="ctr"/>
                </a:tc>
                <a:extLst>
                  <a:ext uri="{0D108BD9-81ED-4DB2-BD59-A6C34878D82A}">
                    <a16:rowId xmlns:a16="http://schemas.microsoft.com/office/drawing/2014/main" val="66657387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Precision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a:t>
                      </a:r>
                      <a:r>
                        <a:rPr lang="en-US" sz="1800" b="0" i="0" u="none" strike="noStrike" kern="1200" baseline="0" dirty="0">
                          <a:solidFill>
                            <a:schemeClr val="dk1"/>
                          </a:solidFill>
                          <a:effectLst/>
                          <a:latin typeface="+mn-lt"/>
                          <a:ea typeface="+mn-ea"/>
                          <a:cs typeface="+mn-cs"/>
                        </a:rPr>
                        <a:t>100</a:t>
                      </a:r>
                      <a:r>
                        <a:rPr lang="en-US" sz="1800" b="0" i="0" u="none" strike="noStrike" kern="1200" baseline="0" dirty="0">
                          <a:solidFill>
                            <a:schemeClr val="dk1"/>
                          </a:solidFill>
                          <a:latin typeface="+mn-lt"/>
                          <a:ea typeface="+mn-ea"/>
                          <a:cs typeface="+mn-cs"/>
                        </a:rPr>
                        <a:t> % / 1 =&gt; 97.3%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99.3 % / 1 =&gt; 81 % 	</a:t>
                      </a:r>
                    </a:p>
                  </a:txBody>
                  <a:tcPr anchor="ctr"/>
                </a:tc>
                <a:extLst>
                  <a:ext uri="{0D108BD9-81ED-4DB2-BD59-A6C34878D82A}">
                    <a16:rowId xmlns:a16="http://schemas.microsoft.com/office/drawing/2014/main" val="1629241896"/>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Recall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97.4 % / 1 =&gt; 100 %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97.4% / 1 =&gt; 94.4 %	</a:t>
                      </a:r>
                    </a:p>
                  </a:txBody>
                  <a:tcPr anchor="ctr"/>
                </a:tc>
                <a:extLst>
                  <a:ext uri="{0D108BD9-81ED-4DB2-BD59-A6C34878D82A}">
                    <a16:rowId xmlns:a16="http://schemas.microsoft.com/office/drawing/2014/main" val="3442793341"/>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F1-score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98.7% / 1 =&gt; 98.6%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98.4 % / 1 =&gt; 87.2%	</a:t>
                      </a:r>
                    </a:p>
                  </a:txBody>
                  <a:tcPr anchor="ctr"/>
                </a:tc>
                <a:extLst>
                  <a:ext uri="{0D108BD9-81ED-4DB2-BD59-A6C34878D82A}">
                    <a16:rowId xmlns:a16="http://schemas.microsoft.com/office/drawing/2014/main" val="249395976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ROC/AUC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98.98%</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96.24%</a:t>
                      </a:r>
                    </a:p>
                  </a:txBody>
                  <a:tcPr anchor="ctr"/>
                </a:tc>
                <a:extLst>
                  <a:ext uri="{0D108BD9-81ED-4DB2-BD59-A6C34878D82A}">
                    <a16:rowId xmlns:a16="http://schemas.microsoft.com/office/drawing/2014/main" val="3524244116"/>
                  </a:ext>
                </a:extLst>
              </a:tr>
            </a:tbl>
          </a:graphicData>
        </a:graphic>
      </p:graphicFrame>
    </p:spTree>
    <p:extLst>
      <p:ext uri="{BB962C8B-B14F-4D97-AF65-F5344CB8AC3E}">
        <p14:creationId xmlns:p14="http://schemas.microsoft.com/office/powerpoint/2010/main" val="1788473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44237" y="274902"/>
            <a:ext cx="10131425" cy="706582"/>
          </a:xfrm>
        </p:spPr>
        <p:txBody>
          <a:bodyPr/>
          <a:lstStyle/>
          <a:p>
            <a:r>
              <a:rPr lang="en-US" dirty="0">
                <a:latin typeface="Times New Roman" panose="02020603050405020304" pitchFamily="18" charset="0"/>
                <a:cs typeface="Times New Roman" panose="02020603050405020304" pitchFamily="18" charset="0"/>
              </a:rPr>
              <a:t>4. Decision Tree (With SMOTE)</a:t>
            </a:r>
            <a:endParaRPr lang="en-US" dirty="0"/>
          </a:p>
        </p:txBody>
      </p:sp>
      <p:pic>
        <p:nvPicPr>
          <p:cNvPr id="10" name="Picture 9">
            <a:extLst>
              <a:ext uri="{FF2B5EF4-FFF2-40B4-BE49-F238E27FC236}">
                <a16:creationId xmlns:a16="http://schemas.microsoft.com/office/drawing/2014/main" id="{B2521B57-BC1E-4EB0-9C33-E8629FC950D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03372" y="1336963"/>
            <a:ext cx="5299363" cy="4184071"/>
          </a:xfrm>
          <a:prstGeom prst="rect">
            <a:avLst/>
          </a:prstGeom>
        </p:spPr>
      </p:pic>
      <p:pic>
        <p:nvPicPr>
          <p:cNvPr id="2" name="Picture 1">
            <a:extLst>
              <a:ext uri="{FF2B5EF4-FFF2-40B4-BE49-F238E27FC236}">
                <a16:creationId xmlns:a16="http://schemas.microsoft.com/office/drawing/2014/main" id="{DC48B799-3075-4D3C-8D4C-D486F9FF076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14049" y="1336963"/>
            <a:ext cx="5295900" cy="4184070"/>
          </a:xfrm>
          <a:prstGeom prst="rect">
            <a:avLst/>
          </a:prstGeom>
        </p:spPr>
      </p:pic>
    </p:spTree>
    <p:extLst>
      <p:ext uri="{BB962C8B-B14F-4D97-AF65-F5344CB8AC3E}">
        <p14:creationId xmlns:p14="http://schemas.microsoft.com/office/powerpoint/2010/main" val="1399636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205090" y="6201254"/>
            <a:ext cx="3869786" cy="369332"/>
          </a:xfrm>
          <a:prstGeom prst="rect">
            <a:avLst/>
          </a:prstGeom>
          <a:noFill/>
        </p:spPr>
        <p:txBody>
          <a:bodyPr wrap="square" rtlCol="0">
            <a:spAutoFit/>
          </a:bodyPr>
          <a:lstStyle/>
          <a:p>
            <a:r>
              <a:rPr lang="en-US" dirty="0"/>
              <a:t>After Applying The SMOTE (The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693480" y="6213766"/>
            <a:ext cx="4324431" cy="369332"/>
          </a:xfrm>
          <a:prstGeom prst="rect">
            <a:avLst/>
          </a:prstGeom>
          <a:noFill/>
        </p:spPr>
        <p:txBody>
          <a:bodyPr wrap="squar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644237" y="274902"/>
            <a:ext cx="10131425" cy="706582"/>
          </a:xfrm>
        </p:spPr>
        <p:txBody>
          <a:bodyPr/>
          <a:lstStyle/>
          <a:p>
            <a:r>
              <a:rPr lang="en-US" dirty="0">
                <a:latin typeface="Times New Roman" panose="02020603050405020304" pitchFamily="18" charset="0"/>
                <a:cs typeface="Times New Roman" panose="02020603050405020304" pitchFamily="18" charset="0"/>
              </a:rPr>
              <a:t>4. Decision Tree (With SMOTE)</a:t>
            </a:r>
            <a:endParaRPr lang="en-US" dirty="0"/>
          </a:p>
        </p:txBody>
      </p:sp>
      <p:sp>
        <p:nvSpPr>
          <p:cNvPr id="10" name="TextBox 9">
            <a:extLst>
              <a:ext uri="{FF2B5EF4-FFF2-40B4-BE49-F238E27FC236}">
                <a16:creationId xmlns:a16="http://schemas.microsoft.com/office/drawing/2014/main" id="{760EFBD9-0449-4D29-B66E-59E981609DC6}"/>
              </a:ext>
            </a:extLst>
          </p:cNvPr>
          <p:cNvSpPr txBox="1"/>
          <p:nvPr/>
        </p:nvSpPr>
        <p:spPr>
          <a:xfrm>
            <a:off x="7451933"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96.24%</a:t>
            </a:r>
          </a:p>
        </p:txBody>
      </p:sp>
      <p:sp>
        <p:nvSpPr>
          <p:cNvPr id="11" name="TextBox 10">
            <a:extLst>
              <a:ext uri="{FF2B5EF4-FFF2-40B4-BE49-F238E27FC236}">
                <a16:creationId xmlns:a16="http://schemas.microsoft.com/office/drawing/2014/main" id="{8655CC75-D2C3-48A0-9DD3-389C0A104211}"/>
              </a:ext>
            </a:extLst>
          </p:cNvPr>
          <p:cNvSpPr txBox="1"/>
          <p:nvPr/>
        </p:nvSpPr>
        <p:spPr>
          <a:xfrm>
            <a:off x="1644322"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98.98%</a:t>
            </a:r>
          </a:p>
        </p:txBody>
      </p:sp>
      <p:pic>
        <p:nvPicPr>
          <p:cNvPr id="9" name="Picture 8">
            <a:extLst>
              <a:ext uri="{FF2B5EF4-FFF2-40B4-BE49-F238E27FC236}">
                <a16:creationId xmlns:a16="http://schemas.microsoft.com/office/drawing/2014/main" id="{A3E9B56A-BEA8-4273-81BF-A8EA97F27BE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400800" y="1419246"/>
            <a:ext cx="5528953" cy="47135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6F9D15-1B71-483E-9322-3A08CE2AF7F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88765" y="1419246"/>
            <a:ext cx="5302436" cy="4713578"/>
          </a:xfrm>
          <a:prstGeom prst="rect">
            <a:avLst/>
          </a:prstGeom>
        </p:spPr>
      </p:pic>
    </p:spTree>
    <p:extLst>
      <p:ext uri="{BB962C8B-B14F-4D97-AF65-F5344CB8AC3E}">
        <p14:creationId xmlns:p14="http://schemas.microsoft.com/office/powerpoint/2010/main" val="3531967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B8B6-7FAE-4755-98FE-327C91A0605C}"/>
              </a:ext>
            </a:extLst>
          </p:cNvPr>
          <p:cNvSpPr>
            <a:spLocks noGrp="1"/>
          </p:cNvSpPr>
          <p:nvPr>
            <p:ph type="title"/>
          </p:nvPr>
        </p:nvSpPr>
        <p:spPr>
          <a:xfrm>
            <a:off x="508001" y="298862"/>
            <a:ext cx="10309226" cy="616858"/>
          </a:xfrm>
        </p:spPr>
        <p:txBody>
          <a:bodyPr>
            <a:normAutofit fontScale="90000"/>
          </a:bodyPr>
          <a:lstStyle/>
          <a:p>
            <a:r>
              <a:rPr lang="en-US" dirty="0">
                <a:latin typeface="Times New Roman" panose="02020603050405020304" pitchFamily="18" charset="0"/>
                <a:cs typeface="Times New Roman" panose="02020603050405020304" pitchFamily="18" charset="0"/>
              </a:rPr>
              <a:t>The Visualization for the Tree(With </a:t>
            </a:r>
            <a:r>
              <a:rPr lang="en-US" dirty="0" err="1">
                <a:latin typeface="Times New Roman" panose="02020603050405020304" pitchFamily="18" charset="0"/>
                <a:cs typeface="Times New Roman" panose="02020603050405020304" pitchFamily="18" charset="0"/>
              </a:rPr>
              <a:t>SMOte</a:t>
            </a:r>
            <a:r>
              <a:rPr lang="en-US" dirty="0">
                <a:latin typeface="Times New Roman" panose="02020603050405020304" pitchFamily="18" charset="0"/>
                <a:cs typeface="Times New Roman" panose="02020603050405020304" pitchFamily="18" charset="0"/>
              </a:rPr>
              <a:t>)</a:t>
            </a:r>
          </a:p>
        </p:txBody>
      </p:sp>
      <p:pic>
        <p:nvPicPr>
          <p:cNvPr id="23554" name="Picture 2">
            <a:extLst>
              <a:ext uri="{FF2B5EF4-FFF2-40B4-BE49-F238E27FC236}">
                <a16:creationId xmlns:a16="http://schemas.microsoft.com/office/drawing/2014/main" id="{8F4777AC-ABDD-4A09-9DDD-629F4525C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1069975"/>
            <a:ext cx="11610109" cy="548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572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6" name="Title 5">
            <a:extLst>
              <a:ext uri="{FF2B5EF4-FFF2-40B4-BE49-F238E27FC236}">
                <a16:creationId xmlns:a16="http://schemas.microsoft.com/office/drawing/2014/main" id="{F61FF1DC-B513-4B61-A0E1-F1008122A2A9}"/>
              </a:ext>
            </a:extLst>
          </p:cNvPr>
          <p:cNvSpPr>
            <a:spLocks noGrp="1"/>
          </p:cNvSpPr>
          <p:nvPr>
            <p:ph type="title"/>
          </p:nvPr>
        </p:nvSpPr>
        <p:spPr>
          <a:xfrm>
            <a:off x="512618" y="371880"/>
            <a:ext cx="10131425" cy="706582"/>
          </a:xfrm>
        </p:spPr>
        <p:txBody>
          <a:bodyPr>
            <a:normAutofit fontScale="90000"/>
          </a:bodyPr>
          <a:lstStyle/>
          <a:p>
            <a:r>
              <a:rPr lang="en-US" dirty="0">
                <a:latin typeface="Times New Roman" panose="02020603050405020304" pitchFamily="18" charset="0"/>
                <a:cs typeface="Times New Roman" panose="02020603050405020304" pitchFamily="18" charset="0"/>
              </a:rPr>
              <a:t>5. Support vector machine(SVM) (With SMOTE)</a:t>
            </a:r>
            <a:endParaRPr lang="en-US" dirty="0"/>
          </a:p>
        </p:txBody>
      </p:sp>
      <p:pic>
        <p:nvPicPr>
          <p:cNvPr id="10" name="Picture 8">
            <a:extLst>
              <a:ext uri="{FF2B5EF4-FFF2-40B4-BE49-F238E27FC236}">
                <a16:creationId xmlns:a16="http://schemas.microsoft.com/office/drawing/2014/main" id="{B9999B3F-BDEC-4251-BE50-E8781636A4B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6000" y="1336964"/>
            <a:ext cx="5640387" cy="4184071"/>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a:extLst>
              <a:ext uri="{FF2B5EF4-FFF2-40B4-BE49-F238E27FC236}">
                <a16:creationId xmlns:a16="http://schemas.microsoft.com/office/drawing/2014/main" id="{C7DC951A-3E94-4715-B287-7C32FF38E72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08710" y="1336963"/>
            <a:ext cx="5340926" cy="418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9FE1-68E6-4461-AD26-467AE94A1F53}"/>
              </a:ext>
            </a:extLst>
          </p:cNvPr>
          <p:cNvSpPr>
            <a:spLocks noGrp="1"/>
          </p:cNvSpPr>
          <p:nvPr>
            <p:ph type="title"/>
          </p:nvPr>
        </p:nvSpPr>
        <p:spPr>
          <a:xfrm>
            <a:off x="685801" y="671043"/>
            <a:ext cx="10131425" cy="1116194"/>
          </a:xfrm>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006A40C1-EF2B-42B2-8371-FDDEF28C3161}"/>
              </a:ext>
            </a:extLst>
          </p:cNvPr>
          <p:cNvSpPr>
            <a:spLocks noGrp="1"/>
          </p:cNvSpPr>
          <p:nvPr>
            <p:ph idx="1"/>
          </p:nvPr>
        </p:nvSpPr>
        <p:spPr>
          <a:xfrm>
            <a:off x="685801" y="1630017"/>
            <a:ext cx="11360425" cy="3510019"/>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mentioned in the description that, The data is already cleaned and preprocessed.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shape of the data is Row 863 Column 14.</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13 features and 1 label column (target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the training data, there is a column called (	Unnamed: 0) will be dropped.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Split the data into Train and Test by 80% for training to 20% for testing.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Normalize the data values using StandardScaler which most algorithms need that. </a:t>
            </a:r>
          </a:p>
        </p:txBody>
      </p:sp>
    </p:spTree>
    <p:extLst>
      <p:ext uri="{BB962C8B-B14F-4D97-AF65-F5344CB8AC3E}">
        <p14:creationId xmlns:p14="http://schemas.microsoft.com/office/powerpoint/2010/main" val="2478026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120053" y="6132824"/>
            <a:ext cx="4128655"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519042" y="6132824"/>
            <a:ext cx="2802242" cy="369332"/>
          </a:xfrm>
          <a:prstGeom prst="rect">
            <a:avLst/>
          </a:prstGeom>
          <a:noFill/>
        </p:spPr>
        <p:txBody>
          <a:bodyPr wrap="none" rtlCol="0">
            <a:spAutoFit/>
          </a:bodyPr>
          <a:lstStyle/>
          <a:p>
            <a:r>
              <a:rPr lang="en-US" dirty="0"/>
              <a:t>Before Applying The SMOTE</a:t>
            </a:r>
          </a:p>
        </p:txBody>
      </p:sp>
      <p:sp>
        <p:nvSpPr>
          <p:cNvPr id="10" name="Title 5">
            <a:extLst>
              <a:ext uri="{FF2B5EF4-FFF2-40B4-BE49-F238E27FC236}">
                <a16:creationId xmlns:a16="http://schemas.microsoft.com/office/drawing/2014/main" id="{D91A22C9-0073-421D-936D-7653F5B13959}"/>
              </a:ext>
            </a:extLst>
          </p:cNvPr>
          <p:cNvSpPr txBox="1">
            <a:spLocks/>
          </p:cNvSpPr>
          <p:nvPr/>
        </p:nvSpPr>
        <p:spPr>
          <a:xfrm>
            <a:off x="146360" y="153493"/>
            <a:ext cx="10131425" cy="706582"/>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5. Support vector machine(SVM) (With SMOTE)</a:t>
            </a:r>
            <a:endParaRPr lang="en-US" dirty="0"/>
          </a:p>
        </p:txBody>
      </p:sp>
      <p:graphicFrame>
        <p:nvGraphicFramePr>
          <p:cNvPr id="11" name="Object 10">
            <a:extLst>
              <a:ext uri="{FF2B5EF4-FFF2-40B4-BE49-F238E27FC236}">
                <a16:creationId xmlns:a16="http://schemas.microsoft.com/office/drawing/2014/main" id="{A12255A5-BC7A-4F25-827E-DADD6CEF5FAF}"/>
              </a:ext>
            </a:extLst>
          </p:cNvPr>
          <p:cNvGraphicFramePr>
            <a:graphicFrameLocks noChangeAspect="1"/>
          </p:cNvGraphicFramePr>
          <p:nvPr>
            <p:extLst>
              <p:ext uri="{D42A27DB-BD31-4B8C-83A1-F6EECF244321}">
                <p14:modId xmlns:p14="http://schemas.microsoft.com/office/powerpoint/2010/main" val="1499813338"/>
              </p:ext>
            </p:extLst>
          </p:nvPr>
        </p:nvGraphicFramePr>
        <p:xfrm>
          <a:off x="6348402" y="860074"/>
          <a:ext cx="5547095" cy="5272749"/>
        </p:xfrm>
        <a:graphic>
          <a:graphicData uri="http://schemas.openxmlformats.org/presentationml/2006/ole">
            <mc:AlternateContent xmlns:mc="http://schemas.openxmlformats.org/markup-compatibility/2006">
              <mc:Choice xmlns:v="urn:schemas-microsoft-com:vml" Requires="v">
                <p:oleObj spid="_x0000_s27715" name="Worksheet" r:id="rId3" imgW="4276770" imgH="4010230" progId="Excel.Sheet.12">
                  <p:embed/>
                </p:oleObj>
              </mc:Choice>
              <mc:Fallback>
                <p:oleObj name="Worksheet" r:id="rId3" imgW="4276770" imgH="4010230" progId="Excel.Sheet.12">
                  <p:embed/>
                  <p:pic>
                    <p:nvPicPr>
                      <p:cNvPr id="12" name="Object 11">
                        <a:extLst>
                          <a:ext uri="{FF2B5EF4-FFF2-40B4-BE49-F238E27FC236}">
                            <a16:creationId xmlns:a16="http://schemas.microsoft.com/office/drawing/2014/main" id="{E99663B5-3ADB-4657-9E26-1F7BB8D1342F}"/>
                          </a:ext>
                        </a:extLst>
                      </p:cNvPr>
                      <p:cNvPicPr/>
                      <p:nvPr/>
                    </p:nvPicPr>
                    <p:blipFill>
                      <a:blip r:embed="rId4"/>
                      <a:stretch>
                        <a:fillRect/>
                      </a:stretch>
                    </p:blipFill>
                    <p:spPr>
                      <a:xfrm>
                        <a:off x="6348402" y="860074"/>
                        <a:ext cx="5547095" cy="5272749"/>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D097935C-A82C-4981-ADEC-FCF7E1AF27C0}"/>
              </a:ext>
            </a:extLst>
          </p:cNvPr>
          <p:cNvGraphicFramePr>
            <a:graphicFrameLocks noChangeAspect="1"/>
          </p:cNvGraphicFramePr>
          <p:nvPr>
            <p:extLst>
              <p:ext uri="{D42A27DB-BD31-4B8C-83A1-F6EECF244321}">
                <p14:modId xmlns:p14="http://schemas.microsoft.com/office/powerpoint/2010/main" val="591238297"/>
              </p:ext>
            </p:extLst>
          </p:nvPr>
        </p:nvGraphicFramePr>
        <p:xfrm>
          <a:off x="296503" y="860074"/>
          <a:ext cx="5547095" cy="5272749"/>
        </p:xfrm>
        <a:graphic>
          <a:graphicData uri="http://schemas.openxmlformats.org/presentationml/2006/ole">
            <mc:AlternateContent xmlns:mc="http://schemas.openxmlformats.org/markup-compatibility/2006">
              <mc:Choice xmlns:v="urn:schemas-microsoft-com:vml" Requires="v">
                <p:oleObj spid="_x0000_s27716" name="Worksheet" r:id="rId5" imgW="4276770" imgH="4010230" progId="Excel.Sheet.12">
                  <p:embed/>
                </p:oleObj>
              </mc:Choice>
              <mc:Fallback>
                <p:oleObj name="Worksheet" r:id="rId5" imgW="4276770" imgH="4010230" progId="Excel.Sheet.12">
                  <p:embed/>
                  <p:pic>
                    <p:nvPicPr>
                      <p:cNvPr id="11" name="Object 10">
                        <a:extLst>
                          <a:ext uri="{FF2B5EF4-FFF2-40B4-BE49-F238E27FC236}">
                            <a16:creationId xmlns:a16="http://schemas.microsoft.com/office/drawing/2014/main" id="{A12255A5-BC7A-4F25-827E-DADD6CEF5FAF}"/>
                          </a:ext>
                        </a:extLst>
                      </p:cNvPr>
                      <p:cNvPicPr/>
                      <p:nvPr/>
                    </p:nvPicPr>
                    <p:blipFill>
                      <a:blip r:embed="rId6"/>
                      <a:stretch>
                        <a:fillRect/>
                      </a:stretch>
                    </p:blipFill>
                    <p:spPr>
                      <a:xfrm>
                        <a:off x="296503" y="860074"/>
                        <a:ext cx="5547095" cy="5272749"/>
                      </a:xfrm>
                      <a:prstGeom prst="rect">
                        <a:avLst/>
                      </a:prstGeom>
                    </p:spPr>
                  </p:pic>
                </p:oleObj>
              </mc:Fallback>
            </mc:AlternateContent>
          </a:graphicData>
        </a:graphic>
      </p:graphicFrame>
    </p:spTree>
    <p:extLst>
      <p:ext uri="{BB962C8B-B14F-4D97-AF65-F5344CB8AC3E}">
        <p14:creationId xmlns:p14="http://schemas.microsoft.com/office/powerpoint/2010/main" val="1000223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C74A61D-E289-456B-975E-E675F8556AB4}"/>
              </a:ext>
            </a:extLst>
          </p:cNvPr>
          <p:cNvGraphicFramePr>
            <a:graphicFrameLocks noGrp="1"/>
          </p:cNvGraphicFramePr>
          <p:nvPr>
            <p:extLst>
              <p:ext uri="{D42A27DB-BD31-4B8C-83A1-F6EECF244321}">
                <p14:modId xmlns:p14="http://schemas.microsoft.com/office/powerpoint/2010/main" val="127984267"/>
              </p:ext>
            </p:extLst>
          </p:nvPr>
        </p:nvGraphicFramePr>
        <p:xfrm>
          <a:off x="734290" y="1018308"/>
          <a:ext cx="10723419" cy="4842165"/>
        </p:xfrm>
        <a:graphic>
          <a:graphicData uri="http://schemas.openxmlformats.org/drawingml/2006/table">
            <a:tbl>
              <a:tblPr firstRow="1" bandRow="1">
                <a:tableStyleId>{5C22544A-7EE6-4342-B048-85BDC9FD1C3A}</a:tableStyleId>
              </a:tblPr>
              <a:tblGrid>
                <a:gridCol w="2189019">
                  <a:extLst>
                    <a:ext uri="{9D8B030D-6E8A-4147-A177-3AD203B41FA5}">
                      <a16:colId xmlns:a16="http://schemas.microsoft.com/office/drawing/2014/main" val="1049834011"/>
                    </a:ext>
                  </a:extLst>
                </a:gridCol>
                <a:gridCol w="4073236">
                  <a:extLst>
                    <a:ext uri="{9D8B030D-6E8A-4147-A177-3AD203B41FA5}">
                      <a16:colId xmlns:a16="http://schemas.microsoft.com/office/drawing/2014/main" val="1529564025"/>
                    </a:ext>
                  </a:extLst>
                </a:gridCol>
                <a:gridCol w="4461164">
                  <a:extLst>
                    <a:ext uri="{9D8B030D-6E8A-4147-A177-3AD203B41FA5}">
                      <a16:colId xmlns:a16="http://schemas.microsoft.com/office/drawing/2014/main" val="3982379407"/>
                    </a:ext>
                  </a:extLst>
                </a:gridCol>
              </a:tblGrid>
              <a:tr h="968433">
                <a:tc>
                  <a:txBody>
                    <a:bodyPr/>
                    <a:lstStyle/>
                    <a:p>
                      <a:pPr algn="ctr"/>
                      <a:r>
                        <a:rPr lang="en-US" dirty="0"/>
                        <a:t>Performance </a:t>
                      </a:r>
                    </a:p>
                  </a:txBody>
                  <a:tcPr anchor="ctr"/>
                </a:tc>
                <a:tc>
                  <a:txBody>
                    <a:bodyPr/>
                    <a:lstStyle/>
                    <a:p>
                      <a:pPr algn="ctr"/>
                      <a:r>
                        <a:rPr lang="en-US" dirty="0">
                          <a:latin typeface="Times New Roman" panose="02020603050405020304" pitchFamily="18" charset="0"/>
                          <a:cs typeface="Times New Roman" panose="02020603050405020304" pitchFamily="18" charset="0"/>
                        </a:rPr>
                        <a:t>SVM</a:t>
                      </a:r>
                      <a:r>
                        <a:rPr lang="en-US" dirty="0"/>
                        <a:t>(With SMOTE)</a:t>
                      </a:r>
                    </a:p>
                  </a:txBody>
                  <a:tcPr anchor="ctr"/>
                </a:tc>
                <a:tc>
                  <a:txBody>
                    <a:bodyPr/>
                    <a:lstStyle/>
                    <a:p>
                      <a:pPr algn="ctr"/>
                      <a:r>
                        <a:rPr lang="en-US" dirty="0">
                          <a:latin typeface="Times New Roman" panose="02020603050405020304" pitchFamily="18" charset="0"/>
                          <a:cs typeface="Times New Roman" panose="02020603050405020304" pitchFamily="18" charset="0"/>
                        </a:rPr>
                        <a:t>SVM</a:t>
                      </a:r>
                      <a:r>
                        <a:rPr lang="en-US" dirty="0"/>
                        <a:t>(Without SMOTE)</a:t>
                      </a:r>
                    </a:p>
                  </a:txBody>
                  <a:tcPr anchor="ctr"/>
                </a:tc>
                <a:extLst>
                  <a:ext uri="{0D108BD9-81ED-4DB2-BD59-A6C34878D82A}">
                    <a16:rowId xmlns:a16="http://schemas.microsoft.com/office/drawing/2014/main" val="66657387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Precision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a:t>
                      </a:r>
                      <a:r>
                        <a:rPr lang="en-US" sz="1800" b="0" i="0" u="none" strike="noStrike" kern="1200" baseline="0" dirty="0">
                          <a:solidFill>
                            <a:schemeClr val="dk1"/>
                          </a:solidFill>
                          <a:effectLst/>
                          <a:latin typeface="+mn-lt"/>
                          <a:ea typeface="+mn-ea"/>
                          <a:cs typeface="+mn-cs"/>
                        </a:rPr>
                        <a:t>99.3</a:t>
                      </a:r>
                      <a:r>
                        <a:rPr lang="en-US" sz="1800" b="0" i="0" u="none" strike="noStrike" kern="1200" baseline="0" dirty="0">
                          <a:solidFill>
                            <a:schemeClr val="dk1"/>
                          </a:solidFill>
                          <a:latin typeface="+mn-lt"/>
                          <a:ea typeface="+mn-ea"/>
                          <a:cs typeface="+mn-cs"/>
                        </a:rPr>
                        <a:t> % / 1 =&gt; 93.5%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98.7 % / 1 =&gt; 88.9 % 	</a:t>
                      </a:r>
                    </a:p>
                  </a:txBody>
                  <a:tcPr anchor="ctr"/>
                </a:tc>
                <a:extLst>
                  <a:ext uri="{0D108BD9-81ED-4DB2-BD59-A6C34878D82A}">
                    <a16:rowId xmlns:a16="http://schemas.microsoft.com/office/drawing/2014/main" val="1629241896"/>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Recall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99.3 % / 1 =&gt; 93.6 %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 &gt; 98.7% / 1 =&gt; 88.9 %	</a:t>
                      </a:r>
                    </a:p>
                  </a:txBody>
                  <a:tcPr anchor="ctr"/>
                </a:tc>
                <a:extLst>
                  <a:ext uri="{0D108BD9-81ED-4DB2-BD59-A6C34878D82A}">
                    <a16:rowId xmlns:a16="http://schemas.microsoft.com/office/drawing/2014/main" val="3442793341"/>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F1-score	</a:t>
                      </a:r>
                    </a:p>
                    <a:p>
                      <a:pPr algn="ct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96.4% / 1 =&gt; 96.3%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 =&gt; 98.7 % / 1 =&gt; 88.9%	</a:t>
                      </a:r>
                    </a:p>
                  </a:txBody>
                  <a:tcPr anchor="ctr"/>
                </a:tc>
                <a:extLst>
                  <a:ext uri="{0D108BD9-81ED-4DB2-BD59-A6C34878D82A}">
                    <a16:rowId xmlns:a16="http://schemas.microsoft.com/office/drawing/2014/main" val="2493959762"/>
                  </a:ext>
                </a:extLst>
              </a:tr>
              <a:tr h="9684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ROC/AUC	</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99.47%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99.5%</a:t>
                      </a:r>
                    </a:p>
                  </a:txBody>
                  <a:tcPr anchor="ctr"/>
                </a:tc>
                <a:extLst>
                  <a:ext uri="{0D108BD9-81ED-4DB2-BD59-A6C34878D82A}">
                    <a16:rowId xmlns:a16="http://schemas.microsoft.com/office/drawing/2014/main" val="3524244116"/>
                  </a:ext>
                </a:extLst>
              </a:tr>
            </a:tbl>
          </a:graphicData>
        </a:graphic>
      </p:graphicFrame>
    </p:spTree>
    <p:extLst>
      <p:ext uri="{BB962C8B-B14F-4D97-AF65-F5344CB8AC3E}">
        <p14:creationId xmlns:p14="http://schemas.microsoft.com/office/powerpoint/2010/main" val="3607028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302328" y="5763492"/>
            <a:ext cx="4059382" cy="369332"/>
          </a:xfrm>
          <a:prstGeom prst="rect">
            <a:avLst/>
          </a:prstGeom>
          <a:noFill/>
        </p:spPr>
        <p:txBody>
          <a:bodyPr wrap="square" rtlCol="0">
            <a:spAutoFit/>
          </a:bodyPr>
          <a:lstStyle/>
          <a:p>
            <a:r>
              <a:rPr lang="en-US" dirty="0"/>
              <a:t>After Applying The SMOTE(The Best)</a:t>
            </a:r>
          </a:p>
        </p:txBody>
      </p:sp>
      <p:sp>
        <p:nvSpPr>
          <p:cNvPr id="8" name="TextBox 7">
            <a:extLst>
              <a:ext uri="{FF2B5EF4-FFF2-40B4-BE49-F238E27FC236}">
                <a16:creationId xmlns:a16="http://schemas.microsoft.com/office/drawing/2014/main" id="{3876F355-E9BC-4A04-9140-ABADE424777F}"/>
              </a:ext>
            </a:extLst>
          </p:cNvPr>
          <p:cNvSpPr txBox="1"/>
          <p:nvPr/>
        </p:nvSpPr>
        <p:spPr>
          <a:xfrm>
            <a:off x="7451933" y="5763492"/>
            <a:ext cx="2802242" cy="369332"/>
          </a:xfrm>
          <a:prstGeom prst="rect">
            <a:avLst/>
          </a:prstGeom>
          <a:noFill/>
        </p:spPr>
        <p:txBody>
          <a:bodyPr wrap="none" rtlCol="0">
            <a:spAutoFit/>
          </a:bodyPr>
          <a:lstStyle/>
          <a:p>
            <a:r>
              <a:rPr lang="en-US" dirty="0"/>
              <a:t>Before Applying The SMOTE</a:t>
            </a:r>
          </a:p>
        </p:txBody>
      </p:sp>
      <p:sp>
        <p:nvSpPr>
          <p:cNvPr id="9" name="Title 5">
            <a:extLst>
              <a:ext uri="{FF2B5EF4-FFF2-40B4-BE49-F238E27FC236}">
                <a16:creationId xmlns:a16="http://schemas.microsoft.com/office/drawing/2014/main" id="{DE76C210-435D-41F5-BECF-F34F93A638EF}"/>
              </a:ext>
            </a:extLst>
          </p:cNvPr>
          <p:cNvSpPr>
            <a:spLocks noGrp="1"/>
          </p:cNvSpPr>
          <p:nvPr>
            <p:ph type="title"/>
          </p:nvPr>
        </p:nvSpPr>
        <p:spPr>
          <a:xfrm>
            <a:off x="414049" y="387922"/>
            <a:ext cx="10131425" cy="706582"/>
          </a:xfrm>
        </p:spPr>
        <p:txBody>
          <a:bodyPr>
            <a:normAutofit fontScale="90000"/>
          </a:bodyPr>
          <a:lstStyle/>
          <a:p>
            <a:r>
              <a:rPr lang="en-US" dirty="0">
                <a:latin typeface="Times New Roman" panose="02020603050405020304" pitchFamily="18" charset="0"/>
                <a:cs typeface="Times New Roman" panose="02020603050405020304" pitchFamily="18" charset="0"/>
              </a:rPr>
              <a:t>5. Support vector machine(SVM) (With SMOTE)</a:t>
            </a:r>
            <a:endParaRPr lang="en-US" dirty="0"/>
          </a:p>
        </p:txBody>
      </p:sp>
      <p:pic>
        <p:nvPicPr>
          <p:cNvPr id="11" name="Picture 6">
            <a:extLst>
              <a:ext uri="{FF2B5EF4-FFF2-40B4-BE49-F238E27FC236}">
                <a16:creationId xmlns:a16="http://schemas.microsoft.com/office/drawing/2014/main" id="{56E667F7-7921-43E3-A57D-A46220C1F5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05104" y="1246910"/>
            <a:ext cx="5295900" cy="44542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8E7B180-A2D3-456D-A73A-750B49DA09C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14049" y="1281546"/>
            <a:ext cx="5295900" cy="4419602"/>
          </a:xfrm>
          <a:prstGeom prst="rect">
            <a:avLst/>
          </a:prstGeom>
        </p:spPr>
      </p:pic>
    </p:spTree>
    <p:extLst>
      <p:ext uri="{BB962C8B-B14F-4D97-AF65-F5344CB8AC3E}">
        <p14:creationId xmlns:p14="http://schemas.microsoft.com/office/powerpoint/2010/main" val="2279081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BD01D-92C6-4970-99FC-0ED12F124CF7}"/>
              </a:ext>
            </a:extLst>
          </p:cNvPr>
          <p:cNvSpPr txBox="1"/>
          <p:nvPr/>
        </p:nvSpPr>
        <p:spPr>
          <a:xfrm>
            <a:off x="1644322" y="6213765"/>
            <a:ext cx="3869786" cy="369332"/>
          </a:xfrm>
          <a:prstGeom prst="rect">
            <a:avLst/>
          </a:prstGeom>
          <a:noFill/>
        </p:spPr>
        <p:txBody>
          <a:bodyPr wrap="square" rtlCol="0">
            <a:spAutoFit/>
          </a:bodyPr>
          <a:lstStyle/>
          <a:p>
            <a:r>
              <a:rPr lang="en-US" dirty="0"/>
              <a:t>After Applying The SMOTE </a:t>
            </a:r>
          </a:p>
        </p:txBody>
      </p:sp>
      <p:sp>
        <p:nvSpPr>
          <p:cNvPr id="8" name="TextBox 7">
            <a:extLst>
              <a:ext uri="{FF2B5EF4-FFF2-40B4-BE49-F238E27FC236}">
                <a16:creationId xmlns:a16="http://schemas.microsoft.com/office/drawing/2014/main" id="{3876F355-E9BC-4A04-9140-ABADE424777F}"/>
              </a:ext>
            </a:extLst>
          </p:cNvPr>
          <p:cNvSpPr txBox="1"/>
          <p:nvPr/>
        </p:nvSpPr>
        <p:spPr>
          <a:xfrm>
            <a:off x="7693480" y="6213766"/>
            <a:ext cx="4324431" cy="369332"/>
          </a:xfrm>
          <a:prstGeom prst="rect">
            <a:avLst/>
          </a:prstGeom>
          <a:noFill/>
        </p:spPr>
        <p:txBody>
          <a:bodyPr wrap="square" rtlCol="0">
            <a:spAutoFit/>
          </a:bodyPr>
          <a:lstStyle/>
          <a:p>
            <a:r>
              <a:rPr lang="en-US" dirty="0"/>
              <a:t>Before Applying The SMOTE</a:t>
            </a:r>
          </a:p>
        </p:txBody>
      </p:sp>
      <p:sp>
        <p:nvSpPr>
          <p:cNvPr id="10" name="TextBox 9">
            <a:extLst>
              <a:ext uri="{FF2B5EF4-FFF2-40B4-BE49-F238E27FC236}">
                <a16:creationId xmlns:a16="http://schemas.microsoft.com/office/drawing/2014/main" id="{760EFBD9-0449-4D29-B66E-59E981609DC6}"/>
              </a:ext>
            </a:extLst>
          </p:cNvPr>
          <p:cNvSpPr txBox="1"/>
          <p:nvPr/>
        </p:nvSpPr>
        <p:spPr>
          <a:xfrm>
            <a:off x="7812151"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99.5%</a:t>
            </a:r>
          </a:p>
        </p:txBody>
      </p:sp>
      <p:sp>
        <p:nvSpPr>
          <p:cNvPr id="11" name="TextBox 10">
            <a:extLst>
              <a:ext uri="{FF2B5EF4-FFF2-40B4-BE49-F238E27FC236}">
                <a16:creationId xmlns:a16="http://schemas.microsoft.com/office/drawing/2014/main" id="{8655CC75-D2C3-48A0-9DD3-389C0A104211}"/>
              </a:ext>
            </a:extLst>
          </p:cNvPr>
          <p:cNvSpPr txBox="1"/>
          <p:nvPr/>
        </p:nvSpPr>
        <p:spPr>
          <a:xfrm>
            <a:off x="1644322" y="938477"/>
            <a:ext cx="24037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AUC = 99.47%</a:t>
            </a:r>
          </a:p>
        </p:txBody>
      </p:sp>
      <p:sp>
        <p:nvSpPr>
          <p:cNvPr id="12" name="Title 5">
            <a:extLst>
              <a:ext uri="{FF2B5EF4-FFF2-40B4-BE49-F238E27FC236}">
                <a16:creationId xmlns:a16="http://schemas.microsoft.com/office/drawing/2014/main" id="{8C1836C5-410A-459F-91CF-09D5A7A81F9B}"/>
              </a:ext>
            </a:extLst>
          </p:cNvPr>
          <p:cNvSpPr>
            <a:spLocks noGrp="1"/>
          </p:cNvSpPr>
          <p:nvPr>
            <p:ph type="title"/>
          </p:nvPr>
        </p:nvSpPr>
        <p:spPr>
          <a:xfrm>
            <a:off x="488765" y="150953"/>
            <a:ext cx="10131425" cy="706582"/>
          </a:xfrm>
        </p:spPr>
        <p:txBody>
          <a:bodyPr>
            <a:normAutofit fontScale="90000"/>
          </a:bodyPr>
          <a:lstStyle/>
          <a:p>
            <a:r>
              <a:rPr lang="en-US" dirty="0">
                <a:latin typeface="Times New Roman" panose="02020603050405020304" pitchFamily="18" charset="0"/>
                <a:cs typeface="Times New Roman" panose="02020603050405020304" pitchFamily="18" charset="0"/>
              </a:rPr>
              <a:t>5. Support vector machine(SVM) (With SMOTE)</a:t>
            </a:r>
            <a:endParaRPr lang="en-US" dirty="0"/>
          </a:p>
        </p:txBody>
      </p:sp>
      <p:pic>
        <p:nvPicPr>
          <p:cNvPr id="13" name="Picture 9">
            <a:extLst>
              <a:ext uri="{FF2B5EF4-FFF2-40B4-BE49-F238E27FC236}">
                <a16:creationId xmlns:a16="http://schemas.microsoft.com/office/drawing/2014/main" id="{840D932B-491F-4279-8CB3-6F087A332C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345382" y="1482201"/>
            <a:ext cx="5533241" cy="4587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3454B6-226E-4180-88D3-9AC2F4B79A0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360001" y="1482201"/>
            <a:ext cx="5486618" cy="4587950"/>
          </a:xfrm>
          <a:prstGeom prst="rect">
            <a:avLst/>
          </a:prstGeom>
        </p:spPr>
      </p:pic>
    </p:spTree>
    <p:extLst>
      <p:ext uri="{BB962C8B-B14F-4D97-AF65-F5344CB8AC3E}">
        <p14:creationId xmlns:p14="http://schemas.microsoft.com/office/powerpoint/2010/main" val="41293110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CAF7-CE57-4E6D-A82A-D1BC3E85DE1F}"/>
              </a:ext>
            </a:extLst>
          </p:cNvPr>
          <p:cNvSpPr>
            <a:spLocks noGrp="1"/>
          </p:cNvSpPr>
          <p:nvPr>
            <p:ph type="title"/>
          </p:nvPr>
        </p:nvSpPr>
        <p:spPr>
          <a:xfrm>
            <a:off x="651164" y="240805"/>
            <a:ext cx="9708925" cy="798286"/>
          </a:xfrm>
        </p:spPr>
        <p:txBody>
          <a:bodyPr>
            <a:noAutofit/>
          </a:bodyPr>
          <a:lstStyle/>
          <a:p>
            <a:r>
              <a:rPr lang="en-US" sz="2400" dirty="0">
                <a:latin typeface="Times New Roman" panose="02020603050405020304" pitchFamily="18" charset="0"/>
                <a:cs typeface="Times New Roman" panose="02020603050405020304" pitchFamily="18" charset="0"/>
              </a:rPr>
              <a:t>Comparison between the five classifiers(with smote) </a:t>
            </a:r>
          </a:p>
        </p:txBody>
      </p:sp>
      <p:graphicFrame>
        <p:nvGraphicFramePr>
          <p:cNvPr id="4" name="Content Placeholder 3">
            <a:extLst>
              <a:ext uri="{FF2B5EF4-FFF2-40B4-BE49-F238E27FC236}">
                <a16:creationId xmlns:a16="http://schemas.microsoft.com/office/drawing/2014/main" id="{5D451501-96F5-457A-A730-A76BB1C7F65B}"/>
              </a:ext>
            </a:extLst>
          </p:cNvPr>
          <p:cNvGraphicFramePr>
            <a:graphicFrameLocks noGrp="1" noChangeAspect="1"/>
          </p:cNvGraphicFramePr>
          <p:nvPr>
            <p:ph idx="1"/>
            <p:extLst>
              <p:ext uri="{D42A27DB-BD31-4B8C-83A1-F6EECF244321}">
                <p14:modId xmlns:p14="http://schemas.microsoft.com/office/powerpoint/2010/main" val="1597658676"/>
              </p:ext>
            </p:extLst>
          </p:nvPr>
        </p:nvGraphicFramePr>
        <p:xfrm>
          <a:off x="650875" y="1177925"/>
          <a:ext cx="10834688" cy="5438775"/>
        </p:xfrm>
        <a:graphic>
          <a:graphicData uri="http://schemas.openxmlformats.org/presentationml/2006/ole">
            <mc:AlternateContent xmlns:mc="http://schemas.openxmlformats.org/markup-compatibility/2006">
              <mc:Choice xmlns:v="urn:schemas-microsoft-com:vml" Requires="v">
                <p:oleObj spid="_x0000_s31772" name="Worksheet" r:id="rId3" imgW="5448243" imgH="4581378" progId="Excel.Sheet.12">
                  <p:embed/>
                </p:oleObj>
              </mc:Choice>
              <mc:Fallback>
                <p:oleObj name="Worksheet" r:id="rId3" imgW="5448243" imgH="4581378" progId="Excel.Sheet.12">
                  <p:embed/>
                  <p:pic>
                    <p:nvPicPr>
                      <p:cNvPr id="4" name="Content Placeholder 3">
                        <a:extLst>
                          <a:ext uri="{FF2B5EF4-FFF2-40B4-BE49-F238E27FC236}">
                            <a16:creationId xmlns:a16="http://schemas.microsoft.com/office/drawing/2014/main" id="{5D451501-96F5-457A-A730-A76BB1C7F65B}"/>
                          </a:ext>
                        </a:extLst>
                      </p:cNvPr>
                      <p:cNvPicPr/>
                      <p:nvPr/>
                    </p:nvPicPr>
                    <p:blipFill>
                      <a:blip r:embed="rId4"/>
                      <a:stretch>
                        <a:fillRect/>
                      </a:stretch>
                    </p:blipFill>
                    <p:spPr>
                      <a:xfrm>
                        <a:off x="650875" y="1177925"/>
                        <a:ext cx="10834688" cy="5438775"/>
                      </a:xfrm>
                      <a:prstGeom prst="rect">
                        <a:avLst/>
                      </a:prstGeom>
                    </p:spPr>
                  </p:pic>
                </p:oleObj>
              </mc:Fallback>
            </mc:AlternateContent>
          </a:graphicData>
        </a:graphic>
      </p:graphicFrame>
    </p:spTree>
    <p:extLst>
      <p:ext uri="{BB962C8B-B14F-4D97-AF65-F5344CB8AC3E}">
        <p14:creationId xmlns:p14="http://schemas.microsoft.com/office/powerpoint/2010/main" val="3566046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12B0-3F30-400D-8B13-964D86B8C87E}"/>
              </a:ext>
            </a:extLst>
          </p:cNvPr>
          <p:cNvSpPr>
            <a:spLocks noGrp="1"/>
          </p:cNvSpPr>
          <p:nvPr>
            <p:ph type="title"/>
          </p:nvPr>
        </p:nvSpPr>
        <p:spPr>
          <a:xfrm>
            <a:off x="685801" y="609600"/>
            <a:ext cx="10131425" cy="870857"/>
          </a:xfrm>
        </p:spPr>
        <p:txBody>
          <a:bodyPr>
            <a:normAutofit/>
          </a:bodyPr>
          <a:lstStyle/>
          <a:p>
            <a:r>
              <a:rPr lang="en-US" dirty="0">
                <a:latin typeface="Times New Roman" panose="02020603050405020304" pitchFamily="18" charset="0"/>
                <a:cs typeface="Times New Roman" panose="02020603050405020304" pitchFamily="18" charset="0"/>
              </a:rPr>
              <a:t>The Best Model(with smote)</a:t>
            </a:r>
          </a:p>
        </p:txBody>
      </p:sp>
      <p:sp>
        <p:nvSpPr>
          <p:cNvPr id="3" name="Content Placeholder 2">
            <a:extLst>
              <a:ext uri="{FF2B5EF4-FFF2-40B4-BE49-F238E27FC236}">
                <a16:creationId xmlns:a16="http://schemas.microsoft.com/office/drawing/2014/main" id="{7EB3C165-E349-4F99-99D8-75C504DEC04B}"/>
              </a:ext>
            </a:extLst>
          </p:cNvPr>
          <p:cNvSpPr>
            <a:spLocks noGrp="1"/>
          </p:cNvSpPr>
          <p:nvPr>
            <p:ph idx="1"/>
          </p:nvPr>
        </p:nvSpPr>
        <p:spPr>
          <a:xfrm>
            <a:off x="685801" y="1480457"/>
            <a:ext cx="11230428" cy="3188525"/>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good news is that all models are above 92% accuracy.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visualization, we found that the SVM model </a:t>
            </a:r>
            <a:r>
              <a:rPr lang="en-US" b="1" dirty="0">
                <a:latin typeface="Times New Roman" panose="02020603050405020304" pitchFamily="18" charset="0"/>
                <a:cs typeface="Times New Roman" panose="02020603050405020304" pitchFamily="18" charset="0"/>
              </a:rPr>
              <a:t>has</a:t>
            </a:r>
            <a:r>
              <a:rPr lang="en-US" dirty="0">
                <a:latin typeface="Times New Roman" panose="02020603050405020304" pitchFamily="18" charset="0"/>
                <a:cs typeface="Times New Roman" panose="02020603050405020304" pitchFamily="18" charset="0"/>
              </a:rPr>
              <a:t> the highest one. Then Decision Tree with respect to</a:t>
            </a:r>
          </a:p>
          <a:p>
            <a:pPr lvl="1" algn="just">
              <a:buFont typeface="Wingdings" panose="05000000000000000000" pitchFamily="2" charset="2"/>
              <a:buChar char="§"/>
            </a:pPr>
            <a:r>
              <a:rPr lang="en-US" b="1" dirty="0"/>
              <a:t>Precision</a:t>
            </a:r>
          </a:p>
          <a:p>
            <a:pPr lvl="1" algn="just">
              <a:buFont typeface="Wingdings" panose="05000000000000000000" pitchFamily="2" charset="2"/>
              <a:buChar char="§"/>
            </a:pPr>
            <a:r>
              <a:rPr lang="en-US" b="1" dirty="0"/>
              <a:t>Recall</a:t>
            </a:r>
          </a:p>
          <a:p>
            <a:pPr lvl="1" algn="just">
              <a:buFont typeface="Wingdings" panose="05000000000000000000" pitchFamily="2" charset="2"/>
              <a:buChar char="§"/>
            </a:pPr>
            <a:r>
              <a:rPr lang="en-US" b="1" dirty="0"/>
              <a:t>F1: Score</a:t>
            </a:r>
          </a:p>
          <a:p>
            <a:pPr lvl="1" algn="just">
              <a:buFont typeface="Wingdings" panose="05000000000000000000" pitchFamily="2" charset="2"/>
              <a:buChar char="§"/>
            </a:pPr>
            <a:r>
              <a:rPr lang="en-US" b="1" dirty="0"/>
              <a:t>Area Under ROC Curve</a:t>
            </a:r>
            <a:r>
              <a:rPr lang="en-US" dirty="0"/>
              <a:t> (AUROC)</a:t>
            </a:r>
          </a:p>
          <a:p>
            <a:pPr marL="0" indent="0" algn="just">
              <a:buNone/>
            </a:pPr>
            <a:endParaRPr lang="en-US" b="1"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E4FE8535-0025-42F4-9FD5-1535F143B6E7}"/>
              </a:ext>
            </a:extLst>
          </p:cNvPr>
          <p:cNvGraphicFramePr/>
          <p:nvPr>
            <p:extLst>
              <p:ext uri="{D42A27DB-BD31-4B8C-83A1-F6EECF244321}">
                <p14:modId xmlns:p14="http://schemas.microsoft.com/office/powerpoint/2010/main" val="4161683926"/>
              </p:ext>
            </p:extLst>
          </p:nvPr>
        </p:nvGraphicFramePr>
        <p:xfrm>
          <a:off x="6301015" y="2604655"/>
          <a:ext cx="4159167" cy="1925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DD9E2F-FD3E-4B82-99CB-2EED49B76CCB}"/>
              </a:ext>
            </a:extLst>
          </p:cNvPr>
          <p:cNvSpPr txBox="1"/>
          <p:nvPr/>
        </p:nvSpPr>
        <p:spPr>
          <a:xfrm flipH="1">
            <a:off x="685801" y="5008211"/>
            <a:ext cx="1020664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Compared the performance of the models before and after applying SMOTE, The models have a big enhancement and high improvement specially in logistic regression.   </a:t>
            </a:r>
          </a:p>
        </p:txBody>
      </p:sp>
    </p:spTree>
    <p:extLst>
      <p:ext uri="{BB962C8B-B14F-4D97-AF65-F5344CB8AC3E}">
        <p14:creationId xmlns:p14="http://schemas.microsoft.com/office/powerpoint/2010/main" val="1801128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D27B-D04E-4E16-8C8F-FA708D12192D}"/>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8BF387C1-6E87-4C3B-983C-D3E4C49AC7FE}"/>
              </a:ext>
            </a:extLst>
          </p:cNvPr>
          <p:cNvSpPr>
            <a:spLocks noGrp="1"/>
          </p:cNvSpPr>
          <p:nvPr>
            <p:ph idx="1"/>
          </p:nvPr>
        </p:nvSpPr>
        <p:spPr/>
        <p:txBody>
          <a:bodyPr/>
          <a:lstStyle/>
          <a:p>
            <a:r>
              <a:rPr lang="en-US" dirty="0" err="1">
                <a:hlinkClick r:id="rId2"/>
              </a:rPr>
              <a:t>Sklearn</a:t>
            </a:r>
            <a:r>
              <a:rPr lang="en-US" dirty="0">
                <a:hlinkClick r:id="rId2"/>
              </a:rPr>
              <a:t> Documentation </a:t>
            </a:r>
            <a:r>
              <a:rPr lang="en-US" dirty="0"/>
              <a:t> </a:t>
            </a:r>
          </a:p>
          <a:p>
            <a:r>
              <a:rPr lang="en-US" dirty="0" err="1">
                <a:hlinkClick r:id="rId3"/>
              </a:rPr>
              <a:t>Stackoverflow</a:t>
            </a:r>
            <a:r>
              <a:rPr lang="en-US" dirty="0"/>
              <a:t> </a:t>
            </a:r>
          </a:p>
          <a:p>
            <a:r>
              <a:rPr lang="en-US" dirty="0" err="1">
                <a:hlinkClick r:id="rId2"/>
              </a:rPr>
              <a:t>scikit</a:t>
            </a:r>
            <a:r>
              <a:rPr lang="en-US" dirty="0">
                <a:hlinkClick r:id="rId2"/>
              </a:rPr>
              <a:t>-learn package</a:t>
            </a:r>
            <a:endParaRPr lang="ar-BH" dirty="0"/>
          </a:p>
          <a:p>
            <a:r>
              <a:rPr lang="en-US" u="sng" dirty="0">
                <a:solidFill>
                  <a:schemeClr val="accent1">
                    <a:lumMod val="60000"/>
                    <a:lumOff val="40000"/>
                  </a:schemeClr>
                </a:solidFill>
              </a:rPr>
              <a:t>Classification Report</a:t>
            </a:r>
            <a:r>
              <a:rPr lang="ar-BH" u="sng" dirty="0">
                <a:solidFill>
                  <a:schemeClr val="accent1">
                    <a:lumMod val="60000"/>
                    <a:lumOff val="40000"/>
                  </a:schemeClr>
                </a:solidFill>
              </a:rPr>
              <a:t>   </a:t>
            </a:r>
            <a:r>
              <a:rPr lang="en-US" u="sng" dirty="0">
                <a:solidFill>
                  <a:schemeClr val="accent1">
                    <a:lumMod val="60000"/>
                    <a:lumOff val="40000"/>
                  </a:schemeClr>
                </a:solidFill>
              </a:rPr>
              <a:t> from  </a:t>
            </a:r>
            <a:r>
              <a:rPr lang="en-US" u="sng" dirty="0" err="1">
                <a:solidFill>
                  <a:schemeClr val="accent1">
                    <a:lumMod val="60000"/>
                    <a:lumOff val="40000"/>
                  </a:schemeClr>
                </a:solidFill>
              </a:rPr>
              <a:t>yellowbrick.classifier</a:t>
            </a:r>
            <a:r>
              <a:rPr lang="en-US" u="sng" dirty="0">
                <a:solidFill>
                  <a:schemeClr val="accent1">
                    <a:lumMod val="60000"/>
                    <a:lumOff val="40000"/>
                  </a:schemeClr>
                </a:solidFill>
              </a:rPr>
              <a:t> </a:t>
            </a:r>
          </a:p>
          <a:p>
            <a:endParaRPr lang="en-US" dirty="0"/>
          </a:p>
        </p:txBody>
      </p:sp>
    </p:spTree>
    <p:extLst>
      <p:ext uri="{BB962C8B-B14F-4D97-AF65-F5344CB8AC3E}">
        <p14:creationId xmlns:p14="http://schemas.microsoft.com/office/powerpoint/2010/main" val="24759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0C2C-5315-4958-B515-836A6275447B}"/>
              </a:ext>
            </a:extLst>
          </p:cNvPr>
          <p:cNvSpPr>
            <a:spLocks noGrp="1"/>
          </p:cNvSpPr>
          <p:nvPr>
            <p:ph type="title"/>
          </p:nvPr>
        </p:nvSpPr>
        <p:spPr>
          <a:xfrm>
            <a:off x="665019" y="997524"/>
            <a:ext cx="10131425" cy="651164"/>
          </a:xfrm>
        </p:spPr>
        <p:txBody>
          <a:bodyPr/>
          <a:lstStyle/>
          <a:p>
            <a:r>
              <a:rPr lang="en-US" dirty="0">
                <a:latin typeface="Times New Roman" panose="02020603050405020304" pitchFamily="18" charset="0"/>
                <a:cs typeface="Times New Roman" panose="02020603050405020304" pitchFamily="18" charset="0"/>
              </a:rPr>
              <a:t>Models to analysis the project </a:t>
            </a:r>
          </a:p>
        </p:txBody>
      </p:sp>
      <p:sp>
        <p:nvSpPr>
          <p:cNvPr id="3" name="Content Placeholder 2">
            <a:extLst>
              <a:ext uri="{FF2B5EF4-FFF2-40B4-BE49-F238E27FC236}">
                <a16:creationId xmlns:a16="http://schemas.microsoft.com/office/drawing/2014/main" id="{8D5C3887-BDE0-4AEF-A4DE-8B4386F0D69A}"/>
              </a:ext>
            </a:extLst>
          </p:cNvPr>
          <p:cNvSpPr>
            <a:spLocks noGrp="1"/>
          </p:cNvSpPr>
          <p:nvPr>
            <p:ph idx="1"/>
          </p:nvPr>
        </p:nvSpPr>
        <p:spPr>
          <a:xfrm>
            <a:off x="665018" y="1981199"/>
            <a:ext cx="10131425" cy="3463637"/>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You need to design the following classifiers: </a:t>
            </a:r>
          </a:p>
          <a:p>
            <a:pPr marL="692150" indent="-234950"/>
            <a:r>
              <a:rPr lang="en-US" dirty="0">
                <a:latin typeface="Times New Roman" panose="02020603050405020304" pitchFamily="18" charset="0"/>
                <a:cs typeface="Times New Roman" panose="02020603050405020304" pitchFamily="18" charset="0"/>
              </a:rPr>
              <a:t>1. K-Nearest Neighbors (Without SMOTE and With SMOTE)</a:t>
            </a:r>
          </a:p>
          <a:p>
            <a:pPr marL="692150" indent="-234950"/>
            <a:r>
              <a:rPr lang="en-US" dirty="0">
                <a:latin typeface="Times New Roman" panose="02020603050405020304" pitchFamily="18" charset="0"/>
                <a:cs typeface="Times New Roman" panose="02020603050405020304" pitchFamily="18" charset="0"/>
              </a:rPr>
              <a:t>2. Logistic Regression (Without SMOTE and With SMOTE)</a:t>
            </a:r>
          </a:p>
          <a:p>
            <a:pPr marL="692150" indent="-234950"/>
            <a:r>
              <a:rPr lang="en-US" dirty="0">
                <a:latin typeface="Times New Roman" panose="02020603050405020304" pitchFamily="18" charset="0"/>
                <a:cs typeface="Times New Roman" panose="02020603050405020304" pitchFamily="18" charset="0"/>
              </a:rPr>
              <a:t>3. Naïve Bayes (Without SMOTE and With SMOTE)</a:t>
            </a:r>
          </a:p>
          <a:p>
            <a:pPr marL="692150" indent="-234950"/>
            <a:r>
              <a:rPr lang="en-US" dirty="0">
                <a:latin typeface="Times New Roman" panose="02020603050405020304" pitchFamily="18" charset="0"/>
                <a:cs typeface="Times New Roman" panose="02020603050405020304" pitchFamily="18" charset="0"/>
              </a:rPr>
              <a:t>4. Decision Trees (Without SMOTE and With SMOTE)</a:t>
            </a:r>
          </a:p>
          <a:p>
            <a:pPr marL="692150" indent="-234950"/>
            <a:r>
              <a:rPr lang="en-US" dirty="0">
                <a:latin typeface="Times New Roman" panose="02020603050405020304" pitchFamily="18" charset="0"/>
                <a:cs typeface="Times New Roman" panose="02020603050405020304" pitchFamily="18" charset="0"/>
              </a:rPr>
              <a:t>5. Support Vector Machines (Without SMOTE and With SMOTE)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each classifier, find the optimal hyperparameters. </a:t>
            </a:r>
          </a:p>
        </p:txBody>
      </p:sp>
    </p:spTree>
    <p:extLst>
      <p:ext uri="{BB962C8B-B14F-4D97-AF65-F5344CB8AC3E}">
        <p14:creationId xmlns:p14="http://schemas.microsoft.com/office/powerpoint/2010/main" val="177503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D97E-4094-4513-9A3C-DF32EEE43EFA}"/>
              </a:ext>
            </a:extLst>
          </p:cNvPr>
          <p:cNvSpPr>
            <a:spLocks noGrp="1"/>
          </p:cNvSpPr>
          <p:nvPr>
            <p:ph type="title"/>
          </p:nvPr>
        </p:nvSpPr>
        <p:spPr>
          <a:xfrm>
            <a:off x="685801" y="571500"/>
            <a:ext cx="10131425" cy="869374"/>
          </a:xfrm>
        </p:spPr>
        <p:txBody>
          <a:bodyPr>
            <a:normAutofit/>
          </a:bodyPr>
          <a:lstStyle/>
          <a:p>
            <a:r>
              <a:rPr lang="en-US" sz="2800" dirty="0">
                <a:latin typeface="Times New Roman" panose="02020603050405020304" pitchFamily="18" charset="0"/>
                <a:cs typeface="Times New Roman" panose="02020603050405020304" pitchFamily="18" charset="0"/>
              </a:rPr>
              <a:t>The Optimal Hyperparameters For each classifier</a:t>
            </a:r>
          </a:p>
        </p:txBody>
      </p:sp>
      <p:sp>
        <p:nvSpPr>
          <p:cNvPr id="3" name="Content Placeholder 2">
            <a:extLst>
              <a:ext uri="{FF2B5EF4-FFF2-40B4-BE49-F238E27FC236}">
                <a16:creationId xmlns:a16="http://schemas.microsoft.com/office/drawing/2014/main" id="{8FF07BB5-3C62-4CDD-BC9B-4F6C46D69159}"/>
              </a:ext>
            </a:extLst>
          </p:cNvPr>
          <p:cNvSpPr>
            <a:spLocks noGrp="1"/>
          </p:cNvSpPr>
          <p:nvPr>
            <p:ph idx="1"/>
          </p:nvPr>
        </p:nvSpPr>
        <p:spPr>
          <a:xfrm>
            <a:off x="685801" y="1440874"/>
            <a:ext cx="10469879" cy="4253344"/>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used GridSearchCV to find the optimal hyperparameters.</a:t>
            </a:r>
            <a:endParaRPr lang="en-US"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a:t>
            </a:r>
            <a:r>
              <a:rPr lang="en-US" b="0" i="0" dirty="0">
                <a:effectLst/>
                <a:latin typeface="Times New Roman" panose="02020603050405020304" pitchFamily="18" charset="0"/>
                <a:cs typeface="Times New Roman" panose="02020603050405020304" pitchFamily="18" charset="0"/>
              </a:rPr>
              <a:t>hat is grid search? </a:t>
            </a:r>
          </a:p>
          <a:p>
            <a:pPr marL="401638" lvl="1" indent="-166688"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idea that hyperparameter tuning using (scikit-learn’s GridSearchCV) was the greatest invention of all time.</a:t>
            </a:r>
          </a:p>
          <a:p>
            <a:pPr marL="401638" lvl="1" indent="-166688"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runs through all the different parameters that is fed into the parameter grid and produces the best combination of parameters, based on a scoring metric of your choice (Accuracy, F1, etc.).</a:t>
            </a:r>
            <a:r>
              <a:rPr lang="en-US" b="0" i="0" dirty="0">
                <a:effectLst/>
                <a:latin typeface="Times New Roman" panose="02020603050405020304" pitchFamily="18" charset="0"/>
                <a:cs typeface="Times New Roman" panose="02020603050405020304" pitchFamily="18" charset="0"/>
              </a:rPr>
              <a:t> </a:t>
            </a:r>
          </a:p>
          <a:p>
            <a:pPr marL="285750" lvl="1"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parameters in GridSearchCv are :</a:t>
            </a:r>
          </a:p>
          <a:p>
            <a:pPr marL="401638" indent="-179388" algn="just"/>
            <a:r>
              <a:rPr lang="en-US" sz="1600" b="1" u="sng" dirty="0">
                <a:latin typeface="Times New Roman" panose="02020603050405020304" pitchFamily="18" charset="0"/>
                <a:cs typeface="Times New Roman" panose="02020603050405020304" pitchFamily="18" charset="0"/>
              </a:rPr>
              <a:t>estimator</a:t>
            </a:r>
            <a:r>
              <a:rPr lang="en-US" sz="1600" dirty="0">
                <a:latin typeface="Times New Roman" panose="02020603050405020304" pitchFamily="18" charset="0"/>
                <a:cs typeface="Times New Roman" panose="02020603050405020304" pitchFamily="18" charset="0"/>
              </a:rPr>
              <a:t>: estimator object being used.</a:t>
            </a:r>
          </a:p>
          <a:p>
            <a:pPr marL="401638" indent="-179388" algn="just"/>
            <a:r>
              <a:rPr lang="en-US" sz="1600" b="1" u="sng" dirty="0">
                <a:latin typeface="Times New Roman" panose="02020603050405020304" pitchFamily="18" charset="0"/>
                <a:cs typeface="Times New Roman" panose="02020603050405020304" pitchFamily="18" charset="0"/>
              </a:rPr>
              <a:t>param_grid</a:t>
            </a:r>
            <a:r>
              <a:rPr lang="en-US" sz="1600" dirty="0">
                <a:latin typeface="Times New Roman" panose="02020603050405020304" pitchFamily="18" charset="0"/>
                <a:cs typeface="Times New Roman" panose="02020603050405020304" pitchFamily="18" charset="0"/>
              </a:rPr>
              <a:t>: dictionary that contains all of the parameters to try.</a:t>
            </a:r>
          </a:p>
          <a:p>
            <a:pPr marL="401638" indent="-179388" algn="just"/>
            <a:r>
              <a:rPr lang="en-US" sz="1600" b="1" u="sng" dirty="0">
                <a:latin typeface="Times New Roman" panose="02020603050405020304" pitchFamily="18" charset="0"/>
                <a:cs typeface="Times New Roman" panose="02020603050405020304" pitchFamily="18" charset="0"/>
              </a:rPr>
              <a:t>scoring</a:t>
            </a:r>
            <a:r>
              <a:rPr lang="en-US" sz="1600" dirty="0">
                <a:latin typeface="Times New Roman" panose="02020603050405020304" pitchFamily="18" charset="0"/>
                <a:cs typeface="Times New Roman" panose="02020603050405020304" pitchFamily="18" charset="0"/>
              </a:rPr>
              <a:t>: evaluation metric to use when ranking results.</a:t>
            </a:r>
          </a:p>
          <a:p>
            <a:pPr marL="401638" indent="-179388" algn="just"/>
            <a:r>
              <a:rPr lang="en-US" sz="1600" b="1" u="sng" dirty="0">
                <a:latin typeface="Times New Roman" panose="02020603050405020304" pitchFamily="18" charset="0"/>
                <a:cs typeface="Times New Roman" panose="02020603050405020304" pitchFamily="18" charset="0"/>
              </a:rPr>
              <a:t>cv</a:t>
            </a:r>
            <a:r>
              <a:rPr lang="en-US" sz="1600" dirty="0">
                <a:latin typeface="Times New Roman" panose="02020603050405020304" pitchFamily="18" charset="0"/>
                <a:cs typeface="Times New Roman" panose="02020603050405020304" pitchFamily="18" charset="0"/>
              </a:rPr>
              <a:t>: cross-validation, the number of cv folds for each combination of parameters.</a:t>
            </a:r>
          </a:p>
          <a:p>
            <a:pPr marL="401638" lvl="1" indent="-166688"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0467-EBB0-4002-B8B7-E7A5F0401898}"/>
              </a:ext>
            </a:extLst>
          </p:cNvPr>
          <p:cNvSpPr>
            <a:spLocks noGrp="1"/>
          </p:cNvSpPr>
          <p:nvPr>
            <p:ph type="title"/>
          </p:nvPr>
        </p:nvSpPr>
        <p:spPr>
          <a:xfrm>
            <a:off x="685801" y="498765"/>
            <a:ext cx="10131425" cy="720436"/>
          </a:xfrm>
        </p:spPr>
        <p:txBody>
          <a:bodyPr>
            <a:noAutofit/>
          </a:bodyPr>
          <a:lstStyle/>
          <a:p>
            <a:r>
              <a:rPr lang="en-US" sz="2400" dirty="0">
                <a:latin typeface="Times New Roman" panose="02020603050405020304" pitchFamily="18" charset="0"/>
                <a:cs typeface="Times New Roman" panose="02020603050405020304" pitchFamily="18" charset="0"/>
              </a:rPr>
              <a:t>performance of all classifiers using different metrics</a:t>
            </a:r>
          </a:p>
        </p:txBody>
      </p:sp>
      <p:sp>
        <p:nvSpPr>
          <p:cNvPr id="3" name="Content Placeholder 2">
            <a:extLst>
              <a:ext uri="{FF2B5EF4-FFF2-40B4-BE49-F238E27FC236}">
                <a16:creationId xmlns:a16="http://schemas.microsoft.com/office/drawing/2014/main" id="{B918BCFC-C73B-458A-9C38-0BBEA65478A4}"/>
              </a:ext>
            </a:extLst>
          </p:cNvPr>
          <p:cNvSpPr>
            <a:spLocks noGrp="1"/>
          </p:cNvSpPr>
          <p:nvPr>
            <p:ph idx="1"/>
          </p:nvPr>
        </p:nvSpPr>
        <p:spPr>
          <a:xfrm>
            <a:off x="685801" y="1385455"/>
            <a:ext cx="10131425" cy="4405745"/>
          </a:xfrm>
        </p:spPr>
        <p:txBody>
          <a:bodyPr>
            <a:normAutofit/>
          </a:bodyPr>
          <a:lstStyle/>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Confusion Matrix</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table showing correct predictions and types of incorrect predictions.</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Precision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number of true positives divided by all positive predictions. Precision is also called Positive Predictive Value. It is a measure of a classifier’s exactness. Low precision indicates a high number of false positives.</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Recall</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number of true positives divided by the number of positive values in the test data. The recall is also called Sensitivity or the True Positive Rate. It is a measure of a classifier’s completeness. Low recall indicates a high number of false negatives.</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F1: Score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weighted average of precision and recall.</a:t>
            </a:r>
          </a:p>
          <a:p>
            <a:pPr algn="just">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Area Under ROC Curve</a:t>
            </a:r>
            <a:r>
              <a:rPr lang="en-US" u="sng" dirty="0">
                <a:latin typeface="Times New Roman" panose="02020603050405020304" pitchFamily="18" charset="0"/>
                <a:cs typeface="Times New Roman" panose="02020603050405020304" pitchFamily="18" charset="0"/>
              </a:rPr>
              <a:t> (AUROC): </a:t>
            </a:r>
            <a:r>
              <a:rPr lang="en-US" dirty="0">
                <a:latin typeface="Times New Roman" panose="02020603050405020304" pitchFamily="18" charset="0"/>
                <a:cs typeface="Times New Roman" panose="02020603050405020304" pitchFamily="18" charset="0"/>
              </a:rPr>
              <a:t>AUROC represents the likelihood of your model distinguishing observations from two classes.</a:t>
            </a:r>
          </a:p>
        </p:txBody>
      </p:sp>
    </p:spTree>
    <p:extLst>
      <p:ext uri="{BB962C8B-B14F-4D97-AF65-F5344CB8AC3E}">
        <p14:creationId xmlns:p14="http://schemas.microsoft.com/office/powerpoint/2010/main" val="409557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9A2-DA2F-41A2-92B5-75866BF28E0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1. K-Nearest Neighbors (Without SMOTE)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graphicFrame>
        <p:nvGraphicFramePr>
          <p:cNvPr id="4" name="Table 4">
            <a:extLst>
              <a:ext uri="{FF2B5EF4-FFF2-40B4-BE49-F238E27FC236}">
                <a16:creationId xmlns:a16="http://schemas.microsoft.com/office/drawing/2014/main" id="{534C5A23-86B7-4430-8AB0-4E0DD2E6DF8C}"/>
              </a:ext>
            </a:extLst>
          </p:cNvPr>
          <p:cNvGraphicFramePr>
            <a:graphicFrameLocks noGrp="1"/>
          </p:cNvGraphicFramePr>
          <p:nvPr>
            <p:ph idx="1"/>
            <p:extLst>
              <p:ext uri="{D42A27DB-BD31-4B8C-83A1-F6EECF244321}">
                <p14:modId xmlns:p14="http://schemas.microsoft.com/office/powerpoint/2010/main" val="806044782"/>
              </p:ext>
            </p:extLst>
          </p:nvPr>
        </p:nvGraphicFramePr>
        <p:xfrm>
          <a:off x="886691" y="1884217"/>
          <a:ext cx="10088877" cy="4605252"/>
        </p:xfrm>
        <a:graphic>
          <a:graphicData uri="http://schemas.openxmlformats.org/drawingml/2006/table">
            <a:tbl>
              <a:tblPr firstRow="1" bandRow="1">
                <a:tableStyleId>{5C22544A-7EE6-4342-B048-85BDC9FD1C3A}</a:tableStyleId>
              </a:tblPr>
              <a:tblGrid>
                <a:gridCol w="2220665">
                  <a:extLst>
                    <a:ext uri="{9D8B030D-6E8A-4147-A177-3AD203B41FA5}">
                      <a16:colId xmlns:a16="http://schemas.microsoft.com/office/drawing/2014/main" val="3925472822"/>
                    </a:ext>
                  </a:extLst>
                </a:gridCol>
                <a:gridCol w="3803183">
                  <a:extLst>
                    <a:ext uri="{9D8B030D-6E8A-4147-A177-3AD203B41FA5}">
                      <a16:colId xmlns:a16="http://schemas.microsoft.com/office/drawing/2014/main" val="3991274438"/>
                    </a:ext>
                  </a:extLst>
                </a:gridCol>
                <a:gridCol w="4065029">
                  <a:extLst>
                    <a:ext uri="{9D8B030D-6E8A-4147-A177-3AD203B41FA5}">
                      <a16:colId xmlns:a16="http://schemas.microsoft.com/office/drawing/2014/main" val="110864301"/>
                    </a:ext>
                  </a:extLst>
                </a:gridCol>
              </a:tblGrid>
              <a:tr h="554182">
                <a:tc>
                  <a:txBody>
                    <a:bodyPr/>
                    <a:lstStyle/>
                    <a:p>
                      <a:pPr algn="ct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KNN </a:t>
                      </a:r>
                    </a:p>
                  </a:txBody>
                  <a:tcPr anchor="ctr"/>
                </a:tc>
                <a:tc>
                  <a:txBody>
                    <a:bodyPr/>
                    <a:lstStyle/>
                    <a:p>
                      <a:pPr algn="ctr"/>
                      <a:r>
                        <a:rPr lang="en-US" dirty="0">
                          <a:solidFill>
                            <a:schemeClr val="tx1">
                              <a:lumMod val="85000"/>
                              <a:lumOff val="15000"/>
                            </a:schemeClr>
                          </a:solidFill>
                          <a:latin typeface="Times New Roman" panose="02020603050405020304" pitchFamily="18" charset="0"/>
                          <a:cs typeface="Times New Roman" panose="02020603050405020304" pitchFamily="18" charset="0"/>
                        </a:rPr>
                        <a:t>KNN with Best parameters </a:t>
                      </a:r>
                    </a:p>
                  </a:txBody>
                  <a:tcPr anchor="ctr"/>
                </a:tc>
                <a:extLst>
                  <a:ext uri="{0D108BD9-81ED-4DB2-BD59-A6C34878D82A}">
                    <a16:rowId xmlns:a16="http://schemas.microsoft.com/office/drawing/2014/main" val="3665172351"/>
                  </a:ext>
                </a:extLst>
              </a:tr>
              <a:tr h="636376">
                <a:tc>
                  <a:txBody>
                    <a:bodyPr/>
                    <a:lstStyle/>
                    <a:p>
                      <a:pPr algn="ctr"/>
                      <a:r>
                        <a:rPr lang="en-US" dirty="0">
                          <a:latin typeface="Times New Roman" panose="02020603050405020304" pitchFamily="18" charset="0"/>
                          <a:cs typeface="Times New Roman" panose="02020603050405020304" pitchFamily="18" charset="0"/>
                        </a:rPr>
                        <a:t>Data Splitting</a:t>
                      </a:r>
                    </a:p>
                  </a:txBody>
                  <a:tcPr anchor="ctr"/>
                </a:tc>
                <a:tc>
                  <a:txBody>
                    <a:bodyPr/>
                    <a:lstStyle/>
                    <a:p>
                      <a:pPr algn="ctr"/>
                      <a:r>
                        <a:rPr lang="en-US" dirty="0">
                          <a:latin typeface="Times New Roman" panose="02020603050405020304" pitchFamily="18" charset="0"/>
                          <a:cs typeface="Times New Roman" panose="02020603050405020304" pitchFamily="18" charset="0"/>
                        </a:rPr>
                        <a:t>Training = 80 % </a:t>
                      </a:r>
                    </a:p>
                    <a:p>
                      <a:pPr algn="ctr"/>
                      <a:r>
                        <a:rPr lang="en-US" dirty="0">
                          <a:latin typeface="Times New Roman" panose="02020603050405020304" pitchFamily="18" charset="0"/>
                          <a:cs typeface="Times New Roman" panose="02020603050405020304" pitchFamily="18" charset="0"/>
                        </a:rPr>
                        <a:t>Testing = 20 %</a:t>
                      </a:r>
                    </a:p>
                  </a:txBody>
                  <a:tcPr anchor="ctr"/>
                </a:tc>
                <a:tc>
                  <a:txBody>
                    <a:bodyPr/>
                    <a:lstStyle/>
                    <a:p>
                      <a:pPr algn="ct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Cv</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10 </a:t>
                      </a:r>
                    </a:p>
                  </a:txBody>
                  <a:tcPr anchor="ctr"/>
                </a:tc>
                <a:extLst>
                  <a:ext uri="{0D108BD9-81ED-4DB2-BD59-A6C34878D82A}">
                    <a16:rowId xmlns:a16="http://schemas.microsoft.com/office/drawing/2014/main" val="747167320"/>
                  </a:ext>
                </a:extLst>
              </a:tr>
              <a:tr h="636376">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Hyperparameters </a:t>
                      </a:r>
                    </a:p>
                  </a:txBody>
                  <a:tcPr anchor="ctr"/>
                </a:tc>
                <a:tc>
                  <a:txBody>
                    <a:bodyPr/>
                    <a:lstStyle/>
                    <a:p>
                      <a:pPr algn="ctr"/>
                      <a:r>
                        <a:rPr lang="en-US" dirty="0">
                          <a:latin typeface="Times New Roman" panose="02020603050405020304" pitchFamily="18" charset="0"/>
                          <a:cs typeface="Times New Roman" panose="02020603050405020304" pitchFamily="18" charset="0"/>
                        </a:rPr>
                        <a:t>'n_neighbors': [1, 2, 3, 4, 5, 6, 7, 8, 9, 10, 11, 12, 13, 14]}</a:t>
                      </a:r>
                    </a:p>
                  </a:txBody>
                  <a:tcPr anchor="ctr"/>
                </a:tc>
                <a:tc>
                  <a:txBody>
                    <a:bodyPr/>
                    <a:lstStyle/>
                    <a:p>
                      <a:pPr algn="ctr"/>
                      <a:r>
                        <a:rPr lang="en-US" dirty="0">
                          <a:latin typeface="Times New Roman" panose="02020603050405020304" pitchFamily="18" charset="0"/>
                          <a:cs typeface="Times New Roman" panose="02020603050405020304" pitchFamily="18" charset="0"/>
                        </a:rPr>
                        <a:t>N_Neighbors =  6</a:t>
                      </a:r>
                    </a:p>
                  </a:txBody>
                  <a:tcPr anchor="ctr"/>
                </a:tc>
                <a:extLst>
                  <a:ext uri="{0D108BD9-81ED-4DB2-BD59-A6C34878D82A}">
                    <a16:rowId xmlns:a16="http://schemas.microsoft.com/office/drawing/2014/main" val="4147773146"/>
                  </a:ext>
                </a:extLst>
              </a:tr>
              <a:tr h="554182">
                <a:tc vMerge="1">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Metric =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minkowski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Metric =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minkowski</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txBody>
                  <a:tcPr anchor="ctr"/>
                </a:tc>
                <a:extLst>
                  <a:ext uri="{0D108BD9-81ED-4DB2-BD59-A6C34878D82A}">
                    <a16:rowId xmlns:a16="http://schemas.microsoft.com/office/drawing/2014/main" val="3434671584"/>
                  </a:ext>
                </a:extLst>
              </a:tr>
              <a:tr h="554182">
                <a:tc vMerge="1">
                  <a:txBody>
                    <a:bodyPr/>
                    <a:lstStyle/>
                    <a:p>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P = 2</a:t>
                      </a:r>
                    </a:p>
                  </a:txBody>
                  <a:tcPr anchor="ctr"/>
                </a:tc>
                <a:tc>
                  <a:txBody>
                    <a:bodyPr/>
                    <a:lstStyle/>
                    <a:p>
                      <a:pPr algn="ctr"/>
                      <a:r>
                        <a:rPr lang="en-US" dirty="0">
                          <a:latin typeface="Times New Roman" panose="02020603050405020304" pitchFamily="18" charset="0"/>
                          <a:cs typeface="Times New Roman" panose="02020603050405020304" pitchFamily="18" charset="0"/>
                        </a:rPr>
                        <a:t>P = 2</a:t>
                      </a:r>
                    </a:p>
                  </a:txBody>
                  <a:tcPr anchor="ctr"/>
                </a:tc>
                <a:extLst>
                  <a:ext uri="{0D108BD9-81ED-4DB2-BD59-A6C34878D82A}">
                    <a16:rowId xmlns:a16="http://schemas.microsoft.com/office/drawing/2014/main" val="968331703"/>
                  </a:ext>
                </a:extLst>
              </a:tr>
              <a:tr h="554182">
                <a:tc vMerge="1">
                  <a:txBody>
                    <a:bodyPr/>
                    <a:lstStyle/>
                    <a:p>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Weights = ['uniform', 'distance']</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Weights  = 'distance'</a:t>
                      </a:r>
                    </a:p>
                  </a:txBody>
                  <a:tcPr anchor="ctr"/>
                </a:tc>
                <a:extLst>
                  <a:ext uri="{0D108BD9-81ED-4DB2-BD59-A6C34878D82A}">
                    <a16:rowId xmlns:a16="http://schemas.microsoft.com/office/drawing/2014/main" val="2592176614"/>
                  </a:ext>
                </a:extLst>
              </a:tr>
              <a:tr h="554182">
                <a:tc vMerge="1">
                  <a:txBody>
                    <a:bodyPr/>
                    <a:lstStyle/>
                    <a:p>
                      <a:pPr algn="ctr"/>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estimator=KNeighborsClassifier()</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estimator=KNeighborsClassifier()</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52405"/>
                  </a:ext>
                </a:extLst>
              </a:tr>
              <a:tr h="554182">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algn="ct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scoring='accuracy'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45665743"/>
                  </a:ext>
                </a:extLst>
              </a:tr>
            </a:tbl>
          </a:graphicData>
        </a:graphic>
      </p:graphicFrame>
    </p:spTree>
    <p:extLst>
      <p:ext uri="{BB962C8B-B14F-4D97-AF65-F5344CB8AC3E}">
        <p14:creationId xmlns:p14="http://schemas.microsoft.com/office/powerpoint/2010/main" val="1219848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1370</TotalTime>
  <Words>2741</Words>
  <Application>Microsoft Office PowerPoint</Application>
  <PresentationFormat>Widescreen</PresentationFormat>
  <Paragraphs>357</Paragraphs>
  <Slides>56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4" baseType="lpstr">
      <vt:lpstr>Arial</vt:lpstr>
      <vt:lpstr>Calibri</vt:lpstr>
      <vt:lpstr>Calibri Light</vt:lpstr>
      <vt:lpstr>Times New Roman</vt:lpstr>
      <vt:lpstr>Wingdings</vt:lpstr>
      <vt:lpstr>Celestial</vt:lpstr>
      <vt:lpstr>Worksheet</vt:lpstr>
      <vt:lpstr>Microsoft Excel Worksheet</vt:lpstr>
      <vt:lpstr>CSAI 801 Project: COVID-19 Outcome Prediction </vt:lpstr>
      <vt:lpstr>PowerPoint Presentation</vt:lpstr>
      <vt:lpstr>Project Description</vt:lpstr>
      <vt:lpstr> data of the project</vt:lpstr>
      <vt:lpstr>Data Preprocessing</vt:lpstr>
      <vt:lpstr>Models to analysis the project </vt:lpstr>
      <vt:lpstr>The Optimal Hyperparameters For each classifier</vt:lpstr>
      <vt:lpstr>performance of all classifiers using different metrics</vt:lpstr>
      <vt:lpstr>1. K-Nearest Neighbors (Without SMOTE)  </vt:lpstr>
      <vt:lpstr>Confusion Matrix and classification report(KNN)</vt:lpstr>
      <vt:lpstr>The ROC Curve(KNN)</vt:lpstr>
      <vt:lpstr>2. Logistic Regression (Without SMOTE)</vt:lpstr>
      <vt:lpstr>Confusion Matrix and classification report(Logreg)</vt:lpstr>
      <vt:lpstr>The ROC Curve(logreg)</vt:lpstr>
      <vt:lpstr>3. Bernoulli Naive Bayes (Without SMOTE)</vt:lpstr>
      <vt:lpstr>Confusion Matrix and classification report(Naive Bayes )</vt:lpstr>
      <vt:lpstr>The ROC Curve(Naive Bayes )</vt:lpstr>
      <vt:lpstr>4. Support vector machine(SVM) (Without SMOTE)</vt:lpstr>
      <vt:lpstr>Confusion Matrix and classification report(SVM)</vt:lpstr>
      <vt:lpstr>The ROC Curve(SVm)</vt:lpstr>
      <vt:lpstr>5. Decision Tree (Without SMOTE)</vt:lpstr>
      <vt:lpstr>The Visualization for the Tree</vt:lpstr>
      <vt:lpstr>Confusion Matrix and classification report(DT)</vt:lpstr>
      <vt:lpstr>The ROC Curve(Dt)</vt:lpstr>
      <vt:lpstr>Comparison between the five classifiers </vt:lpstr>
      <vt:lpstr>The Best Model</vt:lpstr>
      <vt:lpstr>Class Imbalance in Machine Learning</vt:lpstr>
      <vt:lpstr>1. K-Nearest Neighbors (With SMOTE)</vt:lpstr>
      <vt:lpstr>1. K-Nearest Neighbors (With SMOTE)</vt:lpstr>
      <vt:lpstr>PowerPoint Presentation</vt:lpstr>
      <vt:lpstr>1. K-Nearest Neighbors (With SMOTE)</vt:lpstr>
      <vt:lpstr>1. K-Nearest Neighbors (With SMOTE)</vt:lpstr>
      <vt:lpstr>2. Logistic Regression (With SMOTE)</vt:lpstr>
      <vt:lpstr>2. Logistic Regression (With SMOTE)</vt:lpstr>
      <vt:lpstr>PowerPoint Presentation</vt:lpstr>
      <vt:lpstr>2. Logistic Regression (With SMOTE)</vt:lpstr>
      <vt:lpstr>2. Logistic Regression (With SMOTE)</vt:lpstr>
      <vt:lpstr>3. Bernoulli Naive Bayes (With SMOTE)</vt:lpstr>
      <vt:lpstr>3. Bernoulli Naive Bayes (With SMOTE)</vt:lpstr>
      <vt:lpstr>PowerPoint Presentation</vt:lpstr>
      <vt:lpstr>3. Bernoulli Naive Bayes (With SMOTE)</vt:lpstr>
      <vt:lpstr>3. Bernoulli Naive Bayes (With SMOTE)</vt:lpstr>
      <vt:lpstr>4. Decision Tree (With SMOTE)</vt:lpstr>
      <vt:lpstr>4. Decision Tree (With SMOTE)</vt:lpstr>
      <vt:lpstr>PowerPoint Presentation</vt:lpstr>
      <vt:lpstr>4. Decision Tree (With SMOTE)</vt:lpstr>
      <vt:lpstr>4. Decision Tree (With SMOTE)</vt:lpstr>
      <vt:lpstr>The Visualization for the Tree(With SMOte)</vt:lpstr>
      <vt:lpstr>5. Support vector machine(SVM) (With SMOTE)</vt:lpstr>
      <vt:lpstr>PowerPoint Presentation</vt:lpstr>
      <vt:lpstr>PowerPoint Presentation</vt:lpstr>
      <vt:lpstr>5. Support vector machine(SVM) (With SMOTE)</vt:lpstr>
      <vt:lpstr>5. Support vector machine(SVM) (With SMOTE)</vt:lpstr>
      <vt:lpstr>Comparison between the five classifiers(with smote) </vt:lpstr>
      <vt:lpstr>The Best Model(with smote)</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Outcome Prediction</dc:title>
  <dc:creator>kareem shehata</dc:creator>
  <cp:lastModifiedBy>Belal Morsy</cp:lastModifiedBy>
  <cp:revision>131</cp:revision>
  <dcterms:created xsi:type="dcterms:W3CDTF">2022-01-31T18:02:06Z</dcterms:created>
  <dcterms:modified xsi:type="dcterms:W3CDTF">2023-02-25T19:39:30Z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