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64" r:id="rId7"/>
    <p:sldId id="263" r:id="rId8"/>
    <p:sldId id="260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5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725B-1EEA-1A82-EC7E-031AD96F7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780FF-6A1B-A4B2-3415-E6829432F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64133-A758-43C3-BF1D-C8025456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73C-CE28-421B-B230-607AE9B9D06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087BC-D02E-B479-F555-A564A4BC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DFD42-7530-D5B9-C90D-FA1666FC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832F-0168-4D30-85FD-BD789EFC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35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854F-0747-DF37-1336-3548CA16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457C4-1A31-6A3F-0FB5-7870F18E6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1D2AD-18B7-7756-CA3D-782D09EA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73C-CE28-421B-B230-607AE9B9D06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6E7CB-8805-67C8-A845-D698161B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1634C-90F4-2AE6-E5F4-22C0F51E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832F-0168-4D30-85FD-BD789EFC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96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1435EF-99AD-34E5-6854-0E8548001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18E11-C51F-6BFC-5B5C-0507EFE20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656BE-5A7F-B47E-6D22-9E1CDA4E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73C-CE28-421B-B230-607AE9B9D06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76163-0C93-D1B6-1280-FF00C17D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8DD1C-95C8-8768-F54A-0DBD4807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832F-0168-4D30-85FD-BD789EFC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74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4E68-86FD-336E-1280-1F87ADB6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F0F59-D1FD-93E1-69BF-7B53CD206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E98FF-421A-A11F-509C-9C1EA0CD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73C-CE28-421B-B230-607AE9B9D06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806F-C3F3-5F2D-9B79-61F727BD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A1336-FA66-60BF-D5DE-AB56D17C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832F-0168-4D30-85FD-BD789EFC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41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AB4C-42A9-E509-5BC7-991F9FF3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848CE-8B4A-6B45-9EF7-F5DD9DA3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E1975-DE26-C767-90C4-2251F04E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73C-CE28-421B-B230-607AE9B9D06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440D5-E25E-512C-7354-2C8691BF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91425-7D33-97A4-E76B-8DC988E8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832F-0168-4D30-85FD-BD789EFC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19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B5D0-AA66-D930-FB6C-C60FE1C2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71D5F-A2A0-E774-C867-0A652FFF2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57E0D-2C63-6851-4F51-F2C35A063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00A5D-251D-34AA-074C-D81721FD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73C-CE28-421B-B230-607AE9B9D06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3CFFD-BA40-0114-037C-1CEA1729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AB518-465D-8659-D329-DA7372CD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832F-0168-4D30-85FD-BD789EFC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0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F299-A463-D468-40D9-BC03E735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9670B-09D8-8034-6F21-942E09898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B6E6A-A1CF-D1BB-68E8-54E7DBB13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E6BD5-F727-E895-A648-65917A137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27974-B621-BC7B-7675-EFA56F9F3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444DE-8B0F-50A9-1A62-85D3791E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73C-CE28-421B-B230-607AE9B9D06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8A204-150E-0B70-F7A7-DEB2B4C5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545B1-9081-58A2-E1CD-08E86D1C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832F-0168-4D30-85FD-BD789EFC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52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0A94-D846-23D3-0B66-B0D3FEC0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46768-B24D-62F0-71B2-2FDD67E1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73C-CE28-421B-B230-607AE9B9D06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1D57E-31C5-F647-1560-2FCF0EC8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2BE37-2540-D8A1-AAB4-3D8BBFED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832F-0168-4D30-85FD-BD789EFC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7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B1E2D-971F-B57F-9A15-378D6F2D4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73C-CE28-421B-B230-607AE9B9D06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BE4DD-58F6-D4EE-E5F2-6EA7C253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3829A-A6BD-4184-6441-461D7C6E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832F-0168-4D30-85FD-BD789EFC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45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3566-190F-EC66-9F16-A6A2A998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BBEE-E38A-38B9-4AE3-4E0966BD7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47C3C-005C-EFAE-80BC-B4498958E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6E32C-E849-5447-6AEB-1F1A564C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73C-CE28-421B-B230-607AE9B9D06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A4ACE-4486-1CD3-7C82-94711F72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B1DD0-1E4C-FE69-857B-69CA1490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832F-0168-4D30-85FD-BD789EFC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72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0F93-982F-1740-ABCC-2F5279183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49549-A10D-FF48-9890-7527226B1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5F3C3-75EE-826F-0452-3CBDFF38B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85683-C99C-CF0B-624F-F2F91229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73C-CE28-421B-B230-607AE9B9D06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17DE0-1057-BD6F-9E92-0EF7A66F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06BE0-7B6E-3805-66D1-73360CAF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832F-0168-4D30-85FD-BD789EFC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04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9C749-C1EF-3F3A-20B8-ABF5C6BC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F9E52-6710-0807-390A-7FC902BE8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FA52-C43F-767E-2E4F-9282B53D7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6573C-CE28-421B-B230-607AE9B9D06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2A75-18D2-1E69-BCEE-51E1748F7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C43A9-DBDF-1BFF-7580-B763E9960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832F-0168-4D30-85FD-BD789EFC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9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2EEF14-ACC8-05C4-0E37-50C68FFC88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CAEA2-342A-6B0E-C39D-D6A0F4C83CE1}"/>
              </a:ext>
            </a:extLst>
          </p:cNvPr>
          <p:cNvSpPr txBox="1"/>
          <p:nvPr/>
        </p:nvSpPr>
        <p:spPr>
          <a:xfrm>
            <a:off x="2652251" y="6780009"/>
            <a:ext cx="7084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Fast-Transient Low-Dropout Regulator</a:t>
            </a:r>
          </a:p>
        </p:txBody>
      </p:sp>
    </p:spTree>
    <p:extLst>
      <p:ext uri="{BB962C8B-B14F-4D97-AF65-F5344CB8AC3E}">
        <p14:creationId xmlns:p14="http://schemas.microsoft.com/office/powerpoint/2010/main" val="12006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9BF6E-E188-CB32-CCF4-2EB3AA3AA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EF280-29CB-EDE8-C737-9325557274C9}"/>
              </a:ext>
            </a:extLst>
          </p:cNvPr>
          <p:cNvSpPr txBox="1"/>
          <p:nvPr/>
        </p:nvSpPr>
        <p:spPr>
          <a:xfrm>
            <a:off x="2309352" y="398035"/>
            <a:ext cx="757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Transient Load Simulation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5C6157-9287-C535-F6DF-B2419D1D8A1D}"/>
              </a:ext>
            </a:extLst>
          </p:cNvPr>
          <p:cNvSpPr txBox="1"/>
          <p:nvPr/>
        </p:nvSpPr>
        <p:spPr>
          <a:xfrm>
            <a:off x="285135" y="1229032"/>
            <a:ext cx="708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Load regulation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34811B-2D1F-606E-6B8F-3A16AE16DC27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068903-B87E-9CB3-0493-EC0A3666855E}"/>
              </a:ext>
            </a:extLst>
          </p:cNvPr>
          <p:cNvSpPr/>
          <p:nvPr/>
        </p:nvSpPr>
        <p:spPr>
          <a:xfrm>
            <a:off x="-1" y="6533535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700EC7-B2FD-043D-0C65-8B45B57CC4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206" y="1302602"/>
            <a:ext cx="5476240" cy="2418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1039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5F999-FE96-F542-22E1-72240FE1A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A43369-C288-DF0B-63FB-54824B68F8DF}"/>
              </a:ext>
            </a:extLst>
          </p:cNvPr>
          <p:cNvSpPr txBox="1"/>
          <p:nvPr/>
        </p:nvSpPr>
        <p:spPr>
          <a:xfrm>
            <a:off x="2309352" y="398035"/>
            <a:ext cx="757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Transient Load Simulation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141BA-7A98-88D1-03E0-510F4ED856E2}"/>
              </a:ext>
            </a:extLst>
          </p:cNvPr>
          <p:cNvSpPr txBox="1"/>
          <p:nvPr/>
        </p:nvSpPr>
        <p:spPr>
          <a:xfrm>
            <a:off x="285135" y="1229032"/>
            <a:ext cx="7084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Load regulation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Overshoot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FBC581-C6FD-5C2C-D990-7DEA7A87C707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1822AF-6271-5DDF-E9D1-5A14042AC827}"/>
              </a:ext>
            </a:extLst>
          </p:cNvPr>
          <p:cNvSpPr/>
          <p:nvPr/>
        </p:nvSpPr>
        <p:spPr>
          <a:xfrm>
            <a:off x="-1" y="6533535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7BADDC-24DB-FE35-02B4-4181E8A094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66" y="2112874"/>
            <a:ext cx="5478780" cy="2415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99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7DD11-BB0C-938A-E2E0-76D10636F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2C8FAF-0C87-3D53-7CEA-5E064E243A65}"/>
              </a:ext>
            </a:extLst>
          </p:cNvPr>
          <p:cNvSpPr txBox="1"/>
          <p:nvPr/>
        </p:nvSpPr>
        <p:spPr>
          <a:xfrm>
            <a:off x="2309352" y="398035"/>
            <a:ext cx="757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Transient Load Simulation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20422-96DE-F55E-83CA-8CFD00F72DBE}"/>
              </a:ext>
            </a:extLst>
          </p:cNvPr>
          <p:cNvSpPr txBox="1"/>
          <p:nvPr/>
        </p:nvSpPr>
        <p:spPr>
          <a:xfrm>
            <a:off x="285135" y="1229032"/>
            <a:ext cx="7084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Load regulation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Overshoot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Undershoot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BA26B7-02BF-315F-144C-95F73AED1B18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C2D54A-F1EB-4F4F-9EA3-F8F5A881E50C}"/>
              </a:ext>
            </a:extLst>
          </p:cNvPr>
          <p:cNvSpPr/>
          <p:nvPr/>
        </p:nvSpPr>
        <p:spPr>
          <a:xfrm>
            <a:off x="-1" y="6533535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F231AE-0065-5A3A-F899-5AFB09DD9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66" y="2953130"/>
            <a:ext cx="5478780" cy="2415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5807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69B75-15FF-393C-E2E9-7DFBD28FF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074798-2A3C-A484-319F-82FF3226FB73}"/>
              </a:ext>
            </a:extLst>
          </p:cNvPr>
          <p:cNvSpPr txBox="1"/>
          <p:nvPr/>
        </p:nvSpPr>
        <p:spPr>
          <a:xfrm>
            <a:off x="2309352" y="398035"/>
            <a:ext cx="757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Transient Load Simulation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1193C-753B-A5D8-7DD5-BAA85028A935}"/>
              </a:ext>
            </a:extLst>
          </p:cNvPr>
          <p:cNvSpPr txBox="1"/>
          <p:nvPr/>
        </p:nvSpPr>
        <p:spPr>
          <a:xfrm>
            <a:off x="285135" y="1229032"/>
            <a:ext cx="708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Line regulation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88E82F-36F5-A31A-57DC-4229FD8EAC7E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4DDA8F-8788-6FDF-513A-3ABC4EF83588}"/>
              </a:ext>
            </a:extLst>
          </p:cNvPr>
          <p:cNvSpPr/>
          <p:nvPr/>
        </p:nvSpPr>
        <p:spPr>
          <a:xfrm>
            <a:off x="-1" y="6533535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704D4-6A5C-9633-37C5-A1B8DEDF7A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66" y="1908285"/>
            <a:ext cx="5476240" cy="2418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6949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B4784-601D-8994-1298-73578DEEC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F05D74-D47D-03B4-A6BD-E19667D53FCA}"/>
              </a:ext>
            </a:extLst>
          </p:cNvPr>
          <p:cNvSpPr txBox="1"/>
          <p:nvPr/>
        </p:nvSpPr>
        <p:spPr>
          <a:xfrm>
            <a:off x="2309352" y="398035"/>
            <a:ext cx="757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Stability Analysis and PSR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A9404-C19E-9531-31BF-17FF6AACAB72}"/>
              </a:ext>
            </a:extLst>
          </p:cNvPr>
          <p:cNvSpPr txBox="1"/>
          <p:nvPr/>
        </p:nvSpPr>
        <p:spPr>
          <a:xfrm>
            <a:off x="285135" y="1229032"/>
            <a:ext cx="708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Phase Margin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EDA85E-FA8C-1502-CEEA-204B55721D6F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9EA778-AC8E-329F-4072-DD0E9B6047DB}"/>
              </a:ext>
            </a:extLst>
          </p:cNvPr>
          <p:cNvSpPr/>
          <p:nvPr/>
        </p:nvSpPr>
        <p:spPr>
          <a:xfrm>
            <a:off x="-1" y="6533535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1A17B3-4A8A-E163-A160-D080D9C013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65" y="1911459"/>
            <a:ext cx="5477256" cy="2415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3784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A66A6-9689-A259-9C1A-E932B874D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4A55DC-6AB9-C0EA-0977-465BD7366FE9}"/>
              </a:ext>
            </a:extLst>
          </p:cNvPr>
          <p:cNvSpPr txBox="1"/>
          <p:nvPr/>
        </p:nvSpPr>
        <p:spPr>
          <a:xfrm>
            <a:off x="2309352" y="398035"/>
            <a:ext cx="757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Stability Analysis and PSR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7509D-EF69-9869-BD52-0A75DB2F9F1E}"/>
              </a:ext>
            </a:extLst>
          </p:cNvPr>
          <p:cNvSpPr txBox="1"/>
          <p:nvPr/>
        </p:nvSpPr>
        <p:spPr>
          <a:xfrm>
            <a:off x="285135" y="1229032"/>
            <a:ext cx="70841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Phase Margin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PSR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21CE47-C9B9-D055-A3E2-2101FFB25A53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22951C-0844-47E7-80A0-A411A5FBD0E9}"/>
              </a:ext>
            </a:extLst>
          </p:cNvPr>
          <p:cNvSpPr/>
          <p:nvPr/>
        </p:nvSpPr>
        <p:spPr>
          <a:xfrm>
            <a:off x="-1" y="6533535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D9895-2D65-F680-3B47-2FAC03FA0C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65" y="2481406"/>
            <a:ext cx="5478780" cy="2415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1310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283F2-6E45-94F5-A277-F7441C841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0FE528-2398-7E6D-96A6-B6F9C64044EB}"/>
              </a:ext>
            </a:extLst>
          </p:cNvPr>
          <p:cNvSpPr txBox="1"/>
          <p:nvPr/>
        </p:nvSpPr>
        <p:spPr>
          <a:xfrm>
            <a:off x="2309352" y="398035"/>
            <a:ext cx="757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Figure of Merit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DF4D16-4FA6-DF75-BAF9-2BCA58C3E19C}"/>
                  </a:ext>
                </a:extLst>
              </p:cNvPr>
              <p:cNvSpPr txBox="1"/>
              <p:nvPr/>
            </p:nvSpPr>
            <p:spPr>
              <a:xfrm>
                <a:off x="397103" y="1835521"/>
                <a:ext cx="7084142" cy="126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endParaRPr lang="en-US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𝐹𝑂𝑀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𝑚𝑎𝑥</m:t>
                              </m:r>
                            </m:sub>
                            <m:sup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=2.16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DF4D16-4FA6-DF75-BAF9-2BCA58C3E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03" y="1835521"/>
                <a:ext cx="7084142" cy="12613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1ACD01C-6671-BB8C-52CA-71B0B1B9F164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F88759-FA1F-C8C5-B36E-5E78080FC45B}"/>
              </a:ext>
            </a:extLst>
          </p:cNvPr>
          <p:cNvSpPr/>
          <p:nvPr/>
        </p:nvSpPr>
        <p:spPr>
          <a:xfrm>
            <a:off x="-1" y="6533535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05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EEE8A-ED8A-3955-3671-E5EE37F46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FE1976-92E9-8A27-D6C5-7A5076CED0D5}"/>
              </a:ext>
            </a:extLst>
          </p:cNvPr>
          <p:cNvSpPr txBox="1"/>
          <p:nvPr/>
        </p:nvSpPr>
        <p:spPr>
          <a:xfrm>
            <a:off x="2309352" y="398035"/>
            <a:ext cx="757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Achieved Specs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D3F32C-4303-5FC7-7961-710B39950693}"/>
              </a:ext>
            </a:extLst>
          </p:cNvPr>
          <p:cNvSpPr txBox="1"/>
          <p:nvPr/>
        </p:nvSpPr>
        <p:spPr>
          <a:xfrm>
            <a:off x="285135" y="1229032"/>
            <a:ext cx="708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i="1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i="1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DDE046-C57D-EDF6-CD46-067CDE3E8CCF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16EEBC-82EB-4842-E7AC-2510D48E3BEB}"/>
              </a:ext>
            </a:extLst>
          </p:cNvPr>
          <p:cNvSpPr/>
          <p:nvPr/>
        </p:nvSpPr>
        <p:spPr>
          <a:xfrm>
            <a:off x="-1" y="6533535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C4CD567-3A32-498D-87ED-DC3F6927B7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468553"/>
                  </p:ext>
                </p:extLst>
              </p:nvPr>
            </p:nvGraphicFramePr>
            <p:xfrm>
              <a:off x="3221397" y="1302602"/>
              <a:ext cx="5749205" cy="506087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19461">
                      <a:extLst>
                        <a:ext uri="{9D8B030D-6E8A-4147-A177-3AD203B41FA5}">
                          <a16:colId xmlns:a16="http://schemas.microsoft.com/office/drawing/2014/main" val="35551302"/>
                        </a:ext>
                      </a:extLst>
                    </a:gridCol>
                    <a:gridCol w="1791612">
                      <a:extLst>
                        <a:ext uri="{9D8B030D-6E8A-4147-A177-3AD203B41FA5}">
                          <a16:colId xmlns:a16="http://schemas.microsoft.com/office/drawing/2014/main" val="1269872847"/>
                        </a:ext>
                      </a:extLst>
                    </a:gridCol>
                    <a:gridCol w="1738132">
                      <a:extLst>
                        <a:ext uri="{9D8B030D-6E8A-4147-A177-3AD203B41FA5}">
                          <a16:colId xmlns:a16="http://schemas.microsoft.com/office/drawing/2014/main" val="623710728"/>
                        </a:ext>
                      </a:extLst>
                    </a:gridCol>
                  </a:tblGrid>
                  <a:tr h="28691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Spec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Required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Achieved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extLst>
                      <a:ext uri="{0D108BD9-81ED-4DB2-BD59-A6C34878D82A}">
                        <a16:rowId xmlns:a16="http://schemas.microsoft.com/office/drawing/2014/main" val="1925494842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Technology used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 grid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</a:rPr>
                                  <m:t>45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𝑛𝑚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 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𝐶𝑀𝑂𝑆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058611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Supply Voltage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</a:rPr>
                                  <m:t>2.4 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𝑉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→3.5 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</a:rPr>
                                  <m:t>− 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extLst>
                      <a:ext uri="{0D108BD9-81ED-4DB2-BD59-A6C34878D82A}">
                        <a16:rowId xmlns:a16="http://schemas.microsoft.com/office/drawing/2014/main" val="3604246254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Output Voltage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</a:rPr>
                                  <m:t>0.85 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𝑉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→1.25 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extLst>
                      <a:ext uri="{0D108BD9-81ED-4DB2-BD59-A6C34878D82A}">
                        <a16:rowId xmlns:a16="http://schemas.microsoft.com/office/drawing/2014/main" val="2442811812"/>
                      </a:ext>
                    </a:extLst>
                  </a:tr>
                  <a:tr h="4445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Untrimmed output voltage accuracy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</a:rPr>
                                  <m:t>&lt;±6%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</a:rPr>
                                  <m:t>1%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extLst>
                      <a:ext uri="{0D108BD9-81ED-4DB2-BD59-A6C34878D82A}">
                        <a16:rowId xmlns:a16="http://schemas.microsoft.com/office/drawing/2014/main" val="4216013830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Load Current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</a:rPr>
                                  <m:t>0.1 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𝑚𝐴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→150 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𝑚𝐴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extLst>
                      <a:ext uri="{0D108BD9-81ED-4DB2-BD59-A6C34878D82A}">
                        <a16:rowId xmlns:a16="http://schemas.microsoft.com/office/drawing/2014/main" val="2038795656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Undershoot/Overshoot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</a:rPr>
                                  <m:t>&lt;50 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𝑚𝑉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</a:rPr>
                                  <m:t>27 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𝑚𝑉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extLst>
                      <a:ext uri="{0D108BD9-81ED-4DB2-BD59-A6C34878D82A}">
                        <a16:rowId xmlns:a16="http://schemas.microsoft.com/office/drawing/2014/main" val="957252248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Phase margin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sz="10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effectLst/>
                                      </a:rPr>
                                      <m:t>45</m:t>
                                    </m:r>
                                  </m:e>
                                  <m:sup>
                                    <m:r>
                                      <a:rPr lang="en-US" sz="1000">
                                        <a:effectLst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0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effectLst/>
                                      </a:rPr>
                                      <m:t>49</m:t>
                                    </m:r>
                                  </m:e>
                                  <m:sup>
                                    <m:r>
                                      <a:rPr lang="en-US" sz="1000">
                                        <a:effectLst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extLst>
                      <a:ext uri="{0D108BD9-81ED-4DB2-BD59-A6C34878D82A}">
                        <a16:rowId xmlns:a16="http://schemas.microsoft.com/office/drawing/2014/main" val="2198036816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Max Load Capacitance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</a:rPr>
                                  <m:t>1 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𝑛𝐹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extLst>
                      <a:ext uri="{0D108BD9-81ED-4DB2-BD59-A6C34878D82A}">
                        <a16:rowId xmlns:a16="http://schemas.microsoft.com/office/drawing/2014/main" val="3836519155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Line Regulation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</a:rPr>
                                  <m:t>&lt;2 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𝑚𝑉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/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</a:rPr>
                                  <m:t>1.7 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𝑚𝑉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/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extLst>
                      <a:ext uri="{0D108BD9-81ED-4DB2-BD59-A6C34878D82A}">
                        <a16:rowId xmlns:a16="http://schemas.microsoft.com/office/drawing/2014/main" val="2198923513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Load Regulation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</a:rPr>
                                  <m:t>&lt;50 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𝑚𝑉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/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</a:rPr>
                                  <m:t>9 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𝑚𝑉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/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extLst>
                      <a:ext uri="{0D108BD9-81ED-4DB2-BD59-A6C34878D82A}">
                        <a16:rowId xmlns:a16="http://schemas.microsoft.com/office/drawing/2014/main" val="338255076"/>
                      </a:ext>
                    </a:extLst>
                  </a:tr>
                  <a:tr h="4445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Power Supply Rejection at 1 MHz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</a:rPr>
                                  <m:t>30 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𝑑𝐵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</a:rPr>
                                  <m:t>10 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𝑑𝐵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extLst>
                      <a:ext uri="{0D108BD9-81ED-4DB2-BD59-A6C34878D82A}">
                        <a16:rowId xmlns:a16="http://schemas.microsoft.com/office/drawing/2014/main" val="1433262693"/>
                      </a:ext>
                    </a:extLst>
                  </a:tr>
                  <a:tr h="4445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Power Supply Rejection at 10 MHz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</a:rPr>
                                  <m:t>20 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𝑑𝐵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</a:rPr>
                                  <m:t>4 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𝑑𝐵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extLst>
                      <a:ext uri="{0D108BD9-81ED-4DB2-BD59-A6C34878D82A}">
                        <a16:rowId xmlns:a16="http://schemas.microsoft.com/office/drawing/2014/main" val="382702844"/>
                      </a:ext>
                    </a:extLst>
                  </a:tr>
                  <a:tr h="34795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FOM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</a:rPr>
                                  <m:t>2.16∗</m:t>
                                </m:r>
                                <m:sSup>
                                  <m:sSupPr>
                                    <m:ctrlPr>
                                      <a:rPr lang="en-US" sz="10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effectLst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000">
                                        <a:effectLst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en-US" sz="1000">
                                    <a:effectLst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0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>
                                        <a:effectLst/>
                                      </a:rPr>
                                      <m:t>𝑛𝑠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extLst>
                      <a:ext uri="{0D108BD9-81ED-4DB2-BD59-A6C34878D82A}">
                        <a16:rowId xmlns:a16="http://schemas.microsoft.com/office/drawing/2014/main" val="30571835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C4CD567-3A32-498D-87ED-DC3F6927B7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468553"/>
                  </p:ext>
                </p:extLst>
              </p:nvPr>
            </p:nvGraphicFramePr>
            <p:xfrm>
              <a:off x="3221397" y="1302602"/>
              <a:ext cx="5749205" cy="506087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19461">
                      <a:extLst>
                        <a:ext uri="{9D8B030D-6E8A-4147-A177-3AD203B41FA5}">
                          <a16:colId xmlns:a16="http://schemas.microsoft.com/office/drawing/2014/main" val="35551302"/>
                        </a:ext>
                      </a:extLst>
                    </a:gridCol>
                    <a:gridCol w="1791612">
                      <a:extLst>
                        <a:ext uri="{9D8B030D-6E8A-4147-A177-3AD203B41FA5}">
                          <a16:colId xmlns:a16="http://schemas.microsoft.com/office/drawing/2014/main" val="1269872847"/>
                        </a:ext>
                      </a:extLst>
                    </a:gridCol>
                    <a:gridCol w="1738132">
                      <a:extLst>
                        <a:ext uri="{9D8B030D-6E8A-4147-A177-3AD203B41FA5}">
                          <a16:colId xmlns:a16="http://schemas.microsoft.com/office/drawing/2014/main" val="623710728"/>
                        </a:ext>
                      </a:extLst>
                    </a:gridCol>
                  </a:tblGrid>
                  <a:tr h="28691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Spec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Required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Achieved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extLst>
                      <a:ext uri="{0D108BD9-81ED-4DB2-BD59-A6C34878D82A}">
                        <a16:rowId xmlns:a16="http://schemas.microsoft.com/office/drawing/2014/main" val="1925494842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Technology used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62931" t="-85965" r="-690" b="-127894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058611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Supply Voltage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123729" t="-189286" r="-97966" b="-12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231579" t="-189286" r="-1404" b="-120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4246254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Output Voltage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123729" t="-289286" r="-97966" b="-11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231579" t="-289286" r="-1404" b="-110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2811812"/>
                      </a:ext>
                    </a:extLst>
                  </a:tr>
                  <a:tr h="4445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Untrimmed output voltage accuracy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123729" t="-298630" r="-97966" b="-745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231579" t="-298630" r="-1404" b="-745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6013830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Load Current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123729" t="-510526" r="-97966" b="-8543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231579" t="-510526" r="-1404" b="-8543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8795656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Undershoot/Overshoot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123729" t="-621429" r="-97966" b="-76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231579" t="-621429" r="-1404" b="-76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7252248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Phase margin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123729" t="-708772" r="-97966" b="-656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231579" t="-708772" r="-1404" b="-6561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8036816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Max Load Capacitance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123729" t="-823214" r="-97966" b="-56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231579" t="-823214" r="-1404" b="-56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519155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Line Regulation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123729" t="-923214" r="-97966" b="-46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231579" t="-923214" r="-1404" b="-46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8923513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Load Regulation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123729" t="-1005263" r="-97966" b="-359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231579" t="-1005263" r="-1404" b="-3596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255076"/>
                      </a:ext>
                    </a:extLst>
                  </a:tr>
                  <a:tr h="4445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Power Supply Rejection at 1 MHz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123729" t="-863014" r="-97966" b="-1808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231579" t="-863014" r="-1404" b="-1808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3262693"/>
                      </a:ext>
                    </a:extLst>
                  </a:tr>
                  <a:tr h="4445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Power Supply Rejection at 10 MHz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123729" t="-963014" r="-97966" b="-808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231579" t="-963014" r="-1404" b="-808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702844"/>
                      </a:ext>
                    </a:extLst>
                  </a:tr>
                  <a:tr h="34795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FOM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123729" t="-1361404" r="-97966" b="-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231579" t="-1361404" r="-1404" b="-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71835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94882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EFE5A-6F83-BE21-725E-877F3C3C3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68A144-9002-1139-FFDF-C62AD354999D}"/>
              </a:ext>
            </a:extLst>
          </p:cNvPr>
          <p:cNvSpPr txBox="1"/>
          <p:nvPr/>
        </p:nvSpPr>
        <p:spPr>
          <a:xfrm>
            <a:off x="2309352" y="398035"/>
            <a:ext cx="757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Design Challenges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EC2E9E-84D2-4352-0FDF-815D97353FCA}"/>
              </a:ext>
            </a:extLst>
          </p:cNvPr>
          <p:cNvSpPr txBox="1"/>
          <p:nvPr/>
        </p:nvSpPr>
        <p:spPr>
          <a:xfrm>
            <a:off x="285135" y="1229032"/>
            <a:ext cx="70841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PSR</a:t>
            </a:r>
            <a:br>
              <a:rPr lang="en-US" dirty="0"/>
            </a:br>
            <a:r>
              <a:rPr lang="en-US" dirty="0"/>
              <a:t>   Bypass device length, low-pass filter and El-</a:t>
            </a:r>
            <a:r>
              <a:rPr lang="en-US" dirty="0" err="1"/>
              <a:t>Nozahy’s</a:t>
            </a:r>
            <a:r>
              <a:rPr lang="en-US" dirty="0"/>
              <a:t> paper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Load regulation</a:t>
            </a:r>
            <a:br>
              <a:rPr lang="en-US" dirty="0"/>
            </a:br>
            <a:r>
              <a:rPr lang="en-US" dirty="0"/>
              <a:t>   Magical mismatch effect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Line regulation</a:t>
            </a:r>
            <a:br>
              <a:rPr lang="en-US" dirty="0"/>
            </a:br>
            <a:r>
              <a:rPr lang="en-US" dirty="0"/>
              <a:t>   Decrease the bypass current change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37A313-0610-5091-9BBC-C907F7181CB3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239CAE-8587-7F78-9C77-7C53DDDFC62D}"/>
              </a:ext>
            </a:extLst>
          </p:cNvPr>
          <p:cNvSpPr/>
          <p:nvPr/>
        </p:nvSpPr>
        <p:spPr>
          <a:xfrm>
            <a:off x="-1" y="6533535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59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F4BDD-C9F3-C572-FAA5-D0B9C67B3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05871B-2FC0-B442-AC81-DDA6861DDE7B}"/>
              </a:ext>
            </a:extLst>
          </p:cNvPr>
          <p:cNvSpPr txBox="1"/>
          <p:nvPr/>
        </p:nvSpPr>
        <p:spPr>
          <a:xfrm>
            <a:off x="2309352" y="398035"/>
            <a:ext cx="757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D13406-2E8C-0440-E81E-501EDF474887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BE467B-472B-E31F-CFEB-22171F4705FD}"/>
              </a:ext>
            </a:extLst>
          </p:cNvPr>
          <p:cNvSpPr/>
          <p:nvPr/>
        </p:nvSpPr>
        <p:spPr>
          <a:xfrm>
            <a:off x="-1" y="6533535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D70D1-6452-9545-A6E2-027C7C315111}"/>
              </a:ext>
            </a:extLst>
          </p:cNvPr>
          <p:cNvSpPr txBox="1"/>
          <p:nvPr/>
        </p:nvSpPr>
        <p:spPr>
          <a:xfrm>
            <a:off x="285135" y="1229032"/>
            <a:ext cx="7084142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Presented by:</a:t>
            </a:r>
          </a:p>
          <a:p>
            <a:pPr>
              <a:spcAft>
                <a:spcPts val="600"/>
              </a:spcAft>
            </a:pPr>
            <a:r>
              <a:rPr lang="en-US" dirty="0"/>
              <a:t>Mohamed Essam</a:t>
            </a:r>
          </a:p>
          <a:p>
            <a:pPr>
              <a:spcAft>
                <a:spcPts val="600"/>
              </a:spcAft>
            </a:pPr>
            <a:r>
              <a:rPr lang="en-US" dirty="0"/>
              <a:t>Bilal Ramadan</a:t>
            </a:r>
          </a:p>
          <a:p>
            <a:pPr>
              <a:spcAft>
                <a:spcPts val="600"/>
              </a:spcAft>
            </a:pPr>
            <a:r>
              <a:rPr lang="en-US" dirty="0"/>
              <a:t>Abdelrahman </a:t>
            </a:r>
            <a:r>
              <a:rPr lang="en-US" dirty="0" err="1"/>
              <a:t>Abohendy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Mahmoud Saker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97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D4AB6-1331-FC75-E833-952CDBF62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E2948C-04EE-70D4-2E29-CDA9C5199FE8}"/>
              </a:ext>
            </a:extLst>
          </p:cNvPr>
          <p:cNvSpPr/>
          <p:nvPr/>
        </p:nvSpPr>
        <p:spPr>
          <a:xfrm rot="10800000">
            <a:off x="2349909" y="2103019"/>
            <a:ext cx="7492182" cy="1995948"/>
          </a:xfrm>
          <a:prstGeom prst="rect">
            <a:avLst/>
          </a:prstGeom>
          <a:solidFill>
            <a:srgbClr val="4472C4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8A8CD-15E4-0E7B-19FF-74DDB248F6A7}"/>
              </a:ext>
            </a:extLst>
          </p:cNvPr>
          <p:cNvSpPr txBox="1"/>
          <p:nvPr/>
        </p:nvSpPr>
        <p:spPr>
          <a:xfrm>
            <a:off x="2553929" y="2316163"/>
            <a:ext cx="7084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Fast-Transient Low-Dropout Regulator</a:t>
            </a:r>
          </a:p>
        </p:txBody>
      </p:sp>
    </p:spTree>
    <p:extLst>
      <p:ext uri="{BB962C8B-B14F-4D97-AF65-F5344CB8AC3E}">
        <p14:creationId xmlns:p14="http://schemas.microsoft.com/office/powerpoint/2010/main" val="449577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5BB0F-523E-7D42-DE18-77631A1A2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3DD6C6-8CA5-8D58-C9CA-BFA7ED82919E}"/>
              </a:ext>
            </a:extLst>
          </p:cNvPr>
          <p:cNvSpPr txBox="1"/>
          <p:nvPr/>
        </p:nvSpPr>
        <p:spPr>
          <a:xfrm>
            <a:off x="2553929" y="398035"/>
            <a:ext cx="708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Main Points</a:t>
            </a:r>
            <a:endParaRPr 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7B8EE-8E11-4325-81C5-E665F4E61625}"/>
              </a:ext>
            </a:extLst>
          </p:cNvPr>
          <p:cNvSpPr txBox="1"/>
          <p:nvPr/>
        </p:nvSpPr>
        <p:spPr>
          <a:xfrm>
            <a:off x="285135" y="1229032"/>
            <a:ext cx="708414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dirty="0"/>
              <a:t>Design specs</a:t>
            </a:r>
          </a:p>
          <a:p>
            <a:pPr marL="285750" indent="-285750">
              <a:spcBef>
                <a:spcPts val="600"/>
              </a:spcBef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dirty="0"/>
              <a:t>Design methodology</a:t>
            </a:r>
          </a:p>
          <a:p>
            <a:pPr marL="285750" indent="-285750">
              <a:spcBef>
                <a:spcPts val="600"/>
              </a:spcBef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dirty="0"/>
              <a:t>Simulation results</a:t>
            </a:r>
          </a:p>
          <a:p>
            <a:pPr marL="285750" indent="-285750">
              <a:spcBef>
                <a:spcPts val="600"/>
              </a:spcBef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dirty="0"/>
              <a:t>Design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FDE533-D92B-E4A3-A22C-BF6D17A4DACF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AE01F-7B40-32EF-A506-0855B8772040}"/>
              </a:ext>
            </a:extLst>
          </p:cNvPr>
          <p:cNvSpPr/>
          <p:nvPr/>
        </p:nvSpPr>
        <p:spPr>
          <a:xfrm>
            <a:off x="0" y="6543367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69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04B8B-C132-4750-8611-05FA2F73A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CFB6E2-2501-7BCC-8884-BDD450FDA447}"/>
              </a:ext>
            </a:extLst>
          </p:cNvPr>
          <p:cNvSpPr txBox="1"/>
          <p:nvPr/>
        </p:nvSpPr>
        <p:spPr>
          <a:xfrm>
            <a:off x="2696497" y="398035"/>
            <a:ext cx="708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Introduction</a:t>
            </a:r>
            <a:endParaRPr 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E12CE-2EC5-6841-BCE3-D13BFBB9D414}"/>
              </a:ext>
            </a:extLst>
          </p:cNvPr>
          <p:cNvSpPr txBox="1"/>
          <p:nvPr/>
        </p:nvSpPr>
        <p:spPr>
          <a:xfrm>
            <a:off x="285135" y="1229032"/>
            <a:ext cx="7084142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200"/>
              </a:spcAft>
              <a:buFont typeface="+mj-lt"/>
              <a:buAutoNum type="arabicPeriod"/>
            </a:pPr>
            <a:r>
              <a:rPr lang="en-US" dirty="0"/>
              <a:t>Who are we</a:t>
            </a:r>
          </a:p>
          <a:p>
            <a:pPr marL="342900" indent="-342900">
              <a:spcAft>
                <a:spcPts val="10200"/>
              </a:spcAft>
              <a:buFont typeface="+mj-lt"/>
              <a:buAutoNum type="arabicPeriod"/>
            </a:pPr>
            <a:r>
              <a:rPr lang="en-US" dirty="0"/>
              <a:t>Our goals</a:t>
            </a:r>
            <a:br>
              <a:rPr lang="en-US" dirty="0"/>
            </a:br>
            <a:r>
              <a:rPr lang="en-US" dirty="0"/>
              <a:t>Robust power management unit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an LDO</a:t>
            </a:r>
          </a:p>
          <a:p>
            <a:pPr lvl="1"/>
            <a:r>
              <a:rPr lang="en-US" dirty="0"/>
              <a:t>Is it really an LDO?</a:t>
            </a:r>
          </a:p>
          <a:p>
            <a:endParaRPr lang="en-US" dirty="0"/>
          </a:p>
          <a:p>
            <a:pPr>
              <a:spcAft>
                <a:spcPts val="48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4800"/>
              </a:spcAft>
            </a:pPr>
            <a:endParaRPr lang="en-US" dirty="0"/>
          </a:p>
          <a:p>
            <a:pPr>
              <a:spcBef>
                <a:spcPts val="600"/>
              </a:spcBef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805EFF-9E73-B502-1F56-2996FA219D67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D8358-ACFA-AAC6-B79A-81474B0EFC22}"/>
              </a:ext>
            </a:extLst>
          </p:cNvPr>
          <p:cNvSpPr/>
          <p:nvPr/>
        </p:nvSpPr>
        <p:spPr>
          <a:xfrm>
            <a:off x="0" y="6533535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3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DB951-AD92-58EB-4F71-544E3528B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8E82A2-0656-17F7-4E1A-525E15C1C0E9}"/>
              </a:ext>
            </a:extLst>
          </p:cNvPr>
          <p:cNvSpPr txBox="1"/>
          <p:nvPr/>
        </p:nvSpPr>
        <p:spPr>
          <a:xfrm>
            <a:off x="2553929" y="398035"/>
            <a:ext cx="708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Design Specs</a:t>
            </a:r>
            <a:endParaRPr 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B2135-5C2C-01ED-033F-E584DC5499F2}"/>
              </a:ext>
            </a:extLst>
          </p:cNvPr>
          <p:cNvSpPr txBox="1"/>
          <p:nvPr/>
        </p:nvSpPr>
        <p:spPr>
          <a:xfrm>
            <a:off x="285135" y="1229032"/>
            <a:ext cx="708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D0E551-052A-1374-3079-93B228E2892F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9A43A0-65F4-605E-B9E1-78291A4AA3AA}"/>
              </a:ext>
            </a:extLst>
          </p:cNvPr>
          <p:cNvSpPr/>
          <p:nvPr/>
        </p:nvSpPr>
        <p:spPr>
          <a:xfrm>
            <a:off x="0" y="6533535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454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6FC86-71BA-C7BC-BEC3-5A40717E3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0EE2EE-FC2F-99AF-C988-5DE14899B653}"/>
              </a:ext>
            </a:extLst>
          </p:cNvPr>
          <p:cNvSpPr txBox="1"/>
          <p:nvPr/>
        </p:nvSpPr>
        <p:spPr>
          <a:xfrm>
            <a:off x="2553929" y="396525"/>
            <a:ext cx="708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Design Methodology</a:t>
            </a:r>
            <a:endParaRPr 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EC1C15-70A4-FE47-CAF7-3209F6F0A935}"/>
              </a:ext>
            </a:extLst>
          </p:cNvPr>
          <p:cNvSpPr txBox="1"/>
          <p:nvPr/>
        </p:nvSpPr>
        <p:spPr>
          <a:xfrm>
            <a:off x="285135" y="1229032"/>
            <a:ext cx="70841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LDO Topology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dirty="0"/>
              <a:t>We want a stable fast-transient topology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Error Amplifier’s Topology</a:t>
            </a:r>
          </a:p>
          <a:p>
            <a:pPr>
              <a:spcBef>
                <a:spcPts val="600"/>
              </a:spcBef>
            </a:pPr>
            <a:r>
              <a:rPr lang="en-US" dirty="0"/>
              <a:t>How is the input and output’s swings?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FB98DA-4BEA-B550-9F16-C701C2AF3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1577"/>
            <a:ext cx="12192000" cy="35108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947DDA-AE85-BF61-64A3-9EDD2841ADFF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7152EB-C7DC-5767-2F76-99227047E9A8}"/>
              </a:ext>
            </a:extLst>
          </p:cNvPr>
          <p:cNvSpPr/>
          <p:nvPr/>
        </p:nvSpPr>
        <p:spPr>
          <a:xfrm>
            <a:off x="0" y="6533535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95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D5EAD-60F5-D677-D82B-DFC70EC6D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9A20F7-41A6-0CED-4855-21393E3D299E}"/>
              </a:ext>
            </a:extLst>
          </p:cNvPr>
          <p:cNvSpPr txBox="1"/>
          <p:nvPr/>
        </p:nvSpPr>
        <p:spPr>
          <a:xfrm>
            <a:off x="2553929" y="398035"/>
            <a:ext cx="7084142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Design Methodology</a:t>
            </a:r>
            <a:endParaRPr 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5B4437-D374-9901-B38A-6D1B842EBDB0}"/>
                  </a:ext>
                </a:extLst>
              </p:cNvPr>
              <p:cNvSpPr txBox="1"/>
              <p:nvPr/>
            </p:nvSpPr>
            <p:spPr>
              <a:xfrm>
                <a:off x="285135" y="1229032"/>
                <a:ext cx="7084142" cy="416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Static gain error</a:t>
                </a:r>
              </a:p>
              <a:p>
                <a:pPr>
                  <a:spcAft>
                    <a:spcPts val="4800"/>
                  </a:spcAft>
                </a:pPr>
                <a:r>
                  <a:rPr lang="en-US" dirty="0"/>
                  <a:t>Map it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𝑒𝑟𝑟𝑜𝑟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𝑎𝑚𝑝𝑙𝑖𝑓𝑖𝑒𝑟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Stability constraints</a:t>
                </a:r>
              </a:p>
              <a:p>
                <a:pPr>
                  <a:spcAft>
                    <a:spcPts val="4800"/>
                  </a:spcAft>
                </a:pPr>
                <a:r>
                  <a:rPr lang="en-US" dirty="0"/>
                  <a:t>Hard to achieve. What about Miller compensation?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Load and Line regulation</a:t>
                </a:r>
              </a:p>
              <a:p>
                <a:pPr>
                  <a:spcBef>
                    <a:spcPts val="600"/>
                  </a:spcBef>
                  <a:spcAft>
                    <a:spcPts val="4800"/>
                  </a:spcAft>
                </a:pPr>
                <a:r>
                  <a:rPr lang="en-US" dirty="0"/>
                  <a:t>How to make the current change negligible?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Achieving PSR proposals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5B4437-D374-9901-B38A-6D1B842EB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35" y="1229032"/>
                <a:ext cx="7084142" cy="4163832"/>
              </a:xfrm>
              <a:prstGeom prst="rect">
                <a:avLst/>
              </a:prstGeom>
              <a:blipFill>
                <a:blip r:embed="rId2"/>
                <a:stretch>
                  <a:fillRect l="-775" t="-878" b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4E89EAF-E4F7-44E2-C24E-15D0671725F8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C1C7A-8DBD-CA45-0BDE-7C7CA20BF935}"/>
              </a:ext>
            </a:extLst>
          </p:cNvPr>
          <p:cNvSpPr/>
          <p:nvPr/>
        </p:nvSpPr>
        <p:spPr>
          <a:xfrm>
            <a:off x="0" y="6533535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69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092FE-9AC9-4D41-BFC6-929770B18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8152E4-B04A-3B76-1263-696F17809491}"/>
              </a:ext>
            </a:extLst>
          </p:cNvPr>
          <p:cNvSpPr txBox="1"/>
          <p:nvPr/>
        </p:nvSpPr>
        <p:spPr>
          <a:xfrm>
            <a:off x="2553929" y="398035"/>
            <a:ext cx="708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Simulation Results</a:t>
            </a:r>
            <a:endParaRPr 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AF9A0-8017-79A1-EEF6-2303B1FF94CE}"/>
              </a:ext>
            </a:extLst>
          </p:cNvPr>
          <p:cNvSpPr txBox="1"/>
          <p:nvPr/>
        </p:nvSpPr>
        <p:spPr>
          <a:xfrm>
            <a:off x="285135" y="1229032"/>
            <a:ext cx="70841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DC operating parameters simulation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Transient load simulation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Transient input simulation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Stability analysis and PSR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Figure of merit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Specs achieved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F90948-2C7B-5681-BD7E-FAAA05282A4C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6A8138-728A-65E6-2601-2FC55450CD40}"/>
              </a:ext>
            </a:extLst>
          </p:cNvPr>
          <p:cNvSpPr/>
          <p:nvPr/>
        </p:nvSpPr>
        <p:spPr>
          <a:xfrm>
            <a:off x="-1" y="6533535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029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7952A-7B2C-02D9-EFFC-0DADD5D71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B6F164-507F-315A-7492-510218E4AF55}"/>
              </a:ext>
            </a:extLst>
          </p:cNvPr>
          <p:cNvSpPr txBox="1"/>
          <p:nvPr/>
        </p:nvSpPr>
        <p:spPr>
          <a:xfrm>
            <a:off x="2309352" y="398035"/>
            <a:ext cx="757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DC OP 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227A5D-7C20-F5C1-1E50-F5CE536A8BEE}"/>
                  </a:ext>
                </a:extLst>
              </p:cNvPr>
              <p:cNvSpPr txBox="1"/>
              <p:nvPr/>
            </p:nvSpPr>
            <p:spPr>
              <a:xfrm>
                <a:off x="285135" y="1229032"/>
                <a:ext cx="7084142" cy="150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Max output error</a:t>
                </a:r>
              </a:p>
              <a:p>
                <a:endParaRPr lang="en-US" dirty="0"/>
              </a:p>
              <a:p>
                <a:r>
                  <a:rPr lang="en-US" dirty="0"/>
                  <a:t>Evaluated at Minimum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𝑔𝑎𝑖𝑛</m:t>
                    </m:r>
                  </m:oMath>
                </a14:m>
                <a:r>
                  <a:rPr lang="en-US" dirty="0"/>
                  <a:t> (minimum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&amp;</m:t>
                    </m:r>
                  </m:oMath>
                </a14:m>
                <a:r>
                  <a:rPr lang="en-US" dirty="0"/>
                  <a:t>minimum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227A5D-7C20-F5C1-1E50-F5CE536A8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35" y="1229032"/>
                <a:ext cx="7084142" cy="1501117"/>
              </a:xfrm>
              <a:prstGeom prst="rect">
                <a:avLst/>
              </a:prstGeom>
              <a:blipFill>
                <a:blip r:embed="rId2"/>
                <a:stretch>
                  <a:fillRect l="-77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4C31DA6-AC88-D975-A820-17942AE4921D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76ABA3-E669-DD97-1A35-BABE29E9E434}"/>
              </a:ext>
            </a:extLst>
          </p:cNvPr>
          <p:cNvSpPr/>
          <p:nvPr/>
        </p:nvSpPr>
        <p:spPr>
          <a:xfrm>
            <a:off x="-1" y="6533535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F7D572-58AC-8AC6-B023-8D404FDCB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360" y="2330155"/>
            <a:ext cx="7369277" cy="359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70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343</Words>
  <Application>Microsoft Office PowerPoint</Application>
  <PresentationFormat>Widescreen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Bilal Ramadan</dc:creator>
  <cp:lastModifiedBy>Bilal Ramadan</cp:lastModifiedBy>
  <cp:revision>39</cp:revision>
  <dcterms:created xsi:type="dcterms:W3CDTF">2024-10-08T04:07:11Z</dcterms:created>
  <dcterms:modified xsi:type="dcterms:W3CDTF">2024-10-08T22:49:48Z</dcterms:modified>
</cp:coreProperties>
</file>