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8" r:id="rId5"/>
    <p:sldId id="265" r:id="rId6"/>
    <p:sldId id="267" r:id="rId7"/>
    <p:sldId id="260" r:id="rId8"/>
    <p:sldId id="261" r:id="rId9"/>
    <p:sldId id="263" r:id="rId10"/>
    <p:sldId id="264"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26"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ABBF16F-6012-4E76-BA7A-4145DE55E1AB}" type="datetimeFigureOut">
              <a:rPr lang="en-US" smtClean="0"/>
              <a:t>8/23/2024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C9BABF7-EDC8-4576-9D3F-9E258B7AE4D8}" type="slidenum">
              <a:rPr lang="en-US" smtClean="0"/>
              <a:t>‹#›</a:t>
            </a:fld>
            <a:endParaRPr lang="en-US"/>
          </a:p>
        </p:txBody>
      </p:sp>
    </p:spTree>
    <p:extLst>
      <p:ext uri="{BB962C8B-B14F-4D97-AF65-F5344CB8AC3E}">
        <p14:creationId xmlns:p14="http://schemas.microsoft.com/office/powerpoint/2010/main" val="254577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9BABF7-EDC8-4576-9D3F-9E258B7AE4D8}" type="slidenum">
              <a:rPr lang="en-US" smtClean="0"/>
              <a:t>2</a:t>
            </a:fld>
            <a:endParaRPr lang="en-US"/>
          </a:p>
        </p:txBody>
      </p:sp>
    </p:spTree>
    <p:extLst>
      <p:ext uri="{BB962C8B-B14F-4D97-AF65-F5344CB8AC3E}">
        <p14:creationId xmlns:p14="http://schemas.microsoft.com/office/powerpoint/2010/main" val="303250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250" b="1" i="0">
                <a:solidFill>
                  <a:srgbClr val="231F20"/>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6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231F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231F20"/>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1" i="0">
                <a:solidFill>
                  <a:srgbClr val="231F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13662992" y="337473"/>
            <a:ext cx="4297045" cy="9566910"/>
          </a:xfrm>
          <a:custGeom>
            <a:avLst/>
            <a:gdLst/>
            <a:ahLst/>
            <a:cxnLst/>
            <a:rect l="l" t="t" r="r" b="b"/>
            <a:pathLst>
              <a:path w="4297044" h="9566910">
                <a:moveTo>
                  <a:pt x="4296548" y="9566533"/>
                </a:moveTo>
                <a:lnTo>
                  <a:pt x="0" y="9566533"/>
                </a:lnTo>
                <a:lnTo>
                  <a:pt x="0" y="0"/>
                </a:lnTo>
                <a:lnTo>
                  <a:pt x="4296548" y="0"/>
                </a:lnTo>
                <a:lnTo>
                  <a:pt x="4296548" y="9566533"/>
                </a:lnTo>
                <a:close/>
              </a:path>
            </a:pathLst>
          </a:custGeom>
          <a:solidFill>
            <a:srgbClr val="CCCCCC"/>
          </a:solidFill>
        </p:spPr>
        <p:txBody>
          <a:bodyPr wrap="square" lIns="0" tIns="0" rIns="0" bIns="0" rtlCol="0"/>
          <a:lstStyle/>
          <a:p>
            <a:endParaRPr dirty="0"/>
          </a:p>
        </p:txBody>
      </p:sp>
      <p:pic>
        <p:nvPicPr>
          <p:cNvPr id="18" name="bg object 18"/>
          <p:cNvPicPr/>
          <p:nvPr/>
        </p:nvPicPr>
        <p:blipFill>
          <a:blip r:embed="rId8" cstate="print"/>
          <a:stretch>
            <a:fillRect/>
          </a:stretch>
        </p:blipFill>
        <p:spPr>
          <a:xfrm>
            <a:off x="2142190" y="7210021"/>
            <a:ext cx="9753598" cy="1028699"/>
          </a:xfrm>
          <a:prstGeom prst="rect">
            <a:avLst/>
          </a:prstGeom>
        </p:spPr>
      </p:pic>
      <p:sp>
        <p:nvSpPr>
          <p:cNvPr id="2" name="Holder 2"/>
          <p:cNvSpPr>
            <a:spLocks noGrp="1"/>
          </p:cNvSpPr>
          <p:nvPr>
            <p:ph type="title"/>
          </p:nvPr>
        </p:nvSpPr>
        <p:spPr>
          <a:xfrm>
            <a:off x="2129490" y="1077559"/>
            <a:ext cx="8938895" cy="1135380"/>
          </a:xfrm>
          <a:prstGeom prst="rect">
            <a:avLst/>
          </a:prstGeom>
        </p:spPr>
        <p:txBody>
          <a:bodyPr wrap="square" lIns="0" tIns="0" rIns="0" bIns="0">
            <a:spAutoFit/>
          </a:bodyPr>
          <a:lstStyle>
            <a:lvl1pPr>
              <a:defRPr sz="7250" b="1" i="0">
                <a:solidFill>
                  <a:srgbClr val="231F20"/>
                </a:solidFill>
                <a:latin typeface="Trebuchet MS"/>
                <a:cs typeface="Trebuchet MS"/>
              </a:defRPr>
            </a:lvl1pPr>
          </a:lstStyle>
          <a:p>
            <a:endParaRPr/>
          </a:p>
        </p:txBody>
      </p:sp>
      <p:sp>
        <p:nvSpPr>
          <p:cNvPr id="3" name="Holder 3"/>
          <p:cNvSpPr>
            <a:spLocks noGrp="1"/>
          </p:cNvSpPr>
          <p:nvPr>
            <p:ph type="body" idx="1"/>
          </p:nvPr>
        </p:nvSpPr>
        <p:spPr>
          <a:xfrm>
            <a:off x="2167590" y="2495953"/>
            <a:ext cx="10901680" cy="3883025"/>
          </a:xfrm>
          <a:prstGeom prst="rect">
            <a:avLst/>
          </a:prstGeom>
        </p:spPr>
        <p:txBody>
          <a:bodyPr wrap="square" lIns="0" tIns="0" rIns="0" bIns="0">
            <a:spAutoFit/>
          </a:bodyPr>
          <a:lstStyle>
            <a:lvl1pPr>
              <a:defRPr sz="26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8/23/2024</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8160" cy="10295255"/>
            <a:chOff x="0" y="0"/>
            <a:chExt cx="18298160" cy="10295255"/>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0" y="0"/>
              <a:ext cx="5382079" cy="4622799"/>
            </a:xfrm>
            <a:prstGeom prst="rect">
              <a:avLst/>
            </a:prstGeom>
          </p:spPr>
        </p:pic>
        <p:pic>
          <p:nvPicPr>
            <p:cNvPr id="5" name="object 5"/>
            <p:cNvPicPr/>
            <p:nvPr/>
          </p:nvPicPr>
          <p:blipFill>
            <a:blip r:embed="rId4" cstate="print"/>
            <a:stretch>
              <a:fillRect/>
            </a:stretch>
          </p:blipFill>
          <p:spPr>
            <a:xfrm>
              <a:off x="15795905" y="6459426"/>
              <a:ext cx="2501922" cy="3835260"/>
            </a:xfrm>
            <a:prstGeom prst="rect">
              <a:avLst/>
            </a:prstGeom>
          </p:spPr>
        </p:pic>
        <p:sp>
          <p:nvSpPr>
            <p:cNvPr id="6" name="object 6"/>
            <p:cNvSpPr/>
            <p:nvPr/>
          </p:nvSpPr>
          <p:spPr>
            <a:xfrm>
              <a:off x="4236347" y="7411091"/>
              <a:ext cx="9810750" cy="0"/>
            </a:xfrm>
            <a:custGeom>
              <a:avLst/>
              <a:gdLst/>
              <a:ahLst/>
              <a:cxnLst/>
              <a:rect l="l" t="t" r="r" b="b"/>
              <a:pathLst>
                <a:path w="9810750">
                  <a:moveTo>
                    <a:pt x="9810749" y="0"/>
                  </a:moveTo>
                  <a:lnTo>
                    <a:pt x="0" y="0"/>
                  </a:lnTo>
                </a:path>
              </a:pathLst>
            </a:custGeom>
            <a:ln w="76199">
              <a:solidFill>
                <a:srgbClr val="000000"/>
              </a:solidFill>
            </a:ln>
          </p:spPr>
          <p:txBody>
            <a:bodyPr wrap="square" lIns="0" tIns="0" rIns="0" bIns="0" rtlCol="0"/>
            <a:lstStyle/>
            <a:p>
              <a:endParaRPr dirty="0"/>
            </a:p>
          </p:txBody>
        </p:sp>
      </p:grpSp>
      <p:sp>
        <p:nvSpPr>
          <p:cNvPr id="7" name="object 7"/>
          <p:cNvSpPr txBox="1"/>
          <p:nvPr/>
        </p:nvSpPr>
        <p:spPr>
          <a:xfrm>
            <a:off x="1032977" y="4395907"/>
            <a:ext cx="16312979" cy="2724977"/>
          </a:xfrm>
          <a:prstGeom prst="rect">
            <a:avLst/>
          </a:prstGeom>
        </p:spPr>
        <p:txBody>
          <a:bodyPr vert="horz" wrap="square" lIns="0" tIns="12065" rIns="0" bIns="0" rtlCol="0">
            <a:spAutoFit/>
          </a:bodyPr>
          <a:lstStyle/>
          <a:p>
            <a:pPr marL="1149985" marR="5080" indent="-1137920">
              <a:lnSpc>
                <a:spcPct val="114900"/>
              </a:lnSpc>
              <a:spcBef>
                <a:spcPts val="95"/>
              </a:spcBef>
              <a:tabLst>
                <a:tab pos="5156200" algn="l"/>
              </a:tabLst>
            </a:pPr>
            <a:r>
              <a:rPr lang="en-US" sz="8000" dirty="0"/>
              <a:t>Dynamic Content Generation for Marketing Using IBM Granite</a:t>
            </a:r>
            <a:endParaRPr sz="8000" dirty="0">
              <a:latin typeface="Trebuchet MS"/>
              <a:cs typeface="Trebuchet MS"/>
            </a:endParaRPr>
          </a:p>
        </p:txBody>
      </p:sp>
      <p:sp>
        <p:nvSpPr>
          <p:cNvPr id="8" name="object 8"/>
          <p:cNvSpPr txBox="1"/>
          <p:nvPr/>
        </p:nvSpPr>
        <p:spPr>
          <a:xfrm>
            <a:off x="6299483" y="7582670"/>
            <a:ext cx="5689034" cy="559769"/>
          </a:xfrm>
          <a:prstGeom prst="rect">
            <a:avLst/>
          </a:prstGeom>
        </p:spPr>
        <p:txBody>
          <a:bodyPr vert="horz" wrap="square" lIns="0" tIns="13335" rIns="0" bIns="0" rtlCol="0">
            <a:spAutoFit/>
          </a:bodyPr>
          <a:lstStyle/>
          <a:p>
            <a:pPr marL="12700">
              <a:lnSpc>
                <a:spcPct val="100000"/>
              </a:lnSpc>
              <a:spcBef>
                <a:spcPts val="105"/>
              </a:spcBef>
              <a:tabLst>
                <a:tab pos="1853564" algn="l"/>
              </a:tabLst>
            </a:pPr>
            <a:r>
              <a:rPr lang="en-US" sz="3550" b="1" spc="-10" dirty="0">
                <a:solidFill>
                  <a:srgbClr val="231F20"/>
                </a:solidFill>
                <a:latin typeface="Trebuchet MS"/>
                <a:cs typeface="Trebuchet MS"/>
              </a:rPr>
              <a:t>IBM WASTON</a:t>
            </a:r>
            <a:r>
              <a:rPr sz="3550" b="1" dirty="0">
                <a:solidFill>
                  <a:srgbClr val="231F20"/>
                </a:solidFill>
                <a:latin typeface="Trebuchet MS"/>
                <a:cs typeface="Trebuchet MS"/>
              </a:rPr>
              <a:t>	</a:t>
            </a:r>
            <a:r>
              <a:rPr sz="3550" b="1" spc="-10" dirty="0">
                <a:solidFill>
                  <a:srgbClr val="231F20"/>
                </a:solidFill>
                <a:latin typeface="Trebuchet MS"/>
                <a:cs typeface="Trebuchet MS"/>
              </a:rPr>
              <a:t>HACKATHON</a:t>
            </a:r>
            <a:endParaRPr sz="3550" dirty="0">
              <a:latin typeface="Trebuchet MS"/>
              <a:cs typeface="Trebuchet MS"/>
            </a:endParaRPr>
          </a:p>
        </p:txBody>
      </p:sp>
      <p:sp>
        <p:nvSpPr>
          <p:cNvPr id="9" name="object 9"/>
          <p:cNvSpPr txBox="1">
            <a:spLocks noGrp="1"/>
          </p:cNvSpPr>
          <p:nvPr>
            <p:ph type="title"/>
          </p:nvPr>
        </p:nvSpPr>
        <p:spPr>
          <a:xfrm>
            <a:off x="5855445" y="1987511"/>
            <a:ext cx="6577111" cy="1102360"/>
          </a:xfrm>
          <a:prstGeom prst="rect">
            <a:avLst/>
          </a:prstGeom>
        </p:spPr>
        <p:txBody>
          <a:bodyPr vert="horz" wrap="square" lIns="0" tIns="13970" rIns="0" bIns="0" rtlCol="0">
            <a:spAutoFit/>
          </a:bodyPr>
          <a:lstStyle/>
          <a:p>
            <a:pPr marL="12700">
              <a:spcBef>
                <a:spcPts val="110"/>
              </a:spcBef>
              <a:tabLst>
                <a:tab pos="3672204" algn="l"/>
              </a:tabLst>
            </a:pPr>
            <a:r>
              <a:rPr lang="en-US" sz="7050" spc="105" dirty="0"/>
              <a:t>IBM WASTON’S</a:t>
            </a:r>
          </a:p>
        </p:txBody>
      </p:sp>
      <p:sp>
        <p:nvSpPr>
          <p:cNvPr id="15" name="object 7">
            <a:extLst>
              <a:ext uri="{FF2B5EF4-FFF2-40B4-BE49-F238E27FC236}">
                <a16:creationId xmlns:a16="http://schemas.microsoft.com/office/drawing/2014/main" id="{192E9FED-0CA7-E4DE-698F-6CB62C4F2C89}"/>
              </a:ext>
            </a:extLst>
          </p:cNvPr>
          <p:cNvSpPr txBox="1"/>
          <p:nvPr/>
        </p:nvSpPr>
        <p:spPr>
          <a:xfrm>
            <a:off x="207710" y="9106195"/>
            <a:ext cx="14879889" cy="1082219"/>
          </a:xfrm>
          <a:prstGeom prst="rect">
            <a:avLst/>
          </a:prstGeom>
        </p:spPr>
        <p:txBody>
          <a:bodyPr vert="horz" wrap="square" lIns="0" tIns="12065" rIns="0" bIns="0" rtlCol="0">
            <a:spAutoFit/>
          </a:bodyPr>
          <a:lstStyle/>
          <a:p>
            <a:pPr marL="1149985" marR="5080" indent="-1137920">
              <a:lnSpc>
                <a:spcPct val="114900"/>
              </a:lnSpc>
              <a:spcBef>
                <a:spcPts val="95"/>
              </a:spcBef>
              <a:tabLst>
                <a:tab pos="5156200" algn="l"/>
              </a:tabLst>
            </a:pPr>
            <a:r>
              <a:rPr lang="en-US" sz="6600" dirty="0"/>
              <a:t>Made by : </a:t>
            </a:r>
            <a:r>
              <a:rPr lang="en-US" sz="6600" b="1" dirty="0"/>
              <a:t>Muhammad Bilal Hussain</a:t>
            </a:r>
            <a:endParaRPr sz="6600" b="1"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2191" y="2471201"/>
            <a:ext cx="10954385" cy="7816215"/>
          </a:xfrm>
          <a:custGeom>
            <a:avLst/>
            <a:gdLst/>
            <a:ahLst/>
            <a:cxnLst/>
            <a:rect l="l" t="t" r="r" b="b"/>
            <a:pathLst>
              <a:path w="10954385" h="7816215">
                <a:moveTo>
                  <a:pt x="0" y="0"/>
                </a:moveTo>
                <a:lnTo>
                  <a:pt x="10954265" y="0"/>
                </a:lnTo>
                <a:lnTo>
                  <a:pt x="10954265" y="7815798"/>
                </a:lnTo>
                <a:lnTo>
                  <a:pt x="0" y="7815798"/>
                </a:lnTo>
                <a:lnTo>
                  <a:pt x="0" y="0"/>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body" idx="1"/>
          </p:nvPr>
        </p:nvSpPr>
        <p:spPr>
          <a:xfrm>
            <a:off x="2167590" y="2495953"/>
            <a:ext cx="10901680" cy="2566600"/>
          </a:xfrm>
          <a:prstGeom prst="rect">
            <a:avLst/>
          </a:prstGeom>
        </p:spPr>
        <p:txBody>
          <a:bodyPr vert="horz" wrap="square" lIns="0" tIns="12700" rIns="0" bIns="0" rtlCol="0">
            <a:spAutoFit/>
          </a:bodyPr>
          <a:lstStyle/>
          <a:p>
            <a:pPr marL="12700" marR="5080">
              <a:lnSpc>
                <a:spcPct val="108200"/>
              </a:lnSpc>
              <a:spcBef>
                <a:spcPts val="100"/>
              </a:spcBef>
            </a:pPr>
            <a:r>
              <a:rPr spc="-25" dirty="0"/>
              <a:t>In conclusion, </a:t>
            </a:r>
            <a:r>
              <a:rPr lang="en-US" spc="-25" dirty="0"/>
              <a:t>Our AI tool simplifies and speeds up content creation for marketers. By automatically generating tailored marketing materials, it saves time and ensures the content is relevant and effective. With plans for future improvements and expansion, this tool aims to meet more marketing needs and deliver even better results.</a:t>
            </a:r>
            <a:endParaRPr spc="-25" dirty="0"/>
          </a:p>
        </p:txBody>
      </p:sp>
      <p:sp>
        <p:nvSpPr>
          <p:cNvPr id="4" name="object 4"/>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70" dirty="0"/>
              <a:t>CONCLUSIO</a:t>
            </a:r>
            <a:r>
              <a:rPr spc="-540" dirty="0"/>
              <a:t>N</a:t>
            </a:r>
          </a:p>
        </p:txBody>
      </p:sp>
      <p:pic>
        <p:nvPicPr>
          <p:cNvPr id="5" name="object 5"/>
          <p:cNvPicPr/>
          <p:nvPr/>
        </p:nvPicPr>
        <p:blipFill>
          <a:blip r:embed="rId2" cstate="print"/>
          <a:stretch>
            <a:fillRect/>
          </a:stretch>
        </p:blipFill>
        <p:spPr>
          <a:xfrm>
            <a:off x="0" y="7459753"/>
            <a:ext cx="4829624" cy="2819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4F5"/>
          </a:solidFill>
        </p:spPr>
        <p:txBody>
          <a:bodyPr wrap="square" lIns="0" tIns="0" rIns="0" bIns="0" rtlCol="0"/>
          <a:lstStyle/>
          <a:p>
            <a:endParaRPr dirty="0"/>
          </a:p>
        </p:txBody>
      </p:sp>
      <p:pic>
        <p:nvPicPr>
          <p:cNvPr id="3" name="object 3"/>
          <p:cNvPicPr/>
          <p:nvPr/>
        </p:nvPicPr>
        <p:blipFill>
          <a:blip r:embed="rId3" cstate="print"/>
          <a:stretch>
            <a:fillRect/>
          </a:stretch>
        </p:blipFill>
        <p:spPr>
          <a:xfrm>
            <a:off x="418" y="5581393"/>
            <a:ext cx="4023582" cy="4713347"/>
          </a:xfrm>
          <a:prstGeom prst="rect">
            <a:avLst/>
          </a:prstGeom>
        </p:spPr>
      </p:pic>
      <p:sp>
        <p:nvSpPr>
          <p:cNvPr id="4" name="object 4"/>
          <p:cNvSpPr txBox="1">
            <a:spLocks noGrp="1"/>
          </p:cNvSpPr>
          <p:nvPr>
            <p:ph type="title"/>
          </p:nvPr>
        </p:nvSpPr>
        <p:spPr>
          <a:xfrm>
            <a:off x="6017266" y="1239112"/>
            <a:ext cx="5344795" cy="1546860"/>
          </a:xfrm>
          <a:prstGeom prst="rect">
            <a:avLst/>
          </a:prstGeom>
        </p:spPr>
        <p:txBody>
          <a:bodyPr vert="horz" wrap="square" lIns="0" tIns="16510" rIns="0" bIns="0" rtlCol="0">
            <a:spAutoFit/>
          </a:bodyPr>
          <a:lstStyle/>
          <a:p>
            <a:pPr marL="12700">
              <a:lnSpc>
                <a:spcPct val="100000"/>
              </a:lnSpc>
              <a:spcBef>
                <a:spcPts val="130"/>
              </a:spcBef>
            </a:pPr>
            <a:r>
              <a:rPr sz="9950" spc="-240" dirty="0"/>
              <a:t>CONTEN</a:t>
            </a:r>
            <a:r>
              <a:rPr sz="9950" spc="-1215" dirty="0"/>
              <a:t>T</a:t>
            </a:r>
            <a:endParaRPr sz="9950" dirty="0"/>
          </a:p>
        </p:txBody>
      </p:sp>
      <p:pic>
        <p:nvPicPr>
          <p:cNvPr id="5" name="object 5"/>
          <p:cNvPicPr/>
          <p:nvPr/>
        </p:nvPicPr>
        <p:blipFill>
          <a:blip r:embed="rId4" cstate="print"/>
          <a:stretch>
            <a:fillRect/>
          </a:stretch>
        </p:blipFill>
        <p:spPr>
          <a:xfrm>
            <a:off x="15739030" y="-10271"/>
            <a:ext cx="2555840" cy="1992774"/>
          </a:xfrm>
          <a:prstGeom prst="rect">
            <a:avLst/>
          </a:prstGeom>
        </p:spPr>
      </p:pic>
      <p:sp>
        <p:nvSpPr>
          <p:cNvPr id="6" name="object 6"/>
          <p:cNvSpPr txBox="1"/>
          <p:nvPr/>
        </p:nvSpPr>
        <p:spPr>
          <a:xfrm>
            <a:off x="5019320" y="2901696"/>
            <a:ext cx="1400810" cy="6860211"/>
          </a:xfrm>
          <a:prstGeom prst="rect">
            <a:avLst/>
          </a:prstGeom>
          <a:solidFill>
            <a:srgbClr val="CCCCCC"/>
          </a:solidFill>
        </p:spPr>
        <p:txBody>
          <a:bodyPr vert="horz" wrap="square" lIns="0" tIns="354965" rIns="0" bIns="0" rtlCol="0">
            <a:spAutoFit/>
          </a:bodyPr>
          <a:lstStyle/>
          <a:p>
            <a:pPr marL="425450">
              <a:lnSpc>
                <a:spcPct val="100000"/>
              </a:lnSpc>
              <a:spcBef>
                <a:spcPts val="2795"/>
              </a:spcBef>
            </a:pPr>
            <a:r>
              <a:rPr sz="4250" b="1" spc="-525" dirty="0">
                <a:solidFill>
                  <a:srgbClr val="363636"/>
                </a:solidFill>
                <a:latin typeface="Trebuchet MS"/>
                <a:cs typeface="Trebuchet MS"/>
              </a:rPr>
              <a:t>01</a:t>
            </a:r>
            <a:endParaRPr sz="4250" dirty="0">
              <a:latin typeface="Trebuchet MS"/>
              <a:cs typeface="Trebuchet MS"/>
            </a:endParaRPr>
          </a:p>
          <a:p>
            <a:pPr marL="391795">
              <a:lnSpc>
                <a:spcPct val="100000"/>
              </a:lnSpc>
              <a:spcBef>
                <a:spcPts val="1175"/>
              </a:spcBef>
            </a:pPr>
            <a:r>
              <a:rPr sz="4250" b="1" spc="-25" dirty="0">
                <a:solidFill>
                  <a:srgbClr val="363636"/>
                </a:solidFill>
                <a:latin typeface="Trebuchet MS"/>
                <a:cs typeface="Trebuchet MS"/>
              </a:rPr>
              <a:t>02</a:t>
            </a:r>
            <a:endParaRPr sz="4250" dirty="0">
              <a:latin typeface="Trebuchet MS"/>
              <a:cs typeface="Trebuchet MS"/>
            </a:endParaRPr>
          </a:p>
          <a:p>
            <a:pPr marL="391795">
              <a:lnSpc>
                <a:spcPct val="100000"/>
              </a:lnSpc>
              <a:spcBef>
                <a:spcPts val="1839"/>
              </a:spcBef>
            </a:pPr>
            <a:r>
              <a:rPr sz="4250" b="1" spc="-25" dirty="0">
                <a:solidFill>
                  <a:srgbClr val="363636"/>
                </a:solidFill>
                <a:latin typeface="Trebuchet MS"/>
                <a:cs typeface="Trebuchet MS"/>
              </a:rPr>
              <a:t>03</a:t>
            </a:r>
            <a:endParaRPr sz="4250" dirty="0">
              <a:latin typeface="Trebuchet MS"/>
              <a:cs typeface="Trebuchet MS"/>
            </a:endParaRPr>
          </a:p>
          <a:p>
            <a:pPr marL="389255">
              <a:lnSpc>
                <a:spcPct val="100000"/>
              </a:lnSpc>
              <a:spcBef>
                <a:spcPts val="1175"/>
              </a:spcBef>
            </a:pPr>
            <a:r>
              <a:rPr sz="4250" b="1" spc="-25" dirty="0">
                <a:solidFill>
                  <a:srgbClr val="363636"/>
                </a:solidFill>
                <a:latin typeface="Trebuchet MS"/>
                <a:cs typeface="Trebuchet MS"/>
              </a:rPr>
              <a:t>04</a:t>
            </a:r>
            <a:endParaRPr sz="4250" dirty="0">
              <a:latin typeface="Trebuchet MS"/>
              <a:cs typeface="Trebuchet MS"/>
            </a:endParaRPr>
          </a:p>
          <a:p>
            <a:pPr marL="412750">
              <a:lnSpc>
                <a:spcPct val="100000"/>
              </a:lnSpc>
              <a:spcBef>
                <a:spcPts val="1140"/>
              </a:spcBef>
            </a:pPr>
            <a:r>
              <a:rPr sz="4250" b="1" spc="-25" dirty="0">
                <a:solidFill>
                  <a:srgbClr val="363636"/>
                </a:solidFill>
                <a:latin typeface="Trebuchet MS"/>
                <a:cs typeface="Trebuchet MS"/>
              </a:rPr>
              <a:t>05</a:t>
            </a:r>
            <a:endParaRPr sz="4250" dirty="0">
              <a:latin typeface="Trebuchet MS"/>
              <a:cs typeface="Trebuchet MS"/>
            </a:endParaRPr>
          </a:p>
          <a:p>
            <a:pPr marL="405130">
              <a:lnSpc>
                <a:spcPct val="100000"/>
              </a:lnSpc>
              <a:spcBef>
                <a:spcPts val="1445"/>
              </a:spcBef>
            </a:pPr>
            <a:r>
              <a:rPr sz="4250" b="1" spc="-25" dirty="0">
                <a:solidFill>
                  <a:srgbClr val="363636"/>
                </a:solidFill>
                <a:latin typeface="Trebuchet MS"/>
                <a:cs typeface="Trebuchet MS"/>
              </a:rPr>
              <a:t>06</a:t>
            </a:r>
            <a:endParaRPr lang="en-US" sz="4250" b="1" spc="-25" dirty="0">
              <a:solidFill>
                <a:srgbClr val="363636"/>
              </a:solidFill>
              <a:latin typeface="Trebuchet MS"/>
              <a:cs typeface="Trebuchet MS"/>
            </a:endParaRPr>
          </a:p>
          <a:p>
            <a:pPr marL="431800">
              <a:lnSpc>
                <a:spcPct val="100000"/>
              </a:lnSpc>
              <a:spcBef>
                <a:spcPts val="1595"/>
              </a:spcBef>
            </a:pPr>
            <a:r>
              <a:rPr lang="en-US" sz="4250" b="1" spc="-415" dirty="0">
                <a:solidFill>
                  <a:srgbClr val="363636"/>
                </a:solidFill>
                <a:latin typeface="Trebuchet MS"/>
                <a:cs typeface="Trebuchet MS"/>
              </a:rPr>
              <a:t>07</a:t>
            </a:r>
          </a:p>
          <a:p>
            <a:pPr marL="431800">
              <a:lnSpc>
                <a:spcPct val="100000"/>
              </a:lnSpc>
              <a:spcBef>
                <a:spcPts val="1595"/>
              </a:spcBef>
            </a:pPr>
            <a:r>
              <a:rPr lang="en-US" sz="4250" b="1" spc="-415" dirty="0">
                <a:solidFill>
                  <a:srgbClr val="363636"/>
                </a:solidFill>
                <a:latin typeface="Trebuchet MS"/>
                <a:cs typeface="Trebuchet MS"/>
              </a:rPr>
              <a:t>08</a:t>
            </a:r>
            <a:endParaRPr lang="en-US" sz="4250" dirty="0">
              <a:latin typeface="Trebuchet MS"/>
              <a:cs typeface="Trebuchet MS"/>
            </a:endParaRPr>
          </a:p>
        </p:txBody>
      </p:sp>
      <p:sp>
        <p:nvSpPr>
          <p:cNvPr id="7" name="object 7"/>
          <p:cNvSpPr txBox="1"/>
          <p:nvPr/>
        </p:nvSpPr>
        <p:spPr>
          <a:xfrm>
            <a:off x="6586442" y="3406988"/>
            <a:ext cx="3944620" cy="410209"/>
          </a:xfrm>
          <a:prstGeom prst="rect">
            <a:avLst/>
          </a:prstGeom>
        </p:spPr>
        <p:txBody>
          <a:bodyPr vert="horz" wrap="square" lIns="0" tIns="15240" rIns="0" bIns="0" rtlCol="0">
            <a:spAutoFit/>
          </a:bodyPr>
          <a:lstStyle/>
          <a:p>
            <a:pPr marL="12700">
              <a:lnSpc>
                <a:spcPct val="100000"/>
              </a:lnSpc>
              <a:spcBef>
                <a:spcPts val="120"/>
              </a:spcBef>
            </a:pPr>
            <a:r>
              <a:rPr lang="en-US" sz="2500" spc="225" dirty="0">
                <a:solidFill>
                  <a:srgbClr val="231F20"/>
                </a:solidFill>
                <a:latin typeface="Lucida Sans Unicode"/>
                <a:cs typeface="Lucida Sans Unicode"/>
              </a:rPr>
              <a:t>Problem Solution</a:t>
            </a:r>
            <a:endParaRPr sz="2500" dirty="0">
              <a:latin typeface="Lucida Sans Unicode"/>
              <a:cs typeface="Lucida Sans Unicode"/>
            </a:endParaRPr>
          </a:p>
        </p:txBody>
      </p:sp>
      <p:sp>
        <p:nvSpPr>
          <p:cNvPr id="8" name="object 8"/>
          <p:cNvSpPr txBox="1"/>
          <p:nvPr/>
        </p:nvSpPr>
        <p:spPr>
          <a:xfrm>
            <a:off x="6594730" y="4244039"/>
            <a:ext cx="2696210" cy="410209"/>
          </a:xfrm>
          <a:prstGeom prst="rect">
            <a:avLst/>
          </a:prstGeom>
        </p:spPr>
        <p:txBody>
          <a:bodyPr vert="horz" wrap="square" lIns="0" tIns="15240" rIns="0" bIns="0" rtlCol="0">
            <a:spAutoFit/>
          </a:bodyPr>
          <a:lstStyle/>
          <a:p>
            <a:pPr marL="12700">
              <a:lnSpc>
                <a:spcPct val="100000"/>
              </a:lnSpc>
              <a:spcBef>
                <a:spcPts val="120"/>
              </a:spcBef>
            </a:pPr>
            <a:r>
              <a:rPr sz="2500" spc="229" dirty="0">
                <a:solidFill>
                  <a:srgbClr val="231F20"/>
                </a:solidFill>
                <a:latin typeface="Lucida Sans Unicode"/>
                <a:cs typeface="Lucida Sans Unicode"/>
              </a:rPr>
              <a:t>HOW</a:t>
            </a:r>
            <a:r>
              <a:rPr sz="2500" spc="335" dirty="0">
                <a:solidFill>
                  <a:srgbClr val="231F20"/>
                </a:solidFill>
                <a:latin typeface="Lucida Sans Unicode"/>
                <a:cs typeface="Lucida Sans Unicode"/>
              </a:rPr>
              <a:t> </a:t>
            </a:r>
            <a:r>
              <a:rPr sz="2500" dirty="0">
                <a:solidFill>
                  <a:srgbClr val="231F20"/>
                </a:solidFill>
                <a:latin typeface="Lucida Sans Unicode"/>
                <a:cs typeface="Lucida Sans Unicode"/>
              </a:rPr>
              <a:t>IT</a:t>
            </a:r>
            <a:r>
              <a:rPr sz="2500" spc="340" dirty="0">
                <a:solidFill>
                  <a:srgbClr val="231F20"/>
                </a:solidFill>
                <a:latin typeface="Lucida Sans Unicode"/>
                <a:cs typeface="Lucida Sans Unicode"/>
              </a:rPr>
              <a:t> </a:t>
            </a:r>
            <a:r>
              <a:rPr sz="2500" spc="220" dirty="0">
                <a:solidFill>
                  <a:srgbClr val="231F20"/>
                </a:solidFill>
                <a:latin typeface="Lucida Sans Unicode"/>
                <a:cs typeface="Lucida Sans Unicode"/>
              </a:rPr>
              <a:t>WORKS</a:t>
            </a:r>
            <a:endParaRPr sz="2500" dirty="0">
              <a:latin typeface="Lucida Sans Unicode"/>
              <a:cs typeface="Lucida Sans Unicode"/>
            </a:endParaRPr>
          </a:p>
        </p:txBody>
      </p:sp>
      <p:sp>
        <p:nvSpPr>
          <p:cNvPr id="9" name="object 9"/>
          <p:cNvSpPr txBox="1"/>
          <p:nvPr/>
        </p:nvSpPr>
        <p:spPr>
          <a:xfrm>
            <a:off x="6710220" y="6642876"/>
            <a:ext cx="1046480" cy="410209"/>
          </a:xfrm>
          <a:prstGeom prst="rect">
            <a:avLst/>
          </a:prstGeom>
        </p:spPr>
        <p:txBody>
          <a:bodyPr vert="horz" wrap="square" lIns="0" tIns="15240" rIns="0" bIns="0" rtlCol="0">
            <a:spAutoFit/>
          </a:bodyPr>
          <a:lstStyle/>
          <a:p>
            <a:pPr marL="12700">
              <a:lnSpc>
                <a:spcPct val="100000"/>
              </a:lnSpc>
              <a:spcBef>
                <a:spcPts val="120"/>
              </a:spcBef>
            </a:pPr>
            <a:r>
              <a:rPr sz="2500" spc="150" dirty="0">
                <a:solidFill>
                  <a:srgbClr val="231F20"/>
                </a:solidFill>
                <a:latin typeface="Lucida Sans Unicode"/>
                <a:cs typeface="Lucida Sans Unicode"/>
              </a:rPr>
              <a:t>DEMO</a:t>
            </a:r>
            <a:endParaRPr sz="2500" dirty="0">
              <a:latin typeface="Lucida Sans Unicode"/>
              <a:cs typeface="Lucida Sans Unicode"/>
            </a:endParaRPr>
          </a:p>
        </p:txBody>
      </p:sp>
      <p:sp>
        <p:nvSpPr>
          <p:cNvPr id="10" name="object 10"/>
          <p:cNvSpPr txBox="1"/>
          <p:nvPr/>
        </p:nvSpPr>
        <p:spPr>
          <a:xfrm>
            <a:off x="6618037" y="7501029"/>
            <a:ext cx="2710180" cy="410209"/>
          </a:xfrm>
          <a:prstGeom prst="rect">
            <a:avLst/>
          </a:prstGeom>
        </p:spPr>
        <p:txBody>
          <a:bodyPr vert="horz" wrap="square" lIns="0" tIns="15240" rIns="0" bIns="0" rtlCol="0">
            <a:spAutoFit/>
          </a:bodyPr>
          <a:lstStyle/>
          <a:p>
            <a:pPr marL="12700">
              <a:lnSpc>
                <a:spcPct val="100000"/>
              </a:lnSpc>
              <a:spcBef>
                <a:spcPts val="120"/>
              </a:spcBef>
            </a:pPr>
            <a:r>
              <a:rPr sz="2500" spc="260" dirty="0">
                <a:solidFill>
                  <a:srgbClr val="231F20"/>
                </a:solidFill>
                <a:latin typeface="Lucida Sans Unicode"/>
                <a:cs typeface="Lucida Sans Unicode"/>
              </a:rPr>
              <a:t>SCOPE</a:t>
            </a:r>
            <a:endParaRPr sz="2500" dirty="0">
              <a:latin typeface="Lucida Sans Unicode"/>
              <a:cs typeface="Lucida Sans Unicode"/>
            </a:endParaRPr>
          </a:p>
        </p:txBody>
      </p:sp>
      <p:sp>
        <p:nvSpPr>
          <p:cNvPr id="12" name="object 12"/>
          <p:cNvSpPr txBox="1"/>
          <p:nvPr/>
        </p:nvSpPr>
        <p:spPr>
          <a:xfrm>
            <a:off x="6586442" y="8363420"/>
            <a:ext cx="3496945" cy="410209"/>
          </a:xfrm>
          <a:prstGeom prst="rect">
            <a:avLst/>
          </a:prstGeom>
        </p:spPr>
        <p:txBody>
          <a:bodyPr vert="horz" wrap="square" lIns="0" tIns="15240" rIns="0" bIns="0" rtlCol="0">
            <a:spAutoFit/>
          </a:bodyPr>
          <a:lstStyle/>
          <a:p>
            <a:pPr marL="12700">
              <a:lnSpc>
                <a:spcPct val="100000"/>
              </a:lnSpc>
              <a:spcBef>
                <a:spcPts val="120"/>
              </a:spcBef>
            </a:pPr>
            <a:r>
              <a:rPr sz="2500" spc="140" dirty="0">
                <a:solidFill>
                  <a:srgbClr val="231F20"/>
                </a:solidFill>
                <a:latin typeface="Lucida Sans Unicode"/>
                <a:cs typeface="Lucida Sans Unicode"/>
              </a:rPr>
              <a:t>FUTURE</a:t>
            </a:r>
            <a:r>
              <a:rPr sz="2500" spc="395" dirty="0">
                <a:solidFill>
                  <a:srgbClr val="231F20"/>
                </a:solidFill>
                <a:latin typeface="Lucida Sans Unicode"/>
                <a:cs typeface="Lucida Sans Unicode"/>
              </a:rPr>
              <a:t> </a:t>
            </a:r>
            <a:r>
              <a:rPr sz="2500" spc="240" dirty="0">
                <a:solidFill>
                  <a:srgbClr val="231F20"/>
                </a:solidFill>
                <a:latin typeface="Lucida Sans Unicode"/>
                <a:cs typeface="Lucida Sans Unicode"/>
              </a:rPr>
              <a:t>PROSPECTS</a:t>
            </a:r>
            <a:endParaRPr sz="2500" dirty="0">
              <a:latin typeface="Lucida Sans Unicode"/>
              <a:cs typeface="Lucida Sans Unicode"/>
            </a:endParaRPr>
          </a:p>
        </p:txBody>
      </p:sp>
      <p:sp>
        <p:nvSpPr>
          <p:cNvPr id="13" name="object 13"/>
          <p:cNvSpPr txBox="1"/>
          <p:nvPr/>
        </p:nvSpPr>
        <p:spPr>
          <a:xfrm>
            <a:off x="6594730" y="9228790"/>
            <a:ext cx="2352040" cy="410209"/>
          </a:xfrm>
          <a:prstGeom prst="rect">
            <a:avLst/>
          </a:prstGeom>
        </p:spPr>
        <p:txBody>
          <a:bodyPr vert="horz" wrap="square" lIns="0" tIns="15240" rIns="0" bIns="0" rtlCol="0">
            <a:spAutoFit/>
          </a:bodyPr>
          <a:lstStyle/>
          <a:p>
            <a:pPr marL="12700">
              <a:lnSpc>
                <a:spcPct val="100000"/>
              </a:lnSpc>
              <a:spcBef>
                <a:spcPts val="120"/>
              </a:spcBef>
            </a:pPr>
            <a:r>
              <a:rPr sz="2500" spc="195" dirty="0">
                <a:solidFill>
                  <a:srgbClr val="231F20"/>
                </a:solidFill>
                <a:latin typeface="Lucida Sans Unicode"/>
                <a:cs typeface="Lucida Sans Unicode"/>
              </a:rPr>
              <a:t>CONCLUSION</a:t>
            </a:r>
            <a:endParaRPr sz="2500" dirty="0">
              <a:latin typeface="Lucida Sans Unicode"/>
              <a:cs typeface="Lucida Sans Unicode"/>
            </a:endParaRPr>
          </a:p>
        </p:txBody>
      </p:sp>
      <p:sp>
        <p:nvSpPr>
          <p:cNvPr id="14" name="object 9">
            <a:extLst>
              <a:ext uri="{FF2B5EF4-FFF2-40B4-BE49-F238E27FC236}">
                <a16:creationId xmlns:a16="http://schemas.microsoft.com/office/drawing/2014/main" id="{2D23D3A2-57DA-BF05-823E-34715A13F4AD}"/>
              </a:ext>
            </a:extLst>
          </p:cNvPr>
          <p:cNvSpPr txBox="1"/>
          <p:nvPr/>
        </p:nvSpPr>
        <p:spPr>
          <a:xfrm>
            <a:off x="6618037" y="5789015"/>
            <a:ext cx="1400810" cy="400110"/>
          </a:xfrm>
          <a:prstGeom prst="rect">
            <a:avLst/>
          </a:prstGeom>
        </p:spPr>
        <p:txBody>
          <a:bodyPr vert="horz" wrap="square" lIns="0" tIns="15240" rIns="0" bIns="0" rtlCol="0">
            <a:spAutoFit/>
          </a:bodyPr>
          <a:lstStyle/>
          <a:p>
            <a:pPr marL="12700">
              <a:lnSpc>
                <a:spcPct val="100000"/>
              </a:lnSpc>
              <a:spcBef>
                <a:spcPts val="120"/>
              </a:spcBef>
            </a:pPr>
            <a:r>
              <a:rPr lang="en-US" sz="2500" spc="150" dirty="0">
                <a:solidFill>
                  <a:srgbClr val="231F20"/>
                </a:solidFill>
                <a:latin typeface="Lucida Sans Unicode"/>
                <a:cs typeface="Lucida Sans Unicode"/>
              </a:rPr>
              <a:t>BENEFIT</a:t>
            </a:r>
            <a:endParaRPr sz="2500" dirty="0">
              <a:latin typeface="Lucida Sans Unicode"/>
              <a:cs typeface="Lucida Sans Unicode"/>
            </a:endParaRPr>
          </a:p>
        </p:txBody>
      </p:sp>
      <p:sp>
        <p:nvSpPr>
          <p:cNvPr id="15" name="object 9">
            <a:extLst>
              <a:ext uri="{FF2B5EF4-FFF2-40B4-BE49-F238E27FC236}">
                <a16:creationId xmlns:a16="http://schemas.microsoft.com/office/drawing/2014/main" id="{B85B3141-E60D-D1E5-B695-F8131220EF12}"/>
              </a:ext>
            </a:extLst>
          </p:cNvPr>
          <p:cNvSpPr txBox="1"/>
          <p:nvPr/>
        </p:nvSpPr>
        <p:spPr>
          <a:xfrm>
            <a:off x="6595177" y="4888146"/>
            <a:ext cx="3135563" cy="400110"/>
          </a:xfrm>
          <a:prstGeom prst="rect">
            <a:avLst/>
          </a:prstGeom>
        </p:spPr>
        <p:txBody>
          <a:bodyPr vert="horz" wrap="square" lIns="0" tIns="15240" rIns="0" bIns="0" rtlCol="0">
            <a:spAutoFit/>
          </a:bodyPr>
          <a:lstStyle/>
          <a:p>
            <a:pPr marL="12700">
              <a:lnSpc>
                <a:spcPct val="100000"/>
              </a:lnSpc>
              <a:spcBef>
                <a:spcPts val="120"/>
              </a:spcBef>
            </a:pPr>
            <a:r>
              <a:rPr lang="en-US" sz="2500" spc="150" dirty="0">
                <a:solidFill>
                  <a:srgbClr val="231F20"/>
                </a:solidFill>
                <a:latin typeface="Lucida Sans Unicode"/>
                <a:cs typeface="Lucida Sans Unicode"/>
              </a:rPr>
              <a:t>KEY FEATURE</a:t>
            </a:r>
            <a:endParaRPr sz="25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9490" y="2849891"/>
            <a:ext cx="9612929" cy="1061957"/>
          </a:xfrm>
          <a:prstGeom prst="rect">
            <a:avLst/>
          </a:prstGeom>
          <a:solidFill>
            <a:srgbClr val="EFEFEF"/>
          </a:solidFill>
        </p:spPr>
        <p:txBody>
          <a:bodyPr vert="horz" wrap="square" lIns="0" tIns="37465" rIns="0" bIns="0" rtlCol="0">
            <a:spAutoFit/>
          </a:bodyPr>
          <a:lstStyle/>
          <a:p>
            <a:pPr marL="12700" marR="5080">
              <a:lnSpc>
                <a:spcPct val="108200"/>
              </a:lnSpc>
              <a:spcBef>
                <a:spcPts val="100"/>
              </a:spcBef>
            </a:pPr>
            <a:r>
              <a:rPr lang="en-US" sz="3200" dirty="0"/>
              <a:t>Marketers find it hard to quickly create content that fits their target audience and takes a lot of time</a:t>
            </a:r>
            <a:endParaRPr sz="3200" dirty="0"/>
          </a:p>
        </p:txBody>
      </p:sp>
      <p:sp>
        <p:nvSpPr>
          <p:cNvPr id="3" name="object 3"/>
          <p:cNvSpPr txBox="1">
            <a:spLocks noGrp="1"/>
          </p:cNvSpPr>
          <p:nvPr>
            <p:ph type="title"/>
          </p:nvPr>
        </p:nvSpPr>
        <p:spPr>
          <a:xfrm>
            <a:off x="2129490" y="1077559"/>
            <a:ext cx="8985250" cy="1135380"/>
          </a:xfrm>
          <a:prstGeom prst="rect">
            <a:avLst/>
          </a:prstGeom>
        </p:spPr>
        <p:txBody>
          <a:bodyPr vert="horz" wrap="square" lIns="0" tIns="16510" rIns="0" bIns="0" rtlCol="0">
            <a:spAutoFit/>
          </a:bodyPr>
          <a:lstStyle/>
          <a:p>
            <a:pPr marL="12700">
              <a:lnSpc>
                <a:spcPct val="100000"/>
              </a:lnSpc>
              <a:spcBef>
                <a:spcPts val="130"/>
              </a:spcBef>
              <a:tabLst>
                <a:tab pos="4616450" algn="l"/>
              </a:tabLst>
            </a:pPr>
            <a:r>
              <a:rPr lang="en-US" dirty="0"/>
              <a:t>PROBLEM SOLUTION</a:t>
            </a:r>
            <a:endParaRPr spc="-635" dirty="0"/>
          </a:p>
        </p:txBody>
      </p:sp>
      <p:pic>
        <p:nvPicPr>
          <p:cNvPr id="4" name="object 4"/>
          <p:cNvPicPr/>
          <p:nvPr/>
        </p:nvPicPr>
        <p:blipFill>
          <a:blip r:embed="rId2" cstate="print"/>
          <a:stretch>
            <a:fillRect/>
          </a:stretch>
        </p:blipFill>
        <p:spPr>
          <a:xfrm>
            <a:off x="0" y="7459753"/>
            <a:ext cx="4829624" cy="2819400"/>
          </a:xfrm>
          <a:prstGeom prst="rect">
            <a:avLst/>
          </a:prstGeom>
        </p:spPr>
      </p:pic>
      <p:sp>
        <p:nvSpPr>
          <p:cNvPr id="5" name="object 2">
            <a:extLst>
              <a:ext uri="{FF2B5EF4-FFF2-40B4-BE49-F238E27FC236}">
                <a16:creationId xmlns:a16="http://schemas.microsoft.com/office/drawing/2014/main" id="{F05FE340-F0B3-79BA-6709-D9A85BB7A14A}"/>
              </a:ext>
            </a:extLst>
          </p:cNvPr>
          <p:cNvSpPr txBox="1"/>
          <p:nvPr/>
        </p:nvSpPr>
        <p:spPr>
          <a:xfrm>
            <a:off x="2129490" y="4706388"/>
            <a:ext cx="10954385" cy="1585434"/>
          </a:xfrm>
          <a:prstGeom prst="rect">
            <a:avLst/>
          </a:prstGeom>
          <a:solidFill>
            <a:srgbClr val="EFEFEF"/>
          </a:solidFill>
        </p:spPr>
        <p:txBody>
          <a:bodyPr vert="horz" wrap="square" lIns="0" tIns="37465" rIns="0" bIns="0" rtlCol="0">
            <a:spAutoFit/>
          </a:bodyPr>
          <a:lstStyle/>
          <a:p>
            <a:pPr marL="12700" marR="5080">
              <a:lnSpc>
                <a:spcPct val="108200"/>
              </a:lnSpc>
              <a:spcBef>
                <a:spcPts val="100"/>
              </a:spcBef>
            </a:pPr>
            <a:r>
              <a:rPr lang="en-US" sz="3200" dirty="0"/>
              <a:t>The AI tool quickly generates personalized marketing materials based on what users provide, making content creation faster and easier</a:t>
            </a: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9490" y="2849891"/>
            <a:ext cx="10672110" cy="5117235"/>
          </a:xfrm>
          <a:prstGeom prst="rect">
            <a:avLst/>
          </a:prstGeom>
          <a:solidFill>
            <a:srgbClr val="EFEFEF"/>
          </a:solidFill>
        </p:spPr>
        <p:txBody>
          <a:bodyPr vert="horz" wrap="square" lIns="0" tIns="37465" rIns="0" bIns="0" rtlCol="0">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Arial" panose="020B0604020202020204" pitchFamily="34" charset="0"/>
              </a:rPr>
              <a:t>Select the type of marketing material you need (e.g., email, ad).</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Arial" panose="020B0604020202020204" pitchFamily="34" charset="0"/>
              </a:rPr>
              <a:t>Enter details about your target audience (e.g., age, interests).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Arial" panose="020B0604020202020204" pitchFamily="34" charset="0"/>
              </a:rPr>
              <a:t>Describe the product or service you’re promoting.</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Arial" panose="020B0604020202020204" pitchFamily="34" charset="0"/>
              </a:rPr>
              <a:t>The AI tool generates personalized marketing content based on the information provided. </a:t>
            </a:r>
          </a:p>
        </p:txBody>
      </p:sp>
      <p:sp>
        <p:nvSpPr>
          <p:cNvPr id="3" name="object 3"/>
          <p:cNvSpPr txBox="1">
            <a:spLocks noGrp="1"/>
          </p:cNvSpPr>
          <p:nvPr>
            <p:ph type="title"/>
          </p:nvPr>
        </p:nvSpPr>
        <p:spPr>
          <a:xfrm>
            <a:off x="2129490" y="1077559"/>
            <a:ext cx="8985250" cy="1135380"/>
          </a:xfrm>
          <a:prstGeom prst="rect">
            <a:avLst/>
          </a:prstGeom>
        </p:spPr>
        <p:txBody>
          <a:bodyPr vert="horz" wrap="square" lIns="0" tIns="16510" rIns="0" bIns="0" rtlCol="0">
            <a:spAutoFit/>
          </a:bodyPr>
          <a:lstStyle/>
          <a:p>
            <a:pPr marL="12700">
              <a:lnSpc>
                <a:spcPct val="100000"/>
              </a:lnSpc>
              <a:spcBef>
                <a:spcPts val="130"/>
              </a:spcBef>
              <a:tabLst>
                <a:tab pos="4616450" algn="l"/>
              </a:tabLst>
            </a:pPr>
            <a:r>
              <a:rPr lang="en-US" dirty="0"/>
              <a:t>HOW IT WORK</a:t>
            </a:r>
            <a:endParaRPr spc="-635" dirty="0"/>
          </a:p>
        </p:txBody>
      </p:sp>
      <p:pic>
        <p:nvPicPr>
          <p:cNvPr id="4" name="object 4"/>
          <p:cNvPicPr/>
          <p:nvPr/>
        </p:nvPicPr>
        <p:blipFill>
          <a:blip r:embed="rId2" cstate="print"/>
          <a:stretch>
            <a:fillRect/>
          </a:stretch>
        </p:blipFill>
        <p:spPr>
          <a:xfrm>
            <a:off x="0" y="7459753"/>
            <a:ext cx="4829624" cy="2819400"/>
          </a:xfrm>
          <a:prstGeom prst="rect">
            <a:avLst/>
          </a:prstGeom>
        </p:spPr>
      </p:pic>
    </p:spTree>
    <p:extLst>
      <p:ext uri="{BB962C8B-B14F-4D97-AF65-F5344CB8AC3E}">
        <p14:creationId xmlns:p14="http://schemas.microsoft.com/office/powerpoint/2010/main" val="23585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29490" y="1077559"/>
            <a:ext cx="8985250" cy="1135380"/>
          </a:xfrm>
          <a:prstGeom prst="rect">
            <a:avLst/>
          </a:prstGeom>
        </p:spPr>
        <p:txBody>
          <a:bodyPr vert="horz" wrap="square" lIns="0" tIns="16510" rIns="0" bIns="0" rtlCol="0">
            <a:spAutoFit/>
          </a:bodyPr>
          <a:lstStyle/>
          <a:p>
            <a:pPr marL="12700">
              <a:lnSpc>
                <a:spcPct val="100000"/>
              </a:lnSpc>
              <a:spcBef>
                <a:spcPts val="130"/>
              </a:spcBef>
              <a:tabLst>
                <a:tab pos="4616450" algn="l"/>
              </a:tabLst>
            </a:pPr>
            <a:r>
              <a:rPr lang="en-US" dirty="0"/>
              <a:t>Key Features</a:t>
            </a:r>
            <a:endParaRPr spc="-635" dirty="0"/>
          </a:p>
        </p:txBody>
      </p:sp>
      <p:sp>
        <p:nvSpPr>
          <p:cNvPr id="5" name="object 2">
            <a:extLst>
              <a:ext uri="{FF2B5EF4-FFF2-40B4-BE49-F238E27FC236}">
                <a16:creationId xmlns:a16="http://schemas.microsoft.com/office/drawing/2014/main" id="{F05FE340-F0B3-79BA-6709-D9A85BB7A14A}"/>
              </a:ext>
            </a:extLst>
          </p:cNvPr>
          <p:cNvSpPr txBox="1"/>
          <p:nvPr/>
        </p:nvSpPr>
        <p:spPr>
          <a:xfrm>
            <a:off x="2129490" y="2628900"/>
            <a:ext cx="10954385" cy="6529352"/>
          </a:xfrm>
          <a:prstGeom prst="rect">
            <a:avLst/>
          </a:prstGeom>
          <a:solidFill>
            <a:srgbClr val="EFEFEF"/>
          </a:solidFill>
        </p:spPr>
        <p:txBody>
          <a:bodyPr vert="horz" wrap="square" lIns="0" tIns="37465" rIns="0" bIns="0" rtlCol="0">
            <a:spAutoFit/>
          </a:bodyPr>
          <a:lstStyle/>
          <a:p>
            <a:pPr marL="12700" marR="5080" lvl="0" indent="0" algn="l" defTabSz="914400" rtl="0" eaLnBrk="0" fontAlgn="base" latinLnBrk="0" hangingPunct="0">
              <a:spcBef>
                <a:spcPts val="100"/>
              </a:spcBef>
              <a:spcAft>
                <a:spcPct val="0"/>
              </a:spcAft>
              <a:buClrTx/>
              <a:buSzTx/>
              <a:tabLst/>
            </a:pPr>
            <a:r>
              <a:rPr lang="en-US" altLang="en-US" sz="3200" b="1" dirty="0"/>
              <a:t>Content Type Selection: </a:t>
            </a:r>
            <a:r>
              <a:rPr lang="en-US" altLang="en-US" sz="3200" dirty="0"/>
              <a:t>Users choose the type of marketing content they need, such as emails, ad copies, or blog posts</a:t>
            </a:r>
          </a:p>
          <a:p>
            <a:pPr marL="12700" marR="5080" lvl="0" indent="0" algn="l" defTabSz="914400" rtl="0" eaLnBrk="0" fontAlgn="base" latinLnBrk="0" hangingPunct="0">
              <a:spcBef>
                <a:spcPts val="100"/>
              </a:spcBef>
              <a:spcAft>
                <a:spcPct val="0"/>
              </a:spcAft>
              <a:buClrTx/>
              <a:buSzTx/>
              <a:tabLst/>
            </a:pPr>
            <a:endParaRPr lang="en-US" altLang="en-US" sz="3200" dirty="0"/>
          </a:p>
          <a:p>
            <a:pPr marL="12700" marR="5080" lvl="0" indent="0" algn="l" defTabSz="914400" rtl="0" eaLnBrk="0" fontAlgn="base" latinLnBrk="0" hangingPunct="0">
              <a:spcBef>
                <a:spcPts val="100"/>
              </a:spcBef>
              <a:spcAft>
                <a:spcPct val="0"/>
              </a:spcAft>
              <a:buClrTx/>
              <a:buSzTx/>
              <a:tabLst/>
            </a:pPr>
            <a:r>
              <a:rPr lang="en-US" altLang="en-US" sz="3200" b="1" dirty="0"/>
              <a:t>Audience Profiling: </a:t>
            </a:r>
            <a:r>
              <a:rPr lang="en-US" altLang="en-US" sz="3200" dirty="0"/>
              <a:t>Users provide demographic and interest details for targeted content</a:t>
            </a:r>
          </a:p>
          <a:p>
            <a:pPr marL="12700" marR="5080" lvl="0" indent="0" algn="l" defTabSz="914400" rtl="0" eaLnBrk="0" fontAlgn="base" latinLnBrk="0" hangingPunct="0">
              <a:spcBef>
                <a:spcPts val="100"/>
              </a:spcBef>
              <a:spcAft>
                <a:spcPct val="0"/>
              </a:spcAft>
              <a:buClrTx/>
              <a:buSzTx/>
              <a:tabLst/>
            </a:pPr>
            <a:endParaRPr lang="en-US" altLang="en-US" sz="3200" dirty="0"/>
          </a:p>
          <a:p>
            <a:pPr marL="12700" marR="5080" lvl="0" indent="0" algn="l" defTabSz="914400" rtl="0" eaLnBrk="0" fontAlgn="base" latinLnBrk="0" hangingPunct="0">
              <a:spcBef>
                <a:spcPts val="100"/>
              </a:spcBef>
              <a:spcAft>
                <a:spcPct val="0"/>
              </a:spcAft>
              <a:buClrTx/>
              <a:buSzTx/>
              <a:tabLst/>
            </a:pPr>
            <a:r>
              <a:rPr lang="en-US" altLang="en-US" sz="3200" b="1" dirty="0"/>
              <a:t>Product/Service Details</a:t>
            </a:r>
            <a:r>
              <a:rPr lang="en-US" altLang="en-US" sz="3200" dirty="0"/>
              <a:t>: Users describe their products to ensure the content is relevant and engaging </a:t>
            </a:r>
          </a:p>
          <a:p>
            <a:pPr marL="12700" marR="5080" lvl="0" indent="0" algn="l" defTabSz="914400" rtl="0" eaLnBrk="0" fontAlgn="base" latinLnBrk="0" hangingPunct="0">
              <a:spcBef>
                <a:spcPts val="100"/>
              </a:spcBef>
              <a:spcAft>
                <a:spcPct val="0"/>
              </a:spcAft>
              <a:buClrTx/>
              <a:buSzTx/>
              <a:tabLst/>
            </a:pPr>
            <a:endParaRPr lang="en-US" altLang="en-US" sz="3200" dirty="0"/>
          </a:p>
          <a:p>
            <a:pPr marL="12700" marR="5080" lvl="0" indent="0" algn="l" defTabSz="914400" rtl="0" eaLnBrk="0" fontAlgn="base" latinLnBrk="0" hangingPunct="0">
              <a:spcBef>
                <a:spcPts val="100"/>
              </a:spcBef>
              <a:spcAft>
                <a:spcPct val="0"/>
              </a:spcAft>
              <a:buClrTx/>
              <a:buSzTx/>
              <a:tabLst/>
            </a:pPr>
            <a:r>
              <a:rPr lang="en-US" sz="3200" b="1" dirty="0"/>
              <a:t>File Upload</a:t>
            </a:r>
            <a:r>
              <a:rPr lang="en-US" sz="3200" dirty="0"/>
              <a:t>: Users can upload additional resources to refine the generated content.</a:t>
            </a:r>
            <a:endParaRPr lang="en-US" altLang="en-US" sz="3200" dirty="0"/>
          </a:p>
          <a:p>
            <a:pPr marL="12700" marR="5080">
              <a:spcBef>
                <a:spcPts val="100"/>
              </a:spcBef>
            </a:pPr>
            <a:endParaRPr sz="3200" dirty="0"/>
          </a:p>
        </p:txBody>
      </p:sp>
      <p:pic>
        <p:nvPicPr>
          <p:cNvPr id="4" name="object 4"/>
          <p:cNvPicPr/>
          <p:nvPr/>
        </p:nvPicPr>
        <p:blipFill>
          <a:blip r:embed="rId2" cstate="print"/>
          <a:stretch>
            <a:fillRect/>
          </a:stretch>
        </p:blipFill>
        <p:spPr>
          <a:xfrm>
            <a:off x="0" y="7459753"/>
            <a:ext cx="4829624" cy="2819400"/>
          </a:xfrm>
          <a:prstGeom prst="rect">
            <a:avLst/>
          </a:prstGeom>
        </p:spPr>
      </p:pic>
    </p:spTree>
    <p:extLst>
      <p:ext uri="{BB962C8B-B14F-4D97-AF65-F5344CB8AC3E}">
        <p14:creationId xmlns:p14="http://schemas.microsoft.com/office/powerpoint/2010/main" val="25910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129490" y="1077559"/>
            <a:ext cx="6677025" cy="1247777"/>
          </a:xfrm>
          <a:prstGeom prst="rect">
            <a:avLst/>
          </a:prstGeom>
        </p:spPr>
        <p:txBody>
          <a:bodyPr vert="horz" wrap="square" lIns="0" tIns="16510" rIns="0" bIns="0" rtlCol="0">
            <a:spAutoFit/>
          </a:bodyPr>
          <a:lstStyle/>
          <a:p>
            <a:r>
              <a:rPr lang="en-US" sz="8000" b="1" dirty="0"/>
              <a:t>Benefits</a:t>
            </a:r>
          </a:p>
        </p:txBody>
      </p:sp>
      <p:pic>
        <p:nvPicPr>
          <p:cNvPr id="12" name="object 12"/>
          <p:cNvPicPr/>
          <p:nvPr/>
        </p:nvPicPr>
        <p:blipFill>
          <a:blip r:embed="rId2" cstate="print"/>
          <a:stretch>
            <a:fillRect/>
          </a:stretch>
        </p:blipFill>
        <p:spPr>
          <a:xfrm>
            <a:off x="0" y="7459753"/>
            <a:ext cx="4829624" cy="2819400"/>
          </a:xfrm>
          <a:prstGeom prst="rect">
            <a:avLst/>
          </a:prstGeom>
        </p:spPr>
      </p:pic>
      <p:sp>
        <p:nvSpPr>
          <p:cNvPr id="16" name="object 2">
            <a:extLst>
              <a:ext uri="{FF2B5EF4-FFF2-40B4-BE49-F238E27FC236}">
                <a16:creationId xmlns:a16="http://schemas.microsoft.com/office/drawing/2014/main" id="{B8B29F6F-8B70-8E34-064E-89EE99B8FE76}"/>
              </a:ext>
            </a:extLst>
          </p:cNvPr>
          <p:cNvSpPr txBox="1"/>
          <p:nvPr/>
        </p:nvSpPr>
        <p:spPr>
          <a:xfrm>
            <a:off x="2129490" y="3128279"/>
            <a:ext cx="11328888" cy="4809458"/>
          </a:xfrm>
          <a:prstGeom prst="rect">
            <a:avLst/>
          </a:prstGeom>
          <a:solidFill>
            <a:srgbClr val="EFEFEF"/>
          </a:solidFill>
        </p:spPr>
        <p:txBody>
          <a:bodyPr vert="horz" wrap="square" lIns="0" tIns="37465" rIns="0" bIns="0" rtlCol="0">
            <a:spAutoFit/>
          </a:bodyPr>
          <a:lstStyle/>
          <a:p>
            <a:pPr algn="l" rtl="0" eaLnBrk="0" fontAlgn="base" hangingPunct="0">
              <a:lnSpc>
                <a:spcPct val="200000"/>
              </a:lnSpc>
              <a:spcBef>
                <a:spcPct val="0"/>
              </a:spcBef>
              <a:spcAft>
                <a:spcPct val="0"/>
              </a:spcAft>
            </a:pPr>
            <a:r>
              <a:rPr lang="en-US" sz="3200" b="1" dirty="0">
                <a:solidFill>
                  <a:schemeClr val="tx1"/>
                </a:solidFill>
                <a:latin typeface="Arial" panose="020B0604020202020204" pitchFamily="34" charset="0"/>
              </a:rPr>
              <a:t>Efficiency:</a:t>
            </a:r>
            <a:r>
              <a:rPr lang="en-US" sz="3200" dirty="0">
                <a:solidFill>
                  <a:schemeClr val="tx1"/>
                </a:solidFill>
                <a:latin typeface="Arial" panose="020B0604020202020204" pitchFamily="34" charset="0"/>
              </a:rPr>
              <a:t> Rapid content creation saves time and resources.</a:t>
            </a:r>
          </a:p>
          <a:p>
            <a:pPr algn="l" rtl="0" eaLnBrk="0" fontAlgn="base" hangingPunct="0">
              <a:lnSpc>
                <a:spcPct val="200000"/>
              </a:lnSpc>
              <a:spcBef>
                <a:spcPct val="0"/>
              </a:spcBef>
              <a:spcAft>
                <a:spcPct val="0"/>
              </a:spcAft>
            </a:pPr>
            <a:r>
              <a:rPr lang="en-US" sz="3200" b="1" dirty="0">
                <a:solidFill>
                  <a:schemeClr val="tx1"/>
                </a:solidFill>
                <a:latin typeface="Arial" panose="020B0604020202020204" pitchFamily="34" charset="0"/>
              </a:rPr>
              <a:t>Accuracy:</a:t>
            </a:r>
            <a:r>
              <a:rPr lang="en-US" sz="3200" dirty="0">
                <a:solidFill>
                  <a:schemeClr val="tx1"/>
                </a:solidFill>
                <a:latin typeface="Arial" panose="020B0604020202020204" pitchFamily="34" charset="0"/>
              </a:rPr>
              <a:t> Ensures the generated content aligns with the marketing goals and audience needs.</a:t>
            </a:r>
          </a:p>
          <a:p>
            <a:pPr algn="l" rtl="0" eaLnBrk="0" fontAlgn="base" hangingPunct="0">
              <a:lnSpc>
                <a:spcPct val="200000"/>
              </a:lnSpc>
              <a:spcBef>
                <a:spcPct val="0"/>
              </a:spcBef>
              <a:spcAft>
                <a:spcPct val="0"/>
              </a:spcAft>
            </a:pPr>
            <a:r>
              <a:rPr lang="en-US" sz="3200" b="1" dirty="0">
                <a:solidFill>
                  <a:schemeClr val="tx1"/>
                </a:solidFill>
                <a:latin typeface="Arial" panose="020B0604020202020204" pitchFamily="34" charset="0"/>
              </a:rPr>
              <a:t>Customization:</a:t>
            </a:r>
            <a:r>
              <a:rPr lang="en-US" sz="3200" dirty="0">
                <a:solidFill>
                  <a:schemeClr val="tx1"/>
                </a:solidFill>
                <a:latin typeface="Arial" panose="020B0604020202020204" pitchFamily="34" charset="0"/>
              </a:rPr>
              <a:t> Offers personalized content tailored to specific marketing campaigns.</a:t>
            </a:r>
          </a:p>
        </p:txBody>
      </p:sp>
    </p:spTree>
    <p:extLst>
      <p:ext uri="{BB962C8B-B14F-4D97-AF65-F5344CB8AC3E}">
        <p14:creationId xmlns:p14="http://schemas.microsoft.com/office/powerpoint/2010/main" val="78740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98711" y="3735564"/>
            <a:ext cx="3637915" cy="1287780"/>
          </a:xfrm>
          <a:prstGeom prst="rect">
            <a:avLst/>
          </a:prstGeom>
        </p:spPr>
        <p:txBody>
          <a:bodyPr vert="horz" wrap="square" lIns="0" tIns="16510" rIns="0" bIns="0" rtlCol="0">
            <a:spAutoFit/>
          </a:bodyPr>
          <a:lstStyle/>
          <a:p>
            <a:pPr marL="12700">
              <a:lnSpc>
                <a:spcPct val="100000"/>
              </a:lnSpc>
              <a:spcBef>
                <a:spcPts val="130"/>
              </a:spcBef>
            </a:pPr>
            <a:r>
              <a:rPr sz="8250" spc="1000" dirty="0">
                <a:latin typeface="Tahoma"/>
                <a:cs typeface="Tahoma"/>
              </a:rPr>
              <a:t>DEM</a:t>
            </a:r>
            <a:r>
              <a:rPr sz="8250" spc="190" dirty="0">
                <a:latin typeface="Tahoma"/>
                <a:cs typeface="Tahoma"/>
              </a:rPr>
              <a:t>O</a:t>
            </a:r>
            <a:endParaRPr sz="8250" dirty="0">
              <a:latin typeface="Tahoma"/>
              <a:cs typeface="Tahoma"/>
            </a:endParaRPr>
          </a:p>
        </p:txBody>
      </p:sp>
      <p:pic>
        <p:nvPicPr>
          <p:cNvPr id="3" name="object 3"/>
          <p:cNvPicPr/>
          <p:nvPr/>
        </p:nvPicPr>
        <p:blipFill>
          <a:blip r:embed="rId2" cstate="print"/>
          <a:stretch>
            <a:fillRect/>
          </a:stretch>
        </p:blipFill>
        <p:spPr>
          <a:xfrm>
            <a:off x="0" y="7459753"/>
            <a:ext cx="4829624" cy="2819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2190" y="2471201"/>
            <a:ext cx="10946765" cy="6132195"/>
          </a:xfrm>
          <a:custGeom>
            <a:avLst/>
            <a:gdLst/>
            <a:ahLst/>
            <a:cxnLst/>
            <a:rect l="l" t="t" r="r" b="b"/>
            <a:pathLst>
              <a:path w="10946765" h="6132195">
                <a:moveTo>
                  <a:pt x="10946743" y="6132092"/>
                </a:moveTo>
                <a:lnTo>
                  <a:pt x="0" y="6132092"/>
                </a:lnTo>
                <a:lnTo>
                  <a:pt x="0" y="0"/>
                </a:lnTo>
                <a:lnTo>
                  <a:pt x="10946743" y="0"/>
                </a:lnTo>
                <a:lnTo>
                  <a:pt x="10946743" y="6132092"/>
                </a:lnTo>
                <a:close/>
              </a:path>
            </a:pathLst>
          </a:custGeom>
          <a:solidFill>
            <a:srgbClr val="EFEFEF"/>
          </a:solidFill>
        </p:spPr>
        <p:txBody>
          <a:bodyPr wrap="square" lIns="0" tIns="0" rIns="0" bIns="0" rtlCol="0"/>
          <a:lstStyle/>
          <a:p>
            <a:endParaRPr dirty="0"/>
          </a:p>
        </p:txBody>
      </p:sp>
      <p:sp>
        <p:nvSpPr>
          <p:cNvPr id="3" name="object 3"/>
          <p:cNvSpPr txBox="1">
            <a:spLocks noGrp="1"/>
          </p:cNvSpPr>
          <p:nvPr>
            <p:ph type="body" idx="1"/>
          </p:nvPr>
        </p:nvSpPr>
        <p:spPr>
          <a:xfrm>
            <a:off x="2167590" y="2495953"/>
            <a:ext cx="10901680" cy="2632387"/>
          </a:xfrm>
          <a:prstGeom prst="rect">
            <a:avLst/>
          </a:prstGeom>
        </p:spPr>
        <p:txBody>
          <a:bodyPr vert="horz" wrap="square" lIns="0" tIns="12700" rIns="0" bIns="0" rtlCol="0">
            <a:spAutoFit/>
          </a:bodyPr>
          <a:lstStyle/>
          <a:p>
            <a:pPr marL="12700" marR="5080">
              <a:lnSpc>
                <a:spcPct val="108200"/>
              </a:lnSpc>
              <a:spcBef>
                <a:spcPts val="100"/>
              </a:spcBef>
            </a:pPr>
            <a:r>
              <a:rPr lang="en-US" sz="3200" dirty="0">
                <a:latin typeface="Arial" panose="020B0604020202020204" pitchFamily="34" charset="0"/>
              </a:rPr>
              <a:t>The "Marketing Content Generator for Target Audience" helps marketers create personalized content quickly. It tailors materials to specific audience details and simplifies content creation. Future updates will add more features and improve accuracy.</a:t>
            </a:r>
            <a:endParaRPr sz="3200" dirty="0">
              <a:latin typeface="Arial" panose="020B0604020202020204" pitchFamily="34" charset="0"/>
            </a:endParaRPr>
          </a:p>
        </p:txBody>
      </p:sp>
      <p:sp>
        <p:nvSpPr>
          <p:cNvPr id="4" name="object 4"/>
          <p:cNvSpPr txBox="1">
            <a:spLocks noGrp="1"/>
          </p:cNvSpPr>
          <p:nvPr>
            <p:ph type="title"/>
          </p:nvPr>
        </p:nvSpPr>
        <p:spPr>
          <a:xfrm>
            <a:off x="2129490" y="1077559"/>
            <a:ext cx="6802755" cy="1135380"/>
          </a:xfrm>
          <a:prstGeom prst="rect">
            <a:avLst/>
          </a:prstGeom>
        </p:spPr>
        <p:txBody>
          <a:bodyPr vert="horz" wrap="square" lIns="0" tIns="16510" rIns="0" bIns="0" rtlCol="0">
            <a:spAutoFit/>
          </a:bodyPr>
          <a:lstStyle/>
          <a:p>
            <a:pPr marL="12700">
              <a:lnSpc>
                <a:spcPct val="100000"/>
              </a:lnSpc>
              <a:spcBef>
                <a:spcPts val="130"/>
              </a:spcBef>
              <a:tabLst>
                <a:tab pos="3947795" algn="l"/>
              </a:tabLst>
            </a:pPr>
            <a:r>
              <a:rPr spc="105" dirty="0"/>
              <a:t>MARKE</a:t>
            </a:r>
            <a:r>
              <a:rPr spc="-605" dirty="0"/>
              <a:t>T</a:t>
            </a:r>
            <a:r>
              <a:rPr dirty="0"/>
              <a:t>	</a:t>
            </a:r>
            <a:r>
              <a:rPr spc="250" dirty="0"/>
              <a:t>SCOP</a:t>
            </a:r>
            <a:r>
              <a:rPr spc="-459" dirty="0"/>
              <a:t>E</a:t>
            </a:r>
          </a:p>
        </p:txBody>
      </p:sp>
      <p:pic>
        <p:nvPicPr>
          <p:cNvPr id="5" name="object 5"/>
          <p:cNvPicPr/>
          <p:nvPr/>
        </p:nvPicPr>
        <p:blipFill>
          <a:blip r:embed="rId2" cstate="print"/>
          <a:stretch>
            <a:fillRect/>
          </a:stretch>
        </p:blipFill>
        <p:spPr>
          <a:xfrm>
            <a:off x="0" y="7459753"/>
            <a:ext cx="4829624" cy="281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42190" y="2471201"/>
            <a:ext cx="10957560" cy="5772150"/>
          </a:xfrm>
          <a:custGeom>
            <a:avLst/>
            <a:gdLst/>
            <a:ahLst/>
            <a:cxnLst/>
            <a:rect l="l" t="t" r="r" b="b"/>
            <a:pathLst>
              <a:path w="10957560" h="5772150">
                <a:moveTo>
                  <a:pt x="10957149" y="5771667"/>
                </a:moveTo>
                <a:lnTo>
                  <a:pt x="0" y="5771667"/>
                </a:lnTo>
                <a:lnTo>
                  <a:pt x="0" y="0"/>
                </a:lnTo>
                <a:lnTo>
                  <a:pt x="10957149" y="0"/>
                </a:lnTo>
                <a:lnTo>
                  <a:pt x="10957149" y="5771667"/>
                </a:lnTo>
                <a:close/>
              </a:path>
            </a:pathLst>
          </a:custGeom>
          <a:solidFill>
            <a:srgbClr val="EFEFEF"/>
          </a:solidFill>
        </p:spPr>
        <p:txBody>
          <a:bodyPr wrap="square" lIns="0" tIns="0" rIns="0" bIns="0" rtlCol="0"/>
          <a:lstStyle/>
          <a:p>
            <a:endParaRPr dirty="0"/>
          </a:p>
        </p:txBody>
      </p:sp>
      <p:sp>
        <p:nvSpPr>
          <p:cNvPr id="3" name="object 3"/>
          <p:cNvSpPr txBox="1"/>
          <p:nvPr/>
        </p:nvSpPr>
        <p:spPr>
          <a:xfrm>
            <a:off x="2167590" y="2524528"/>
            <a:ext cx="10728960" cy="1702389"/>
          </a:xfrm>
          <a:prstGeom prst="rect">
            <a:avLst/>
          </a:prstGeom>
        </p:spPr>
        <p:txBody>
          <a:bodyPr vert="horz" wrap="square" lIns="0" tIns="12700" rIns="0" bIns="0" rtlCol="0">
            <a:spAutoFit/>
          </a:bodyPr>
          <a:lstStyle/>
          <a:p>
            <a:pPr marL="12700" marR="5080">
              <a:lnSpc>
                <a:spcPct val="108200"/>
              </a:lnSpc>
              <a:spcBef>
                <a:spcPts val="100"/>
              </a:spcBef>
            </a:pPr>
            <a:r>
              <a:rPr lang="en-US" sz="2600" spc="-25" dirty="0">
                <a:solidFill>
                  <a:schemeClr val="tx1"/>
                </a:solidFill>
                <a:latin typeface="Verdana"/>
                <a:ea typeface="+mn-ea"/>
              </a:rPr>
              <a:t>We plan to add more content types and customization options. The AI will be improved for even more accurate results. We will gather user feedback to enhance the tool and explore expanding its use to other marketing needs and industries.</a:t>
            </a:r>
            <a:endParaRPr sz="2600" spc="-25" dirty="0">
              <a:solidFill>
                <a:schemeClr val="tx1"/>
              </a:solidFill>
              <a:latin typeface="Verdana"/>
              <a:ea typeface="+mn-ea"/>
            </a:endParaRPr>
          </a:p>
        </p:txBody>
      </p:sp>
      <p:sp>
        <p:nvSpPr>
          <p:cNvPr id="4" name="object 4"/>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3751579" algn="l"/>
              </a:tabLst>
            </a:pPr>
            <a:r>
              <a:rPr spc="105" dirty="0"/>
              <a:t>FUTUR</a:t>
            </a:r>
            <a:r>
              <a:rPr spc="-605" dirty="0"/>
              <a:t>E</a:t>
            </a:r>
            <a:r>
              <a:rPr dirty="0"/>
              <a:t>	</a:t>
            </a:r>
            <a:r>
              <a:rPr spc="295" dirty="0"/>
              <a:t>PROSPECT</a:t>
            </a:r>
            <a:r>
              <a:rPr spc="-415" dirty="0"/>
              <a:t>S</a:t>
            </a:r>
          </a:p>
        </p:txBody>
      </p:sp>
      <p:pic>
        <p:nvPicPr>
          <p:cNvPr id="5" name="object 5"/>
          <p:cNvPicPr/>
          <p:nvPr/>
        </p:nvPicPr>
        <p:blipFill>
          <a:blip r:embed="rId2" cstate="print"/>
          <a:stretch>
            <a:fillRect/>
          </a:stretch>
        </p:blipFill>
        <p:spPr>
          <a:xfrm>
            <a:off x="0" y="7459753"/>
            <a:ext cx="4829624" cy="2819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TotalTime>
  <Words>391</Words>
  <Application>Microsoft Office PowerPoint</Application>
  <PresentationFormat>Custom</PresentationFormat>
  <Paragraphs>49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Lucida Sans Unicode</vt:lpstr>
      <vt:lpstr>Tahoma</vt:lpstr>
      <vt:lpstr>Trebuchet MS</vt:lpstr>
      <vt:lpstr>Verdana</vt:lpstr>
      <vt:lpstr>Office Theme</vt:lpstr>
      <vt:lpstr>IBM WASTON’S</vt:lpstr>
      <vt:lpstr>CONTENT</vt:lpstr>
      <vt:lpstr>PROBLEM SOLUTION</vt:lpstr>
      <vt:lpstr>HOW IT WORK</vt:lpstr>
      <vt:lpstr>Key Features</vt:lpstr>
      <vt:lpstr>Benefits</vt:lpstr>
      <vt:lpstr>DEMO</vt:lpstr>
      <vt:lpstr>MARKET SCOPE</vt:lpstr>
      <vt:lpstr>FUTURE PROSPECTS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Fardeen Ahmed</dc:creator>
  <cp:keywords>DAGM6VoX_X4,BAErDEP7emI</cp:keywords>
  <cp:lastModifiedBy>BSE23S113</cp:lastModifiedBy>
  <cp:revision>3</cp:revision>
  <dcterms:created xsi:type="dcterms:W3CDTF">2024-08-23T08:46:06Z</dcterms:created>
  <dcterms:modified xsi:type="dcterms:W3CDTF">2024-08-23T10:13:29Z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2024-08-07T00:00:00Z</vt:filetime>
  </property>
  <property fmtid="{D5CDD505-2E9C-101B-9397-08002B2CF9AE}" pid="3" name="Creator">
    <vt:lpwstr>Canva</vt:lpwstr>
  </property>
  <property fmtid="{D5CDD505-2E9C-101B-9397-08002B2CF9AE}" pid="4" name="LastSaved">
    <vt:filetime>2024-08-23T00:00:00Z</vt:filetime>
  </property>
  <property fmtid="{D5CDD505-2E9C-101B-9397-08002B2CF9AE}" pid="5" name="Producer">
    <vt:lpwstr>Canva</vt:lpwstr>
  </property>
</Properties>
</file>