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Lst>
  <p:sldSz cy="5143500" cx="9144000"/>
  <p:notesSz cx="6858000" cy="9144000"/>
  <p:embeddedFontLst>
    <p:embeddedFont>
      <p:font typeface="Roboto"/>
      <p:regular r:id="rId80"/>
      <p:bold r:id="rId81"/>
      <p:italic r:id="rId82"/>
      <p:boldItalic r:id="rId83"/>
    </p:embeddedFont>
    <p:embeddedFont>
      <p:font typeface="Lato"/>
      <p:regular r:id="rId84"/>
      <p:bold r:id="rId85"/>
      <p:italic r:id="rId86"/>
      <p:boldItalic r:id="rId87"/>
    </p:embeddedFont>
    <p:embeddedFont>
      <p:font typeface="Caveat Medium"/>
      <p:regular r:id="rId88"/>
      <p:bold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Lato-regular.fntdata"/><Relationship Id="rId83" Type="http://schemas.openxmlformats.org/officeDocument/2006/relationships/font" Target="fonts/Roboto-boldItalic.fntdata"/><Relationship Id="rId42" Type="http://schemas.openxmlformats.org/officeDocument/2006/relationships/slide" Target="slides/slide37.xml"/><Relationship Id="rId86" Type="http://schemas.openxmlformats.org/officeDocument/2006/relationships/font" Target="fonts/Lato-italic.fntdata"/><Relationship Id="rId41" Type="http://schemas.openxmlformats.org/officeDocument/2006/relationships/slide" Target="slides/slide36.xml"/><Relationship Id="rId85" Type="http://schemas.openxmlformats.org/officeDocument/2006/relationships/font" Target="fonts/Lato-bold.fntdata"/><Relationship Id="rId44" Type="http://schemas.openxmlformats.org/officeDocument/2006/relationships/slide" Target="slides/slide39.xml"/><Relationship Id="rId88" Type="http://schemas.openxmlformats.org/officeDocument/2006/relationships/font" Target="fonts/CaveatMedium-regular.fntdata"/><Relationship Id="rId43" Type="http://schemas.openxmlformats.org/officeDocument/2006/relationships/slide" Target="slides/slide38.xml"/><Relationship Id="rId87" Type="http://schemas.openxmlformats.org/officeDocument/2006/relationships/font" Target="fonts/Lato-bold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CaveatMedium-bold.fntdata"/><Relationship Id="rId80" Type="http://schemas.openxmlformats.org/officeDocument/2006/relationships/font" Target="fonts/Roboto-regular.fntdata"/><Relationship Id="rId82" Type="http://schemas.openxmlformats.org/officeDocument/2006/relationships/font" Target="fonts/Roboto-italic.fntdata"/><Relationship Id="rId81"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sualstudiomagazine.com/articles/2023/02/02/jetbrains-survey.aspx"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ypescriptlang.org/docs/handbook/2/everyday-types.html#functions" TargetMode="External"/><Relationship Id="rId3" Type="http://schemas.openxmlformats.org/officeDocument/2006/relationships/hyperlink" Target="https://www.typescriptlang.org/docs/handbook/2/functions.html"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ypescriptlang.org/docs/handbook/2/everyday-types.html#functions" TargetMode="External"/><Relationship Id="rId3" Type="http://schemas.openxmlformats.org/officeDocument/2006/relationships/hyperlink" Target="https://www.typescriptlang.org/docs/handbook/2/functions.html"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sualstudiomagazine.com/articles/2023/02/02/jetbrains-survey.aspx"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5f003ec4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5f003ec4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https://visualstudiomagazine.com/articles/2023/02/02/jetbrains-survey.aspx</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5d563298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5d563298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a453e6c68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a453e6c68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a453e6c6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a453e6c6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5a86f50b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5a86f50b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5bb31109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5bb31109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5d4983c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5d4983c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5d4983c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05d4983c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5d4983cb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5d4983cb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a453e6c68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a453e6c68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a453e6c68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a453e6c68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a453e6c68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a453e6c68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a453e6c68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a453e6c68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a453e6c68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5a453e6c68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5e89bf54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5e89bf54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e89bf54e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5e89bf54e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061cfd5d0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061cfd5d0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bf4ad97cb_4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9bf4ad97cb_4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5e89bf54e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5e89bf54e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5e89bf54e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5e89bf54e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5e89bf54e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5e89bf54e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a453e6c68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a453e6c68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https://www.credly.com/badges/c3e0f7e9-4c13-4393-91a8-42e9901e2e04/linked_in_profile</a:t>
            </a:r>
            <a:endParaRPr/>
          </a:p>
          <a:p>
            <a:pPr indent="0" lvl="0" marL="0" rtl="0" algn="l">
              <a:spcBef>
                <a:spcPts val="0"/>
              </a:spcBef>
              <a:spcAft>
                <a:spcPts val="0"/>
              </a:spcAft>
              <a:buNone/>
            </a:pPr>
            <a:r>
              <a:rPr lang="en"/>
              <a:t>https://graduation.udacity.com/confirm/4epk27st</a:t>
            </a:r>
            <a:endParaRPr/>
          </a:p>
          <a:p>
            <a:pPr indent="0" lvl="0" marL="0" rtl="0" algn="l">
              <a:spcBef>
                <a:spcPts val="0"/>
              </a:spcBef>
              <a:spcAft>
                <a:spcPts val="0"/>
              </a:spcAft>
              <a:buNone/>
            </a:pPr>
            <a:r>
              <a:rPr lang="en"/>
              <a:t>https://www.credly.com/badges/7f8f27e0-1dad-4011-8565-f648cb709829/linked_in_profile</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5a453e6c68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5a453e6c68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5a453e6c68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5a453e6c68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5e89bf54e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5e89bf54e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5e89bf54e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5e89bf54e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5a453e6c68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5a453e6c68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a453e6c68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a453e6c68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5a453e6c68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5a453e6c68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5a453e6c68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5a453e6c68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5a453e6c68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5a453e6c68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5a453e6c68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5a453e6c68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a453e6c68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a453e6c68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5a453e6c68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5a453e6c68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5a453e6c68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5a453e6c68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5a453e6c68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5a453e6c68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5a453e6c68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5a453e6c68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9bf4ad97cb_4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9bf4ad97cb_4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f452acc9aa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f452acc9aa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f452acc9aa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f452acc9aa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f452acc9aa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f452acc9aa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f452acc9a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f452acc9a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f452acc9aa_3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f452acc9aa_3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5d563298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5d56329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f452acc9aa_3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f452acc9aa_3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f452acc9a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f452acc9a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0f71af0790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0f71af0790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https://www.typescriptlang.org/docs/handbook/2/everyday-types.html#functions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https://www.typescriptlang.org/docs/handbook/2/functions.html</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0f71af0790_1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0f71af0790_1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https://www.typescriptlang.org/docs/handbook/2/everyday-types.html#functions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https://www.typescriptlang.org/docs/handbook/2/functions.html</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0f71af0790_1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0f71af0790_1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f452acc9aa_3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f452acc9aa_3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f452acc9a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f452acc9a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f452acc9aa_5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f452acc9aa_5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f452acc9aa_5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f452acc9aa_5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f452acc9aa_5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f452acc9aa_5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5d563298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5d563298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f452acc9aa_5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f452acc9aa_5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f452acc9aa_5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f452acc9aa_5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f452acc9aa_5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f452acc9aa_5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f452acc9aa_5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f452acc9aa_5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f452acc9aa_5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f452acc9aa_5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f452acc9aa_5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f452acc9aa_5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f452acc9aa_5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f452acc9aa_5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f452acc9aa_5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f452acc9aa_5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f452acc9aa_5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f452acc9aa_5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f452acc9aa_5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f452acc9aa_5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5d56329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5d56329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f452acc9aa_5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f452acc9aa_5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f452acc9aa_5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f452acc9aa_5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f452acc9aa_5_1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f452acc9aa_5_1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0f71af0790_1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0f71af0790_1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5a453e6c6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5a453e6c6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5d563298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5d563298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https://visualstudiomagazine.com/articles/2023/02/02/jetbrains-survey.aspx</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5d563298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5d563298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panaverse.co/" TargetMode="External"/><Relationship Id="rId4" Type="http://schemas.openxmlformats.org/officeDocument/2006/relationships/hyperlink" Target="https://github.com/panaverse/" TargetMode="External"/><Relationship Id="rId5" Type="http://schemas.openxmlformats.org/officeDocument/2006/relationships/hyperlink" Target="https://www.youtube.com/@panaverse" TargetMode="External"/><Relationship Id="rId6" Type="http://schemas.openxmlformats.org/officeDocument/2006/relationships/hyperlink" Target="https://www.facebook.com/groups/panavers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redmonk.com/sogrady/2021/08/05/language-rankings-6-21/"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nodejs.org/en/download/current/" TargetMode="External"/><Relationship Id="rId4" Type="http://schemas.openxmlformats.org/officeDocument/2006/relationships/hyperlink" Target="https://code.visualstudio.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hyperlink" Target="https://github.com/panaverse/learn-typescript"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hyperlink" Target="https://github.com/panaverse/typescript-node-projects/blob/main/getting-started-exercises.md" TargetMode="External"/><Relationship Id="rId4" Type="http://schemas.openxmlformats.org/officeDocument/2006/relationships/hyperlink" Target="https://github.com/panaverse/learn-typescrip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edmonk.com/sogrady/2021/08/05/language-rankings-6-2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ypl.github.io/PYPL.html"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842022"/>
            <a:ext cx="8222100" cy="838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5000"/>
              <a:t>LEARNING</a:t>
            </a:r>
            <a:r>
              <a:rPr lang="en" sz="5000"/>
              <a:t> FUNDAMENTALS OF TYPESCRIPT 5.0+</a:t>
            </a:r>
            <a:endParaRPr sz="5000"/>
          </a:p>
          <a:p>
            <a:pPr indent="0" lvl="0" marL="0" rtl="0" algn="ctr">
              <a:spcBef>
                <a:spcPts val="0"/>
              </a:spcBef>
              <a:spcAft>
                <a:spcPts val="0"/>
              </a:spcAft>
              <a:buNone/>
            </a:pPr>
            <a:r>
              <a:rPr lang="en" sz="2650" u="sng">
                <a:solidFill>
                  <a:srgbClr val="CFE2F3"/>
                </a:solidFill>
                <a:hlinkClick r:id="rId3">
                  <a:extLst>
                    <a:ext uri="{A12FA001-AC4F-418D-AE19-62706E023703}">
                      <ahyp:hlinkClr val="tx"/>
                    </a:ext>
                  </a:extLst>
                </a:hlinkClick>
              </a:rPr>
              <a:t>https://www.panaverse.co/</a:t>
            </a:r>
            <a:r>
              <a:rPr lang="en" sz="2650">
                <a:solidFill>
                  <a:srgbClr val="CFE2F3"/>
                </a:solidFill>
              </a:rPr>
              <a:t> </a:t>
            </a:r>
            <a:endParaRPr sz="2650">
              <a:solidFill>
                <a:srgbClr val="CFE2F3"/>
              </a:solidFill>
            </a:endParaRPr>
          </a:p>
          <a:p>
            <a:pPr indent="0" lvl="0" marL="0" rtl="0" algn="ctr">
              <a:spcBef>
                <a:spcPts val="0"/>
              </a:spcBef>
              <a:spcAft>
                <a:spcPts val="0"/>
              </a:spcAft>
              <a:buNone/>
            </a:pPr>
            <a:r>
              <a:rPr lang="en" sz="2650" u="sng">
                <a:solidFill>
                  <a:srgbClr val="CFE2F3"/>
                </a:solidFill>
                <a:hlinkClick r:id="rId4">
                  <a:extLst>
                    <a:ext uri="{A12FA001-AC4F-418D-AE19-62706E023703}">
                      <ahyp:hlinkClr val="tx"/>
                    </a:ext>
                  </a:extLst>
                </a:hlinkClick>
              </a:rPr>
              <a:t>https://github.com/panaverse/</a:t>
            </a:r>
            <a:endParaRPr sz="2650">
              <a:solidFill>
                <a:srgbClr val="CFE2F3"/>
              </a:solidFill>
            </a:endParaRPr>
          </a:p>
          <a:p>
            <a:pPr indent="0" lvl="0" marL="0" rtl="0" algn="ctr">
              <a:spcBef>
                <a:spcPts val="0"/>
              </a:spcBef>
              <a:spcAft>
                <a:spcPts val="0"/>
              </a:spcAft>
              <a:buNone/>
            </a:pPr>
            <a:r>
              <a:rPr lang="en" sz="2650" u="sng">
                <a:solidFill>
                  <a:srgbClr val="CFE2F3"/>
                </a:solidFill>
                <a:hlinkClick r:id="rId5">
                  <a:extLst>
                    <a:ext uri="{A12FA001-AC4F-418D-AE19-62706E023703}">
                      <ahyp:hlinkClr val="tx"/>
                    </a:ext>
                  </a:extLst>
                </a:hlinkClick>
              </a:rPr>
              <a:t>https://www.youtube.com/@panaverse</a:t>
            </a:r>
            <a:endParaRPr sz="2650">
              <a:solidFill>
                <a:srgbClr val="CFE2F3"/>
              </a:solidFill>
            </a:endParaRPr>
          </a:p>
          <a:p>
            <a:pPr indent="0" lvl="0" marL="0" rtl="0" algn="ctr">
              <a:spcBef>
                <a:spcPts val="0"/>
              </a:spcBef>
              <a:spcAft>
                <a:spcPts val="0"/>
              </a:spcAft>
              <a:buNone/>
            </a:pPr>
            <a:r>
              <a:rPr lang="en" sz="2650" u="sng">
                <a:solidFill>
                  <a:srgbClr val="CFE2F3"/>
                </a:solidFill>
                <a:hlinkClick r:id="rId6">
                  <a:extLst>
                    <a:ext uri="{A12FA001-AC4F-418D-AE19-62706E023703}">
                      <ahyp:hlinkClr val="tx"/>
                    </a:ext>
                  </a:extLst>
                </a:hlinkClick>
              </a:rPr>
              <a:t>https://www.facebook.com/groups/panaverse</a:t>
            </a:r>
            <a:r>
              <a:rPr lang="en" sz="2650">
                <a:solidFill>
                  <a:srgbClr val="CFE2F3"/>
                </a:solidFill>
              </a:rPr>
              <a:t>  </a:t>
            </a:r>
            <a:endParaRPr sz="2650">
              <a:solidFill>
                <a:srgbClr val="CFE2F3"/>
              </a:solidFill>
            </a:endParaRPr>
          </a:p>
        </p:txBody>
      </p:sp>
      <p:sp>
        <p:nvSpPr>
          <p:cNvPr id="86" name="Google Shape;86;p13"/>
          <p:cNvSpPr txBox="1"/>
          <p:nvPr>
            <p:ph idx="1" type="subTitle"/>
          </p:nvPr>
        </p:nvSpPr>
        <p:spPr>
          <a:xfrm>
            <a:off x="6765350" y="3877575"/>
            <a:ext cx="1474200" cy="7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aveat Medium"/>
                <a:ea typeface="Caveat Medium"/>
                <a:cs typeface="Caveat Medium"/>
                <a:sym typeface="Caveat Medium"/>
              </a:rPr>
              <a:t>Daniyal Nagori</a:t>
            </a:r>
            <a:br>
              <a:rPr lang="en" sz="1600">
                <a:latin typeface="Caveat Medium"/>
                <a:ea typeface="Caveat Medium"/>
                <a:cs typeface="Caveat Medium"/>
                <a:sym typeface="Caveat Medium"/>
              </a:rPr>
            </a:br>
            <a:endParaRPr sz="1200">
              <a:latin typeface="Caveat Medium"/>
              <a:ea typeface="Caveat Medium"/>
              <a:cs typeface="Caveat Medium"/>
              <a:sym typeface="Cave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88"/>
              <a:t>Next.js 13 Now Supports TypeScript By Default</a:t>
            </a:r>
            <a:endParaRPr sz="3488"/>
          </a:p>
          <a:p>
            <a:pPr indent="0" lvl="0" marL="0" rtl="0" algn="l">
              <a:spcBef>
                <a:spcPts val="1600"/>
              </a:spcBef>
              <a:spcAft>
                <a:spcPts val="0"/>
              </a:spcAft>
              <a:buNone/>
            </a:pPr>
            <a:r>
              <a:t/>
            </a:r>
            <a:endParaRPr sz="3600"/>
          </a:p>
          <a:p>
            <a:pPr indent="0" lvl="0" marL="0" rtl="0" algn="l">
              <a:spcBef>
                <a:spcPts val="1600"/>
              </a:spcBef>
              <a:spcAft>
                <a:spcPts val="1600"/>
              </a:spcAft>
              <a:buNone/>
            </a:pPr>
            <a:r>
              <a:t/>
            </a:r>
            <a:endParaRPr sz="3600"/>
          </a:p>
        </p:txBody>
      </p:sp>
      <p:sp>
        <p:nvSpPr>
          <p:cNvPr id="141" name="Google Shape;141;p22"/>
          <p:cNvSpPr txBox="1"/>
          <p:nvPr>
            <p:ph idx="1" type="body"/>
          </p:nvPr>
        </p:nvSpPr>
        <p:spPr>
          <a:xfrm>
            <a:off x="311700" y="1001275"/>
            <a:ext cx="8520600" cy="5238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200">
                <a:solidFill>
                  <a:srgbClr val="000000"/>
                </a:solidFill>
              </a:rPr>
              <a:t>Next.js is the Most Demanded Full Stack Framework in 2023</a:t>
            </a:r>
            <a:endParaRPr sz="2400">
              <a:solidFill>
                <a:schemeClr val="dk1"/>
              </a:solidFill>
              <a:latin typeface="Lato"/>
              <a:ea typeface="Lato"/>
              <a:cs typeface="Lato"/>
              <a:sym typeface="Lato"/>
            </a:endParaRPr>
          </a:p>
        </p:txBody>
      </p:sp>
      <p:sp>
        <p:nvSpPr>
          <p:cNvPr id="142" name="Google Shape;142;p22"/>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https://redmonk.com/sogrady/2021/08/05/language-rankings-6-21/</a:t>
            </a:r>
            <a:endParaRPr sz="800">
              <a:solidFill>
                <a:schemeClr val="accent4"/>
              </a:solidFill>
              <a:latin typeface="Roboto"/>
              <a:ea typeface="Roboto"/>
              <a:cs typeface="Roboto"/>
              <a:sym typeface="Roboto"/>
            </a:endParaRPr>
          </a:p>
        </p:txBody>
      </p:sp>
      <p:pic>
        <p:nvPicPr>
          <p:cNvPr id="143" name="Google Shape;143;p22"/>
          <p:cNvPicPr preferRelativeResize="0"/>
          <p:nvPr/>
        </p:nvPicPr>
        <p:blipFill>
          <a:blip r:embed="rId4">
            <a:alphaModFix/>
          </a:blip>
          <a:stretch>
            <a:fillRect/>
          </a:stretch>
        </p:blipFill>
        <p:spPr>
          <a:xfrm>
            <a:off x="152400" y="1753675"/>
            <a:ext cx="8931260" cy="3313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Getting Started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Setting up your environment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Setting up your environment</a:t>
            </a:r>
            <a:endParaRPr sz="2400"/>
          </a:p>
        </p:txBody>
      </p:sp>
      <p:sp>
        <p:nvSpPr>
          <p:cNvPr id="159" name="Google Shape;159;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There are many ways in which you can set up a coding environment. Such as: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Integrated Development Environment (IDE). Example: </a:t>
            </a:r>
            <a:r>
              <a:rPr b="1" lang="en">
                <a:solidFill>
                  <a:schemeClr val="dk1"/>
                </a:solidFill>
                <a:latin typeface="Lato"/>
                <a:ea typeface="Lato"/>
                <a:cs typeface="Lato"/>
                <a:sym typeface="Lato"/>
              </a:rPr>
              <a:t>VS Code,</a:t>
            </a:r>
            <a:r>
              <a:rPr lang="en">
                <a:solidFill>
                  <a:schemeClr val="dk1"/>
                </a:solidFill>
                <a:latin typeface="Lato"/>
                <a:ea typeface="Lato"/>
                <a:cs typeface="Lato"/>
                <a:sym typeface="Lato"/>
              </a:rPr>
              <a:t> Sublime Text, Atom, etc.</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Web browser. </a:t>
            </a:r>
            <a:r>
              <a:rPr lang="en">
                <a:solidFill>
                  <a:schemeClr val="dk1"/>
                </a:solidFill>
                <a:latin typeface="Lato"/>
                <a:ea typeface="Lato"/>
                <a:cs typeface="Lato"/>
                <a:sym typeface="Lato"/>
              </a:rPr>
              <a:t>Example: </a:t>
            </a:r>
            <a:r>
              <a:rPr b="1" lang="en">
                <a:solidFill>
                  <a:schemeClr val="dk1"/>
                </a:solidFill>
                <a:latin typeface="Lato"/>
                <a:ea typeface="Lato"/>
                <a:cs typeface="Lato"/>
                <a:sym typeface="Lato"/>
              </a:rPr>
              <a:t>Chrome</a:t>
            </a:r>
            <a:r>
              <a:rPr lang="en">
                <a:solidFill>
                  <a:schemeClr val="dk1"/>
                </a:solidFill>
                <a:latin typeface="Lato"/>
                <a:ea typeface="Lato"/>
                <a:cs typeface="Lato"/>
                <a:sym typeface="Lato"/>
              </a:rPr>
              <a:t>, Firefox, etc.</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Online editor (optional). Example: StackBlitz, Replit, etc.</a:t>
            </a:r>
            <a:endParaRPr>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NodeJs and VS Code</a:t>
            </a:r>
            <a:endParaRPr/>
          </a:p>
        </p:txBody>
      </p:sp>
      <p:sp>
        <p:nvSpPr>
          <p:cNvPr id="165" name="Google Shape;165;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u="sng">
                <a:solidFill>
                  <a:schemeClr val="hlink"/>
                </a:solidFill>
                <a:latin typeface="Arial"/>
                <a:ea typeface="Arial"/>
                <a:cs typeface="Arial"/>
                <a:sym typeface="Arial"/>
                <a:hlinkClick r:id="rId3"/>
              </a:rPr>
              <a:t>https://nodejs.org/en/download/current/</a:t>
            </a:r>
            <a:endParaRPr sz="1350" u="sng">
              <a:solidFill>
                <a:schemeClr val="hlink"/>
              </a:solidFill>
              <a:latin typeface="Arial"/>
              <a:ea typeface="Arial"/>
              <a:cs typeface="Arial"/>
              <a:sym typeface="Arial"/>
            </a:endParaRPr>
          </a:p>
          <a:p>
            <a:pPr indent="0" lvl="0" marL="0" rtl="0" algn="l">
              <a:spcBef>
                <a:spcPts val="900"/>
              </a:spcBef>
              <a:spcAft>
                <a:spcPts val="0"/>
              </a:spcAft>
              <a:buNone/>
            </a:pPr>
            <a:r>
              <a:rPr lang="en" sz="1350">
                <a:solidFill>
                  <a:srgbClr val="474747"/>
                </a:solidFill>
                <a:latin typeface="Arial"/>
                <a:ea typeface="Arial"/>
                <a:cs typeface="Arial"/>
                <a:sym typeface="Arial"/>
              </a:rPr>
              <a:t>Install Version 18.10.0+</a:t>
            </a:r>
            <a:endParaRPr sz="1350">
              <a:solidFill>
                <a:srgbClr val="474747"/>
              </a:solidFill>
              <a:latin typeface="Arial"/>
              <a:ea typeface="Arial"/>
              <a:cs typeface="Arial"/>
              <a:sym typeface="Arial"/>
            </a:endParaRPr>
          </a:p>
          <a:p>
            <a:pPr indent="0" lvl="0" marL="0" rtl="0" algn="l">
              <a:spcBef>
                <a:spcPts val="900"/>
              </a:spcBef>
              <a:spcAft>
                <a:spcPts val="0"/>
              </a:spcAft>
              <a:buNone/>
            </a:pPr>
            <a:r>
              <a:rPr lang="en" sz="1350">
                <a:solidFill>
                  <a:srgbClr val="474747"/>
                </a:solidFill>
                <a:latin typeface="Arial"/>
                <a:ea typeface="Arial"/>
                <a:cs typeface="Arial"/>
                <a:sym typeface="Arial"/>
              </a:rPr>
              <a:t>node -v</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rPr lang="en" sz="1350" u="sng">
                <a:solidFill>
                  <a:schemeClr val="hlink"/>
                </a:solidFill>
                <a:latin typeface="Arial"/>
                <a:ea typeface="Arial"/>
                <a:cs typeface="Arial"/>
                <a:sym typeface="Arial"/>
                <a:hlinkClick r:id="rId4"/>
              </a:rPr>
              <a:t>https://code.visualstudio.com/</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500"/>
              </a:spcBef>
              <a:spcAft>
                <a:spcPts val="500"/>
              </a:spcAft>
              <a:buNone/>
            </a:pPr>
            <a:r>
              <a:t/>
            </a:r>
            <a:endParaRPr b="1">
              <a:solidFill>
                <a:schemeClr val="dk1"/>
              </a:solidFill>
              <a:highlight>
                <a:srgbClr val="FFFFFF"/>
              </a:highlight>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Typescript</a:t>
            </a:r>
            <a:endParaRPr/>
          </a:p>
        </p:txBody>
      </p:sp>
      <p:sp>
        <p:nvSpPr>
          <p:cNvPr id="171" name="Google Shape;171;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chemeClr val="hlink"/>
                </a:solidFill>
                <a:latin typeface="Arial"/>
                <a:ea typeface="Arial"/>
                <a:cs typeface="Arial"/>
                <a:sym typeface="Arial"/>
              </a:rPr>
              <a:t>https://www.npmjs.com/package/typescript</a:t>
            </a:r>
            <a:endParaRPr sz="1700" u="sng">
              <a:solidFill>
                <a:schemeClr val="hlink"/>
              </a:solidFill>
              <a:latin typeface="Arial"/>
              <a:ea typeface="Arial"/>
              <a:cs typeface="Arial"/>
              <a:sym typeface="Arial"/>
            </a:endParaRPr>
          </a:p>
          <a:p>
            <a:pPr indent="0" lvl="0" marL="0" marR="139700" rtl="0" algn="l">
              <a:spcBef>
                <a:spcPts val="900"/>
              </a:spcBef>
              <a:spcAft>
                <a:spcPts val="0"/>
              </a:spcAft>
              <a:buNone/>
            </a:pPr>
            <a:r>
              <a:rPr lang="en" sz="1700">
                <a:solidFill>
                  <a:schemeClr val="lt1"/>
                </a:solidFill>
                <a:highlight>
                  <a:srgbClr val="202124"/>
                </a:highlight>
                <a:latin typeface="Courier New"/>
                <a:ea typeface="Courier New"/>
                <a:cs typeface="Courier New"/>
                <a:sym typeface="Courier New"/>
              </a:rPr>
              <a:t>npm install -g typescript</a:t>
            </a:r>
            <a:endParaRPr sz="1700">
              <a:solidFill>
                <a:schemeClr val="lt1"/>
              </a:solidFill>
              <a:highlight>
                <a:srgbClr val="202124"/>
              </a:highlight>
              <a:latin typeface="Courier New"/>
              <a:ea typeface="Courier New"/>
              <a:cs typeface="Courier New"/>
              <a:sym typeface="Courier New"/>
            </a:endParaRPr>
          </a:p>
          <a:p>
            <a:pPr indent="0" lvl="0" marL="0" marR="139700" rtl="0" algn="l">
              <a:spcBef>
                <a:spcPts val="3000"/>
              </a:spcBef>
              <a:spcAft>
                <a:spcPts val="0"/>
              </a:spcAft>
              <a:buNone/>
            </a:pPr>
            <a:r>
              <a:rPr lang="en" sz="1700">
                <a:solidFill>
                  <a:srgbClr val="EFEFEF"/>
                </a:solidFill>
                <a:highlight>
                  <a:srgbClr val="474747"/>
                </a:highlight>
                <a:latin typeface="Courier New"/>
                <a:ea typeface="Courier New"/>
                <a:cs typeface="Courier New"/>
                <a:sym typeface="Courier New"/>
              </a:rPr>
              <a:t>tsc —init</a:t>
            </a:r>
            <a:endParaRPr sz="1700">
              <a:solidFill>
                <a:srgbClr val="EFEFEF"/>
              </a:solidFill>
              <a:highlight>
                <a:srgbClr val="474747"/>
              </a:highlight>
              <a:latin typeface="Courier New"/>
              <a:ea typeface="Courier New"/>
              <a:cs typeface="Courier New"/>
              <a:sym typeface="Courier New"/>
            </a:endParaRPr>
          </a:p>
          <a:p>
            <a:pPr indent="0" lvl="0" marL="0" marR="139700" rtl="0" algn="l">
              <a:spcBef>
                <a:spcPts val="3000"/>
              </a:spcBef>
              <a:spcAft>
                <a:spcPts val="0"/>
              </a:spcAft>
              <a:buNone/>
            </a:pPr>
            <a:r>
              <a:rPr lang="en" sz="1700">
                <a:solidFill>
                  <a:srgbClr val="000000"/>
                </a:solidFill>
                <a:highlight>
                  <a:srgbClr val="EFEFEF"/>
                </a:highlight>
                <a:latin typeface="Lato"/>
                <a:ea typeface="Lato"/>
                <a:cs typeface="Lato"/>
                <a:sym typeface="Lato"/>
              </a:rPr>
              <a:t>Create a new file and name it whatever you want or better name it `index.ts` just for convention.</a:t>
            </a:r>
            <a:endParaRPr sz="1700">
              <a:solidFill>
                <a:srgbClr val="000000"/>
              </a:solidFill>
              <a:highlight>
                <a:srgbClr val="EFEFEF"/>
              </a:highlight>
              <a:latin typeface="Lato"/>
              <a:ea typeface="Lato"/>
              <a:cs typeface="Lato"/>
              <a:sym typeface="Lato"/>
            </a:endParaRPr>
          </a:p>
          <a:p>
            <a:pPr indent="0" lvl="0" marL="0" marR="139700" rtl="0" algn="l">
              <a:spcBef>
                <a:spcPts val="3000"/>
              </a:spcBef>
              <a:spcAft>
                <a:spcPts val="0"/>
              </a:spcAft>
              <a:buNone/>
            </a:pPr>
            <a:r>
              <a:rPr lang="en" sz="1700">
                <a:solidFill>
                  <a:srgbClr val="000000"/>
                </a:solidFill>
                <a:highlight>
                  <a:srgbClr val="EFEFEF"/>
                </a:highlight>
                <a:latin typeface="Lato"/>
                <a:ea typeface="Lato"/>
                <a:cs typeface="Lato"/>
                <a:sym typeface="Lato"/>
              </a:rPr>
              <a:t>Open your file in any text editor like vscode, notepad etc</a:t>
            </a:r>
            <a:endParaRPr sz="1700">
              <a:solidFill>
                <a:srgbClr val="000000"/>
              </a:solidFill>
              <a:highlight>
                <a:srgbClr val="EFEFEF"/>
              </a:highlight>
              <a:latin typeface="Lato"/>
              <a:ea typeface="Lato"/>
              <a:cs typeface="Lato"/>
              <a:sym typeface="Lato"/>
            </a:endParaRPr>
          </a:p>
          <a:p>
            <a:pPr indent="0" lvl="0" marL="0" marR="139700" rtl="0" algn="l">
              <a:spcBef>
                <a:spcPts val="3000"/>
              </a:spcBef>
              <a:spcAft>
                <a:spcPts val="3000"/>
              </a:spcAft>
              <a:buNone/>
            </a:pPr>
            <a:r>
              <a:t/>
            </a:r>
            <a:endParaRPr b="1" sz="1700">
              <a:solidFill>
                <a:schemeClr val="dk1"/>
              </a:solidFill>
              <a:highlight>
                <a:srgbClr val="FFFFFF"/>
              </a:highlight>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a:t>
            </a:r>
            <a:r>
              <a:rPr lang="en"/>
              <a:t>Typescript Program</a:t>
            </a:r>
            <a:endParaRPr/>
          </a:p>
        </p:txBody>
      </p:sp>
      <p:sp>
        <p:nvSpPr>
          <p:cNvPr id="177" name="Google Shape;177;p2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the following code: </a:t>
            </a:r>
            <a:endParaRPr/>
          </a:p>
          <a:p>
            <a:pPr indent="0" lvl="0" marL="0" rtl="0" algn="l">
              <a:spcBef>
                <a:spcPts val="1200"/>
              </a:spcBef>
              <a:spcAft>
                <a:spcPts val="1200"/>
              </a:spcAft>
              <a:buNone/>
            </a:pPr>
            <a:r>
              <a:rPr lang="en"/>
              <a:t>console.log("Hello World");</a:t>
            </a:r>
            <a:endParaRPr/>
          </a:p>
        </p:txBody>
      </p:sp>
      <p:sp>
        <p:nvSpPr>
          <p:cNvPr id="178" name="Google Shape;178;p28"/>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8"/>
          <p:cNvPicPr preferRelativeResize="0"/>
          <p:nvPr/>
        </p:nvPicPr>
        <p:blipFill>
          <a:blip r:embed="rId3">
            <a:alphaModFix/>
          </a:blip>
          <a:stretch>
            <a:fillRect/>
          </a:stretch>
        </p:blipFill>
        <p:spPr>
          <a:xfrm>
            <a:off x="3334450" y="945175"/>
            <a:ext cx="5655674" cy="3853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a:t>
            </a:r>
            <a:r>
              <a:rPr lang="en"/>
              <a:t> Typescript Program</a:t>
            </a:r>
            <a:endParaRPr/>
          </a:p>
        </p:txBody>
      </p:sp>
      <p:sp>
        <p:nvSpPr>
          <p:cNvPr id="185" name="Google Shape;185;p2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marR="139700" rtl="0" algn="l">
              <a:spcBef>
                <a:spcPts val="0"/>
              </a:spcBef>
              <a:spcAft>
                <a:spcPts val="0"/>
              </a:spcAft>
              <a:buNone/>
            </a:pPr>
            <a:r>
              <a:rPr lang="en" sz="1700">
                <a:solidFill>
                  <a:srgbClr val="EFEFEF"/>
                </a:solidFill>
                <a:highlight>
                  <a:srgbClr val="474747"/>
                </a:highlight>
                <a:latin typeface="Courier New"/>
                <a:ea typeface="Courier New"/>
                <a:cs typeface="Courier New"/>
                <a:sym typeface="Courier New"/>
              </a:rPr>
              <a:t>tsc</a:t>
            </a:r>
            <a:endParaRPr/>
          </a:p>
          <a:p>
            <a:pPr indent="0" lvl="0" marL="0" rtl="0" algn="l">
              <a:spcBef>
                <a:spcPts val="3000"/>
              </a:spcBef>
              <a:spcAft>
                <a:spcPts val="1200"/>
              </a:spcAft>
              <a:buNone/>
            </a:pPr>
            <a:r>
              <a:rPr lang="en"/>
              <a:t>It will compile into Javascript.</a:t>
            </a:r>
            <a:endParaRPr/>
          </a:p>
        </p:txBody>
      </p:sp>
      <p:pic>
        <p:nvPicPr>
          <p:cNvPr id="186" name="Google Shape;186;p29"/>
          <p:cNvPicPr preferRelativeResize="0"/>
          <p:nvPr/>
        </p:nvPicPr>
        <p:blipFill>
          <a:blip r:embed="rId3">
            <a:alphaModFix/>
          </a:blip>
          <a:stretch>
            <a:fillRect/>
          </a:stretch>
        </p:blipFill>
        <p:spPr>
          <a:xfrm>
            <a:off x="3088775" y="1170050"/>
            <a:ext cx="5659051" cy="2803400"/>
          </a:xfrm>
          <a:prstGeom prst="rect">
            <a:avLst/>
          </a:prstGeom>
          <a:noFill/>
          <a:ln>
            <a:noFill/>
          </a:ln>
        </p:spPr>
      </p:pic>
      <p:cxnSp>
        <p:nvCxnSpPr>
          <p:cNvPr id="187" name="Google Shape;187;p29"/>
          <p:cNvCxnSpPr/>
          <p:nvPr/>
        </p:nvCxnSpPr>
        <p:spPr>
          <a:xfrm rot="10800000">
            <a:off x="4075775" y="1886900"/>
            <a:ext cx="1014000" cy="846000"/>
          </a:xfrm>
          <a:prstGeom prst="straightConnector1">
            <a:avLst/>
          </a:prstGeom>
          <a:noFill/>
          <a:ln cap="flat" cmpd="sng" w="38100">
            <a:solidFill>
              <a:srgbClr val="B6D7A8"/>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 Typescript Output</a:t>
            </a:r>
            <a:endParaRPr/>
          </a:p>
        </p:txBody>
      </p:sp>
      <p:sp>
        <p:nvSpPr>
          <p:cNvPr id="193" name="Google Shape;193;p30"/>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marR="139700" rtl="0" algn="l">
              <a:spcBef>
                <a:spcPts val="0"/>
              </a:spcBef>
              <a:spcAft>
                <a:spcPts val="0"/>
              </a:spcAft>
              <a:buNone/>
            </a:pPr>
            <a:r>
              <a:rPr lang="en" sz="1700">
                <a:solidFill>
                  <a:srgbClr val="EFEFEF"/>
                </a:solidFill>
                <a:highlight>
                  <a:srgbClr val="474747"/>
                </a:highlight>
                <a:latin typeface="Courier New"/>
                <a:ea typeface="Courier New"/>
                <a:cs typeface="Courier New"/>
                <a:sym typeface="Courier New"/>
              </a:rPr>
              <a:t>n</a:t>
            </a:r>
            <a:r>
              <a:rPr lang="en" sz="1700">
                <a:solidFill>
                  <a:srgbClr val="EFEFEF"/>
                </a:solidFill>
                <a:highlight>
                  <a:srgbClr val="474747"/>
                </a:highlight>
                <a:latin typeface="Courier New"/>
                <a:ea typeface="Courier New"/>
                <a:cs typeface="Courier New"/>
                <a:sym typeface="Courier New"/>
              </a:rPr>
              <a:t>ode index.js</a:t>
            </a:r>
            <a:endParaRPr/>
          </a:p>
          <a:p>
            <a:pPr indent="0" lvl="0" marL="0" rtl="0" algn="l">
              <a:spcBef>
                <a:spcPts val="3000"/>
              </a:spcBef>
              <a:spcAft>
                <a:spcPts val="0"/>
              </a:spcAft>
              <a:buNone/>
            </a:pPr>
            <a:r>
              <a:rPr lang="en"/>
              <a:t>You will see the output inside</a:t>
            </a:r>
            <a:endParaRPr/>
          </a:p>
          <a:p>
            <a:pPr indent="0" lvl="0" marL="0" rtl="0" algn="l">
              <a:spcBef>
                <a:spcPts val="1200"/>
              </a:spcBef>
              <a:spcAft>
                <a:spcPts val="1200"/>
              </a:spcAft>
              <a:buNone/>
            </a:pPr>
            <a:r>
              <a:rPr lang="en"/>
              <a:t>t</a:t>
            </a:r>
            <a:r>
              <a:rPr lang="en"/>
              <a:t>he terminal.</a:t>
            </a:r>
            <a:endParaRPr/>
          </a:p>
        </p:txBody>
      </p:sp>
      <p:pic>
        <p:nvPicPr>
          <p:cNvPr id="194" name="Google Shape;194;p30"/>
          <p:cNvPicPr preferRelativeResize="0"/>
          <p:nvPr/>
        </p:nvPicPr>
        <p:blipFill>
          <a:blip r:embed="rId3">
            <a:alphaModFix/>
          </a:blip>
          <a:stretch>
            <a:fillRect/>
          </a:stretch>
        </p:blipFill>
        <p:spPr>
          <a:xfrm>
            <a:off x="3202850" y="1571225"/>
            <a:ext cx="5629451" cy="2479425"/>
          </a:xfrm>
          <a:prstGeom prst="rect">
            <a:avLst/>
          </a:prstGeom>
          <a:noFill/>
          <a:ln>
            <a:noFill/>
          </a:ln>
        </p:spPr>
      </p:pic>
      <p:cxnSp>
        <p:nvCxnSpPr>
          <p:cNvPr id="195" name="Google Shape;195;p30"/>
          <p:cNvCxnSpPr/>
          <p:nvPr/>
        </p:nvCxnSpPr>
        <p:spPr>
          <a:xfrm>
            <a:off x="4311600" y="2967875"/>
            <a:ext cx="1235400" cy="423000"/>
          </a:xfrm>
          <a:prstGeom prst="straightConnector1">
            <a:avLst/>
          </a:prstGeom>
          <a:noFill/>
          <a:ln cap="flat" cmpd="sng" w="38100">
            <a:solidFill>
              <a:srgbClr val="B6D7A8"/>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Writing code</a:t>
            </a:r>
            <a:endParaRPr sz="2400"/>
          </a:p>
        </p:txBody>
      </p:sp>
      <p:sp>
        <p:nvSpPr>
          <p:cNvPr id="201" name="Google Shape;201;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Formatting code: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Code needs to be formatted well. If you have a long file with many lines of code and you didn't stick to a few basic formatting rules, it is going to be hard to understand what you've written.</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two most important rules for formatting the code are indentations and semicolons. </a:t>
            </a:r>
            <a:endParaRPr>
              <a:solidFill>
                <a:schemeClr val="dk1"/>
              </a:solidFill>
              <a:latin typeface="Lato"/>
              <a:ea typeface="Lato"/>
              <a:cs typeface="Lato"/>
              <a:sym typeface="Lato"/>
            </a:endParaRPr>
          </a:p>
        </p:txBody>
      </p:sp>
      <p:pic>
        <p:nvPicPr>
          <p:cNvPr id="202" name="Google Shape;202;p31"/>
          <p:cNvPicPr preferRelativeResize="0"/>
          <p:nvPr/>
        </p:nvPicPr>
        <p:blipFill>
          <a:blip r:embed="rId3">
            <a:alphaModFix/>
          </a:blip>
          <a:stretch>
            <a:fillRect/>
          </a:stretch>
        </p:blipFill>
        <p:spPr>
          <a:xfrm>
            <a:off x="304800" y="2463126"/>
            <a:ext cx="8520601" cy="19065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Instructor</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Chief</a:t>
            </a:r>
            <a:r>
              <a:rPr lang="en"/>
              <a:t> Executive Officer - PIAIC</a:t>
            </a:r>
            <a:endParaRPr/>
          </a:p>
          <a:p>
            <a:pPr indent="-342900" lvl="0" marL="457200" rtl="0" algn="l">
              <a:spcBef>
                <a:spcPts val="0"/>
              </a:spcBef>
              <a:spcAft>
                <a:spcPts val="0"/>
              </a:spcAft>
              <a:buSzPts val="1800"/>
              <a:buChar char="-"/>
            </a:pPr>
            <a:r>
              <a:rPr lang="en"/>
              <a:t>Director at Panacloud</a:t>
            </a:r>
            <a:endParaRPr/>
          </a:p>
          <a:p>
            <a:pPr indent="-342900" lvl="0" marL="457200" rtl="0" algn="l">
              <a:spcBef>
                <a:spcPts val="0"/>
              </a:spcBef>
              <a:spcAft>
                <a:spcPts val="0"/>
              </a:spcAft>
              <a:buSzPts val="1800"/>
              <a:buChar char="-"/>
            </a:pPr>
            <a:r>
              <a:rPr lang="en"/>
              <a:t>Chief Technical Officer - TravelclubIQ</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Fundamentals</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Variables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a:t>
            </a:r>
            <a:endParaRPr sz="2400"/>
          </a:p>
        </p:txBody>
      </p:sp>
      <p:sp>
        <p:nvSpPr>
          <p:cNvPr id="218" name="Google Shape;218;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a:solidFill>
                <a:schemeClr val="dk1"/>
              </a:solidFill>
              <a:highlight>
                <a:srgbClr val="FFFFFF"/>
              </a:highlight>
              <a:latin typeface="Verdana"/>
              <a:ea typeface="Verdana"/>
              <a:cs typeface="Verdana"/>
              <a:sym typeface="Verdana"/>
            </a:endParaRPr>
          </a:p>
          <a:p>
            <a:pPr indent="-342900" lvl="0" marL="457200" rtl="0" algn="l">
              <a:lnSpc>
                <a:spcPct val="150000"/>
              </a:lnSpc>
              <a:spcBef>
                <a:spcPts val="1600"/>
              </a:spcBef>
              <a:spcAft>
                <a:spcPts val="0"/>
              </a:spcAft>
              <a:buClr>
                <a:schemeClr val="dk1"/>
              </a:buClr>
              <a:buSzPts val="1800"/>
              <a:buFont typeface="Lato"/>
              <a:buChar char="●"/>
            </a:pPr>
            <a:r>
              <a:rPr lang="en">
                <a:solidFill>
                  <a:schemeClr val="dk1"/>
                </a:solidFill>
                <a:highlight>
                  <a:srgbClr val="FFFFFF"/>
                </a:highlight>
                <a:latin typeface="Verdana"/>
                <a:ea typeface="Verdana"/>
                <a:cs typeface="Verdana"/>
                <a:sym typeface="Verdana"/>
              </a:rPr>
              <a:t>Variable means anything that can vary.</a:t>
            </a:r>
            <a:endParaRPr>
              <a:solidFill>
                <a:schemeClr val="dk1"/>
              </a:solidFill>
              <a:highlight>
                <a:srgbClr val="FFFFFF"/>
              </a:highlight>
              <a:latin typeface="Verdana"/>
              <a:ea typeface="Verdana"/>
              <a:cs typeface="Verdana"/>
              <a:sym typeface="Verdana"/>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rgbClr val="FFFFFF"/>
                </a:highlight>
                <a:latin typeface="Arial"/>
                <a:ea typeface="Arial"/>
                <a:cs typeface="Arial"/>
                <a:sym typeface="Arial"/>
              </a:rPr>
              <a:t>A TypeScript variable is simply </a:t>
            </a:r>
            <a:r>
              <a:rPr b="1" lang="en">
                <a:solidFill>
                  <a:schemeClr val="dk1"/>
                </a:solidFill>
                <a:highlight>
                  <a:srgbClr val="FFFFFF"/>
                </a:highlight>
                <a:latin typeface="Arial"/>
                <a:ea typeface="Arial"/>
                <a:cs typeface="Arial"/>
                <a:sym typeface="Arial"/>
              </a:rPr>
              <a:t>a name of storage location</a:t>
            </a:r>
            <a:r>
              <a:rPr lang="en" sz="1200">
                <a:solidFill>
                  <a:srgbClr val="202124"/>
                </a:solidFill>
                <a:highlight>
                  <a:srgbClr val="FFFFFF"/>
                </a:highlight>
                <a:latin typeface="Arial"/>
                <a:ea typeface="Arial"/>
                <a:cs typeface="Arial"/>
                <a:sym typeface="Arial"/>
              </a:rPr>
              <a:t>.</a:t>
            </a:r>
            <a:r>
              <a:rPr lang="en">
                <a:solidFill>
                  <a:schemeClr val="dk1"/>
                </a:solidFill>
                <a:highlight>
                  <a:srgbClr val="FFFFFF"/>
                </a:highlight>
                <a:latin typeface="Arial"/>
                <a:ea typeface="Arial"/>
                <a:cs typeface="Arial"/>
                <a:sym typeface="Arial"/>
              </a:rPr>
              <a:t> </a:t>
            </a:r>
            <a:endParaRPr>
              <a:solidFill>
                <a:schemeClr val="dk1"/>
              </a:solidFill>
              <a:highlight>
                <a:srgbClr val="FFFFFF"/>
              </a:highlight>
              <a:latin typeface="Arial"/>
              <a:ea typeface="Arial"/>
              <a:cs typeface="Arial"/>
              <a:sym typeface="Arial"/>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rgbClr val="FFFFFF"/>
                </a:highlight>
                <a:latin typeface="Verdana"/>
                <a:ea typeface="Verdana"/>
                <a:cs typeface="Verdana"/>
                <a:sym typeface="Verdana"/>
              </a:rPr>
              <a:t>A variable must have a unique name. </a:t>
            </a:r>
            <a:endParaRPr b="1">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a:t>
            </a:r>
            <a:endParaRPr sz="2400"/>
          </a:p>
        </p:txBody>
      </p:sp>
      <p:sp>
        <p:nvSpPr>
          <p:cNvPr id="224" name="Google Shape;224;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Variables are values in your code that can represent different values each time the code runs.</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first time you create a variable, you declare it. And you need a special word for that: </a:t>
            </a:r>
            <a:r>
              <a:rPr b="1" lang="en" sz="1300">
                <a:solidFill>
                  <a:schemeClr val="dk1"/>
                </a:solidFill>
                <a:latin typeface="Courier New"/>
                <a:ea typeface="Courier New"/>
                <a:cs typeface="Courier New"/>
                <a:sym typeface="Courier New"/>
              </a:rPr>
              <a:t>let </a:t>
            </a:r>
            <a:r>
              <a:rPr lang="en">
                <a:solidFill>
                  <a:schemeClr val="dk1"/>
                </a:solidFill>
                <a:latin typeface="Lato"/>
                <a:ea typeface="Lato"/>
                <a:cs typeface="Lato"/>
                <a:sym typeface="Lato"/>
              </a:rPr>
              <a:t>, </a:t>
            </a:r>
            <a:r>
              <a:rPr b="1" lang="en" sz="1300">
                <a:solidFill>
                  <a:schemeClr val="dk1"/>
                </a:solidFill>
                <a:latin typeface="Courier New"/>
                <a:ea typeface="Courier New"/>
                <a:cs typeface="Courier New"/>
                <a:sym typeface="Courier New"/>
              </a:rPr>
              <a:t>var </a:t>
            </a:r>
            <a:r>
              <a:rPr lang="en">
                <a:solidFill>
                  <a:schemeClr val="dk1"/>
                </a:solidFill>
                <a:latin typeface="Lato"/>
                <a:ea typeface="Lato"/>
                <a:cs typeface="Lato"/>
                <a:sym typeface="Lato"/>
              </a:rPr>
              <a:t>, or </a:t>
            </a:r>
            <a:r>
              <a:rPr b="1" lang="en" sz="1300">
                <a:solidFill>
                  <a:schemeClr val="dk1"/>
                </a:solidFill>
                <a:latin typeface="Courier New"/>
                <a:ea typeface="Courier New"/>
                <a:cs typeface="Courier New"/>
                <a:sym typeface="Courier New"/>
              </a:rPr>
              <a:t>const </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commonly used naming conventions used for </a:t>
            </a:r>
            <a:r>
              <a:rPr b="1" lang="en">
                <a:solidFill>
                  <a:schemeClr val="dk1"/>
                </a:solidFill>
                <a:latin typeface="Lato"/>
                <a:ea typeface="Lato"/>
                <a:cs typeface="Lato"/>
                <a:sym typeface="Lato"/>
              </a:rPr>
              <a:t>variables</a:t>
            </a:r>
            <a:r>
              <a:rPr lang="en">
                <a:solidFill>
                  <a:schemeClr val="dk1"/>
                </a:solidFill>
                <a:latin typeface="Lato"/>
                <a:ea typeface="Lato"/>
                <a:cs typeface="Lato"/>
                <a:sym typeface="Lato"/>
              </a:rPr>
              <a:t> are camel-case.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 Names</a:t>
            </a:r>
            <a:endParaRPr sz="2400"/>
          </a:p>
        </p:txBody>
      </p:sp>
      <p:sp>
        <p:nvSpPr>
          <p:cNvPr id="230" name="Google Shape;230;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 variable name can't contain any spaces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 variable name can contain only letters, numbers, dollar signs, and underscores.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first character must be a letter, or an underscore (-), or a dollar sign ($).</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﻿﻿﻿Subsequent characters may be letters, digits, underscores, or dollar signs.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Numbers are not allowed as the first character of variable.</a:t>
            </a:r>
            <a:endParaRPr>
              <a:solidFill>
                <a:schemeClr val="dk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Type Annotations on Variables</a:t>
            </a:r>
            <a:endParaRPr sz="2400"/>
          </a:p>
        </p:txBody>
      </p:sp>
      <p:sp>
        <p:nvSpPr>
          <p:cNvPr id="236" name="Google Shape;236;p37"/>
          <p:cNvSpPr txBox="1"/>
          <p:nvPr>
            <p:ph idx="1" type="body"/>
          </p:nvPr>
        </p:nvSpPr>
        <p:spPr>
          <a:xfrm>
            <a:off x="311700" y="1077475"/>
            <a:ext cx="8520600" cy="3804900"/>
          </a:xfrm>
          <a:prstGeom prst="rect">
            <a:avLst/>
          </a:prstGeom>
        </p:spPr>
        <p:txBody>
          <a:bodyPr anchorCtr="0" anchor="t" bIns="91425" lIns="91425" spcFirstLastPara="1" rIns="91425" wrap="square" tIns="91425">
            <a:normAutofit fontScale="47500" lnSpcReduction="20000"/>
          </a:bodyPr>
          <a:lstStyle/>
          <a:p>
            <a:pPr indent="0" lvl="0" marL="0" rtl="0" algn="l">
              <a:lnSpc>
                <a:spcPct val="150000"/>
              </a:lnSpc>
              <a:spcBef>
                <a:spcPts val="0"/>
              </a:spcBef>
              <a:spcAft>
                <a:spcPts val="0"/>
              </a:spcAft>
              <a:buNone/>
            </a:pPr>
            <a:r>
              <a:rPr lang="en" sz="3137">
                <a:solidFill>
                  <a:schemeClr val="dk1"/>
                </a:solidFill>
                <a:latin typeface="Lato"/>
                <a:ea typeface="Lato"/>
                <a:cs typeface="Lato"/>
                <a:sym typeface="Lato"/>
              </a:rPr>
              <a:t>When you declare a variable using </a:t>
            </a:r>
            <a:r>
              <a:rPr lang="en" sz="3137">
                <a:solidFill>
                  <a:schemeClr val="dk1"/>
                </a:solidFill>
                <a:latin typeface="Lato"/>
                <a:ea typeface="Lato"/>
                <a:cs typeface="Lato"/>
                <a:sym typeface="Lato"/>
              </a:rPr>
              <a:t>const, var, or </a:t>
            </a:r>
            <a:r>
              <a:rPr lang="en" sz="3137">
                <a:solidFill>
                  <a:schemeClr val="dk1"/>
                </a:solidFill>
                <a:latin typeface="Lato"/>
                <a:ea typeface="Lato"/>
                <a:cs typeface="Lato"/>
                <a:sym typeface="Lato"/>
              </a:rPr>
              <a:t>let you can optionally add a type annotation to explicitly specify the type of the variable:</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000">
                <a:solidFill>
                  <a:srgbClr val="569CD6"/>
                </a:solidFill>
                <a:highlight>
                  <a:srgbClr val="1F1F1F"/>
                </a:highlight>
                <a:latin typeface="Courier New"/>
                <a:ea typeface="Courier New"/>
                <a:cs typeface="Courier New"/>
                <a:sym typeface="Courier New"/>
              </a:rPr>
              <a:t>let</a:t>
            </a:r>
            <a:r>
              <a:rPr lang="en" sz="3000">
                <a:solidFill>
                  <a:srgbClr val="CCCCCC"/>
                </a:solidFill>
                <a:highlight>
                  <a:srgbClr val="1F1F1F"/>
                </a:highlight>
                <a:latin typeface="Courier New"/>
                <a:ea typeface="Courier New"/>
                <a:cs typeface="Courier New"/>
                <a:sym typeface="Courier New"/>
              </a:rPr>
              <a:t> </a:t>
            </a:r>
            <a:r>
              <a:rPr lang="en" sz="3000">
                <a:solidFill>
                  <a:srgbClr val="9CDCFE"/>
                </a:solidFill>
                <a:highlight>
                  <a:srgbClr val="1F1F1F"/>
                </a:highlight>
                <a:latin typeface="Courier New"/>
                <a:ea typeface="Courier New"/>
                <a:cs typeface="Courier New"/>
                <a:sym typeface="Courier New"/>
              </a:rPr>
              <a:t>myName</a:t>
            </a:r>
            <a:r>
              <a:rPr lang="en" sz="3000">
                <a:solidFill>
                  <a:srgbClr val="D4D4D4"/>
                </a:solidFill>
                <a:highlight>
                  <a:srgbClr val="1F1F1F"/>
                </a:highlight>
                <a:latin typeface="Courier New"/>
                <a:ea typeface="Courier New"/>
                <a:cs typeface="Courier New"/>
                <a:sym typeface="Courier New"/>
              </a:rPr>
              <a:t>:</a:t>
            </a:r>
            <a:r>
              <a:rPr lang="en" sz="3000">
                <a:solidFill>
                  <a:srgbClr val="CCCCCC"/>
                </a:solidFill>
                <a:highlight>
                  <a:srgbClr val="1F1F1F"/>
                </a:highlight>
                <a:latin typeface="Courier New"/>
                <a:ea typeface="Courier New"/>
                <a:cs typeface="Courier New"/>
                <a:sym typeface="Courier New"/>
              </a:rPr>
              <a:t> </a:t>
            </a:r>
            <a:r>
              <a:rPr lang="en" sz="3000">
                <a:solidFill>
                  <a:srgbClr val="4EC9B0"/>
                </a:solidFill>
                <a:highlight>
                  <a:srgbClr val="1F1F1F"/>
                </a:highlight>
                <a:latin typeface="Courier New"/>
                <a:ea typeface="Courier New"/>
                <a:cs typeface="Courier New"/>
                <a:sym typeface="Courier New"/>
              </a:rPr>
              <a:t>string</a:t>
            </a:r>
            <a:r>
              <a:rPr lang="en" sz="3000">
                <a:solidFill>
                  <a:srgbClr val="CCCCCC"/>
                </a:solidFill>
                <a:highlight>
                  <a:srgbClr val="1F1F1F"/>
                </a:highlight>
                <a:latin typeface="Courier New"/>
                <a:ea typeface="Courier New"/>
                <a:cs typeface="Courier New"/>
                <a:sym typeface="Courier New"/>
              </a:rPr>
              <a:t> </a:t>
            </a:r>
            <a:r>
              <a:rPr lang="en" sz="3000">
                <a:solidFill>
                  <a:srgbClr val="D4D4D4"/>
                </a:solidFill>
                <a:highlight>
                  <a:srgbClr val="1F1F1F"/>
                </a:highlight>
                <a:latin typeface="Courier New"/>
                <a:ea typeface="Courier New"/>
                <a:cs typeface="Courier New"/>
                <a:sym typeface="Courier New"/>
              </a:rPr>
              <a:t>=</a:t>
            </a:r>
            <a:r>
              <a:rPr lang="en" sz="3000">
                <a:solidFill>
                  <a:srgbClr val="CCCCCC"/>
                </a:solidFill>
                <a:highlight>
                  <a:srgbClr val="1F1F1F"/>
                </a:highlight>
                <a:latin typeface="Courier New"/>
                <a:ea typeface="Courier New"/>
                <a:cs typeface="Courier New"/>
                <a:sym typeface="Courier New"/>
              </a:rPr>
              <a:t> </a:t>
            </a:r>
            <a:r>
              <a:rPr lang="en" sz="3000">
                <a:solidFill>
                  <a:srgbClr val="CE9178"/>
                </a:solidFill>
                <a:highlight>
                  <a:srgbClr val="1F1F1F"/>
                </a:highlight>
                <a:latin typeface="Courier New"/>
                <a:ea typeface="Courier New"/>
                <a:cs typeface="Courier New"/>
                <a:sym typeface="Courier New"/>
              </a:rPr>
              <a:t>"Alice"</a:t>
            </a:r>
            <a:r>
              <a:rPr lang="en" sz="3000">
                <a:solidFill>
                  <a:srgbClr val="CCCCCC"/>
                </a:solidFill>
                <a:highlight>
                  <a:srgbClr val="1F1F1F"/>
                </a:highlight>
                <a:latin typeface="Courier New"/>
                <a:ea typeface="Courier New"/>
                <a:cs typeface="Courier New"/>
                <a:sym typeface="Courier New"/>
              </a:rPr>
              <a:t>;</a:t>
            </a:r>
            <a:endParaRPr sz="3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TypeScript doesn’t use “types on the left”-style declarations like int x = 0; Type annotations will always go after the thing being typed.</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In most cases, though, this isn’t needed. Wherever possible, TypeScript tries to automatically infer the types in your code. </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 No type annotation needed -- 'myName' inferred as type 'string'</a:t>
            </a:r>
            <a:endParaRPr sz="3137">
              <a:solidFill>
                <a:schemeClr val="dk1"/>
              </a:solidFill>
              <a:latin typeface="Lato"/>
              <a:ea typeface="Lato"/>
              <a:cs typeface="Lato"/>
              <a:sym typeface="Lato"/>
            </a:endParaRPr>
          </a:p>
          <a:p>
            <a:pPr indent="0" lvl="0" marL="0" rtl="0" algn="l">
              <a:lnSpc>
                <a:spcPct val="135714"/>
              </a:lnSpc>
              <a:spcBef>
                <a:spcPts val="1600"/>
              </a:spcBef>
              <a:spcAft>
                <a:spcPts val="0"/>
              </a:spcAft>
              <a:buNone/>
            </a:pPr>
            <a:r>
              <a:rPr lang="en" sz="3181">
                <a:solidFill>
                  <a:srgbClr val="569CD6"/>
                </a:solidFill>
                <a:highlight>
                  <a:srgbClr val="1F1F1F"/>
                </a:highlight>
                <a:latin typeface="Courier New"/>
                <a:ea typeface="Courier New"/>
                <a:cs typeface="Courier New"/>
                <a:sym typeface="Courier New"/>
              </a:rPr>
              <a:t>let</a:t>
            </a:r>
            <a:r>
              <a:rPr lang="en" sz="3181">
                <a:solidFill>
                  <a:srgbClr val="CCCCCC"/>
                </a:solidFill>
                <a:highlight>
                  <a:srgbClr val="1F1F1F"/>
                </a:highlight>
                <a:latin typeface="Courier New"/>
                <a:ea typeface="Courier New"/>
                <a:cs typeface="Courier New"/>
                <a:sym typeface="Courier New"/>
              </a:rPr>
              <a:t> </a:t>
            </a:r>
            <a:r>
              <a:rPr lang="en" sz="3181">
                <a:solidFill>
                  <a:srgbClr val="9CDCFE"/>
                </a:solidFill>
                <a:highlight>
                  <a:srgbClr val="1F1F1F"/>
                </a:highlight>
                <a:latin typeface="Courier New"/>
                <a:ea typeface="Courier New"/>
                <a:cs typeface="Courier New"/>
                <a:sym typeface="Courier New"/>
              </a:rPr>
              <a:t>myName</a:t>
            </a:r>
            <a:r>
              <a:rPr lang="en" sz="3181">
                <a:solidFill>
                  <a:srgbClr val="CCCCCC"/>
                </a:solidFill>
                <a:highlight>
                  <a:srgbClr val="1F1F1F"/>
                </a:highlight>
                <a:latin typeface="Courier New"/>
                <a:ea typeface="Courier New"/>
                <a:cs typeface="Courier New"/>
                <a:sym typeface="Courier New"/>
              </a:rPr>
              <a:t> </a:t>
            </a:r>
            <a:r>
              <a:rPr lang="en" sz="3181">
                <a:solidFill>
                  <a:srgbClr val="D4D4D4"/>
                </a:solidFill>
                <a:highlight>
                  <a:srgbClr val="1F1F1F"/>
                </a:highlight>
                <a:latin typeface="Courier New"/>
                <a:ea typeface="Courier New"/>
                <a:cs typeface="Courier New"/>
                <a:sym typeface="Courier New"/>
              </a:rPr>
              <a:t>=</a:t>
            </a:r>
            <a:r>
              <a:rPr lang="en" sz="3181">
                <a:solidFill>
                  <a:srgbClr val="CCCCCC"/>
                </a:solidFill>
                <a:highlight>
                  <a:srgbClr val="1F1F1F"/>
                </a:highlight>
                <a:latin typeface="Courier New"/>
                <a:ea typeface="Courier New"/>
                <a:cs typeface="Courier New"/>
                <a:sym typeface="Courier New"/>
              </a:rPr>
              <a:t> </a:t>
            </a:r>
            <a:r>
              <a:rPr lang="en" sz="3181">
                <a:solidFill>
                  <a:srgbClr val="CE9178"/>
                </a:solidFill>
                <a:highlight>
                  <a:srgbClr val="1F1F1F"/>
                </a:highlight>
                <a:latin typeface="Courier New"/>
                <a:ea typeface="Courier New"/>
                <a:cs typeface="Courier New"/>
                <a:sym typeface="Courier New"/>
              </a:rPr>
              <a:t>"Alice"</a:t>
            </a:r>
            <a:r>
              <a:rPr lang="en" sz="3181">
                <a:solidFill>
                  <a:srgbClr val="CCCCCC"/>
                </a:solidFill>
                <a:highlight>
                  <a:srgbClr val="1F1F1F"/>
                </a:highlight>
                <a:latin typeface="Courier New"/>
                <a:ea typeface="Courier New"/>
                <a:cs typeface="Courier New"/>
                <a:sym typeface="Courier New"/>
              </a:rPr>
              <a:t>;</a:t>
            </a:r>
            <a:endParaRPr>
              <a:solidFill>
                <a:schemeClr val="dk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Why Choose TypeScript over JavaScript?</a:t>
            </a:r>
            <a:endParaRPr sz="2400"/>
          </a:p>
        </p:txBody>
      </p:sp>
      <p:sp>
        <p:nvSpPr>
          <p:cNvPr id="242" name="Google Shape;242;p38"/>
          <p:cNvSpPr txBox="1"/>
          <p:nvPr>
            <p:ph idx="1" type="body"/>
          </p:nvPr>
        </p:nvSpPr>
        <p:spPr>
          <a:xfrm>
            <a:off x="311700" y="1327275"/>
            <a:ext cx="4138500" cy="32235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a:solidFill>
                  <a:schemeClr val="dk1"/>
                </a:solidFill>
                <a:latin typeface="Lato"/>
                <a:ea typeface="Lato"/>
                <a:cs typeface="Lato"/>
                <a:sym typeface="Lato"/>
              </a:rPr>
              <a:t>TypeScript enhances JavaScript by offering type safety, improved code readability, better tooling support, and advanced programming features, making it a robust choice for scalable and maintainable web developmentrs at compile-time rather than at runtime.</a:t>
            </a:r>
            <a:endParaRPr>
              <a:solidFill>
                <a:schemeClr val="dk1"/>
              </a:solidFill>
              <a:latin typeface="Lato"/>
              <a:ea typeface="Lato"/>
              <a:cs typeface="Lato"/>
              <a:sym typeface="Lato"/>
            </a:endParaRPr>
          </a:p>
        </p:txBody>
      </p:sp>
      <p:pic>
        <p:nvPicPr>
          <p:cNvPr id="243" name="Google Shape;243;p38"/>
          <p:cNvPicPr preferRelativeResize="0"/>
          <p:nvPr/>
        </p:nvPicPr>
        <p:blipFill>
          <a:blip r:embed="rId3">
            <a:alphaModFix/>
          </a:blip>
          <a:stretch>
            <a:fillRect/>
          </a:stretch>
        </p:blipFill>
        <p:spPr>
          <a:xfrm>
            <a:off x="5196100" y="1217825"/>
            <a:ext cx="3223500" cy="322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Comments</a:t>
            </a:r>
            <a:endParaRPr sz="2400"/>
          </a:p>
        </p:txBody>
      </p:sp>
      <p:sp>
        <p:nvSpPr>
          <p:cNvPr id="249" name="Google Shape;249;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Single line TypeScript comments </a:t>
            </a:r>
            <a:r>
              <a:rPr b="1" lang="en">
                <a:solidFill>
                  <a:schemeClr val="dk1"/>
                </a:solidFill>
                <a:highlight>
                  <a:srgbClr val="FFFFFF"/>
                </a:highlight>
                <a:latin typeface="Lato"/>
                <a:ea typeface="Lato"/>
                <a:cs typeface="Lato"/>
                <a:sym typeface="Lato"/>
              </a:rPr>
              <a:t>start with two forward slashes (//)</a:t>
            </a:r>
            <a:r>
              <a:rPr lang="en">
                <a:solidFill>
                  <a:schemeClr val="dk1"/>
                </a:solidFill>
                <a:highlight>
                  <a:srgbClr val="FFFFFF"/>
                </a:highlight>
                <a:latin typeface="Lato"/>
                <a:ea typeface="Lato"/>
                <a:cs typeface="Lato"/>
                <a:sym typeface="Lato"/>
              </a:rPr>
              <a: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All text after the two forward slashes until the end of a line makes up a comment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Even when there are forward slashes in the commented text.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Multi-line Comments</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Arial"/>
              <a:buChar char="●"/>
            </a:pPr>
            <a:r>
              <a:rPr lang="en">
                <a:solidFill>
                  <a:schemeClr val="dk1"/>
                </a:solidFill>
                <a:highlight>
                  <a:srgbClr val="FFFFFF"/>
                </a:highlight>
                <a:latin typeface="Lato"/>
                <a:ea typeface="Lato"/>
                <a:cs typeface="Lato"/>
                <a:sym typeface="Lato"/>
              </a:rPr>
              <a:t>Multi-line comments start with /* and end with */.</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Arial"/>
              <a:buChar char="●"/>
            </a:pPr>
            <a:r>
              <a:rPr lang="en">
                <a:solidFill>
                  <a:schemeClr val="dk1"/>
                </a:solidFill>
                <a:highlight>
                  <a:srgbClr val="FFFFFF"/>
                </a:highlight>
                <a:latin typeface="Lato"/>
                <a:ea typeface="Lato"/>
                <a:cs typeface="Lato"/>
                <a:sym typeface="Lato"/>
              </a:rPr>
              <a:t>Any text between /* and */ will be ignored by JavaScript.</a:t>
            </a:r>
            <a:endParaRPr>
              <a:solidFill>
                <a:schemeClr val="dk1"/>
              </a:solidFill>
              <a:highlight>
                <a:srgbClr val="FFFFFF"/>
              </a:highlight>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Statements</a:t>
            </a:r>
            <a:endParaRPr sz="2400"/>
          </a:p>
        </p:txBody>
      </p:sp>
      <p:sp>
        <p:nvSpPr>
          <p:cNvPr id="255" name="Google Shape;255;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4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A computer program is a list of "instructions" to be "executed" by a computer.</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In a programming language, these programming instructions are called statements.</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A JavaScript program is a list of programming statements.</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TypeScript applications consist of statements with an appropriate syntax. A single statement may span multiple lines. Multiple statements may occur on a single line if each statement is separated by a semicolon.</a:t>
            </a:r>
            <a:endParaRPr b="1">
              <a:solidFill>
                <a:schemeClr val="dk1"/>
              </a:solidFill>
              <a:highlight>
                <a:schemeClr val="lt1"/>
              </a:highlight>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Let, Var, Const</a:t>
            </a:r>
            <a:endParaRPr sz="2400"/>
          </a:p>
        </p:txBody>
      </p:sp>
      <p:sp>
        <p:nvSpPr>
          <p:cNvPr id="261" name="Google Shape;261;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solidFill>
                  <a:schemeClr val="dk1"/>
                </a:solidFill>
                <a:highlight>
                  <a:srgbClr val="FFFFFF"/>
                </a:highlight>
                <a:latin typeface="Lato"/>
                <a:ea typeface="Lato"/>
                <a:cs typeface="Lato"/>
                <a:sym typeface="Lato"/>
              </a:rPr>
              <a:t>var and let are both used for variable declaration in TypeScript but the difference between them is that var is function scoped and let is block scoped. Variable declared by let cannot be redeclared and must be declared before use whereas variables declared with var keyword are hoisted.</a:t>
            </a:r>
            <a:endParaRPr b="1">
              <a:solidFill>
                <a:schemeClr val="dk1"/>
              </a:solidFill>
              <a:highlight>
                <a:srgbClr val="FFFFFF"/>
              </a:highlight>
              <a:latin typeface="Lato"/>
              <a:ea typeface="Lato"/>
              <a:cs typeface="Lato"/>
              <a:sym typeface="Lato"/>
            </a:endParaRPr>
          </a:p>
          <a:p>
            <a:pPr indent="0" lvl="0" marL="457200" rtl="0" algn="l">
              <a:spcBef>
                <a:spcPts val="2500"/>
              </a:spcBef>
              <a:spcAft>
                <a:spcPts val="0"/>
              </a:spcAft>
              <a:buNone/>
            </a:pPr>
            <a:r>
              <a:rPr b="1" lang="en">
                <a:solidFill>
                  <a:schemeClr val="dk1"/>
                </a:solidFill>
                <a:highlight>
                  <a:srgbClr val="FFFFFF"/>
                </a:highlight>
                <a:latin typeface="Lato"/>
                <a:ea typeface="Lato"/>
                <a:cs typeface="Lato"/>
                <a:sym typeface="Lato"/>
              </a:rPr>
              <a:t>const is an augmentation of let in that it prevents re-assignment to a variable.</a:t>
            </a:r>
            <a:endParaRPr b="1">
              <a:solidFill>
                <a:schemeClr val="dk1"/>
              </a:solidFill>
              <a:highlight>
                <a:srgbClr val="FFFFFF"/>
              </a:highlight>
              <a:latin typeface="Lato"/>
              <a:ea typeface="Lato"/>
              <a:cs typeface="Lato"/>
              <a:sym typeface="Lato"/>
            </a:endParaRPr>
          </a:p>
          <a:p>
            <a:pPr indent="0" lvl="0" marL="457200" rtl="0" algn="l">
              <a:spcBef>
                <a:spcPts val="2500"/>
              </a:spcBef>
              <a:spcAft>
                <a:spcPts val="2500"/>
              </a:spcAft>
              <a:buNone/>
            </a:pPr>
            <a:r>
              <a:rPr b="1" lang="en" sz="2800">
                <a:solidFill>
                  <a:schemeClr val="dk1"/>
                </a:solidFill>
                <a:highlight>
                  <a:srgbClr val="FFFFFF"/>
                </a:highlight>
                <a:latin typeface="Lato"/>
                <a:ea typeface="Lato"/>
                <a:cs typeface="Lato"/>
                <a:sym typeface="Lato"/>
              </a:rPr>
              <a:t>Dont use var, use let and const</a:t>
            </a:r>
            <a:endParaRPr b="1">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4294967295"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Instructor</a:t>
            </a:r>
            <a:endParaRPr/>
          </a:p>
        </p:txBody>
      </p:sp>
      <p:pic>
        <p:nvPicPr>
          <p:cNvPr id="98" name="Google Shape;98;p15"/>
          <p:cNvPicPr preferRelativeResize="0"/>
          <p:nvPr/>
        </p:nvPicPr>
        <p:blipFill>
          <a:blip r:embed="rId3">
            <a:alphaModFix/>
          </a:blip>
          <a:stretch>
            <a:fillRect/>
          </a:stretch>
        </p:blipFill>
        <p:spPr>
          <a:xfrm>
            <a:off x="4737217" y="1017800"/>
            <a:ext cx="2540783" cy="1947925"/>
          </a:xfrm>
          <a:prstGeom prst="rect">
            <a:avLst/>
          </a:prstGeom>
          <a:noFill/>
          <a:ln>
            <a:noFill/>
          </a:ln>
          <a:effectLst>
            <a:outerShdw blurRad="57150" rotWithShape="0" algn="bl" dir="5400000" dist="19050">
              <a:srgbClr val="000000">
                <a:alpha val="50000"/>
              </a:srgbClr>
            </a:outerShdw>
          </a:effectLst>
        </p:spPr>
      </p:pic>
      <p:pic>
        <p:nvPicPr>
          <p:cNvPr id="99" name="Google Shape;99;p15"/>
          <p:cNvPicPr preferRelativeResize="0"/>
          <p:nvPr/>
        </p:nvPicPr>
        <p:blipFill>
          <a:blip r:embed="rId4">
            <a:alphaModFix/>
          </a:blip>
          <a:stretch>
            <a:fillRect/>
          </a:stretch>
        </p:blipFill>
        <p:spPr>
          <a:xfrm>
            <a:off x="1899212" y="1017800"/>
            <a:ext cx="2527051" cy="1947935"/>
          </a:xfrm>
          <a:prstGeom prst="rect">
            <a:avLst/>
          </a:prstGeom>
          <a:noFill/>
          <a:ln>
            <a:noFill/>
          </a:ln>
          <a:effectLst>
            <a:outerShdw blurRad="57150" rotWithShape="0" algn="bl" dir="5400000" dist="19050">
              <a:srgbClr val="000000">
                <a:alpha val="50000"/>
              </a:srgbClr>
            </a:outerShdw>
          </a:effectLst>
        </p:spPr>
      </p:pic>
      <p:pic>
        <p:nvPicPr>
          <p:cNvPr id="100" name="Google Shape;100;p15"/>
          <p:cNvPicPr preferRelativeResize="0"/>
          <p:nvPr/>
        </p:nvPicPr>
        <p:blipFill>
          <a:blip r:embed="rId5">
            <a:alphaModFix/>
          </a:blip>
          <a:stretch>
            <a:fillRect/>
          </a:stretch>
        </p:blipFill>
        <p:spPr>
          <a:xfrm>
            <a:off x="2716463" y="3095800"/>
            <a:ext cx="4015874" cy="194792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Primitive data types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Primitive data types</a:t>
            </a:r>
            <a:endParaRPr sz="2400"/>
          </a:p>
        </p:txBody>
      </p:sp>
      <p:sp>
        <p:nvSpPr>
          <p:cNvPr id="272" name="Google Shape;272;p43"/>
          <p:cNvSpPr txBox="1"/>
          <p:nvPr>
            <p:ph idx="1" type="body"/>
          </p:nvPr>
        </p:nvSpPr>
        <p:spPr>
          <a:xfrm>
            <a:off x="311700" y="100127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String</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string is used to store a text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Number</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number is used to store a numeric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score = 25;</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Boolean</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boolean is used to store a value that is either </a:t>
            </a:r>
            <a:r>
              <a:rPr b="1" lang="en" sz="1300">
                <a:solidFill>
                  <a:schemeClr val="dk1"/>
                </a:solidFill>
                <a:latin typeface="Courier New"/>
                <a:ea typeface="Courier New"/>
                <a:cs typeface="Courier New"/>
                <a:sym typeface="Courier New"/>
              </a:rPr>
              <a:t>true</a:t>
            </a:r>
            <a:r>
              <a:rPr lang="en">
                <a:solidFill>
                  <a:schemeClr val="dk1"/>
                </a:solidFill>
                <a:latin typeface="Lato"/>
                <a:ea typeface="Lato"/>
                <a:cs typeface="Lato"/>
                <a:sym typeface="Lato"/>
              </a:rPr>
              <a:t> or </a:t>
            </a:r>
            <a:r>
              <a:rPr b="1" lang="en" sz="1300">
                <a:solidFill>
                  <a:schemeClr val="dk1"/>
                </a:solidFill>
                <a:latin typeface="Courier New"/>
                <a:ea typeface="Courier New"/>
                <a:cs typeface="Courier New"/>
                <a:sym typeface="Courier New"/>
              </a:rPr>
              <a:t>false</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isMarried = false;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Undefined</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An undefined type is either when it has not been defined or it has not been assigned a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unassigned;</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null is a special value for saying that a variable is empty or has an unknown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empty = null;</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Template Literals</a:t>
            </a:r>
            <a:endParaRPr sz="2400"/>
          </a:p>
        </p:txBody>
      </p:sp>
      <p:sp>
        <p:nvSpPr>
          <p:cNvPr id="278" name="Google Shape;278;p44"/>
          <p:cNvSpPr txBox="1"/>
          <p:nvPr>
            <p:ph idx="1" type="body"/>
          </p:nvPr>
        </p:nvSpPr>
        <p:spPr>
          <a:xfrm>
            <a:off x="311700" y="10012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500">
              <a:solidFill>
                <a:srgbClr val="000000"/>
              </a:solidFill>
              <a:latin typeface="Arial"/>
              <a:ea typeface="Arial"/>
              <a:cs typeface="Arial"/>
              <a:sym typeface="Arial"/>
            </a:endParaRPr>
          </a:p>
          <a:p>
            <a:pPr indent="0" lvl="0" marL="457200" rtl="0" algn="l">
              <a:spcBef>
                <a:spcPts val="1600"/>
              </a:spcBef>
              <a:spcAft>
                <a:spcPts val="0"/>
              </a:spcAft>
              <a:buNone/>
            </a:pPr>
            <a:r>
              <a:rPr lang="en" sz="1500">
                <a:solidFill>
                  <a:srgbClr val="000000"/>
                </a:solidFill>
                <a:latin typeface="Arial"/>
                <a:ea typeface="Arial"/>
                <a:cs typeface="Arial"/>
                <a:sym typeface="Arial"/>
              </a:rPr>
              <a:t>A new and fast way to deal with strings is </a:t>
            </a:r>
            <a:r>
              <a:rPr b="1" lang="en" sz="1500">
                <a:solidFill>
                  <a:srgbClr val="000000"/>
                </a:solidFill>
                <a:latin typeface="Arial"/>
                <a:ea typeface="Arial"/>
                <a:cs typeface="Arial"/>
                <a:sym typeface="Arial"/>
              </a:rPr>
              <a:t>Template Literals or Template String.</a:t>
            </a:r>
            <a:endParaRPr b="1" sz="1500">
              <a:solidFill>
                <a:srgbClr val="000000"/>
              </a:solidFill>
              <a:latin typeface="Arial"/>
              <a:ea typeface="Arial"/>
              <a:cs typeface="Arial"/>
              <a:sym typeface="Arial"/>
            </a:endParaRPr>
          </a:p>
          <a:p>
            <a:pPr indent="0" lvl="0" marL="457200" rtl="0" algn="l">
              <a:lnSpc>
                <a:spcPct val="118000"/>
              </a:lnSpc>
              <a:spcBef>
                <a:spcPts val="2900"/>
              </a:spcBef>
              <a:spcAft>
                <a:spcPts val="0"/>
              </a:spcAft>
              <a:buNone/>
            </a:pPr>
            <a:r>
              <a:rPr b="1" lang="en" sz="1500">
                <a:solidFill>
                  <a:srgbClr val="000000"/>
                </a:solidFill>
                <a:latin typeface="Arial"/>
                <a:ea typeface="Arial"/>
                <a:cs typeface="Arial"/>
                <a:sym typeface="Arial"/>
              </a:rPr>
              <a:t>How we were dealing with strings before ?</a:t>
            </a:r>
            <a:endParaRPr b="1"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a:t>
            </a:r>
            <a:r>
              <a:rPr lang="en" sz="1500">
                <a:solidFill>
                  <a:srgbClr val="0000FF"/>
                </a:solidFill>
                <a:latin typeface="Arial"/>
                <a:ea typeface="Arial"/>
                <a:cs typeface="Arial"/>
                <a:sym typeface="Arial"/>
              </a:rPr>
              <a:t>var</a:t>
            </a:r>
            <a:r>
              <a:rPr lang="en" sz="1500">
                <a:solidFill>
                  <a:srgbClr val="000000"/>
                </a:solidFill>
                <a:latin typeface="Arial"/>
                <a:ea typeface="Arial"/>
                <a:cs typeface="Arial"/>
                <a:sym typeface="Arial"/>
              </a:rPr>
              <a:t> myName = </a:t>
            </a:r>
            <a:r>
              <a:rPr lang="en" sz="1500">
                <a:solidFill>
                  <a:srgbClr val="A31515"/>
                </a:solidFill>
                <a:latin typeface="Arial"/>
                <a:ea typeface="Arial"/>
                <a:cs typeface="Arial"/>
                <a:sym typeface="Arial"/>
              </a:rPr>
              <a:t>"daniyal"</a:t>
            </a:r>
            <a:r>
              <a:rPr lang="en"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a:t>
            </a:r>
            <a:r>
              <a:rPr lang="en" sz="1500">
                <a:solidFill>
                  <a:srgbClr val="0000FF"/>
                </a:solidFill>
                <a:latin typeface="Arial"/>
                <a:ea typeface="Arial"/>
                <a:cs typeface="Arial"/>
                <a:sym typeface="Arial"/>
              </a:rPr>
              <a:t>var</a:t>
            </a:r>
            <a:r>
              <a:rPr lang="en" sz="1500">
                <a:solidFill>
                  <a:srgbClr val="000000"/>
                </a:solidFill>
                <a:latin typeface="Arial"/>
                <a:ea typeface="Arial"/>
                <a:cs typeface="Arial"/>
                <a:sym typeface="Arial"/>
              </a:rPr>
              <a:t> hello = </a:t>
            </a:r>
            <a:r>
              <a:rPr lang="en" sz="1500">
                <a:solidFill>
                  <a:srgbClr val="A31515"/>
                </a:solidFill>
                <a:latin typeface="Arial"/>
                <a:ea typeface="Arial"/>
                <a:cs typeface="Arial"/>
                <a:sym typeface="Arial"/>
              </a:rPr>
              <a:t>"Hello "</a:t>
            </a:r>
            <a:r>
              <a:rPr lang="en" sz="1500">
                <a:solidFill>
                  <a:srgbClr val="000000"/>
                </a:solidFill>
                <a:latin typeface="Arial"/>
                <a:ea typeface="Arial"/>
                <a:cs typeface="Arial"/>
                <a:sym typeface="Arial"/>
              </a:rPr>
              <a:t>+ myName ;</a:t>
            </a:r>
            <a:endParaRPr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console.log(hello); </a:t>
            </a:r>
            <a:r>
              <a:rPr lang="en" sz="1500">
                <a:solidFill>
                  <a:srgbClr val="008000"/>
                </a:solidFill>
                <a:latin typeface="Arial"/>
                <a:ea typeface="Arial"/>
                <a:cs typeface="Arial"/>
                <a:sym typeface="Arial"/>
              </a:rPr>
              <a:t>//Hello daniyal</a:t>
            </a:r>
            <a:endParaRPr>
              <a:solidFill>
                <a:schemeClr val="dk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Template Literals</a:t>
            </a:r>
            <a:endParaRPr sz="2400"/>
          </a:p>
        </p:txBody>
      </p:sp>
      <p:sp>
        <p:nvSpPr>
          <p:cNvPr id="284" name="Google Shape;284;p45"/>
          <p:cNvSpPr txBox="1"/>
          <p:nvPr>
            <p:ph idx="1" type="body"/>
          </p:nvPr>
        </p:nvSpPr>
        <p:spPr>
          <a:xfrm>
            <a:off x="311700" y="1001275"/>
            <a:ext cx="8520600" cy="3339000"/>
          </a:xfrm>
          <a:prstGeom prst="rect">
            <a:avLst/>
          </a:prstGeom>
        </p:spPr>
        <p:txBody>
          <a:bodyPr anchorCtr="0" anchor="t" bIns="91425" lIns="91425" spcFirstLastPara="1" rIns="91425" wrap="square" tIns="91425">
            <a:normAutofit/>
          </a:bodyPr>
          <a:lstStyle/>
          <a:p>
            <a:pPr indent="0" lvl="0" marL="0" rtl="0" algn="l">
              <a:lnSpc>
                <a:spcPct val="118000"/>
              </a:lnSpc>
              <a:spcBef>
                <a:spcPts val="0"/>
              </a:spcBef>
              <a:spcAft>
                <a:spcPts val="0"/>
              </a:spcAft>
              <a:buNone/>
            </a:pPr>
            <a:r>
              <a:t/>
            </a:r>
            <a:endParaRPr b="1" sz="1950">
              <a:solidFill>
                <a:srgbClr val="000000"/>
              </a:solidFill>
              <a:latin typeface="Arial"/>
              <a:ea typeface="Arial"/>
              <a:cs typeface="Arial"/>
              <a:sym typeface="Arial"/>
            </a:endParaRPr>
          </a:p>
          <a:p>
            <a:pPr indent="0" lvl="0" marL="0" rtl="0" algn="l">
              <a:lnSpc>
                <a:spcPct val="118000"/>
              </a:lnSpc>
              <a:spcBef>
                <a:spcPts val="0"/>
              </a:spcBef>
              <a:spcAft>
                <a:spcPts val="0"/>
              </a:spcAft>
              <a:buNone/>
            </a:pPr>
            <a:r>
              <a:t/>
            </a:r>
            <a:endParaRPr b="1" sz="1950">
              <a:solidFill>
                <a:srgbClr val="000000"/>
              </a:solidFill>
              <a:latin typeface="Arial"/>
              <a:ea typeface="Arial"/>
              <a:cs typeface="Arial"/>
              <a:sym typeface="Arial"/>
            </a:endParaRPr>
          </a:p>
          <a:p>
            <a:pPr indent="0" lvl="0" marL="457200" rtl="0" algn="l">
              <a:lnSpc>
                <a:spcPct val="118000"/>
              </a:lnSpc>
              <a:spcBef>
                <a:spcPts val="0"/>
              </a:spcBef>
              <a:spcAft>
                <a:spcPts val="0"/>
              </a:spcAft>
              <a:buClr>
                <a:srgbClr val="4285F4"/>
              </a:buClr>
              <a:buSzPts val="1100"/>
              <a:buFont typeface="Arial"/>
              <a:buNone/>
            </a:pPr>
            <a:r>
              <a:rPr b="1" lang="en" sz="1950">
                <a:solidFill>
                  <a:srgbClr val="000000"/>
                </a:solidFill>
                <a:latin typeface="Arial"/>
                <a:ea typeface="Arial"/>
                <a:cs typeface="Arial"/>
                <a:sym typeface="Arial"/>
              </a:rPr>
              <a:t>What is Template literals ?</a:t>
            </a:r>
            <a:endParaRPr b="1" sz="195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As we mentioned before , it’s a way to deal with strings and specially dynamic strings ; so you don’t need to think more about what’s the next quote to use  single or double.</a:t>
            </a:r>
            <a:endParaRPr sz="1600">
              <a:solidFill>
                <a:srgbClr val="000000"/>
              </a:solidFill>
              <a:latin typeface="Arial"/>
              <a:ea typeface="Arial"/>
              <a:cs typeface="Arial"/>
              <a:sym typeface="Arial"/>
            </a:endParaRPr>
          </a:p>
          <a:p>
            <a:pPr indent="0" lvl="0" marL="457200" rtl="0" algn="l">
              <a:lnSpc>
                <a:spcPct val="118000"/>
              </a:lnSpc>
              <a:spcBef>
                <a:spcPts val="2900"/>
              </a:spcBef>
              <a:spcAft>
                <a:spcPts val="0"/>
              </a:spcAft>
              <a:buClr>
                <a:srgbClr val="4285F4"/>
              </a:buClr>
              <a:buSzPts val="1100"/>
              <a:buFont typeface="Arial"/>
              <a:buNone/>
            </a:pPr>
            <a:r>
              <a:rPr b="1" lang="en" sz="1950">
                <a:solidFill>
                  <a:srgbClr val="000000"/>
                </a:solidFill>
                <a:latin typeface="Arial"/>
                <a:ea typeface="Arial"/>
                <a:cs typeface="Arial"/>
                <a:sym typeface="Arial"/>
              </a:rPr>
              <a:t>How to use Template literals </a:t>
            </a:r>
            <a:endParaRPr b="1" sz="1950">
              <a:solidFill>
                <a:srgbClr val="000000"/>
              </a:solidFill>
              <a:latin typeface="Arial"/>
              <a:ea typeface="Arial"/>
              <a:cs typeface="Arial"/>
              <a:sym typeface="Arial"/>
            </a:endParaRPr>
          </a:p>
          <a:p>
            <a:pPr indent="0" lvl="0" marL="457200" rtl="0" algn="l">
              <a:spcBef>
                <a:spcPts val="0"/>
              </a:spcBef>
              <a:spcAft>
                <a:spcPts val="1600"/>
              </a:spcAft>
              <a:buNone/>
            </a:pPr>
            <a:r>
              <a:rPr lang="en" sz="1400">
                <a:solidFill>
                  <a:srgbClr val="000000"/>
                </a:solidFill>
                <a:latin typeface="Arial"/>
                <a:ea typeface="Arial"/>
                <a:cs typeface="Arial"/>
                <a:sym typeface="Arial"/>
              </a:rPr>
              <a:t>It uses a `backticks` to write string within it.</a:t>
            </a:r>
            <a:endParaRPr sz="1500">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Analyzing and modifying data types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Analyzing and modifying data types </a:t>
            </a:r>
            <a:endParaRPr sz="2400"/>
          </a:p>
        </p:txBody>
      </p:sp>
      <p:sp>
        <p:nvSpPr>
          <p:cNvPr id="295" name="Google Shape;295;p4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You can check the type of a variable by entering </a:t>
            </a:r>
            <a:r>
              <a:rPr b="1" lang="en">
                <a:solidFill>
                  <a:schemeClr val="dk1"/>
                </a:solidFill>
                <a:latin typeface="Courier New"/>
                <a:ea typeface="Courier New"/>
                <a:cs typeface="Courier New"/>
                <a:sym typeface="Courier New"/>
              </a:rPr>
              <a:t>typeof</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let testVariable = 1;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console.log(typeof testVariable);</a:t>
            </a:r>
            <a:endParaRPr b="1">
              <a:solidFill>
                <a:schemeClr val="dk1"/>
              </a:solidFill>
              <a:latin typeface="Courier New"/>
              <a:ea typeface="Courier New"/>
              <a:cs typeface="Courier New"/>
              <a:sym typeface="Courier New"/>
            </a:endParaRPr>
          </a:p>
          <a:p>
            <a:pPr indent="0" lvl="0" marL="457200" rtl="0" algn="l">
              <a:spcBef>
                <a:spcPts val="1600"/>
              </a:spcBef>
              <a:spcAft>
                <a:spcPts val="0"/>
              </a:spcAft>
              <a:buNone/>
            </a:pPr>
            <a:r>
              <a:t/>
            </a:r>
            <a:endParaRPr b="1">
              <a:solidFill>
                <a:schemeClr val="dk1"/>
              </a:solidFill>
              <a:latin typeface="Courier New"/>
              <a:ea typeface="Courier New"/>
              <a:cs typeface="Courier New"/>
              <a:sym typeface="Courier New"/>
            </a:endParaRPr>
          </a:p>
          <a:p>
            <a:pPr indent="-342900" lvl="0" marL="457200" rtl="0" algn="l">
              <a:spcBef>
                <a:spcPts val="1600"/>
              </a:spcBef>
              <a:spcAft>
                <a:spcPts val="0"/>
              </a:spcAft>
              <a:buClr>
                <a:schemeClr val="dk1"/>
              </a:buClr>
              <a:buSzPts val="1800"/>
              <a:buFont typeface="Lato"/>
              <a:buChar char="●"/>
            </a:pPr>
            <a:r>
              <a:rPr lang="en">
                <a:solidFill>
                  <a:schemeClr val="dk1"/>
                </a:solidFill>
                <a:latin typeface="Lato"/>
                <a:ea typeface="Lato"/>
                <a:cs typeface="Lato"/>
                <a:sym typeface="Lato"/>
              </a:rPr>
              <a:t>The variables in TypeScript cannot change types. </a:t>
            </a:r>
            <a:r>
              <a:rPr lang="en">
                <a:solidFill>
                  <a:schemeClr val="dk1"/>
                </a:solidFill>
                <a:latin typeface="Lato"/>
                <a:ea typeface="Lato"/>
                <a:cs typeface="Lato"/>
                <a:sym typeface="Lato"/>
              </a:rPr>
              <a:t>Example: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let a = 2;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a = “2”; //Error</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a:t>
            </a:r>
            <a:endParaRPr>
              <a:solidFill>
                <a:schemeClr val="dk1"/>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Operators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06" name="Google Shape;306;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Addition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1;</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a:p>
            <a:pPr indent="-311150" lvl="2" marL="1371600" rtl="0" algn="l">
              <a:spcBef>
                <a:spcPts val="0"/>
              </a:spcBef>
              <a:spcAft>
                <a:spcPts val="0"/>
              </a:spcAft>
              <a:buClr>
                <a:schemeClr val="dk1"/>
              </a:buClr>
              <a:buSzPts val="1300"/>
              <a:buFont typeface="Courier New"/>
              <a:buChar char="■"/>
            </a:pPr>
            <a:r>
              <a:rPr b="1" lang="en" sz="1300">
                <a:solidFill>
                  <a:schemeClr val="dk1"/>
                </a:solidFill>
                <a:latin typeface="Courier New"/>
                <a:ea typeface="Courier New"/>
                <a:cs typeface="Courier New"/>
                <a:sym typeface="Courier New"/>
              </a:rPr>
              <a:t>let str1 = “1”;</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str2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console.log(str1 + str2);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12" name="Google Shape;312;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Subtraction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5;</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Multiplication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5;</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18" name="Google Shape;318;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Division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4;</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Exponentiation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2;</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nvSpPr>
        <p:spPr>
          <a:xfrm>
            <a:off x="571500" y="1289525"/>
            <a:ext cx="8001000" cy="30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700">
                <a:solidFill>
                  <a:schemeClr val="lt1"/>
                </a:solidFill>
                <a:latin typeface="Roboto"/>
                <a:ea typeface="Roboto"/>
                <a:cs typeface="Roboto"/>
                <a:sym typeface="Roboto"/>
              </a:rPr>
              <a:t>“TypeScript is a statically/strongly typed open source programming language that builds on JavaScript, giving you better tooling at any scale.”</a:t>
            </a:r>
            <a:endParaRPr sz="3700">
              <a:solidFill>
                <a:schemeClr val="lt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24" name="Google Shape;324;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Modulus</a:t>
            </a:r>
            <a:br>
              <a:rPr lang="en" sz="1800">
                <a:solidFill>
                  <a:schemeClr val="dk1"/>
                </a:solidFill>
                <a:latin typeface="Lato"/>
                <a:ea typeface="Lato"/>
                <a:cs typeface="Lato"/>
                <a:sym typeface="Lato"/>
              </a:rPr>
            </a:br>
            <a:r>
              <a:rPr lang="en" sz="1800">
                <a:solidFill>
                  <a:schemeClr val="dk1"/>
                </a:solidFill>
                <a:latin typeface="Lato"/>
                <a:ea typeface="Lato"/>
                <a:cs typeface="Lato"/>
                <a:sym typeface="Lato"/>
              </a:rPr>
              <a:t>Example:</a:t>
            </a:r>
            <a:endParaRPr sz="1800">
              <a:solidFill>
                <a:schemeClr val="dk1"/>
              </a:solidFill>
              <a:latin typeface="Lato"/>
              <a:ea typeface="Lato"/>
              <a:cs typeface="Lato"/>
              <a:sym typeface="Lato"/>
            </a:endParaRPr>
          </a:p>
          <a:p>
            <a:pPr indent="-342900" lvl="2" marL="1371600" rtl="0" algn="l">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let n1 = 10;</a:t>
            </a:r>
            <a:br>
              <a:rPr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let n2 = 3;</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console.log(n1 % n2); // ?</a:t>
            </a:r>
            <a:endParaRPr b="1" sz="1800">
              <a:solidFill>
                <a:schemeClr val="dk1"/>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30" name="Google Shape;330;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Assignment </a:t>
            </a:r>
            <a:r>
              <a:rPr lang="en">
                <a:solidFill>
                  <a:schemeClr val="dk1"/>
                </a:solidFill>
                <a:latin typeface="Lato"/>
                <a:ea typeface="Lato"/>
                <a:cs typeface="Lato"/>
                <a:sym typeface="Lato"/>
              </a:rPr>
              <a:t>operators:</a:t>
            </a:r>
            <a:endParaRPr>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Assignment operator are used to assigning values to variables.</a:t>
            </a:r>
            <a:br>
              <a:rPr lang="en" sz="1800">
                <a:solidFill>
                  <a:schemeClr val="dk1"/>
                </a:solidFill>
                <a:latin typeface="Lato"/>
                <a:ea typeface="Lato"/>
                <a:cs typeface="Lato"/>
                <a:sym typeface="Lato"/>
              </a:rPr>
            </a:br>
            <a:r>
              <a:rPr lang="en" sz="1800">
                <a:solidFill>
                  <a:schemeClr val="dk1"/>
                </a:solidFill>
                <a:latin typeface="Lato"/>
                <a:ea typeface="Lato"/>
                <a:cs typeface="Lato"/>
                <a:sym typeface="Lato"/>
              </a:rPr>
              <a:t>Example:</a:t>
            </a:r>
            <a:endParaRPr sz="1800">
              <a:solidFill>
                <a:schemeClr val="dk1"/>
              </a:solidFill>
              <a:latin typeface="Lato"/>
              <a:ea typeface="Lato"/>
              <a:cs typeface="Lato"/>
              <a:sym typeface="Lato"/>
            </a:endParaRPr>
          </a:p>
          <a:p>
            <a:pPr indent="-342900" lvl="2" marL="1371600" rtl="0" algn="l">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let 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10</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5</a:t>
            </a:r>
            <a:endParaRPr b="1" sz="1800">
              <a:solidFill>
                <a:schemeClr val="dk1"/>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36" name="Google Shape;336;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Comparison </a:t>
            </a:r>
            <a:r>
              <a:rPr lang="en">
                <a:solidFill>
                  <a:schemeClr val="dk1"/>
                </a:solidFill>
                <a:latin typeface="Lato"/>
                <a:ea typeface="Lato"/>
                <a:cs typeface="Lato"/>
                <a:sym typeface="Lato"/>
              </a:rPr>
              <a:t>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Comparison operator are used to compare values of variables</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 = 5;</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8);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42" name="Google Shape;342;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Logical </a:t>
            </a:r>
            <a:r>
              <a:rPr lang="en">
                <a:solidFill>
                  <a:schemeClr val="dk1"/>
                </a:solidFill>
                <a:latin typeface="Lato"/>
                <a:ea typeface="Lato"/>
                <a:cs typeface="Lato"/>
                <a:sym typeface="Lato"/>
              </a:rPr>
              <a:t>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Logical </a:t>
            </a:r>
            <a:r>
              <a:rPr lang="en">
                <a:solidFill>
                  <a:schemeClr val="dk1"/>
                </a:solidFill>
                <a:latin typeface="Lato"/>
                <a:ea typeface="Lato"/>
                <a:cs typeface="Lato"/>
                <a:sym typeface="Lato"/>
              </a:rPr>
              <a:t>operator are used to combine multiple conditions in one.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 = 5;</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&amp;&amp;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&amp;&amp;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10));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6"/>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If, Else, Else If Statements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and Else If Statements</a:t>
            </a:r>
            <a:endParaRPr/>
          </a:p>
        </p:txBody>
      </p:sp>
      <p:sp>
        <p:nvSpPr>
          <p:cNvPr id="353" name="Google Shape;353;p57"/>
          <p:cNvSpPr txBox="1"/>
          <p:nvPr>
            <p:ph idx="1" type="body"/>
          </p:nvPr>
        </p:nvSpPr>
        <p:spPr>
          <a:xfrm>
            <a:off x="311700" y="1229875"/>
            <a:ext cx="8520600" cy="26556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Use </a:t>
            </a:r>
            <a:r>
              <a:rPr b="1" lang="en">
                <a:solidFill>
                  <a:schemeClr val="dk1"/>
                </a:solidFill>
                <a:highlight>
                  <a:schemeClr val="lt1"/>
                </a:highlight>
                <a:latin typeface="Lato"/>
                <a:ea typeface="Lato"/>
                <a:cs typeface="Lato"/>
                <a:sym typeface="Lato"/>
              </a:rPr>
              <a:t>if </a:t>
            </a:r>
            <a:r>
              <a:rPr lang="en">
                <a:solidFill>
                  <a:schemeClr val="dk1"/>
                </a:solidFill>
                <a:highlight>
                  <a:schemeClr val="lt1"/>
                </a:highlight>
                <a:latin typeface="Lato"/>
                <a:ea typeface="Lato"/>
                <a:cs typeface="Lato"/>
                <a:sym typeface="Lato"/>
              </a:rPr>
              <a:t>to specify a block of code to be executed, if a specified condition is true.</a:t>
            </a:r>
            <a:endParaRPr>
              <a:solidFill>
                <a:schemeClr val="dk1"/>
              </a:solidFill>
              <a:highlight>
                <a:schemeClr val="lt1"/>
              </a:highlight>
              <a:latin typeface="Lato"/>
              <a:ea typeface="Lato"/>
              <a:cs typeface="Lato"/>
              <a:sym typeface="Lato"/>
            </a:endParaRPr>
          </a:p>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Use </a:t>
            </a:r>
            <a:r>
              <a:rPr b="1" lang="en">
                <a:solidFill>
                  <a:schemeClr val="dk1"/>
                </a:solidFill>
                <a:highlight>
                  <a:schemeClr val="lt1"/>
                </a:highlight>
                <a:latin typeface="Lato"/>
                <a:ea typeface="Lato"/>
                <a:cs typeface="Lato"/>
                <a:sym typeface="Lato"/>
              </a:rPr>
              <a:t>else </a:t>
            </a:r>
            <a:r>
              <a:rPr lang="en">
                <a:solidFill>
                  <a:schemeClr val="dk1"/>
                </a:solidFill>
                <a:highlight>
                  <a:schemeClr val="lt1"/>
                </a:highlight>
                <a:latin typeface="Lato"/>
                <a:ea typeface="Lato"/>
                <a:cs typeface="Lato"/>
                <a:sym typeface="Lato"/>
              </a:rPr>
              <a:t>to specify a block of code to be executed, if the same condition is false.</a:t>
            </a:r>
            <a:endParaRPr>
              <a:solidFill>
                <a:schemeClr val="dk1"/>
              </a:solidFill>
              <a:highlight>
                <a:schemeClr val="lt1"/>
              </a:highlight>
              <a:latin typeface="Lato"/>
              <a:ea typeface="Lato"/>
              <a:cs typeface="Lato"/>
              <a:sym typeface="Lato"/>
            </a:endParaRPr>
          </a:p>
          <a:p>
            <a:pPr indent="-342900" lvl="0" marL="457200" rtl="0" algn="l">
              <a:lnSpc>
                <a:spcPct val="100000"/>
              </a:lnSpc>
              <a:spcBef>
                <a:spcPts val="1000"/>
              </a:spcBef>
              <a:spcAft>
                <a:spcPts val="1000"/>
              </a:spcAft>
              <a:buClr>
                <a:schemeClr val="dk1"/>
              </a:buClr>
              <a:buSzPts val="1800"/>
              <a:buFont typeface="Lato"/>
              <a:buChar char="●"/>
            </a:pPr>
            <a:r>
              <a:rPr lang="en">
                <a:solidFill>
                  <a:schemeClr val="dk1"/>
                </a:solidFill>
                <a:highlight>
                  <a:schemeClr val="lt1"/>
                </a:highlight>
                <a:latin typeface="Lato"/>
                <a:ea typeface="Lato"/>
                <a:cs typeface="Lato"/>
                <a:sym typeface="Lato"/>
              </a:rPr>
              <a:t>Use </a:t>
            </a:r>
            <a:r>
              <a:rPr b="1" lang="en">
                <a:solidFill>
                  <a:schemeClr val="dk1"/>
                </a:solidFill>
                <a:highlight>
                  <a:schemeClr val="lt1"/>
                </a:highlight>
                <a:latin typeface="Lato"/>
                <a:ea typeface="Lato"/>
                <a:cs typeface="Lato"/>
                <a:sym typeface="Lato"/>
              </a:rPr>
              <a:t>else if</a:t>
            </a:r>
            <a:r>
              <a:rPr lang="en">
                <a:solidFill>
                  <a:schemeClr val="dk1"/>
                </a:solidFill>
                <a:highlight>
                  <a:schemeClr val="lt1"/>
                </a:highlight>
                <a:latin typeface="Lato"/>
                <a:ea typeface="Lato"/>
                <a:cs typeface="Lato"/>
                <a:sym typeface="Lato"/>
              </a:rPr>
              <a:t> to specify a new condition to test, if the first condition is false.</a:t>
            </a:r>
            <a:endParaRPr>
              <a:solidFill>
                <a:schemeClr val="dk1"/>
              </a:solidFill>
              <a:highlight>
                <a:schemeClr val="lt1"/>
              </a:highlight>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and Else If Statements - Examples 2</a:t>
            </a:r>
            <a:endParaRPr/>
          </a:p>
        </p:txBody>
      </p:sp>
      <p:sp>
        <p:nvSpPr>
          <p:cNvPr id="359" name="Google Shape;359;p58"/>
          <p:cNvSpPr txBox="1"/>
          <p:nvPr>
            <p:ph idx="1" type="body"/>
          </p:nvPr>
        </p:nvSpPr>
        <p:spPr>
          <a:xfrm>
            <a:off x="311700" y="1229875"/>
            <a:ext cx="8520600" cy="37401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If Example:</a:t>
            </a:r>
            <a:endParaRPr>
              <a:solidFill>
                <a:schemeClr val="dk1"/>
              </a:solidFill>
              <a:highlight>
                <a:schemeClr val="lt1"/>
              </a:highlight>
              <a:latin typeface="Lato"/>
              <a:ea typeface="Lato"/>
              <a:cs typeface="Lato"/>
              <a:sym typeface="Lato"/>
            </a:endParaRPr>
          </a:p>
          <a:p>
            <a:pPr indent="-317500" lvl="1" marL="914400" rtl="0" algn="l">
              <a:lnSpc>
                <a:spcPct val="100000"/>
              </a:lnSpc>
              <a:spcBef>
                <a:spcPts val="1000"/>
              </a:spcBef>
              <a:spcAft>
                <a:spcPts val="0"/>
              </a:spcAft>
              <a:buClr>
                <a:schemeClr val="dk1"/>
              </a:buClr>
              <a:buSzPts val="1400"/>
              <a:buFont typeface="Lato"/>
              <a:buChar char="○"/>
            </a:pPr>
            <a:r>
              <a:rPr lang="en">
                <a:solidFill>
                  <a:schemeClr val="dk1"/>
                </a:solidFill>
                <a:highlight>
                  <a:schemeClr val="lt1"/>
                </a:highlight>
                <a:latin typeface="Lato"/>
                <a:ea typeface="Lato"/>
                <a:cs typeface="Lato"/>
                <a:sym typeface="Lato"/>
              </a:rPr>
              <a:t>let x = prompt("Where does the Pope live?");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let correctAnswer = "Pakistan";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if (x == correctAnswer ) {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console.log("Correct!");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t>
            </a:r>
            <a:endParaRPr>
              <a:solidFill>
                <a:schemeClr val="dk1"/>
              </a:solidFill>
              <a:highlight>
                <a:schemeClr val="lt1"/>
              </a:highlight>
              <a:latin typeface="Lato"/>
              <a:ea typeface="Lato"/>
              <a:cs typeface="Lato"/>
              <a:sym typeface="Lato"/>
            </a:endParaRPr>
          </a:p>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else - Example</a:t>
            </a:r>
            <a:endParaRPr>
              <a:solidFill>
                <a:schemeClr val="dk1"/>
              </a:solidFill>
              <a:highlight>
                <a:schemeClr val="lt1"/>
              </a:highlight>
              <a:latin typeface="Lato"/>
              <a:ea typeface="Lato"/>
              <a:cs typeface="Lato"/>
              <a:sym typeface="Lato"/>
            </a:endParaRPr>
          </a:p>
          <a:p>
            <a:pPr indent="-317500" lvl="1" marL="914400" rtl="0" algn="l">
              <a:lnSpc>
                <a:spcPct val="100000"/>
              </a:lnSpc>
              <a:spcBef>
                <a:spcPts val="1000"/>
              </a:spcBef>
              <a:spcAft>
                <a:spcPts val="1000"/>
              </a:spcAft>
              <a:buClr>
                <a:schemeClr val="dk1"/>
              </a:buClr>
              <a:buSzPts val="1400"/>
              <a:buFont typeface="Lato"/>
              <a:buChar char="○"/>
            </a:pPr>
            <a:r>
              <a:rPr lang="en">
                <a:solidFill>
                  <a:schemeClr val="dk1"/>
                </a:solidFill>
                <a:highlight>
                  <a:schemeClr val="lt1"/>
                </a:highlight>
                <a:latin typeface="Lato"/>
                <a:ea typeface="Lato"/>
                <a:cs typeface="Lato"/>
                <a:sym typeface="Lato"/>
              </a:rPr>
              <a:t>let x = prompt("Where does the Pope live?");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let correctAnswer = "Pakistan";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if (x == correctAnswer ) {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t>
            </a:r>
            <a:r>
              <a:rPr lang="en">
                <a:solidFill>
                  <a:schemeClr val="dk1"/>
                </a:solidFill>
                <a:highlight>
                  <a:schemeClr val="lt1"/>
                </a:highlight>
                <a:latin typeface="Lato"/>
                <a:ea typeface="Lato"/>
                <a:cs typeface="Lato"/>
                <a:sym typeface="Lato"/>
              </a:rPr>
              <a:t>console.log</a:t>
            </a:r>
            <a:r>
              <a:rPr lang="en">
                <a:solidFill>
                  <a:schemeClr val="dk1"/>
                </a:solidFill>
                <a:highlight>
                  <a:schemeClr val="lt1"/>
                </a:highlight>
                <a:latin typeface="Lato"/>
                <a:ea typeface="Lato"/>
                <a:cs typeface="Lato"/>
                <a:sym typeface="Lato"/>
              </a:rPr>
              <a:t>("Correct!");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 else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t>
            </a:r>
            <a:r>
              <a:rPr lang="en">
                <a:solidFill>
                  <a:schemeClr val="dk1"/>
                </a:solidFill>
                <a:highlight>
                  <a:schemeClr val="lt1"/>
                </a:highlight>
                <a:latin typeface="Lato"/>
                <a:ea typeface="Lato"/>
                <a:cs typeface="Lato"/>
                <a:sym typeface="Lato"/>
              </a:rPr>
              <a:t>console.log</a:t>
            </a:r>
            <a:r>
              <a:rPr lang="en">
                <a:solidFill>
                  <a:schemeClr val="dk1"/>
                </a:solidFill>
                <a:highlight>
                  <a:schemeClr val="lt1"/>
                </a:highlight>
                <a:latin typeface="Lato"/>
                <a:ea typeface="Lato"/>
                <a:cs typeface="Lato"/>
                <a:sym typeface="Lato"/>
              </a:rPr>
              <a:t>("Wrong!");</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a:t>
            </a:r>
            <a:endParaRPr>
              <a:solidFill>
                <a:schemeClr val="dk1"/>
              </a:solidFill>
              <a:highlight>
                <a:schemeClr val="lt1"/>
              </a:highlight>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and Else If Statements - Examples</a:t>
            </a:r>
            <a:endParaRPr/>
          </a:p>
        </p:txBody>
      </p:sp>
      <p:sp>
        <p:nvSpPr>
          <p:cNvPr id="365" name="Google Shape;365;p59"/>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Else if - Example</a:t>
            </a:r>
            <a:endParaRPr>
              <a:solidFill>
                <a:schemeClr val="dk1"/>
              </a:solidFill>
              <a:highlight>
                <a:schemeClr val="lt1"/>
              </a:highlight>
              <a:latin typeface="Lato"/>
              <a:ea typeface="Lato"/>
              <a:cs typeface="Lato"/>
              <a:sym typeface="Lato"/>
            </a:endParaRPr>
          </a:p>
          <a:p>
            <a:pPr indent="-317500" lvl="1" marL="914400" rtl="0" algn="l">
              <a:lnSpc>
                <a:spcPct val="100000"/>
              </a:lnSpc>
              <a:spcBef>
                <a:spcPts val="1000"/>
              </a:spcBef>
              <a:spcAft>
                <a:spcPts val="0"/>
              </a:spcAft>
              <a:buClr>
                <a:schemeClr val="dk1"/>
              </a:buClr>
              <a:buSzPts val="1400"/>
              <a:buFont typeface="Lato"/>
              <a:buChar char="○"/>
            </a:pPr>
            <a:r>
              <a:rPr lang="en">
                <a:solidFill>
                  <a:schemeClr val="dk1"/>
                </a:solidFill>
                <a:highlight>
                  <a:schemeClr val="lt1"/>
                </a:highlight>
                <a:latin typeface="Lato"/>
                <a:ea typeface="Lato"/>
                <a:cs typeface="Lato"/>
                <a:sym typeface="Lato"/>
              </a:rPr>
              <a:t>let x = prompt("Where does the Pope live?");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let correctAnswer = "Pakistan";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if (x == correctAnswer ) {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console.log("Correct!");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else if (x=="Pakista")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t>
            </a:r>
            <a:r>
              <a:rPr lang="en">
                <a:solidFill>
                  <a:schemeClr val="dk1"/>
                </a:solidFill>
                <a:highlight>
                  <a:schemeClr val="lt1"/>
                </a:highlight>
                <a:latin typeface="Lato"/>
                <a:ea typeface="Lato"/>
                <a:cs typeface="Lato"/>
                <a:sym typeface="Lato"/>
              </a:rPr>
              <a:t>console.log</a:t>
            </a:r>
            <a:r>
              <a:rPr lang="en">
                <a:solidFill>
                  <a:schemeClr val="dk1"/>
                </a:solidFill>
                <a:highlight>
                  <a:schemeClr val="lt1"/>
                </a:highlight>
                <a:latin typeface="Lato"/>
                <a:ea typeface="Lato"/>
                <a:cs typeface="Lato"/>
                <a:sym typeface="Lato"/>
              </a:rPr>
              <a:t>("Close!");</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else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t>
            </a:r>
            <a:r>
              <a:rPr lang="en">
                <a:solidFill>
                  <a:schemeClr val="dk1"/>
                </a:solidFill>
                <a:highlight>
                  <a:schemeClr val="lt1"/>
                </a:highlight>
                <a:latin typeface="Lato"/>
                <a:ea typeface="Lato"/>
                <a:cs typeface="Lato"/>
                <a:sym typeface="Lato"/>
              </a:rPr>
              <a:t>console.log</a:t>
            </a:r>
            <a:r>
              <a:rPr lang="en">
                <a:solidFill>
                  <a:schemeClr val="dk1"/>
                </a:solidFill>
                <a:highlight>
                  <a:schemeClr val="lt1"/>
                </a:highlight>
                <a:latin typeface="Lato"/>
                <a:ea typeface="Lato"/>
                <a:cs typeface="Lato"/>
                <a:sym typeface="Lato"/>
              </a:rPr>
              <a:t>("Wrong!");</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a:t>
            </a:r>
            <a:endParaRPr>
              <a:solidFill>
                <a:schemeClr val="dk1"/>
              </a:solidFill>
              <a:highlight>
                <a:schemeClr val="lt1"/>
              </a:highlight>
              <a:latin typeface="Lato"/>
              <a:ea typeface="Lato"/>
              <a:cs typeface="Lato"/>
              <a:sym typeface="Lato"/>
            </a:endParaRPr>
          </a:p>
          <a:p>
            <a:pPr indent="0" lvl="0" marL="0" rtl="0" algn="l">
              <a:lnSpc>
                <a:spcPct val="100000"/>
              </a:lnSpc>
              <a:spcBef>
                <a:spcPts val="1000"/>
              </a:spcBef>
              <a:spcAft>
                <a:spcPts val="1000"/>
              </a:spcAft>
              <a:buNone/>
            </a:pPr>
            <a:r>
              <a:t/>
            </a:r>
            <a:endParaRPr>
              <a:solidFill>
                <a:schemeClr val="dk1"/>
              </a:solidFill>
              <a:highlight>
                <a:schemeClr val="lt1"/>
              </a:highlight>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0"/>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If Statement Nested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1"/>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If Statement Nested</a:t>
            </a:r>
            <a:endParaRPr sz="2500"/>
          </a:p>
          <a:p>
            <a:pPr indent="0" lvl="0" marL="0" rtl="0" algn="l">
              <a:spcBef>
                <a:spcPts val="0"/>
              </a:spcBef>
              <a:spcAft>
                <a:spcPts val="0"/>
              </a:spcAft>
              <a:buSzPts val="990"/>
              <a:buNone/>
            </a:pPr>
            <a:r>
              <a:t/>
            </a:r>
            <a:endParaRPr sz="2500"/>
          </a:p>
        </p:txBody>
      </p:sp>
      <p:sp>
        <p:nvSpPr>
          <p:cNvPr id="376" name="Google Shape;376;p61"/>
          <p:cNvSpPr txBox="1"/>
          <p:nvPr>
            <p:ph idx="1" type="body"/>
          </p:nvPr>
        </p:nvSpPr>
        <p:spPr>
          <a:xfrm>
            <a:off x="311700" y="1229875"/>
            <a:ext cx="8520600" cy="1173600"/>
          </a:xfrm>
          <a:prstGeom prst="rect">
            <a:avLst/>
          </a:prstGeom>
        </p:spPr>
        <p:txBody>
          <a:bodyPr anchorCtr="0" anchor="ctr" bIns="91425" lIns="91425" spcFirstLastPara="1" rIns="91425" wrap="square" tIns="91425">
            <a:normAutofit/>
          </a:bodyPr>
          <a:lstStyle/>
          <a:p>
            <a:pPr indent="-355600" lvl="0" marL="457200" rtl="0" algn="l">
              <a:lnSpc>
                <a:spcPct val="115000"/>
              </a:lnSpc>
              <a:spcBef>
                <a:spcPts val="1000"/>
              </a:spcBef>
              <a:spcAft>
                <a:spcPts val="1000"/>
              </a:spcAft>
              <a:buClr>
                <a:schemeClr val="dk1"/>
              </a:buClr>
              <a:buSzPts val="2000"/>
              <a:buFont typeface="Lato"/>
              <a:buChar char="●"/>
            </a:pPr>
            <a:r>
              <a:rPr lang="en">
                <a:solidFill>
                  <a:schemeClr val="dk1"/>
                </a:solidFill>
                <a:latin typeface="Arial"/>
                <a:ea typeface="Arial"/>
                <a:cs typeface="Arial"/>
                <a:sym typeface="Arial"/>
              </a:rPr>
              <a:t>JavaScript allows us to nest if statements within if statements. i.e, we can place an if statement inside another if statement.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Why should you use TypeScript? </a:t>
            </a:r>
            <a:endParaRPr sz="2400"/>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Static typing.</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TypeScript is a superset of JavaScript that adds optional static typing and other features such as classes and modules.</a:t>
            </a:r>
            <a:endParaRPr>
              <a:solidFill>
                <a:schemeClr val="dk1"/>
              </a:solidFill>
              <a:latin typeface="Lato"/>
              <a:ea typeface="Lato"/>
              <a:cs typeface="Lato"/>
              <a:sym typeface="Lato"/>
            </a:endParaRPr>
          </a:p>
          <a:p>
            <a:pPr indent="-304482" lvl="1" marL="914400" rtl="0" algn="l">
              <a:spcBef>
                <a:spcPts val="0"/>
              </a:spcBef>
              <a:spcAft>
                <a:spcPts val="0"/>
              </a:spcAft>
              <a:buClr>
                <a:schemeClr val="dk1"/>
              </a:buClr>
              <a:buSzPct val="100000"/>
              <a:buFont typeface="Lato"/>
              <a:buChar char="○"/>
            </a:pPr>
            <a:r>
              <a:rPr lang="en" sz="1291">
                <a:solidFill>
                  <a:schemeClr val="dk1"/>
                </a:solidFill>
                <a:latin typeface="Lato"/>
                <a:ea typeface="Lato"/>
                <a:cs typeface="Lato"/>
                <a:sym typeface="Lato"/>
              </a:rPr>
              <a:t>TypeScript checks a program for errors before execution, and does so based on the kinds of values, it’s a static type checker.</a:t>
            </a:r>
            <a:endParaRPr sz="1291">
              <a:solidFill>
                <a:schemeClr val="dk1"/>
              </a:solidFill>
              <a:latin typeface="Lato"/>
              <a:ea typeface="Lato"/>
              <a:cs typeface="Lato"/>
              <a:sym typeface="Lato"/>
            </a:endParaRPr>
          </a:p>
          <a:p>
            <a:pPr indent="-304482" lvl="1" marL="914400" rtl="0" algn="l">
              <a:spcBef>
                <a:spcPts val="0"/>
              </a:spcBef>
              <a:spcAft>
                <a:spcPts val="0"/>
              </a:spcAft>
              <a:buClr>
                <a:schemeClr val="dk1"/>
              </a:buClr>
              <a:buSzPct val="100000"/>
              <a:buFont typeface="Lato"/>
              <a:buChar char="○"/>
            </a:pPr>
            <a:r>
              <a:rPr lang="en" sz="1291">
                <a:solidFill>
                  <a:schemeClr val="dk1"/>
                </a:solidFill>
                <a:latin typeface="Lato"/>
                <a:ea typeface="Lato"/>
                <a:cs typeface="Lato"/>
                <a:sym typeface="Lato"/>
              </a:rPr>
              <a:t>Once TypeScript’s compiler is done with checking your code, it erases the types to produce the resulting “compiled” code. This means that once your code is compiled, the resulting plain JS code has no type information.</a:t>
            </a:r>
            <a:endParaRPr sz="1291">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Access to latest features(ES6, ES7, etc...), before they become supported by major browsers.</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Use cutting edge ECMA features such as `Optional Chaining (?.)` operator without having to worry about browser support.</a:t>
            </a:r>
            <a:endParaRPr>
              <a:solidFill>
                <a:schemeClr val="dk1"/>
              </a:solidFill>
              <a:latin typeface="Lato"/>
              <a:ea typeface="Lato"/>
              <a:cs typeface="Lato"/>
              <a:sym typeface="Lato"/>
            </a:endParaRPr>
          </a:p>
          <a:p>
            <a:pPr indent="0" lvl="0" marL="0" rtl="0" algn="l">
              <a:spcBef>
                <a:spcPts val="1600"/>
              </a:spcBef>
              <a:spcAft>
                <a:spcPts val="0"/>
              </a:spcAft>
              <a:buNone/>
            </a:pPr>
            <a:r>
              <a:t/>
            </a:r>
            <a:endParaRPr>
              <a:solidFill>
                <a:schemeClr val="dk1"/>
              </a:solidFill>
              <a:latin typeface="Lato"/>
              <a:ea typeface="Lato"/>
              <a:cs typeface="Lato"/>
              <a:sym typeface="Lato"/>
            </a:endParaRPr>
          </a:p>
          <a:p>
            <a:pPr indent="0" lvl="0" marL="457200" rtl="0" algn="l">
              <a:spcBef>
                <a:spcPts val="1600"/>
              </a:spcBef>
              <a:spcAft>
                <a:spcPts val="1600"/>
              </a:spcAft>
              <a:buNone/>
            </a:pPr>
            <a:r>
              <a:t/>
            </a:r>
            <a:endParaRPr>
              <a:solidFill>
                <a:schemeClr val="dk1"/>
              </a:solidFill>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2"/>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If Statement Nested - Example</a:t>
            </a:r>
            <a:endParaRPr sz="2500"/>
          </a:p>
          <a:p>
            <a:pPr indent="0" lvl="0" marL="0" rtl="0" algn="l">
              <a:spcBef>
                <a:spcPts val="0"/>
              </a:spcBef>
              <a:spcAft>
                <a:spcPts val="0"/>
              </a:spcAft>
              <a:buSzPts val="990"/>
              <a:buNone/>
            </a:pPr>
            <a:r>
              <a:t/>
            </a:r>
            <a:endParaRPr sz="2500"/>
          </a:p>
        </p:txBody>
      </p:sp>
      <p:sp>
        <p:nvSpPr>
          <p:cNvPr id="382" name="Google Shape;382;p62"/>
          <p:cNvSpPr txBox="1"/>
          <p:nvPr>
            <p:ph idx="1" type="body"/>
          </p:nvPr>
        </p:nvSpPr>
        <p:spPr>
          <a:xfrm>
            <a:off x="311700" y="1141400"/>
            <a:ext cx="8449200" cy="3702600"/>
          </a:xfrm>
          <a:prstGeom prst="rect">
            <a:avLst/>
          </a:prstGeom>
          <a:solidFill>
            <a:schemeClr val="dk2"/>
          </a:solidFill>
        </p:spPr>
        <p:txBody>
          <a:bodyPr anchorCtr="0" anchor="ctr" bIns="91425" lIns="91425" spcFirstLastPara="1" rIns="91425" wrap="square" tIns="91425">
            <a:normAutofit fontScale="25000" lnSpcReduction="20000"/>
          </a:bodyPr>
          <a:lstStyle/>
          <a:p>
            <a:pPr indent="0" lvl="0" marL="0" rtl="0" algn="l">
              <a:lnSpc>
                <a:spcPct val="135714"/>
              </a:lnSpc>
              <a:spcBef>
                <a:spcPts val="0"/>
              </a:spcBef>
              <a:spcAft>
                <a:spcPts val="0"/>
              </a:spcAft>
              <a:buNone/>
            </a:pPr>
            <a:r>
              <a:rPr lang="en" sz="5523">
                <a:solidFill>
                  <a:srgbClr val="6A9955"/>
                </a:solidFill>
                <a:latin typeface="Courier New"/>
                <a:ea typeface="Courier New"/>
                <a:cs typeface="Courier New"/>
                <a:sym typeface="Courier New"/>
              </a:rPr>
              <a:t>// Ticketing system</a:t>
            </a:r>
            <a:endParaRPr sz="5523">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569CD6"/>
                </a:solidFill>
                <a:latin typeface="Courier New"/>
                <a:ea typeface="Courier New"/>
                <a:cs typeface="Courier New"/>
                <a:sym typeface="Courier New"/>
              </a:rPr>
              <a:t>let</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country</a:t>
            </a:r>
            <a:r>
              <a:rPr lang="en" sz="5523">
                <a:solidFill>
                  <a:srgbClr val="D4D4D4"/>
                </a:solidFill>
                <a:latin typeface="Courier New"/>
                <a:ea typeface="Courier New"/>
                <a:cs typeface="Courier New"/>
                <a:sym typeface="Courier New"/>
              </a:rPr>
              <a:t> = </a:t>
            </a:r>
            <a:r>
              <a:rPr lang="en" sz="5523">
                <a:solidFill>
                  <a:srgbClr val="CE9178"/>
                </a:solidFill>
                <a:latin typeface="Courier New"/>
                <a:ea typeface="Courier New"/>
                <a:cs typeface="Courier New"/>
                <a:sym typeface="Courier New"/>
              </a:rPr>
              <a:t>"pakistan"</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6A9955"/>
                </a:solidFill>
                <a:latin typeface="Courier New"/>
                <a:ea typeface="Courier New"/>
                <a:cs typeface="Courier New"/>
                <a:sym typeface="Courier New"/>
              </a:rPr>
              <a:t>// Number() function is used to convert the string to number</a:t>
            </a:r>
            <a:endParaRPr sz="5523">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569CD6"/>
                </a:solidFill>
                <a:latin typeface="Courier New"/>
                <a:ea typeface="Courier New"/>
                <a:cs typeface="Courier New"/>
                <a:sym typeface="Courier New"/>
              </a:rPr>
              <a:t>let</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age</a:t>
            </a:r>
            <a:r>
              <a:rPr lang="en" sz="5523">
                <a:solidFill>
                  <a:srgbClr val="D4D4D4"/>
                </a:solidFill>
                <a:latin typeface="Courier New"/>
                <a:ea typeface="Courier New"/>
                <a:cs typeface="Courier New"/>
                <a:sym typeface="Courier New"/>
              </a:rPr>
              <a:t> = </a:t>
            </a:r>
            <a:r>
              <a:rPr lang="en" sz="5523">
                <a:solidFill>
                  <a:srgbClr val="4EC9B0"/>
                </a:solidFill>
                <a:latin typeface="Courier New"/>
                <a:ea typeface="Courier New"/>
                <a:cs typeface="Courier New"/>
                <a:sym typeface="Courier New"/>
              </a:rPr>
              <a:t>10</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C586C0"/>
                </a:solidFill>
                <a:latin typeface="Courier New"/>
                <a:ea typeface="Courier New"/>
                <a:cs typeface="Courier New"/>
                <a:sym typeface="Courier New"/>
              </a:rPr>
              <a:t>if</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country</a:t>
            </a:r>
            <a:r>
              <a:rPr lang="en" sz="5523">
                <a:solidFill>
                  <a:srgbClr val="D4D4D4"/>
                </a:solidFill>
                <a:latin typeface="Courier New"/>
                <a:ea typeface="Courier New"/>
                <a:cs typeface="Courier New"/>
                <a:sym typeface="Courier New"/>
              </a:rPr>
              <a:t> === </a:t>
            </a:r>
            <a:r>
              <a:rPr lang="en" sz="5523">
                <a:solidFill>
                  <a:srgbClr val="CE9178"/>
                </a:solidFill>
                <a:latin typeface="Courier New"/>
                <a:ea typeface="Courier New"/>
                <a:cs typeface="Courier New"/>
                <a:sym typeface="Courier New"/>
              </a:rPr>
              <a:t>"pakistan"</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C586C0"/>
                </a:solidFill>
                <a:latin typeface="Courier New"/>
                <a:ea typeface="Courier New"/>
                <a:cs typeface="Courier New"/>
                <a:sym typeface="Courier New"/>
              </a:rPr>
              <a:t>if</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age</a:t>
            </a:r>
            <a:r>
              <a:rPr lang="en" sz="5523">
                <a:solidFill>
                  <a:srgbClr val="D4D4D4"/>
                </a:solidFill>
                <a:latin typeface="Courier New"/>
                <a:ea typeface="Courier New"/>
                <a:cs typeface="Courier New"/>
                <a:sym typeface="Courier New"/>
              </a:rPr>
              <a:t> &gt;= </a:t>
            </a:r>
            <a:r>
              <a:rPr lang="en" sz="5523">
                <a:solidFill>
                  <a:srgbClr val="B5CEA8"/>
                </a:solidFill>
                <a:latin typeface="Courier New"/>
                <a:ea typeface="Courier New"/>
                <a:cs typeface="Courier New"/>
                <a:sym typeface="Courier New"/>
              </a:rPr>
              <a:t>18</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console</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log</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"Here is your ticket"</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 </a:t>
            </a:r>
            <a:r>
              <a:rPr lang="en" sz="5523">
                <a:solidFill>
                  <a:srgbClr val="C586C0"/>
                </a:solidFill>
                <a:latin typeface="Courier New"/>
                <a:ea typeface="Courier New"/>
                <a:cs typeface="Courier New"/>
                <a:sym typeface="Courier New"/>
              </a:rPr>
              <a:t>else</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console</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error</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"Age restriction"</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C586C0"/>
                </a:solidFill>
                <a:latin typeface="Courier New"/>
                <a:ea typeface="Courier New"/>
                <a:cs typeface="Courier New"/>
                <a:sym typeface="Courier New"/>
              </a:rPr>
              <a:t>else</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console</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log</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"Invalid country"</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15000"/>
              </a:lnSpc>
              <a:spcBef>
                <a:spcPts val="1000"/>
              </a:spcBef>
              <a:spcAft>
                <a:spcPts val="1000"/>
              </a:spcAft>
              <a:buNone/>
            </a:pPr>
            <a:br>
              <a:rPr lang="en">
                <a:solidFill>
                  <a:schemeClr val="dk1"/>
                </a:solidFill>
                <a:latin typeface="Arial"/>
                <a:ea typeface="Arial"/>
                <a:cs typeface="Arial"/>
                <a:sym typeface="Arial"/>
              </a:rPr>
            </a:br>
            <a:endParaRPr sz="2200">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Functions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Functions</a:t>
            </a:r>
            <a:endParaRPr sz="2400"/>
          </a:p>
        </p:txBody>
      </p:sp>
      <p:sp>
        <p:nvSpPr>
          <p:cNvPr id="393" name="Google Shape;393;p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Functions are the primary means of passing data around in TypeScript. TypeScript allows you to specify the types of both the input and output values of functions.</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 Parameter type annotation</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function greet(name: string) {</a:t>
            </a:r>
            <a:endParaRPr>
              <a:solidFill>
                <a:schemeClr val="dk1"/>
              </a:solidFill>
              <a:latin typeface="Lato"/>
              <a:ea typeface="Lato"/>
              <a:cs typeface="Lato"/>
              <a:sym typeface="Lato"/>
            </a:endParaRPr>
          </a:p>
          <a:p>
            <a:pPr indent="457200" lvl="0" marL="457200" rtl="0" algn="l">
              <a:spcBef>
                <a:spcPts val="1600"/>
              </a:spcBef>
              <a:spcAft>
                <a:spcPts val="0"/>
              </a:spcAft>
              <a:buNone/>
            </a:pPr>
            <a:r>
              <a:rPr lang="en">
                <a:solidFill>
                  <a:schemeClr val="dk1"/>
                </a:solidFill>
                <a:latin typeface="Lato"/>
                <a:ea typeface="Lato"/>
                <a:cs typeface="Lato"/>
                <a:sym typeface="Lato"/>
              </a:rPr>
              <a:t>console.log("Hello, " + name.toUpperCase() + "!!");</a:t>
            </a:r>
            <a:endParaRPr>
              <a:solidFill>
                <a:schemeClr val="dk1"/>
              </a:solidFill>
              <a:latin typeface="Lato"/>
              <a:ea typeface="Lato"/>
              <a:cs typeface="Lato"/>
              <a:sym typeface="Lato"/>
            </a:endParaRPr>
          </a:p>
          <a:p>
            <a:pPr indent="0" lvl="0" marL="457200" rtl="0" algn="l">
              <a:spcBef>
                <a:spcPts val="1600"/>
              </a:spcBef>
              <a:spcAft>
                <a:spcPts val="1600"/>
              </a:spcAft>
              <a:buNone/>
            </a:pP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Return Type Annotations</a:t>
            </a:r>
            <a:endParaRPr sz="2400"/>
          </a:p>
        </p:txBody>
      </p:sp>
      <p:sp>
        <p:nvSpPr>
          <p:cNvPr id="399" name="Google Shape;399;p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
                <a:solidFill>
                  <a:schemeClr val="dk1"/>
                </a:solidFill>
                <a:latin typeface="Lato"/>
                <a:ea typeface="Lato"/>
                <a:cs typeface="Lato"/>
                <a:sym typeface="Lato"/>
              </a:rPr>
              <a:t>You can also add return type annotations. Return type annotations appear after the parameter list:</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function getFavoriteNumber(): number {</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  	return 26;</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a:p>
            <a:pPr indent="0" lvl="0" marL="457200" rtl="0" algn="l">
              <a:spcBef>
                <a:spcPts val="1600"/>
              </a:spcBef>
              <a:spcAft>
                <a:spcPts val="1600"/>
              </a:spcAft>
              <a:buNone/>
            </a:pPr>
            <a:r>
              <a:rPr lang="en">
                <a:solidFill>
                  <a:schemeClr val="dk1"/>
                </a:solidFill>
                <a:latin typeface="Lato"/>
                <a:ea typeface="Lato"/>
                <a:cs typeface="Lato"/>
                <a:sym typeface="Lato"/>
              </a:rPr>
              <a:t>Much like variable type annotations, you usually don’t need a return type annotation because TypeScript will infer the function’s return type based on its return statements.</a:t>
            </a:r>
            <a:endParaRPr>
              <a:solidFill>
                <a:schemeClr val="dk1"/>
              </a:solidFill>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Arrow Functions</a:t>
            </a:r>
            <a:endParaRPr sz="2400"/>
          </a:p>
        </p:txBody>
      </p:sp>
      <p:sp>
        <p:nvSpPr>
          <p:cNvPr id="405" name="Google Shape;405;p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chemeClr val="dk1"/>
                </a:solidFill>
                <a:latin typeface="Lato"/>
                <a:ea typeface="Lato"/>
                <a:cs typeface="Lato"/>
                <a:sym typeface="Lato"/>
              </a:rPr>
              <a:t>let sum1 = (x: number, y: number): number =&gt; {</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    	return x + y;</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sum1(10, 20); //returns 30</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let sum2 = (x: number, y: number) =&gt; x + y;//can skip return</a:t>
            </a:r>
            <a:endParaRPr>
              <a:solidFill>
                <a:schemeClr val="dk1"/>
              </a:solidFill>
              <a:latin typeface="Lato"/>
              <a:ea typeface="Lato"/>
              <a:cs typeface="Lato"/>
              <a:sym typeface="Lato"/>
            </a:endParaRPr>
          </a:p>
          <a:p>
            <a:pPr indent="0" lvl="0" marL="457200" rtl="0" algn="l">
              <a:spcBef>
                <a:spcPts val="1600"/>
              </a:spcBef>
              <a:spcAft>
                <a:spcPts val="1600"/>
              </a:spcAft>
              <a:buNone/>
            </a:pPr>
            <a:r>
              <a:rPr lang="en">
                <a:solidFill>
                  <a:schemeClr val="dk1"/>
                </a:solidFill>
                <a:latin typeface="Lato"/>
                <a:ea typeface="Lato"/>
                <a:cs typeface="Lato"/>
                <a:sym typeface="Lato"/>
              </a:rPr>
              <a:t>sum2(3, 4); //returns 7</a:t>
            </a:r>
            <a:endParaRPr>
              <a:solidFill>
                <a:schemeClr val="dk1"/>
              </a:solidFill>
              <a:latin typeface="Lato"/>
              <a:ea typeface="Lato"/>
              <a:cs typeface="Lato"/>
              <a:sym typeface="La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7"/>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Array</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8"/>
          <p:cNvSpPr txBox="1"/>
          <p:nvPr>
            <p:ph idx="1" type="body"/>
          </p:nvPr>
        </p:nvSpPr>
        <p:spPr>
          <a:xfrm>
            <a:off x="311700" y="1229875"/>
            <a:ext cx="8520600" cy="3592800"/>
          </a:xfrm>
          <a:prstGeom prst="rect">
            <a:avLst/>
          </a:prstGeom>
        </p:spPr>
        <p:txBody>
          <a:bodyPr anchorCtr="0" anchor="ctr" bIns="91425" lIns="91425" spcFirstLastPara="1" rIns="91425" wrap="square" tIns="91425">
            <a:normAutofit lnSpcReduction="20000"/>
          </a:bodyPr>
          <a:lstStyle/>
          <a:p>
            <a:pPr indent="-355600" lvl="0" marL="457200" rtl="0" algn="l">
              <a:lnSpc>
                <a:spcPct val="115000"/>
              </a:lnSpc>
              <a:spcBef>
                <a:spcPts val="1000"/>
              </a:spcBef>
              <a:spcAft>
                <a:spcPts val="0"/>
              </a:spcAft>
              <a:buClr>
                <a:schemeClr val="dk1"/>
              </a:buClr>
              <a:buSzPts val="2000"/>
              <a:buFont typeface="Lato"/>
              <a:buChar char="●"/>
            </a:pPr>
            <a:r>
              <a:rPr b="1" lang="en">
                <a:solidFill>
                  <a:schemeClr val="dk1"/>
                </a:solidFill>
                <a:latin typeface="Arial"/>
                <a:ea typeface="Arial"/>
                <a:cs typeface="Arial"/>
                <a:sym typeface="Arial"/>
              </a:rPr>
              <a:t>The Problem:</a:t>
            </a:r>
            <a:r>
              <a:rPr lang="en">
                <a:solidFill>
                  <a:schemeClr val="dk1"/>
                </a:solidFill>
                <a:latin typeface="Arial"/>
                <a:ea typeface="Arial"/>
                <a:cs typeface="Arial"/>
                <a:sym typeface="Arial"/>
              </a:rPr>
              <a:t> Suppose you have five fruits and you want to store them in the variable, But you have to create five variables to store the fruits which is not an efficient approach, what if you have thousands of fruits?</a:t>
            </a:r>
            <a:endParaRPr>
              <a:solidFill>
                <a:schemeClr val="dk1"/>
              </a:solidFill>
              <a:latin typeface="Arial"/>
              <a:ea typeface="Arial"/>
              <a:cs typeface="Arial"/>
              <a:sym typeface="Arial"/>
            </a:endParaRPr>
          </a:p>
          <a:p>
            <a:pPr indent="-317500" lvl="1" marL="914400" rtl="0" algn="l">
              <a:lnSpc>
                <a:spcPct val="115000"/>
              </a:lnSpc>
              <a:spcBef>
                <a:spcPts val="1000"/>
              </a:spcBef>
              <a:spcAft>
                <a:spcPts val="0"/>
              </a:spcAft>
              <a:buClr>
                <a:schemeClr val="dk1"/>
              </a:buClr>
              <a:buSzPts val="1400"/>
              <a:buFont typeface="Arial"/>
              <a:buChar char="○"/>
            </a:pPr>
            <a:r>
              <a:rPr lang="en" sz="1300">
                <a:solidFill>
                  <a:schemeClr val="dk1"/>
                </a:solidFill>
                <a:latin typeface="Arial"/>
                <a:ea typeface="Arial"/>
                <a:cs typeface="Arial"/>
                <a:sym typeface="Arial"/>
              </a:rPr>
              <a:t>let fruit1 = </a:t>
            </a:r>
            <a:r>
              <a:rPr lang="en" sz="1200">
                <a:solidFill>
                  <a:srgbClr val="2A3990"/>
                </a:solidFill>
                <a:highlight>
                  <a:srgbClr val="FFFFFF"/>
                </a:highlight>
                <a:latin typeface="Lato"/>
                <a:ea typeface="Lato"/>
                <a:cs typeface="Lato"/>
                <a:sym typeface="Lato"/>
              </a:rPr>
              <a:t>"apple"</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fruit2 = "banana"</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fruit3 = "grapes"</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fruit4 = "strawberry"</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fruit5 = "orange"</a:t>
            </a:r>
            <a:br>
              <a:rPr lang="en" sz="1300">
                <a:solidFill>
                  <a:srgbClr val="2A3990"/>
                </a:solidFill>
                <a:highlight>
                  <a:srgbClr val="FFFFFF"/>
                </a:highlight>
                <a:latin typeface="Lato"/>
                <a:ea typeface="Lato"/>
                <a:cs typeface="Lato"/>
                <a:sym typeface="Lato"/>
              </a:rPr>
            </a:br>
            <a:endParaRPr>
              <a:solidFill>
                <a:schemeClr val="dk1"/>
              </a:solidFill>
              <a:latin typeface="Arial"/>
              <a:ea typeface="Arial"/>
              <a:cs typeface="Arial"/>
              <a:sym typeface="Arial"/>
            </a:endParaRPr>
          </a:p>
          <a:p>
            <a:pPr indent="-355600" lvl="0" marL="457200" rtl="0" algn="l">
              <a:lnSpc>
                <a:spcPct val="115000"/>
              </a:lnSpc>
              <a:spcBef>
                <a:spcPts val="1000"/>
              </a:spcBef>
              <a:spcAft>
                <a:spcPts val="0"/>
              </a:spcAft>
              <a:buClr>
                <a:schemeClr val="dk1"/>
              </a:buClr>
              <a:buSzPts val="2000"/>
              <a:buFont typeface="Lato"/>
              <a:buChar char="●"/>
            </a:pPr>
            <a:r>
              <a:rPr b="1" lang="en">
                <a:solidFill>
                  <a:schemeClr val="dk1"/>
                </a:solidFill>
                <a:latin typeface="Arial"/>
                <a:ea typeface="Arial"/>
                <a:cs typeface="Arial"/>
                <a:sym typeface="Arial"/>
              </a:rPr>
              <a:t>The Solution: </a:t>
            </a:r>
            <a:r>
              <a:rPr lang="en">
                <a:solidFill>
                  <a:schemeClr val="dk1"/>
                </a:solidFill>
                <a:latin typeface="Arial"/>
                <a:ea typeface="Arial"/>
                <a:cs typeface="Arial"/>
                <a:sym typeface="Arial"/>
              </a:rPr>
              <a:t>Here the array comes into play which helps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to store multiple data in a single variable.</a:t>
            </a:r>
            <a:endParaRPr>
              <a:solidFill>
                <a:schemeClr val="dk1"/>
              </a:solidFill>
              <a:latin typeface="Arial"/>
              <a:ea typeface="Arial"/>
              <a:cs typeface="Arial"/>
              <a:sym typeface="Arial"/>
            </a:endParaRPr>
          </a:p>
          <a:p>
            <a:pPr indent="-355600" lvl="1" marL="914400" rtl="0" algn="l">
              <a:lnSpc>
                <a:spcPct val="115000"/>
              </a:lnSpc>
              <a:spcBef>
                <a:spcPts val="1000"/>
              </a:spcBef>
              <a:spcAft>
                <a:spcPts val="1000"/>
              </a:spcAft>
              <a:buClr>
                <a:schemeClr val="dk1"/>
              </a:buClr>
              <a:buSzPts val="2000"/>
              <a:buFont typeface="Lato"/>
              <a:buChar char="○"/>
            </a:pPr>
            <a:r>
              <a:rPr lang="en">
                <a:solidFill>
                  <a:schemeClr val="dk1"/>
                </a:solidFill>
                <a:latin typeface="Arial"/>
                <a:ea typeface="Arial"/>
                <a:cs typeface="Arial"/>
                <a:sym typeface="Arial"/>
              </a:rPr>
              <a:t>let fruits = [</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apple</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banana</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orange</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grapes</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strawberry</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sp>
        <p:nvSpPr>
          <p:cNvPr id="416" name="Google Shape;416;p68"/>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a:t>
            </a:r>
            <a:endParaRPr sz="2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9"/>
          <p:cNvSpPr txBox="1"/>
          <p:nvPr>
            <p:ph idx="1" type="body"/>
          </p:nvPr>
        </p:nvSpPr>
        <p:spPr>
          <a:xfrm>
            <a:off x="311700" y="1229875"/>
            <a:ext cx="8520600" cy="3582600"/>
          </a:xfrm>
          <a:prstGeom prst="rect">
            <a:avLst/>
          </a:prstGeom>
        </p:spPr>
        <p:txBody>
          <a:bodyPr anchorCtr="0" anchor="ctr" bIns="91425" lIns="91425" spcFirstLastPara="1" rIns="91425" wrap="square" tIns="91425">
            <a:normAutofit lnSpcReduction="20000"/>
          </a:bodyPr>
          <a:lstStyle/>
          <a:p>
            <a:pPr indent="-355600" lvl="0" marL="457200" rtl="0" algn="l">
              <a:lnSpc>
                <a:spcPct val="115000"/>
              </a:lnSpc>
              <a:spcBef>
                <a:spcPts val="1000"/>
              </a:spcBef>
              <a:spcAft>
                <a:spcPts val="0"/>
              </a:spcAft>
              <a:buClr>
                <a:schemeClr val="dk1"/>
              </a:buClr>
              <a:buSzPts val="2000"/>
              <a:buFont typeface="Lato"/>
              <a:buChar char="●"/>
            </a:pPr>
            <a:r>
              <a:rPr lang="en">
                <a:solidFill>
                  <a:schemeClr val="dk1"/>
                </a:solidFill>
                <a:latin typeface="Arial"/>
                <a:ea typeface="Arial"/>
                <a:cs typeface="Arial"/>
                <a:sym typeface="Arial"/>
              </a:rPr>
              <a:t>An array is a special variable, which can hold more than one value.</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An array can hold many values under a single name, and you can access the values by referring to an index number.</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In JavaScript, arrays always use numbered indexes.</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Array indexes start with 0.</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Examples:</a:t>
            </a:r>
            <a:endParaRPr>
              <a:solidFill>
                <a:schemeClr val="dk1"/>
              </a:solidFill>
              <a:latin typeface="Arial"/>
              <a:ea typeface="Arial"/>
              <a:cs typeface="Arial"/>
              <a:sym typeface="Arial"/>
            </a:endParaRPr>
          </a:p>
          <a:p>
            <a:pPr indent="-317500" lvl="1" marL="914400" rtl="0" algn="l">
              <a:spcBef>
                <a:spcPts val="1000"/>
              </a:spcBef>
              <a:spcAft>
                <a:spcPts val="0"/>
              </a:spcAft>
              <a:buClr>
                <a:schemeClr val="dk1"/>
              </a:buClr>
              <a:buSzPts val="1400"/>
              <a:buFont typeface="Arial"/>
              <a:buChar char="○"/>
            </a:pPr>
            <a:r>
              <a:rPr lang="en">
                <a:solidFill>
                  <a:schemeClr val="dk1"/>
                </a:solidFill>
                <a:latin typeface="Arial"/>
                <a:ea typeface="Arial"/>
                <a:cs typeface="Arial"/>
                <a:sym typeface="Arial"/>
              </a:rPr>
              <a:t>let fruits = [</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apple</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banana</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orange</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grapes</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strawberry</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fruits[0] // apple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fruits[3] // grapes</a:t>
            </a:r>
            <a:endParaRPr>
              <a:solidFill>
                <a:schemeClr val="dk1"/>
              </a:solidFill>
              <a:latin typeface="Arial"/>
              <a:ea typeface="Arial"/>
              <a:cs typeface="Arial"/>
              <a:sym typeface="Arial"/>
            </a:endParaRPr>
          </a:p>
          <a:p>
            <a:pPr indent="-317500" lvl="1" marL="914400" rtl="0" algn="l">
              <a:spcBef>
                <a:spcPts val="1000"/>
              </a:spcBef>
              <a:spcAft>
                <a:spcPts val="1000"/>
              </a:spcAft>
              <a:buClr>
                <a:schemeClr val="dk1"/>
              </a:buClr>
              <a:buSzPts val="1400"/>
              <a:buFont typeface="Arial"/>
              <a:buChar char="○"/>
            </a:pPr>
            <a:r>
              <a:rPr lang="en">
                <a:solidFill>
                  <a:schemeClr val="dk1"/>
                </a:solidFill>
                <a:latin typeface="Arial"/>
                <a:ea typeface="Arial"/>
                <a:cs typeface="Arial"/>
                <a:sym typeface="Arial"/>
              </a:rPr>
              <a:t>let x = [1, 2, </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daniyal</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 // Arrays can store multiple types of data </a:t>
            </a:r>
            <a:endParaRPr>
              <a:solidFill>
                <a:schemeClr val="dk1"/>
              </a:solidFill>
              <a:latin typeface="Arial"/>
              <a:ea typeface="Arial"/>
              <a:cs typeface="Arial"/>
              <a:sym typeface="Arial"/>
            </a:endParaRPr>
          </a:p>
        </p:txBody>
      </p:sp>
      <p:sp>
        <p:nvSpPr>
          <p:cNvPr id="422" name="Google Shape;422;p69"/>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 - More About Array</a:t>
            </a:r>
            <a:endParaRPr sz="2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0"/>
          <p:cNvSpPr txBox="1"/>
          <p:nvPr>
            <p:ph type="ctrTitle"/>
          </p:nvPr>
        </p:nvSpPr>
        <p:spPr>
          <a:xfrm>
            <a:off x="598100" y="1775227"/>
            <a:ext cx="8222100" cy="1301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Arrays: Adding and removing elements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idx="1" type="body"/>
          </p:nvPr>
        </p:nvSpPr>
        <p:spPr>
          <a:xfrm>
            <a:off x="311700" y="1229875"/>
            <a:ext cx="8520600" cy="3592800"/>
          </a:xfrm>
          <a:prstGeom prst="rect">
            <a:avLst/>
          </a:prstGeom>
        </p:spPr>
        <p:txBody>
          <a:bodyPr anchorCtr="0" anchor="ctr" bIns="91425" lIns="91425" spcFirstLastPara="1" rIns="91425" wrap="square" tIns="91425">
            <a:normAutofit/>
          </a:bodyPr>
          <a:lstStyle/>
          <a:p>
            <a:pPr indent="-355600" lvl="0" marL="457200" rtl="0" algn="l">
              <a:lnSpc>
                <a:spcPct val="115000"/>
              </a:lnSpc>
              <a:spcBef>
                <a:spcPts val="1000"/>
              </a:spcBef>
              <a:spcAft>
                <a:spcPts val="0"/>
              </a:spcAft>
              <a:buClr>
                <a:schemeClr val="dk1"/>
              </a:buClr>
              <a:buSzPts val="2000"/>
              <a:buFont typeface="Lato"/>
              <a:buChar char="●"/>
            </a:pPr>
            <a:r>
              <a:rPr lang="en">
                <a:solidFill>
                  <a:schemeClr val="dk1"/>
                </a:solidFill>
                <a:latin typeface="Arial"/>
                <a:ea typeface="Arial"/>
                <a:cs typeface="Arial"/>
                <a:sym typeface="Arial"/>
              </a:rPr>
              <a:t>When you work with arrays, it is easy to </a:t>
            </a:r>
            <a:r>
              <a:rPr b="1" lang="en">
                <a:solidFill>
                  <a:schemeClr val="dk1"/>
                </a:solidFill>
                <a:latin typeface="Arial"/>
                <a:ea typeface="Arial"/>
                <a:cs typeface="Arial"/>
                <a:sym typeface="Arial"/>
              </a:rPr>
              <a:t>remove elements</a:t>
            </a:r>
            <a:r>
              <a:rPr lang="en">
                <a:solidFill>
                  <a:schemeClr val="dk1"/>
                </a:solidFill>
                <a:latin typeface="Arial"/>
                <a:ea typeface="Arial"/>
                <a:cs typeface="Arial"/>
                <a:sym typeface="Arial"/>
              </a:rPr>
              <a:t> and </a:t>
            </a:r>
            <a:r>
              <a:rPr b="1" lang="en">
                <a:solidFill>
                  <a:schemeClr val="dk1"/>
                </a:solidFill>
                <a:latin typeface="Arial"/>
                <a:ea typeface="Arial"/>
                <a:cs typeface="Arial"/>
                <a:sym typeface="Arial"/>
              </a:rPr>
              <a:t>add new elements</a:t>
            </a:r>
            <a:r>
              <a:rPr lang="en">
                <a:solidFill>
                  <a:schemeClr val="dk1"/>
                </a:solidFill>
                <a:latin typeface="Arial"/>
                <a:ea typeface="Arial"/>
                <a:cs typeface="Arial"/>
                <a:sym typeface="Arial"/>
              </a:rPr>
              <a:t>. This is what </a:t>
            </a:r>
            <a:r>
              <a:rPr b="1" lang="en">
                <a:solidFill>
                  <a:schemeClr val="dk1"/>
                </a:solidFill>
                <a:latin typeface="Arial"/>
                <a:ea typeface="Arial"/>
                <a:cs typeface="Arial"/>
                <a:sym typeface="Arial"/>
              </a:rPr>
              <a:t>popping </a:t>
            </a:r>
            <a:r>
              <a:rPr lang="en">
                <a:solidFill>
                  <a:schemeClr val="dk1"/>
                </a:solidFill>
                <a:latin typeface="Arial"/>
                <a:ea typeface="Arial"/>
                <a:cs typeface="Arial"/>
                <a:sym typeface="Arial"/>
              </a:rPr>
              <a:t>and </a:t>
            </a:r>
            <a:r>
              <a:rPr b="1" lang="en">
                <a:solidFill>
                  <a:schemeClr val="dk1"/>
                </a:solidFill>
                <a:latin typeface="Arial"/>
                <a:ea typeface="Arial"/>
                <a:cs typeface="Arial"/>
                <a:sym typeface="Arial"/>
              </a:rPr>
              <a:t>pushing </a:t>
            </a:r>
            <a:r>
              <a:rPr lang="en">
                <a:solidFill>
                  <a:schemeClr val="dk1"/>
                </a:solidFill>
                <a:latin typeface="Arial"/>
                <a:ea typeface="Arial"/>
                <a:cs typeface="Arial"/>
                <a:sym typeface="Arial"/>
              </a:rPr>
              <a:t>is.</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pop()</a:t>
            </a:r>
            <a:r>
              <a:rPr lang="en">
                <a:solidFill>
                  <a:schemeClr val="dk1"/>
                </a:solidFill>
                <a:latin typeface="Arial"/>
                <a:ea typeface="Arial"/>
                <a:cs typeface="Arial"/>
                <a:sym typeface="Arial"/>
              </a:rPr>
              <a:t> method removes the last element from an array:</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pop()</a:t>
            </a:r>
            <a:r>
              <a:rPr lang="en">
                <a:solidFill>
                  <a:schemeClr val="dk1"/>
                </a:solidFill>
                <a:latin typeface="Arial"/>
                <a:ea typeface="Arial"/>
                <a:cs typeface="Arial"/>
                <a:sym typeface="Arial"/>
              </a:rPr>
              <a:t> method returns the value that was </a:t>
            </a:r>
            <a:r>
              <a:rPr b="1" lang="en">
                <a:solidFill>
                  <a:schemeClr val="dk1"/>
                </a:solidFill>
                <a:latin typeface="Arial"/>
                <a:ea typeface="Arial"/>
                <a:cs typeface="Arial"/>
                <a:sym typeface="Arial"/>
              </a:rPr>
              <a:t>"popped out"</a:t>
            </a:r>
            <a:endParaRPr b="1">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push()</a:t>
            </a:r>
            <a:r>
              <a:rPr lang="en">
                <a:solidFill>
                  <a:schemeClr val="dk1"/>
                </a:solidFill>
                <a:latin typeface="Arial"/>
                <a:ea typeface="Arial"/>
                <a:cs typeface="Arial"/>
                <a:sym typeface="Arial"/>
              </a:rPr>
              <a:t> method adds a new element to an array (at the end).</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push()</a:t>
            </a:r>
            <a:r>
              <a:rPr lang="en">
                <a:solidFill>
                  <a:schemeClr val="dk1"/>
                </a:solidFill>
                <a:latin typeface="Arial"/>
                <a:ea typeface="Arial"/>
                <a:cs typeface="Arial"/>
                <a:sym typeface="Arial"/>
              </a:rPr>
              <a:t> method returns the new array length.</a:t>
            </a:r>
            <a:endParaRPr>
              <a:solidFill>
                <a:schemeClr val="dk1"/>
              </a:solidFill>
              <a:latin typeface="Arial"/>
              <a:ea typeface="Arial"/>
              <a:cs typeface="Arial"/>
              <a:sym typeface="Arial"/>
            </a:endParaRPr>
          </a:p>
        </p:txBody>
      </p:sp>
      <p:sp>
        <p:nvSpPr>
          <p:cNvPr id="433" name="Google Shape;433;p71"/>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Arrays: Adding and removing elements</a:t>
            </a:r>
            <a:endParaRPr sz="2800"/>
          </a:p>
          <a:p>
            <a:pPr indent="0" lvl="0" marL="0" rtl="0" algn="l">
              <a:spcBef>
                <a:spcPts val="0"/>
              </a:spcBef>
              <a:spcAft>
                <a:spcPts val="0"/>
              </a:spcAft>
              <a:buSzPts val="990"/>
              <a:buNone/>
            </a:pPr>
            <a:r>
              <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Why should you use TypeScript? </a:t>
            </a:r>
            <a:endParaRPr sz="2400"/>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Code completion and </a:t>
            </a:r>
            <a:r>
              <a:rPr lang="en">
                <a:solidFill>
                  <a:schemeClr val="dk1"/>
                </a:solidFill>
                <a:latin typeface="Lato"/>
                <a:ea typeface="Lato"/>
                <a:cs typeface="Lato"/>
                <a:sym typeface="Lato"/>
              </a:rPr>
              <a:t>Intellisense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Object Oriented </a:t>
            </a:r>
            <a:r>
              <a:rPr lang="en">
                <a:solidFill>
                  <a:schemeClr val="dk1"/>
                </a:solidFill>
                <a:latin typeface="Lato"/>
                <a:ea typeface="Lato"/>
                <a:cs typeface="Lato"/>
                <a:sym typeface="Lato"/>
              </a:rPr>
              <a:t>Programming</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Its helps programmers to write code in a object oriented manner if required. Thus helps users to jump into TS </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IDE Support</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It is super well-supported by text editors including (VS Code,  Atom, Sublime, Eclips, etc.)</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Large Community/Adoption</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TypeScript is made for creating large, complex systems that the modern Web abounds with.</a:t>
            </a:r>
            <a:endParaRPr>
              <a:solidFill>
                <a:schemeClr val="dk1"/>
              </a:solidFill>
              <a:latin typeface="Lato"/>
              <a:ea typeface="Lato"/>
              <a:cs typeface="Lato"/>
              <a:sym typeface="Lato"/>
            </a:endParaRPr>
          </a:p>
          <a:p>
            <a:pPr indent="0" lvl="0" marL="0" rtl="0" algn="l">
              <a:spcBef>
                <a:spcPts val="1600"/>
              </a:spcBef>
              <a:spcAft>
                <a:spcPts val="1600"/>
              </a:spcAft>
              <a:buNone/>
            </a:pPr>
            <a:r>
              <a:t/>
            </a:r>
            <a:endParaRPr>
              <a:solidFill>
                <a:schemeClr val="dk1"/>
              </a:solidFill>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idx="1" type="body"/>
          </p:nvPr>
        </p:nvSpPr>
        <p:spPr>
          <a:xfrm>
            <a:off x="311700" y="1229875"/>
            <a:ext cx="8520600" cy="24675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var pets =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pets[0] = "dog"; // adds “dog” to an array at 0 index</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pets[1] = "cat"; // adds “cat” to an array at index 1</a:t>
            </a:r>
            <a:br>
              <a:rPr lang="en">
                <a:solidFill>
                  <a:schemeClr val="dk1"/>
                </a:solidFill>
                <a:latin typeface="Arial"/>
                <a:ea typeface="Arial"/>
                <a:cs typeface="Arial"/>
                <a:sym typeface="Arial"/>
              </a:rPr>
            </a:b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pets.pop(); // removes the last element of an array which is cat in our case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pets.push(</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parrot</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 // adds a new element to an array</a:t>
            </a:r>
            <a:endParaRPr>
              <a:solidFill>
                <a:schemeClr val="dk1"/>
              </a:solidFill>
              <a:latin typeface="Arial"/>
              <a:ea typeface="Arial"/>
              <a:cs typeface="Arial"/>
              <a:sym typeface="Arial"/>
            </a:endParaRPr>
          </a:p>
        </p:txBody>
      </p:sp>
      <p:sp>
        <p:nvSpPr>
          <p:cNvPr id="439" name="Google Shape;439;p72"/>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Arrays: Adding and removing elements - Examples</a:t>
            </a:r>
            <a:endParaRPr sz="2800"/>
          </a:p>
          <a:p>
            <a:pPr indent="0" lvl="0" marL="0" rtl="0" algn="l">
              <a:spcBef>
                <a:spcPts val="0"/>
              </a:spcBef>
              <a:spcAft>
                <a:spcPts val="0"/>
              </a:spcAft>
              <a:buSzPts val="990"/>
              <a:buNone/>
            </a:pPr>
            <a:r>
              <a:t/>
            </a:r>
            <a:endParaRPr sz="2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3"/>
          <p:cNvSpPr txBox="1"/>
          <p:nvPr>
            <p:ph type="ctrTitle"/>
          </p:nvPr>
        </p:nvSpPr>
        <p:spPr>
          <a:xfrm>
            <a:off x="598100" y="1775227"/>
            <a:ext cx="8222100" cy="1301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Arrays: Removing, inserting, and extracting elements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4"/>
          <p:cNvSpPr txBox="1"/>
          <p:nvPr>
            <p:ph idx="1" type="body"/>
          </p:nvPr>
        </p:nvSpPr>
        <p:spPr>
          <a:xfrm>
            <a:off x="311700" y="1229875"/>
            <a:ext cx="8520600" cy="35928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Shifting is equivalent to popping, but working on the </a:t>
            </a:r>
            <a:r>
              <a:rPr b="1" lang="en">
                <a:solidFill>
                  <a:schemeClr val="dk1"/>
                </a:solidFill>
                <a:latin typeface="Arial"/>
                <a:ea typeface="Arial"/>
                <a:cs typeface="Arial"/>
                <a:sym typeface="Arial"/>
              </a:rPr>
              <a:t>first element</a:t>
            </a:r>
            <a:r>
              <a:rPr lang="en">
                <a:solidFill>
                  <a:schemeClr val="dk1"/>
                </a:solidFill>
                <a:latin typeface="Arial"/>
                <a:ea typeface="Arial"/>
                <a:cs typeface="Arial"/>
                <a:sym typeface="Arial"/>
              </a:rPr>
              <a:t> instead of the </a:t>
            </a:r>
            <a:r>
              <a:rPr b="1" lang="en">
                <a:solidFill>
                  <a:schemeClr val="dk1"/>
                </a:solidFill>
                <a:latin typeface="Arial"/>
                <a:ea typeface="Arial"/>
                <a:cs typeface="Arial"/>
                <a:sym typeface="Arial"/>
              </a:rPr>
              <a:t>last</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shift()</a:t>
            </a:r>
            <a:r>
              <a:rPr lang="en">
                <a:solidFill>
                  <a:schemeClr val="dk1"/>
                </a:solidFill>
                <a:latin typeface="Arial"/>
                <a:ea typeface="Arial"/>
                <a:cs typeface="Arial"/>
                <a:sym typeface="Arial"/>
              </a:rPr>
              <a:t> method removes the first array element and "</a:t>
            </a:r>
            <a:r>
              <a:rPr b="1" lang="en">
                <a:solidFill>
                  <a:schemeClr val="dk1"/>
                </a:solidFill>
                <a:latin typeface="Arial"/>
                <a:ea typeface="Arial"/>
                <a:cs typeface="Arial"/>
                <a:sym typeface="Arial"/>
              </a:rPr>
              <a:t>shifts</a:t>
            </a:r>
            <a:r>
              <a:rPr lang="en">
                <a:solidFill>
                  <a:schemeClr val="dk1"/>
                </a:solidFill>
                <a:latin typeface="Arial"/>
                <a:ea typeface="Arial"/>
                <a:cs typeface="Arial"/>
                <a:sym typeface="Arial"/>
              </a:rPr>
              <a:t>" all other elements to a lower index.</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shift()</a:t>
            </a:r>
            <a:r>
              <a:rPr lang="en">
                <a:solidFill>
                  <a:schemeClr val="dk1"/>
                </a:solidFill>
                <a:latin typeface="Arial"/>
                <a:ea typeface="Arial"/>
                <a:cs typeface="Arial"/>
                <a:sym typeface="Arial"/>
              </a:rPr>
              <a:t> method returns the value that was "</a:t>
            </a:r>
            <a:r>
              <a:rPr b="1" lang="en">
                <a:solidFill>
                  <a:schemeClr val="dk1"/>
                </a:solidFill>
                <a:latin typeface="Arial"/>
                <a:ea typeface="Arial"/>
                <a:cs typeface="Arial"/>
                <a:sym typeface="Arial"/>
              </a:rPr>
              <a:t>shifted out</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unshift()</a:t>
            </a:r>
            <a:r>
              <a:rPr lang="en">
                <a:solidFill>
                  <a:schemeClr val="dk1"/>
                </a:solidFill>
                <a:latin typeface="Arial"/>
                <a:ea typeface="Arial"/>
                <a:cs typeface="Arial"/>
                <a:sym typeface="Arial"/>
              </a:rPr>
              <a:t> method adds a new element to an array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(at the beginning), and "</a:t>
            </a:r>
            <a:r>
              <a:rPr b="1" lang="en">
                <a:solidFill>
                  <a:schemeClr val="dk1"/>
                </a:solidFill>
                <a:latin typeface="Arial"/>
                <a:ea typeface="Arial"/>
                <a:cs typeface="Arial"/>
                <a:sym typeface="Arial"/>
              </a:rPr>
              <a:t>unshifts</a:t>
            </a:r>
            <a:r>
              <a:rPr lang="en">
                <a:solidFill>
                  <a:schemeClr val="dk1"/>
                </a:solidFill>
                <a:latin typeface="Arial"/>
                <a:ea typeface="Arial"/>
                <a:cs typeface="Arial"/>
                <a:sym typeface="Arial"/>
              </a:rPr>
              <a:t>" older elements:</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unshift()</a:t>
            </a:r>
            <a:r>
              <a:rPr lang="en">
                <a:solidFill>
                  <a:schemeClr val="dk1"/>
                </a:solidFill>
                <a:latin typeface="Arial"/>
                <a:ea typeface="Arial"/>
                <a:cs typeface="Arial"/>
                <a:sym typeface="Arial"/>
              </a:rPr>
              <a:t> method returns the new array length.</a:t>
            </a:r>
            <a:endParaRPr>
              <a:solidFill>
                <a:schemeClr val="dk1"/>
              </a:solidFill>
              <a:latin typeface="Arial"/>
              <a:ea typeface="Arial"/>
              <a:cs typeface="Arial"/>
              <a:sym typeface="Arial"/>
            </a:endParaRPr>
          </a:p>
        </p:txBody>
      </p:sp>
      <p:sp>
        <p:nvSpPr>
          <p:cNvPr id="450" name="Google Shape;450;p74"/>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Arrays: Removing, inserting, and extracting elements</a:t>
            </a:r>
            <a:endParaRPr sz="28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5"/>
          <p:cNvSpPr txBox="1"/>
          <p:nvPr>
            <p:ph idx="1" type="body"/>
          </p:nvPr>
        </p:nvSpPr>
        <p:spPr>
          <a:xfrm>
            <a:off x="311700" y="1229875"/>
            <a:ext cx="8520600" cy="26463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var pets =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pets[0] = "dog"; // adds “dog” to an array at 0 index</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pets[1] = "cat"; // adds “cat” to an array at index 1</a:t>
            </a:r>
            <a:br>
              <a:rPr lang="en">
                <a:solidFill>
                  <a:schemeClr val="dk1"/>
                </a:solidFill>
                <a:latin typeface="Arial"/>
                <a:ea typeface="Arial"/>
                <a:cs typeface="Arial"/>
                <a:sym typeface="Arial"/>
              </a:rPr>
            </a:b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pets.shift(); // removes the first element of an array which is cat in our case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pets.unshift(</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parrot</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 // adds a new element to an array (at the beginning)</a:t>
            </a:r>
            <a:endParaRPr>
              <a:solidFill>
                <a:schemeClr val="dk1"/>
              </a:solidFill>
              <a:latin typeface="Arial"/>
              <a:ea typeface="Arial"/>
              <a:cs typeface="Arial"/>
              <a:sym typeface="Arial"/>
            </a:endParaRPr>
          </a:p>
        </p:txBody>
      </p:sp>
      <p:sp>
        <p:nvSpPr>
          <p:cNvPr id="456" name="Google Shape;456;p75"/>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Arrays: Removing, inserting, and extracting elements - Example</a:t>
            </a:r>
            <a:endParaRPr sz="2300"/>
          </a:p>
          <a:p>
            <a:pPr indent="0" lvl="0" marL="0" rtl="0" algn="l">
              <a:spcBef>
                <a:spcPts val="0"/>
              </a:spcBef>
              <a:spcAft>
                <a:spcPts val="0"/>
              </a:spcAft>
              <a:buSzPts val="990"/>
              <a:buNone/>
            </a:pPr>
            <a:r>
              <a:t/>
            </a:r>
            <a:endParaRPr sz="23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6"/>
          <p:cNvSpPr txBox="1"/>
          <p:nvPr>
            <p:ph idx="1" type="body"/>
          </p:nvPr>
        </p:nvSpPr>
        <p:spPr>
          <a:xfrm>
            <a:off x="311700" y="1229875"/>
            <a:ext cx="8520600" cy="3698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800"/>
              </a:spcBef>
              <a:spcAft>
                <a:spcPts val="0"/>
              </a:spcAft>
              <a:buNone/>
            </a:pPr>
            <a:r>
              <a:rPr b="1" lang="en" sz="2400">
                <a:solidFill>
                  <a:schemeClr val="dk1"/>
                </a:solidFill>
                <a:highlight>
                  <a:srgbClr val="FFFFFF"/>
                </a:highlight>
                <a:latin typeface="Arial"/>
                <a:ea typeface="Arial"/>
                <a:cs typeface="Arial"/>
                <a:sym typeface="Arial"/>
              </a:rPr>
              <a:t>Splicing and Slicing Arrays</a:t>
            </a:r>
            <a:endParaRPr b="1" sz="24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t/>
            </a:r>
            <a:endParaRPr b="1" sz="400">
              <a:solidFill>
                <a:schemeClr val="dk1"/>
              </a:solidFill>
              <a:highlight>
                <a:srgbClr val="FFFFFF"/>
              </a:highlight>
              <a:latin typeface="Arial"/>
              <a:ea typeface="Arial"/>
              <a:cs typeface="Arial"/>
              <a:sym typeface="Arial"/>
            </a:endParaRPr>
          </a:p>
          <a:p>
            <a:pPr indent="-334327" lvl="0" marL="4572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splice()</a:t>
            </a:r>
            <a:r>
              <a:rPr lang="en">
                <a:solidFill>
                  <a:schemeClr val="dk1"/>
                </a:solidFill>
                <a:latin typeface="Arial"/>
                <a:ea typeface="Arial"/>
                <a:cs typeface="Arial"/>
                <a:sym typeface="Arial"/>
              </a:rPr>
              <a:t> method adds new items to an array.</a:t>
            </a:r>
            <a:endParaRPr>
              <a:solidFill>
                <a:schemeClr val="dk1"/>
              </a:solidFill>
              <a:latin typeface="Arial"/>
              <a:ea typeface="Arial"/>
              <a:cs typeface="Arial"/>
              <a:sym typeface="Arial"/>
            </a:endParaRPr>
          </a:p>
          <a:p>
            <a:pPr indent="-310832" lvl="1" marL="9144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Example: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const fruits = ["Banana", "Orange", "Apple", "Mango"];</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fruits.splice(2, 0, "Lemon", "Kiwi");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 adds elements to an array at 2nd index</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 deleted 0 elements</a:t>
            </a:r>
            <a:endParaRPr>
              <a:solidFill>
                <a:schemeClr val="dk1"/>
              </a:solidFill>
              <a:latin typeface="Arial"/>
              <a:ea typeface="Arial"/>
              <a:cs typeface="Arial"/>
              <a:sym typeface="Arial"/>
            </a:endParaRPr>
          </a:p>
          <a:p>
            <a:pPr indent="-334327" lvl="0" marL="4572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slice()</a:t>
            </a:r>
            <a:r>
              <a:rPr lang="en">
                <a:solidFill>
                  <a:schemeClr val="dk1"/>
                </a:solidFill>
                <a:latin typeface="Arial"/>
                <a:ea typeface="Arial"/>
                <a:cs typeface="Arial"/>
                <a:sym typeface="Arial"/>
              </a:rPr>
              <a:t> method slices out a piece of an array.</a:t>
            </a:r>
            <a:endParaRPr>
              <a:solidFill>
                <a:schemeClr val="dk1"/>
              </a:solidFill>
              <a:latin typeface="Arial"/>
              <a:ea typeface="Arial"/>
              <a:cs typeface="Arial"/>
              <a:sym typeface="Arial"/>
            </a:endParaRPr>
          </a:p>
          <a:p>
            <a:pPr indent="-310832" lvl="1" marL="9144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Example: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const fruits = ["Banana", "Orange", "Lemon", "Apple", "Mango"];</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const citrus = fruits.slice(1); // [Orange,Lemon,Apple,Mango]</a:t>
            </a:r>
            <a:endParaRPr>
              <a:solidFill>
                <a:schemeClr val="dk1"/>
              </a:solidFill>
              <a:latin typeface="Arial"/>
              <a:ea typeface="Arial"/>
              <a:cs typeface="Arial"/>
              <a:sym typeface="Arial"/>
            </a:endParaRPr>
          </a:p>
          <a:p>
            <a:pPr indent="-310832" lvl="1" marL="914400" rtl="0" algn="l">
              <a:lnSpc>
                <a:spcPct val="115000"/>
              </a:lnSpc>
              <a:spcBef>
                <a:spcPts val="1000"/>
              </a:spcBef>
              <a:spcAft>
                <a:spcPts val="1000"/>
              </a:spcAft>
              <a:buClr>
                <a:schemeClr val="dk1"/>
              </a:buClr>
              <a:buSzPct val="100000"/>
              <a:buFont typeface="Arial"/>
              <a:buChar char="○"/>
            </a:pPr>
            <a:r>
              <a:rPr b="1" lang="en">
                <a:solidFill>
                  <a:schemeClr val="dk1"/>
                </a:solidFill>
                <a:latin typeface="Arial"/>
                <a:ea typeface="Arial"/>
                <a:cs typeface="Arial"/>
                <a:sym typeface="Arial"/>
              </a:rPr>
              <a:t>Notes: </a:t>
            </a:r>
            <a:br>
              <a:rPr b="1" lang="en">
                <a:solidFill>
                  <a:schemeClr val="dk1"/>
                </a:solidFill>
                <a:latin typeface="Arial"/>
                <a:ea typeface="Arial"/>
                <a:cs typeface="Arial"/>
                <a:sym typeface="Arial"/>
              </a:rPr>
            </a:b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slice()</a:t>
            </a:r>
            <a:r>
              <a:rPr lang="en">
                <a:solidFill>
                  <a:schemeClr val="dk1"/>
                </a:solidFill>
                <a:latin typeface="Arial"/>
                <a:ea typeface="Arial"/>
                <a:cs typeface="Arial"/>
                <a:sym typeface="Arial"/>
              </a:rPr>
              <a:t> method creates a new array.</a:t>
            </a:r>
            <a:endParaRPr>
              <a:solidFill>
                <a:schemeClr val="dk1"/>
              </a:solidFill>
              <a:latin typeface="Arial"/>
              <a:ea typeface="Arial"/>
              <a:cs typeface="Arial"/>
              <a:sym typeface="Arial"/>
            </a:endParaRPr>
          </a:p>
        </p:txBody>
      </p:sp>
      <p:sp>
        <p:nvSpPr>
          <p:cNvPr id="462" name="Google Shape;462;p76"/>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Arrays: Removing, inserting, and extracting elements</a:t>
            </a:r>
            <a:endParaRPr sz="28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7"/>
          <p:cNvSpPr txBox="1"/>
          <p:nvPr>
            <p:ph type="ctrTitle"/>
          </p:nvPr>
        </p:nvSpPr>
        <p:spPr>
          <a:xfrm>
            <a:off x="598100" y="1775227"/>
            <a:ext cx="8222100" cy="130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For Loops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idx="1" type="body"/>
          </p:nvPr>
        </p:nvSpPr>
        <p:spPr>
          <a:xfrm>
            <a:off x="311700" y="1017800"/>
            <a:ext cx="8520600" cy="723000"/>
          </a:xfrm>
          <a:prstGeom prst="rect">
            <a:avLst/>
          </a:prstGeom>
        </p:spPr>
        <p:txBody>
          <a:bodyPr anchorCtr="0" anchor="ctr" bIns="91425" lIns="91425" spcFirstLastPara="1" rIns="91425" wrap="square" tIns="91425">
            <a:normAutofit lnSpcReduction="20000"/>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Loops are handy, if you want to run the same code over and over again, each time with a different value.</a:t>
            </a:r>
            <a:endParaRPr sz="1828">
              <a:solidFill>
                <a:schemeClr val="dk1"/>
              </a:solidFill>
              <a:latin typeface="Arial"/>
              <a:ea typeface="Arial"/>
              <a:cs typeface="Arial"/>
              <a:sym typeface="Arial"/>
            </a:endParaRPr>
          </a:p>
        </p:txBody>
      </p:sp>
      <p:sp>
        <p:nvSpPr>
          <p:cNvPr id="473" name="Google Shape;473;p78"/>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a:t>
            </a:r>
            <a:endParaRPr sz="2800"/>
          </a:p>
        </p:txBody>
      </p:sp>
      <p:sp>
        <p:nvSpPr>
          <p:cNvPr id="474" name="Google Shape;474;p78"/>
          <p:cNvSpPr txBox="1"/>
          <p:nvPr>
            <p:ph idx="1" type="body"/>
          </p:nvPr>
        </p:nvSpPr>
        <p:spPr>
          <a:xfrm>
            <a:off x="311700" y="1809150"/>
            <a:ext cx="8449200" cy="15252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Syntax:</a:t>
            </a:r>
            <a:endParaRPr sz="1050">
              <a:solidFill>
                <a:srgbClr val="C8C8C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expression</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expression</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expression</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6A9955"/>
                </a:solidFill>
                <a:latin typeface="Courier New"/>
                <a:ea typeface="Courier New"/>
                <a:cs typeface="Courier New"/>
                <a:sym typeface="Courier New"/>
              </a:rPr>
              <a:t>// code block to be executed</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6A9955"/>
              </a:solidFill>
              <a:latin typeface="Courier New"/>
              <a:ea typeface="Courier New"/>
              <a:cs typeface="Courier New"/>
              <a:sym typeface="Courier New"/>
            </a:endParaRPr>
          </a:p>
        </p:txBody>
      </p:sp>
      <p:sp>
        <p:nvSpPr>
          <p:cNvPr id="475" name="Google Shape;475;p78"/>
          <p:cNvSpPr txBox="1"/>
          <p:nvPr>
            <p:ph idx="1" type="body"/>
          </p:nvPr>
        </p:nvSpPr>
        <p:spPr>
          <a:xfrm>
            <a:off x="311700" y="3402700"/>
            <a:ext cx="8520600" cy="1388100"/>
          </a:xfrm>
          <a:prstGeom prst="rect">
            <a:avLst/>
          </a:prstGeom>
        </p:spPr>
        <p:txBody>
          <a:bodyPr anchorCtr="0" anchor="ctr" bIns="91425" lIns="91425" spcFirstLastPara="1" rIns="91425" wrap="square" tIns="91425">
            <a:normAutofit fontScale="77500" lnSpcReduction="20000"/>
          </a:bodyPr>
          <a:lstStyle/>
          <a:p>
            <a:pPr indent="-317182" lvl="0" marL="457200" rtl="0" algn="l">
              <a:lnSpc>
                <a:spcPct val="115000"/>
              </a:lnSpc>
              <a:spcBef>
                <a:spcPts val="1000"/>
              </a:spcBef>
              <a:spcAft>
                <a:spcPts val="0"/>
              </a:spcAft>
              <a:buClr>
                <a:schemeClr val="dk1"/>
              </a:buClr>
              <a:buSzPct val="98437"/>
              <a:buFont typeface="Arial"/>
              <a:buChar char="●"/>
            </a:pPr>
            <a:r>
              <a:rPr lang="en" sz="1828">
                <a:solidFill>
                  <a:schemeClr val="dk1"/>
                </a:solidFill>
                <a:latin typeface="Arial"/>
                <a:ea typeface="Arial"/>
                <a:cs typeface="Arial"/>
                <a:sym typeface="Arial"/>
              </a:rPr>
              <a:t>From the example above, you can read</a:t>
            </a:r>
            <a:endParaRPr sz="1828">
              <a:solidFill>
                <a:schemeClr val="dk1"/>
              </a:solidFill>
              <a:latin typeface="Arial"/>
              <a:ea typeface="Arial"/>
              <a:cs typeface="Arial"/>
              <a:sym typeface="Arial"/>
            </a:endParaRPr>
          </a:p>
          <a:p>
            <a:pPr indent="-317182" lvl="0" marL="457200" rtl="0" algn="l">
              <a:lnSpc>
                <a:spcPct val="115000"/>
              </a:lnSpc>
              <a:spcBef>
                <a:spcPts val="1000"/>
              </a:spcBef>
              <a:spcAft>
                <a:spcPts val="0"/>
              </a:spcAft>
              <a:buClr>
                <a:schemeClr val="dk1"/>
              </a:buClr>
              <a:buSzPct val="98437"/>
              <a:buFont typeface="Arial"/>
              <a:buChar char="●"/>
            </a:pPr>
            <a:r>
              <a:rPr lang="en" sz="1828">
                <a:solidFill>
                  <a:schemeClr val="dk1"/>
                </a:solidFill>
                <a:latin typeface="Arial"/>
                <a:ea typeface="Arial"/>
                <a:cs typeface="Arial"/>
                <a:sym typeface="Arial"/>
              </a:rPr>
              <a:t>Expression 1 sets a variable before the loop starts (let i = 0).</a:t>
            </a:r>
            <a:endParaRPr sz="1828">
              <a:solidFill>
                <a:schemeClr val="dk1"/>
              </a:solidFill>
              <a:latin typeface="Arial"/>
              <a:ea typeface="Arial"/>
              <a:cs typeface="Arial"/>
              <a:sym typeface="Arial"/>
            </a:endParaRPr>
          </a:p>
          <a:p>
            <a:pPr indent="-317182" lvl="0" marL="457200" rtl="0" algn="l">
              <a:lnSpc>
                <a:spcPct val="115000"/>
              </a:lnSpc>
              <a:spcBef>
                <a:spcPts val="1000"/>
              </a:spcBef>
              <a:spcAft>
                <a:spcPts val="0"/>
              </a:spcAft>
              <a:buClr>
                <a:schemeClr val="dk1"/>
              </a:buClr>
              <a:buSzPct val="98437"/>
              <a:buFont typeface="Arial"/>
              <a:buChar char="●"/>
            </a:pPr>
            <a:r>
              <a:rPr lang="en" sz="1828">
                <a:solidFill>
                  <a:schemeClr val="dk1"/>
                </a:solidFill>
                <a:latin typeface="Arial"/>
                <a:ea typeface="Arial"/>
                <a:cs typeface="Arial"/>
                <a:sym typeface="Arial"/>
              </a:rPr>
              <a:t>Expression 2 defines the condition for the loop to run (i must be less than 5).</a:t>
            </a:r>
            <a:endParaRPr sz="1828">
              <a:solidFill>
                <a:schemeClr val="dk1"/>
              </a:solidFill>
              <a:latin typeface="Arial"/>
              <a:ea typeface="Arial"/>
              <a:cs typeface="Arial"/>
              <a:sym typeface="Arial"/>
            </a:endParaRPr>
          </a:p>
          <a:p>
            <a:pPr indent="-317182" lvl="0" marL="457200" rtl="0" algn="l">
              <a:lnSpc>
                <a:spcPct val="115000"/>
              </a:lnSpc>
              <a:spcBef>
                <a:spcPts val="1000"/>
              </a:spcBef>
              <a:spcAft>
                <a:spcPts val="1000"/>
              </a:spcAft>
              <a:buClr>
                <a:schemeClr val="dk1"/>
              </a:buClr>
              <a:buSzPct val="98437"/>
              <a:buFont typeface="Arial"/>
              <a:buChar char="●"/>
            </a:pPr>
            <a:r>
              <a:rPr lang="en" sz="1828">
                <a:solidFill>
                  <a:schemeClr val="dk1"/>
                </a:solidFill>
                <a:latin typeface="Arial"/>
                <a:ea typeface="Arial"/>
                <a:cs typeface="Arial"/>
                <a:sym typeface="Arial"/>
              </a:rPr>
              <a:t>Expression 3 increases a value (i++) each time the code block in the loop has been executed.</a:t>
            </a:r>
            <a:endParaRPr sz="1828">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9"/>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1</a:t>
            </a:r>
            <a:endParaRPr sz="1828">
              <a:solidFill>
                <a:schemeClr val="dk1"/>
              </a:solidFill>
              <a:latin typeface="Arial"/>
              <a:ea typeface="Arial"/>
              <a:cs typeface="Arial"/>
              <a:sym typeface="Arial"/>
            </a:endParaRPr>
          </a:p>
        </p:txBody>
      </p:sp>
      <p:sp>
        <p:nvSpPr>
          <p:cNvPr id="481" name="Google Shape;481;p79"/>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82" name="Google Shape;482;p79"/>
          <p:cNvSpPr txBox="1"/>
          <p:nvPr>
            <p:ph idx="1" type="body"/>
          </p:nvPr>
        </p:nvSpPr>
        <p:spPr>
          <a:xfrm>
            <a:off x="347400" y="1584500"/>
            <a:ext cx="8449200" cy="12255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let</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latin typeface="Courier New"/>
                <a:ea typeface="Courier New"/>
                <a:cs typeface="Courier New"/>
                <a:sym typeface="Courier New"/>
              </a:rPr>
              <a:t>   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"Hello World"</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6A9955"/>
              </a:solidFill>
              <a:latin typeface="Courier New"/>
              <a:ea typeface="Courier New"/>
              <a:cs typeface="Courier New"/>
              <a:sym typeface="Courier New"/>
            </a:endParaRPr>
          </a:p>
        </p:txBody>
      </p:sp>
      <p:sp>
        <p:nvSpPr>
          <p:cNvPr id="483" name="Google Shape;483;p79"/>
          <p:cNvSpPr txBox="1"/>
          <p:nvPr>
            <p:ph idx="1" type="body"/>
          </p:nvPr>
        </p:nvSpPr>
        <p:spPr>
          <a:xfrm>
            <a:off x="311700" y="2810000"/>
            <a:ext cx="8520600" cy="7230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2</a:t>
            </a:r>
            <a:endParaRPr sz="1828">
              <a:solidFill>
                <a:schemeClr val="dk1"/>
              </a:solidFill>
              <a:latin typeface="Arial"/>
              <a:ea typeface="Arial"/>
              <a:cs typeface="Arial"/>
              <a:sym typeface="Arial"/>
            </a:endParaRPr>
          </a:p>
        </p:txBody>
      </p:sp>
      <p:sp>
        <p:nvSpPr>
          <p:cNvPr id="484" name="Google Shape;484;p79"/>
          <p:cNvSpPr txBox="1"/>
          <p:nvPr>
            <p:ph idx="1" type="body"/>
          </p:nvPr>
        </p:nvSpPr>
        <p:spPr>
          <a:xfrm>
            <a:off x="311700" y="3500575"/>
            <a:ext cx="8449200" cy="11466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let</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"Hello World"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C586C0"/>
              </a:solidFill>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0"/>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3</a:t>
            </a:r>
            <a:endParaRPr sz="1828">
              <a:solidFill>
                <a:schemeClr val="dk1"/>
              </a:solidFill>
              <a:latin typeface="Arial"/>
              <a:ea typeface="Arial"/>
              <a:cs typeface="Arial"/>
              <a:sym typeface="Arial"/>
            </a:endParaRPr>
          </a:p>
        </p:txBody>
      </p:sp>
      <p:sp>
        <p:nvSpPr>
          <p:cNvPr id="490" name="Google Shape;490;p80"/>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91" name="Google Shape;491;p80"/>
          <p:cNvSpPr txBox="1"/>
          <p:nvPr>
            <p:ph idx="1" type="body"/>
          </p:nvPr>
        </p:nvSpPr>
        <p:spPr>
          <a:xfrm>
            <a:off x="347400" y="1584500"/>
            <a:ext cx="8449200" cy="22626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"Karachi"</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"Lahore"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"Peshawar"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one of the cleanest cities"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break</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C586C0"/>
              </a:solidFill>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1"/>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4</a:t>
            </a:r>
            <a:endParaRPr sz="1828">
              <a:solidFill>
                <a:schemeClr val="dk1"/>
              </a:solidFill>
              <a:latin typeface="Arial"/>
              <a:ea typeface="Arial"/>
              <a:cs typeface="Arial"/>
              <a:sym typeface="Arial"/>
            </a:endParaRPr>
          </a:p>
        </p:txBody>
      </p:sp>
      <p:sp>
        <p:nvSpPr>
          <p:cNvPr id="497" name="Google Shape;497;p81"/>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98" name="Google Shape;498;p81"/>
          <p:cNvSpPr txBox="1"/>
          <p:nvPr>
            <p:ph idx="1" type="body"/>
          </p:nvPr>
        </p:nvSpPr>
        <p:spPr>
          <a:xfrm>
            <a:off x="347400" y="1584500"/>
            <a:ext cx="8449200" cy="2769000"/>
          </a:xfrm>
          <a:prstGeom prst="rect">
            <a:avLst/>
          </a:prstGeom>
          <a:solidFill>
            <a:schemeClr val="dk2"/>
          </a:solidFill>
        </p:spPr>
        <p:txBody>
          <a:bodyPr anchorCtr="0" anchor="ctr" bIns="91425" lIns="91425" spcFirstLastPara="1" rIns="91425" wrap="square" tIns="91425">
            <a:normAutofit lnSpcReduction="20000"/>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"Karachi"</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"Lahore"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"Peshawar"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"no"</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"Islambad"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"yes"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alert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one of the cleanest cities"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"no"</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alert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not on the list"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TypeScript’s Popularity</a:t>
            </a:r>
            <a:endParaRPr sz="30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2"/>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5</a:t>
            </a:r>
            <a:endParaRPr sz="1828">
              <a:solidFill>
                <a:schemeClr val="dk1"/>
              </a:solidFill>
              <a:latin typeface="Arial"/>
              <a:ea typeface="Arial"/>
              <a:cs typeface="Arial"/>
              <a:sym typeface="Arial"/>
            </a:endParaRPr>
          </a:p>
        </p:txBody>
      </p:sp>
      <p:sp>
        <p:nvSpPr>
          <p:cNvPr id="504" name="Google Shape;504;p82"/>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505" name="Google Shape;505;p82"/>
          <p:cNvSpPr txBox="1"/>
          <p:nvPr>
            <p:ph idx="1" type="body"/>
          </p:nvPr>
        </p:nvSpPr>
        <p:spPr>
          <a:xfrm>
            <a:off x="347400" y="1584500"/>
            <a:ext cx="8449200" cy="2769000"/>
          </a:xfrm>
          <a:prstGeom prst="rect">
            <a:avLst/>
          </a:prstGeom>
          <a:solidFill>
            <a:schemeClr val="dk2"/>
          </a:solidFill>
        </p:spPr>
        <p:txBody>
          <a:bodyPr anchorCtr="0" anchor="ctr"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"Karachi"</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"Lahore"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"Peshawar"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numElements</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length</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false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9CDCFE"/>
                </a:solidFill>
                <a:latin typeface="Courier New"/>
                <a:ea typeface="Courier New"/>
                <a:cs typeface="Courier New"/>
                <a:sym typeface="Courier New"/>
              </a:rPr>
              <a:t>numElements</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true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one of the cleanest cities"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break</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false</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not on the list"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3"/>
          <p:cNvSpPr txBox="1"/>
          <p:nvPr>
            <p:ph type="ctrTitle"/>
          </p:nvPr>
        </p:nvSpPr>
        <p:spPr>
          <a:xfrm>
            <a:off x="598100" y="1775227"/>
            <a:ext cx="8222100" cy="130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Nested For Loops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4"/>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Nested For Loops - Example</a:t>
            </a:r>
            <a:endParaRPr sz="2800"/>
          </a:p>
        </p:txBody>
      </p:sp>
      <p:sp>
        <p:nvSpPr>
          <p:cNvPr id="516" name="Google Shape;516;p84"/>
          <p:cNvSpPr txBox="1"/>
          <p:nvPr>
            <p:ph idx="1" type="body"/>
          </p:nvPr>
        </p:nvSpPr>
        <p:spPr>
          <a:xfrm>
            <a:off x="347400" y="1584500"/>
            <a:ext cx="8449200" cy="27690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firstNames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"BlueRay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"Upchuck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"Lojack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"Gizmo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"Do-Rag "</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lastNames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"Zzz"</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"Burp"</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"Dogbone"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"Droop"</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fullNames</a:t>
            </a:r>
            <a:r>
              <a:rPr lang="en"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9CDCFE"/>
                </a:solidFill>
                <a:latin typeface="Courier New"/>
                <a:ea typeface="Courier New"/>
                <a:cs typeface="Courier New"/>
                <a:sym typeface="Courier New"/>
              </a:rPr>
              <a:t>firstNames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length</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 &lt; </a:t>
            </a:r>
            <a:r>
              <a:rPr lang="en" sz="1050">
                <a:solidFill>
                  <a:srgbClr val="9CDCFE"/>
                </a:solidFill>
                <a:latin typeface="Courier New"/>
                <a:ea typeface="Courier New"/>
                <a:cs typeface="Courier New"/>
                <a:sym typeface="Courier New"/>
              </a:rPr>
              <a:t>lastNames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length</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fullNames</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push</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firstNames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lastNames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
        <p:nvSpPr>
          <p:cNvPr id="517" name="Google Shape;517;p84"/>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A nested loop is a loop within a loop.</a:t>
            </a:r>
            <a:endParaRPr sz="1828">
              <a:solidFill>
                <a:schemeClr val="dk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Advanced TypeScript</a:t>
            </a:r>
            <a:endParaRPr sz="2400"/>
          </a:p>
        </p:txBody>
      </p:sp>
      <p:sp>
        <p:nvSpPr>
          <p:cNvPr id="523" name="Google Shape;523;p8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1600"/>
              </a:spcAft>
              <a:buNone/>
            </a:pPr>
            <a:r>
              <a:rPr lang="en" u="sng">
                <a:solidFill>
                  <a:schemeClr val="hlink"/>
                </a:solidFill>
                <a:latin typeface="Lato"/>
                <a:ea typeface="Lato"/>
                <a:cs typeface="Lato"/>
                <a:sym typeface="Lato"/>
                <a:hlinkClick r:id="rId3"/>
              </a:rPr>
              <a:t>https://github.com/panaverse/learn-typescript</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7" name="Shape 527"/>
        <p:cNvGrpSpPr/>
        <p:nvPr/>
      </p:nvGrpSpPr>
      <p:grpSpPr>
        <a:xfrm>
          <a:off x="0" y="0"/>
          <a:ext cx="0" cy="0"/>
          <a:chOff x="0" y="0"/>
          <a:chExt cx="0" cy="0"/>
        </a:xfrm>
      </p:grpSpPr>
      <p:sp>
        <p:nvSpPr>
          <p:cNvPr id="528" name="Google Shape;528;p86"/>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5000">
                <a:solidFill>
                  <a:schemeClr val="dk1"/>
                </a:solidFill>
              </a:rPr>
              <a:t>Thank You</a:t>
            </a:r>
            <a:endParaRPr sz="5000">
              <a:solidFill>
                <a:schemeClr val="dk1"/>
              </a:solidFill>
            </a:endParaRPr>
          </a:p>
          <a:p>
            <a:pPr indent="0" lvl="0" marL="0" rtl="0" algn="ctr">
              <a:spcBef>
                <a:spcPts val="0"/>
              </a:spcBef>
              <a:spcAft>
                <a:spcPts val="0"/>
              </a:spcAft>
              <a:buNone/>
            </a:pPr>
            <a:r>
              <a:t/>
            </a:r>
            <a:endParaRPr sz="5000">
              <a:solidFill>
                <a:schemeClr val="dk1"/>
              </a:solidFill>
            </a:endParaRPr>
          </a:p>
          <a:p>
            <a:pPr indent="0" lvl="0" marL="0" rtl="0" algn="ctr">
              <a:spcBef>
                <a:spcPts val="0"/>
              </a:spcBef>
              <a:spcAft>
                <a:spcPts val="0"/>
              </a:spcAft>
              <a:buNone/>
            </a:pPr>
            <a:r>
              <a:rPr lang="en" sz="2777">
                <a:solidFill>
                  <a:schemeClr val="dk1"/>
                </a:solidFill>
              </a:rPr>
              <a:t>Start Working on Getting Started Exercises with TypeScript and Node.js</a:t>
            </a:r>
            <a:endParaRPr sz="2777">
              <a:solidFill>
                <a:schemeClr val="dk1"/>
              </a:solidFill>
            </a:endParaRPr>
          </a:p>
          <a:p>
            <a:pPr indent="0" lvl="0" marL="0" rtl="0" algn="ctr">
              <a:spcBef>
                <a:spcPts val="0"/>
              </a:spcBef>
              <a:spcAft>
                <a:spcPts val="0"/>
              </a:spcAft>
              <a:buNone/>
            </a:pPr>
            <a:r>
              <a:rPr lang="en" sz="2777" u="sng">
                <a:solidFill>
                  <a:schemeClr val="hlink"/>
                </a:solidFill>
                <a:hlinkClick r:id="rId3"/>
              </a:rPr>
              <a:t>https://github.com/panaverse/typescript-node-projects/blob/main/getting-started-exercises.md</a:t>
            </a:r>
            <a:r>
              <a:rPr lang="en" sz="2777">
                <a:solidFill>
                  <a:schemeClr val="dk1"/>
                </a:solidFill>
              </a:rPr>
              <a:t> </a:t>
            </a:r>
            <a:endParaRPr sz="2777">
              <a:solidFill>
                <a:schemeClr val="dk1"/>
              </a:solidFill>
            </a:endParaRPr>
          </a:p>
          <a:p>
            <a:pPr indent="0" lvl="0" marL="0" rtl="0" algn="ctr">
              <a:spcBef>
                <a:spcPts val="0"/>
              </a:spcBef>
              <a:spcAft>
                <a:spcPts val="0"/>
              </a:spcAft>
              <a:buNone/>
            </a:pPr>
            <a:r>
              <a:t/>
            </a:r>
            <a:endParaRPr sz="2777">
              <a:solidFill>
                <a:schemeClr val="dk1"/>
              </a:solidFill>
            </a:endParaRPr>
          </a:p>
          <a:p>
            <a:pPr indent="0" lvl="0" marL="0" rtl="0" algn="ctr">
              <a:spcBef>
                <a:spcPts val="0"/>
              </a:spcBef>
              <a:spcAft>
                <a:spcPts val="0"/>
              </a:spcAft>
              <a:buNone/>
            </a:pPr>
            <a:r>
              <a:rPr lang="en" sz="1761">
                <a:solidFill>
                  <a:schemeClr val="dk1"/>
                </a:solidFill>
              </a:rPr>
              <a:t>Advanced TypeScript:</a:t>
            </a:r>
            <a:endParaRPr sz="1761">
              <a:solidFill>
                <a:schemeClr val="dk1"/>
              </a:solidFill>
            </a:endParaRPr>
          </a:p>
          <a:p>
            <a:pPr indent="0" lvl="0" marL="0" rtl="0" algn="ctr">
              <a:spcBef>
                <a:spcPts val="0"/>
              </a:spcBef>
              <a:spcAft>
                <a:spcPts val="0"/>
              </a:spcAft>
              <a:buNone/>
            </a:pPr>
            <a:r>
              <a:rPr lang="en" sz="1761" u="sng">
                <a:solidFill>
                  <a:schemeClr val="hlink"/>
                </a:solidFill>
                <a:hlinkClick r:id="rId4"/>
              </a:rPr>
              <a:t>https://github.com/panaverse/learn-typescript</a:t>
            </a:r>
            <a:r>
              <a:rPr lang="en" sz="1761">
                <a:solidFill>
                  <a:schemeClr val="dk1"/>
                </a:solidFill>
              </a:rPr>
              <a:t> </a:t>
            </a:r>
            <a:endParaRPr sz="176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TypeScript Is Fastest-Growing Programming Language</a:t>
            </a:r>
            <a:endParaRPr sz="3600"/>
          </a:p>
          <a:p>
            <a:pPr indent="0" lvl="0" marL="0" rtl="0" algn="l">
              <a:spcBef>
                <a:spcPts val="1600"/>
              </a:spcBef>
              <a:spcAft>
                <a:spcPts val="0"/>
              </a:spcAft>
              <a:buNone/>
            </a:pPr>
            <a:r>
              <a:t/>
            </a:r>
            <a:endParaRPr sz="3600"/>
          </a:p>
          <a:p>
            <a:pPr indent="0" lvl="0" marL="0" rtl="0" algn="l">
              <a:spcBef>
                <a:spcPts val="1600"/>
              </a:spcBef>
              <a:spcAft>
                <a:spcPts val="1600"/>
              </a:spcAft>
              <a:buNone/>
            </a:pPr>
            <a:r>
              <a:t/>
            </a:r>
            <a:endParaRPr sz="3600"/>
          </a:p>
        </p:txBody>
      </p:sp>
      <p:sp>
        <p:nvSpPr>
          <p:cNvPr id="128" name="Google Shape;128;p20"/>
          <p:cNvSpPr txBox="1"/>
          <p:nvPr>
            <p:ph idx="1" type="body"/>
          </p:nvPr>
        </p:nvSpPr>
        <p:spPr>
          <a:xfrm>
            <a:off x="311700" y="1687075"/>
            <a:ext cx="8520600" cy="250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000000"/>
                </a:solidFill>
              </a:rPr>
              <a:t>"TypeScript's share has almost tripled over the course of 6 years, increasing from 12 percent in 2017 to 34 percent in 2022," said the company's </a:t>
            </a:r>
            <a:r>
              <a:rPr b="1" lang="en" sz="2200">
                <a:solidFill>
                  <a:srgbClr val="000000"/>
                </a:solidFill>
              </a:rPr>
              <a:t>State of Developer Ecosystem 2022</a:t>
            </a:r>
            <a:r>
              <a:rPr lang="en" sz="2200">
                <a:solidFill>
                  <a:srgbClr val="000000"/>
                </a:solidFill>
              </a:rPr>
              <a:t>.</a:t>
            </a:r>
            <a:endParaRPr sz="2200">
              <a:solidFill>
                <a:srgbClr val="000000"/>
              </a:solidFill>
            </a:endParaRPr>
          </a:p>
          <a:p>
            <a:pPr indent="0" lvl="0" marL="0" rtl="0" algn="l">
              <a:spcBef>
                <a:spcPts val="1800"/>
              </a:spcBef>
              <a:spcAft>
                <a:spcPts val="1600"/>
              </a:spcAft>
              <a:buNone/>
            </a:pPr>
            <a:r>
              <a:rPr lang="en" sz="2000">
                <a:solidFill>
                  <a:srgbClr val="000000"/>
                </a:solidFill>
              </a:rPr>
              <a:t>TypeScript passed four languages (C, PHP, C# and C++) over the past six years.</a:t>
            </a:r>
            <a:endParaRPr sz="2400">
              <a:solidFill>
                <a:schemeClr val="dk1"/>
              </a:solidFill>
              <a:latin typeface="Lato"/>
              <a:ea typeface="Lato"/>
              <a:cs typeface="Lato"/>
              <a:sym typeface="Lato"/>
            </a:endParaRPr>
          </a:p>
        </p:txBody>
      </p:sp>
      <p:sp>
        <p:nvSpPr>
          <p:cNvPr id="129" name="Google Shape;129;p20"/>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https://redmonk.com/sogrady/2021/08/05/language-rankings-6-21/</a:t>
            </a:r>
            <a:endParaRPr sz="800">
              <a:solidFill>
                <a:schemeClr val="accent4"/>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https://pypl.github.io/PYPL.html</a:t>
            </a:r>
            <a:endParaRPr sz="800">
              <a:solidFill>
                <a:schemeClr val="accent4"/>
              </a:solidFill>
              <a:latin typeface="Roboto"/>
              <a:ea typeface="Roboto"/>
              <a:cs typeface="Roboto"/>
              <a:sym typeface="Roboto"/>
            </a:endParaRPr>
          </a:p>
        </p:txBody>
      </p:sp>
      <p:pic>
        <p:nvPicPr>
          <p:cNvPr id="135" name="Google Shape;135;p21"/>
          <p:cNvPicPr preferRelativeResize="0"/>
          <p:nvPr/>
        </p:nvPicPr>
        <p:blipFill>
          <a:blip r:embed="rId4">
            <a:alphaModFix/>
          </a:blip>
          <a:stretch>
            <a:fillRect/>
          </a:stretch>
        </p:blipFill>
        <p:spPr>
          <a:xfrm>
            <a:off x="474550" y="438325"/>
            <a:ext cx="8096601" cy="401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