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82" r:id="rId10"/>
    <p:sldId id="264" r:id="rId11"/>
    <p:sldId id="277" r:id="rId12"/>
    <p:sldId id="278" r:id="rId13"/>
    <p:sldId id="279" r:id="rId14"/>
    <p:sldId id="280" r:id="rId15"/>
    <p:sldId id="281" r:id="rId16"/>
    <p:sldId id="273" r:id="rId17"/>
    <p:sldId id="275" r:id="rId18"/>
    <p:sldId id="27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16CAF-1D24-4A90-8780-4A70DE575A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8766B-2CBB-4BD4-BC45-08FC2705FE56}">
      <dgm:prSet/>
      <dgm:spPr/>
      <dgm:t>
        <a:bodyPr/>
        <a:lstStyle/>
        <a:p>
          <a:r>
            <a:rPr lang="en-US"/>
            <a:t>Objective: Classify images into 5 categories: F, H, Sad, S, N</a:t>
          </a:r>
        </a:p>
      </dgm:t>
    </dgm:pt>
    <dgm:pt modelId="{7691055A-9388-470B-91BF-77F09CE6F636}" type="parTrans" cxnId="{7D65E052-111C-44E5-8D84-019F3EEC81CA}">
      <dgm:prSet/>
      <dgm:spPr/>
      <dgm:t>
        <a:bodyPr/>
        <a:lstStyle/>
        <a:p>
          <a:endParaRPr lang="en-US"/>
        </a:p>
      </dgm:t>
    </dgm:pt>
    <dgm:pt modelId="{885E4FE9-3AE3-4CA1-B168-41AFA7FEFB5A}" type="sibTrans" cxnId="{7D65E052-111C-44E5-8D84-019F3EEC81CA}">
      <dgm:prSet/>
      <dgm:spPr/>
      <dgm:t>
        <a:bodyPr/>
        <a:lstStyle/>
        <a:p>
          <a:endParaRPr lang="en-US"/>
        </a:p>
      </dgm:t>
    </dgm:pt>
    <dgm:pt modelId="{74D01F10-5E2C-4E6E-A0F7-D7DBA2707189}">
      <dgm:prSet/>
      <dgm:spPr/>
      <dgm:t>
        <a:bodyPr/>
        <a:lstStyle/>
        <a:p>
          <a:r>
            <a:rPr lang="en-US"/>
            <a:t>Model: Pretrained MobileViT-Small (from TIMM library)</a:t>
          </a:r>
        </a:p>
      </dgm:t>
    </dgm:pt>
    <dgm:pt modelId="{2D1BF785-F6E8-43BA-ABD5-5DE80B490F1F}" type="parTrans" cxnId="{6D0BEDA5-9CB1-48B5-A967-EAA121D01C81}">
      <dgm:prSet/>
      <dgm:spPr/>
      <dgm:t>
        <a:bodyPr/>
        <a:lstStyle/>
        <a:p>
          <a:endParaRPr lang="en-US"/>
        </a:p>
      </dgm:t>
    </dgm:pt>
    <dgm:pt modelId="{F0CC38B3-EF7A-4AC2-8084-050285A4C65E}" type="sibTrans" cxnId="{6D0BEDA5-9CB1-48B5-A967-EAA121D01C81}">
      <dgm:prSet/>
      <dgm:spPr/>
      <dgm:t>
        <a:bodyPr/>
        <a:lstStyle/>
        <a:p>
          <a:endParaRPr lang="en-US"/>
        </a:p>
      </dgm:t>
    </dgm:pt>
    <dgm:pt modelId="{FFA23FAF-FD6C-42E6-8E72-E6214BD19F3F}">
      <dgm:prSet/>
      <dgm:spPr/>
      <dgm:t>
        <a:bodyPr/>
        <a:lstStyle/>
        <a:p>
          <a:r>
            <a:rPr lang="en-US"/>
            <a:t>Dataset: Custom dataset in .pt format with preprocessed tensors</a:t>
          </a:r>
        </a:p>
      </dgm:t>
    </dgm:pt>
    <dgm:pt modelId="{8C85DD83-5DA1-40E3-B09A-79769F17AA47}" type="parTrans" cxnId="{33F43204-425E-4EB4-B766-FDF50D8E2B29}">
      <dgm:prSet/>
      <dgm:spPr/>
      <dgm:t>
        <a:bodyPr/>
        <a:lstStyle/>
        <a:p>
          <a:endParaRPr lang="en-US"/>
        </a:p>
      </dgm:t>
    </dgm:pt>
    <dgm:pt modelId="{27FBF452-6293-4629-9424-23E5BB306B4F}" type="sibTrans" cxnId="{33F43204-425E-4EB4-B766-FDF50D8E2B29}">
      <dgm:prSet/>
      <dgm:spPr/>
      <dgm:t>
        <a:bodyPr/>
        <a:lstStyle/>
        <a:p>
          <a:endParaRPr lang="en-US"/>
        </a:p>
      </dgm:t>
    </dgm:pt>
    <dgm:pt modelId="{4BCEC2E2-F51C-4187-92C7-1498352A5BB5}">
      <dgm:prSet/>
      <dgm:spPr/>
      <dgm:t>
        <a:bodyPr/>
        <a:lstStyle/>
        <a:p>
          <a:r>
            <a:rPr lang="en-US" dirty="0"/>
            <a:t>Framework: </a:t>
          </a:r>
          <a:r>
            <a:rPr lang="en-US" dirty="0" err="1"/>
            <a:t>PyTorch</a:t>
          </a:r>
          <a:r>
            <a:rPr lang="en-US" dirty="0"/>
            <a:t> with </a:t>
          </a:r>
          <a:r>
            <a:rPr lang="en-US" dirty="0" err="1"/>
            <a:t>DataLoaders</a:t>
          </a:r>
          <a:r>
            <a:rPr lang="en-US" dirty="0"/>
            <a:t>, Augmentations, Custom Training Loop</a:t>
          </a:r>
        </a:p>
      </dgm:t>
    </dgm:pt>
    <dgm:pt modelId="{7ACA5258-85B0-4F94-85D6-857EF5AE7C5E}" type="parTrans" cxnId="{FDBEC46F-3B2D-40D7-A8E3-E1D54E6DD058}">
      <dgm:prSet/>
      <dgm:spPr/>
      <dgm:t>
        <a:bodyPr/>
        <a:lstStyle/>
        <a:p>
          <a:endParaRPr lang="en-US"/>
        </a:p>
      </dgm:t>
    </dgm:pt>
    <dgm:pt modelId="{0BBAD0A9-E803-4716-83E1-FCA92E6F3962}" type="sibTrans" cxnId="{FDBEC46F-3B2D-40D7-A8E3-E1D54E6DD058}">
      <dgm:prSet/>
      <dgm:spPr/>
      <dgm:t>
        <a:bodyPr/>
        <a:lstStyle/>
        <a:p>
          <a:endParaRPr lang="en-US"/>
        </a:p>
      </dgm:t>
    </dgm:pt>
    <dgm:pt modelId="{706D0E34-12EE-4E4A-89E0-B391207B2E77}" type="pres">
      <dgm:prSet presAssocID="{04216CAF-1D24-4A90-8780-4A70DE575A52}" presName="root" presStyleCnt="0">
        <dgm:presLayoutVars>
          <dgm:dir/>
          <dgm:resizeHandles val="exact"/>
        </dgm:presLayoutVars>
      </dgm:prSet>
      <dgm:spPr/>
    </dgm:pt>
    <dgm:pt modelId="{9F120183-A94E-40B0-AB7B-F97EC1B31EE5}" type="pres">
      <dgm:prSet presAssocID="{4C38766B-2CBB-4BD4-BC45-08FC2705FE56}" presName="compNode" presStyleCnt="0"/>
      <dgm:spPr/>
    </dgm:pt>
    <dgm:pt modelId="{A29D5DF8-9D8F-43B9-BE3D-C0FBADE796DA}" type="pres">
      <dgm:prSet presAssocID="{4C38766B-2CBB-4BD4-BC45-08FC2705FE56}" presName="bgRect" presStyleLbl="bgShp" presStyleIdx="0" presStyleCnt="4"/>
      <dgm:spPr/>
    </dgm:pt>
    <dgm:pt modelId="{30FDF5DF-4BF7-4E4A-8016-5D2EAFB9A110}" type="pres">
      <dgm:prSet presAssocID="{4C38766B-2CBB-4BD4-BC45-08FC2705FE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E849C0A1-8274-4B17-8A3A-5C676407316A}" type="pres">
      <dgm:prSet presAssocID="{4C38766B-2CBB-4BD4-BC45-08FC2705FE56}" presName="spaceRect" presStyleCnt="0"/>
      <dgm:spPr/>
    </dgm:pt>
    <dgm:pt modelId="{108EDD1B-16E8-4E6A-BD87-2A9DAE8F066D}" type="pres">
      <dgm:prSet presAssocID="{4C38766B-2CBB-4BD4-BC45-08FC2705FE56}" presName="parTx" presStyleLbl="revTx" presStyleIdx="0" presStyleCnt="4">
        <dgm:presLayoutVars>
          <dgm:chMax val="0"/>
          <dgm:chPref val="0"/>
        </dgm:presLayoutVars>
      </dgm:prSet>
      <dgm:spPr/>
    </dgm:pt>
    <dgm:pt modelId="{91BBBD25-DE6D-4B36-9C5B-1DD64FFD16CE}" type="pres">
      <dgm:prSet presAssocID="{885E4FE9-3AE3-4CA1-B168-41AFA7FEFB5A}" presName="sibTrans" presStyleCnt="0"/>
      <dgm:spPr/>
    </dgm:pt>
    <dgm:pt modelId="{A9EA17B5-7D16-43DA-8D1C-EB465F2A0220}" type="pres">
      <dgm:prSet presAssocID="{74D01F10-5E2C-4E6E-A0F7-D7DBA2707189}" presName="compNode" presStyleCnt="0"/>
      <dgm:spPr/>
    </dgm:pt>
    <dgm:pt modelId="{6D5B3DCB-06B1-4956-9E9D-6E8B842899B6}" type="pres">
      <dgm:prSet presAssocID="{74D01F10-5E2C-4E6E-A0F7-D7DBA2707189}" presName="bgRect" presStyleLbl="bgShp" presStyleIdx="1" presStyleCnt="4"/>
      <dgm:spPr/>
    </dgm:pt>
    <dgm:pt modelId="{98E2CAED-0EBA-43A8-AC77-75462EAE6F81}" type="pres">
      <dgm:prSet presAssocID="{74D01F10-5E2C-4E6E-A0F7-D7DBA27071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FEA683A-B1DD-4CA5-A474-A79E2A9D3397}" type="pres">
      <dgm:prSet presAssocID="{74D01F10-5E2C-4E6E-A0F7-D7DBA2707189}" presName="spaceRect" presStyleCnt="0"/>
      <dgm:spPr/>
    </dgm:pt>
    <dgm:pt modelId="{74F89B1C-8BDC-4340-A7C2-585C172D62B1}" type="pres">
      <dgm:prSet presAssocID="{74D01F10-5E2C-4E6E-A0F7-D7DBA2707189}" presName="parTx" presStyleLbl="revTx" presStyleIdx="1" presStyleCnt="4">
        <dgm:presLayoutVars>
          <dgm:chMax val="0"/>
          <dgm:chPref val="0"/>
        </dgm:presLayoutVars>
      </dgm:prSet>
      <dgm:spPr/>
    </dgm:pt>
    <dgm:pt modelId="{6E00AEF4-9B45-4EBB-BF43-1B2049B150FF}" type="pres">
      <dgm:prSet presAssocID="{F0CC38B3-EF7A-4AC2-8084-050285A4C65E}" presName="sibTrans" presStyleCnt="0"/>
      <dgm:spPr/>
    </dgm:pt>
    <dgm:pt modelId="{42F2A605-DDF5-4387-9059-5A5E3B80812F}" type="pres">
      <dgm:prSet presAssocID="{FFA23FAF-FD6C-42E6-8E72-E6214BD19F3F}" presName="compNode" presStyleCnt="0"/>
      <dgm:spPr/>
    </dgm:pt>
    <dgm:pt modelId="{47617C1A-7EE9-4EB6-AFDA-AB72E3FDCC01}" type="pres">
      <dgm:prSet presAssocID="{FFA23FAF-FD6C-42E6-8E72-E6214BD19F3F}" presName="bgRect" presStyleLbl="bgShp" presStyleIdx="2" presStyleCnt="4"/>
      <dgm:spPr/>
    </dgm:pt>
    <dgm:pt modelId="{8F81CD01-2DF4-4301-BB9E-7089E662B7F7}" type="pres">
      <dgm:prSet presAssocID="{FFA23FAF-FD6C-42E6-8E72-E6214BD19F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971C289-F957-44B9-9AA0-EC6915CFE6D6}" type="pres">
      <dgm:prSet presAssocID="{FFA23FAF-FD6C-42E6-8E72-E6214BD19F3F}" presName="spaceRect" presStyleCnt="0"/>
      <dgm:spPr/>
    </dgm:pt>
    <dgm:pt modelId="{CE86E26B-8CD9-4C55-A5C3-B18D23E605E0}" type="pres">
      <dgm:prSet presAssocID="{FFA23FAF-FD6C-42E6-8E72-E6214BD19F3F}" presName="parTx" presStyleLbl="revTx" presStyleIdx="2" presStyleCnt="4">
        <dgm:presLayoutVars>
          <dgm:chMax val="0"/>
          <dgm:chPref val="0"/>
        </dgm:presLayoutVars>
      </dgm:prSet>
      <dgm:spPr/>
    </dgm:pt>
    <dgm:pt modelId="{741EE58F-0CB9-4172-B02D-FF1B23166B1A}" type="pres">
      <dgm:prSet presAssocID="{27FBF452-6293-4629-9424-23E5BB306B4F}" presName="sibTrans" presStyleCnt="0"/>
      <dgm:spPr/>
    </dgm:pt>
    <dgm:pt modelId="{21CBC1CC-125C-4A80-A541-468FC54A5652}" type="pres">
      <dgm:prSet presAssocID="{4BCEC2E2-F51C-4187-92C7-1498352A5BB5}" presName="compNode" presStyleCnt="0"/>
      <dgm:spPr/>
    </dgm:pt>
    <dgm:pt modelId="{6D8D722F-BB5C-44EA-A860-94C10F2A4491}" type="pres">
      <dgm:prSet presAssocID="{4BCEC2E2-F51C-4187-92C7-1498352A5BB5}" presName="bgRect" presStyleLbl="bgShp" presStyleIdx="3" presStyleCnt="4"/>
      <dgm:spPr/>
    </dgm:pt>
    <dgm:pt modelId="{A17E5070-C69F-45A1-B247-3FE03C86196F}" type="pres">
      <dgm:prSet presAssocID="{4BCEC2E2-F51C-4187-92C7-1498352A5B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B41B1C9-BA2B-4D02-A581-0FF4155F656D}" type="pres">
      <dgm:prSet presAssocID="{4BCEC2E2-F51C-4187-92C7-1498352A5BB5}" presName="spaceRect" presStyleCnt="0"/>
      <dgm:spPr/>
    </dgm:pt>
    <dgm:pt modelId="{BDBE612F-6787-453C-BD54-EB75EDE007F8}" type="pres">
      <dgm:prSet presAssocID="{4BCEC2E2-F51C-4187-92C7-1498352A5B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F43204-425E-4EB4-B766-FDF50D8E2B29}" srcId="{04216CAF-1D24-4A90-8780-4A70DE575A52}" destId="{FFA23FAF-FD6C-42E6-8E72-E6214BD19F3F}" srcOrd="2" destOrd="0" parTransId="{8C85DD83-5DA1-40E3-B09A-79769F17AA47}" sibTransId="{27FBF452-6293-4629-9424-23E5BB306B4F}"/>
    <dgm:cxn modelId="{B127A80C-7694-4BC9-9D0C-B4B1DFCD1302}" type="presOf" srcId="{4BCEC2E2-F51C-4187-92C7-1498352A5BB5}" destId="{BDBE612F-6787-453C-BD54-EB75EDE007F8}" srcOrd="0" destOrd="0" presId="urn:microsoft.com/office/officeart/2018/2/layout/IconVerticalSolidList"/>
    <dgm:cxn modelId="{D88C3E34-46D9-4BB5-8114-10D9F581265C}" type="presOf" srcId="{04216CAF-1D24-4A90-8780-4A70DE575A52}" destId="{706D0E34-12EE-4E4A-89E0-B391207B2E77}" srcOrd="0" destOrd="0" presId="urn:microsoft.com/office/officeart/2018/2/layout/IconVerticalSolidList"/>
    <dgm:cxn modelId="{FDBEC46F-3B2D-40D7-A8E3-E1D54E6DD058}" srcId="{04216CAF-1D24-4A90-8780-4A70DE575A52}" destId="{4BCEC2E2-F51C-4187-92C7-1498352A5BB5}" srcOrd="3" destOrd="0" parTransId="{7ACA5258-85B0-4F94-85D6-857EF5AE7C5E}" sibTransId="{0BBAD0A9-E803-4716-83E1-FCA92E6F3962}"/>
    <dgm:cxn modelId="{7D65E052-111C-44E5-8D84-019F3EEC81CA}" srcId="{04216CAF-1D24-4A90-8780-4A70DE575A52}" destId="{4C38766B-2CBB-4BD4-BC45-08FC2705FE56}" srcOrd="0" destOrd="0" parTransId="{7691055A-9388-470B-91BF-77F09CE6F636}" sibTransId="{885E4FE9-3AE3-4CA1-B168-41AFA7FEFB5A}"/>
    <dgm:cxn modelId="{48FD8BA0-1D20-42B8-BD33-80AEBCE62F72}" type="presOf" srcId="{FFA23FAF-FD6C-42E6-8E72-E6214BD19F3F}" destId="{CE86E26B-8CD9-4C55-A5C3-B18D23E605E0}" srcOrd="0" destOrd="0" presId="urn:microsoft.com/office/officeart/2018/2/layout/IconVerticalSolidList"/>
    <dgm:cxn modelId="{6D0BEDA5-9CB1-48B5-A967-EAA121D01C81}" srcId="{04216CAF-1D24-4A90-8780-4A70DE575A52}" destId="{74D01F10-5E2C-4E6E-A0F7-D7DBA2707189}" srcOrd="1" destOrd="0" parTransId="{2D1BF785-F6E8-43BA-ABD5-5DE80B490F1F}" sibTransId="{F0CC38B3-EF7A-4AC2-8084-050285A4C65E}"/>
    <dgm:cxn modelId="{A893DFDF-8105-4575-A2AA-4E952F471CA6}" type="presOf" srcId="{74D01F10-5E2C-4E6E-A0F7-D7DBA2707189}" destId="{74F89B1C-8BDC-4340-A7C2-585C172D62B1}" srcOrd="0" destOrd="0" presId="urn:microsoft.com/office/officeart/2018/2/layout/IconVerticalSolidList"/>
    <dgm:cxn modelId="{3CCBC0E0-30D5-439E-8781-443614456F80}" type="presOf" srcId="{4C38766B-2CBB-4BD4-BC45-08FC2705FE56}" destId="{108EDD1B-16E8-4E6A-BD87-2A9DAE8F066D}" srcOrd="0" destOrd="0" presId="urn:microsoft.com/office/officeart/2018/2/layout/IconVerticalSolidList"/>
    <dgm:cxn modelId="{7E10F413-ECE8-4E58-9E5E-175D4B2F5893}" type="presParOf" srcId="{706D0E34-12EE-4E4A-89E0-B391207B2E77}" destId="{9F120183-A94E-40B0-AB7B-F97EC1B31EE5}" srcOrd="0" destOrd="0" presId="urn:microsoft.com/office/officeart/2018/2/layout/IconVerticalSolidList"/>
    <dgm:cxn modelId="{61BC1F08-529C-46EC-AC8A-ACF64E85B1AB}" type="presParOf" srcId="{9F120183-A94E-40B0-AB7B-F97EC1B31EE5}" destId="{A29D5DF8-9D8F-43B9-BE3D-C0FBADE796DA}" srcOrd="0" destOrd="0" presId="urn:microsoft.com/office/officeart/2018/2/layout/IconVerticalSolidList"/>
    <dgm:cxn modelId="{A6E20CDE-30A9-4439-A888-48F33AAE8DCD}" type="presParOf" srcId="{9F120183-A94E-40B0-AB7B-F97EC1B31EE5}" destId="{30FDF5DF-4BF7-4E4A-8016-5D2EAFB9A110}" srcOrd="1" destOrd="0" presId="urn:microsoft.com/office/officeart/2018/2/layout/IconVerticalSolidList"/>
    <dgm:cxn modelId="{FF5D7E9C-6DB3-4ADC-A12A-E5858B7C9F46}" type="presParOf" srcId="{9F120183-A94E-40B0-AB7B-F97EC1B31EE5}" destId="{E849C0A1-8274-4B17-8A3A-5C676407316A}" srcOrd="2" destOrd="0" presId="urn:microsoft.com/office/officeart/2018/2/layout/IconVerticalSolidList"/>
    <dgm:cxn modelId="{65365B1F-D6F9-4838-92F6-5A1087310F7C}" type="presParOf" srcId="{9F120183-A94E-40B0-AB7B-F97EC1B31EE5}" destId="{108EDD1B-16E8-4E6A-BD87-2A9DAE8F066D}" srcOrd="3" destOrd="0" presId="urn:microsoft.com/office/officeart/2018/2/layout/IconVerticalSolidList"/>
    <dgm:cxn modelId="{2B702E02-C280-4DC8-8181-F2E3319DC23C}" type="presParOf" srcId="{706D0E34-12EE-4E4A-89E0-B391207B2E77}" destId="{91BBBD25-DE6D-4B36-9C5B-1DD64FFD16CE}" srcOrd="1" destOrd="0" presId="urn:microsoft.com/office/officeart/2018/2/layout/IconVerticalSolidList"/>
    <dgm:cxn modelId="{59E546FB-85ED-4820-A4C3-A540A9D69BCF}" type="presParOf" srcId="{706D0E34-12EE-4E4A-89E0-B391207B2E77}" destId="{A9EA17B5-7D16-43DA-8D1C-EB465F2A0220}" srcOrd="2" destOrd="0" presId="urn:microsoft.com/office/officeart/2018/2/layout/IconVerticalSolidList"/>
    <dgm:cxn modelId="{67453B49-151B-43F0-A24E-79137DB66CB2}" type="presParOf" srcId="{A9EA17B5-7D16-43DA-8D1C-EB465F2A0220}" destId="{6D5B3DCB-06B1-4956-9E9D-6E8B842899B6}" srcOrd="0" destOrd="0" presId="urn:microsoft.com/office/officeart/2018/2/layout/IconVerticalSolidList"/>
    <dgm:cxn modelId="{4F352C28-C3BB-48D2-9D78-25A9B4CEE3C5}" type="presParOf" srcId="{A9EA17B5-7D16-43DA-8D1C-EB465F2A0220}" destId="{98E2CAED-0EBA-43A8-AC77-75462EAE6F81}" srcOrd="1" destOrd="0" presId="urn:microsoft.com/office/officeart/2018/2/layout/IconVerticalSolidList"/>
    <dgm:cxn modelId="{55185067-B9B7-4D5A-8E09-F66421480E21}" type="presParOf" srcId="{A9EA17B5-7D16-43DA-8D1C-EB465F2A0220}" destId="{AFEA683A-B1DD-4CA5-A474-A79E2A9D3397}" srcOrd="2" destOrd="0" presId="urn:microsoft.com/office/officeart/2018/2/layout/IconVerticalSolidList"/>
    <dgm:cxn modelId="{C5C30B9A-FF5E-4230-B587-76B4162FF9E9}" type="presParOf" srcId="{A9EA17B5-7D16-43DA-8D1C-EB465F2A0220}" destId="{74F89B1C-8BDC-4340-A7C2-585C172D62B1}" srcOrd="3" destOrd="0" presId="urn:microsoft.com/office/officeart/2018/2/layout/IconVerticalSolidList"/>
    <dgm:cxn modelId="{DF756C37-A7BC-4786-9382-19B43429F56D}" type="presParOf" srcId="{706D0E34-12EE-4E4A-89E0-B391207B2E77}" destId="{6E00AEF4-9B45-4EBB-BF43-1B2049B150FF}" srcOrd="3" destOrd="0" presId="urn:microsoft.com/office/officeart/2018/2/layout/IconVerticalSolidList"/>
    <dgm:cxn modelId="{FC329AAF-686F-4688-B6C1-45BC190CB791}" type="presParOf" srcId="{706D0E34-12EE-4E4A-89E0-B391207B2E77}" destId="{42F2A605-DDF5-4387-9059-5A5E3B80812F}" srcOrd="4" destOrd="0" presId="urn:microsoft.com/office/officeart/2018/2/layout/IconVerticalSolidList"/>
    <dgm:cxn modelId="{DA431337-ACAB-4D50-A547-979BE02D9735}" type="presParOf" srcId="{42F2A605-DDF5-4387-9059-5A5E3B80812F}" destId="{47617C1A-7EE9-4EB6-AFDA-AB72E3FDCC01}" srcOrd="0" destOrd="0" presId="urn:microsoft.com/office/officeart/2018/2/layout/IconVerticalSolidList"/>
    <dgm:cxn modelId="{21098521-650E-44ED-93B9-7A107BF32DC6}" type="presParOf" srcId="{42F2A605-DDF5-4387-9059-5A5E3B80812F}" destId="{8F81CD01-2DF4-4301-BB9E-7089E662B7F7}" srcOrd="1" destOrd="0" presId="urn:microsoft.com/office/officeart/2018/2/layout/IconVerticalSolidList"/>
    <dgm:cxn modelId="{F973179C-B8DC-40A2-BFC9-0141B0F42513}" type="presParOf" srcId="{42F2A605-DDF5-4387-9059-5A5E3B80812F}" destId="{3971C289-F957-44B9-9AA0-EC6915CFE6D6}" srcOrd="2" destOrd="0" presId="urn:microsoft.com/office/officeart/2018/2/layout/IconVerticalSolidList"/>
    <dgm:cxn modelId="{C70A2127-CC24-42E2-B75D-D5FE6AC462DB}" type="presParOf" srcId="{42F2A605-DDF5-4387-9059-5A5E3B80812F}" destId="{CE86E26B-8CD9-4C55-A5C3-B18D23E605E0}" srcOrd="3" destOrd="0" presId="urn:microsoft.com/office/officeart/2018/2/layout/IconVerticalSolidList"/>
    <dgm:cxn modelId="{8C4148D6-8731-44C8-BDFE-BC761C9E4ACF}" type="presParOf" srcId="{706D0E34-12EE-4E4A-89E0-B391207B2E77}" destId="{741EE58F-0CB9-4172-B02D-FF1B23166B1A}" srcOrd="5" destOrd="0" presId="urn:microsoft.com/office/officeart/2018/2/layout/IconVerticalSolidList"/>
    <dgm:cxn modelId="{81E0B46E-4013-4D62-9501-C5EA3F6C5FA5}" type="presParOf" srcId="{706D0E34-12EE-4E4A-89E0-B391207B2E77}" destId="{21CBC1CC-125C-4A80-A541-468FC54A5652}" srcOrd="6" destOrd="0" presId="urn:microsoft.com/office/officeart/2018/2/layout/IconVerticalSolidList"/>
    <dgm:cxn modelId="{E1F3777C-08B6-48BA-949D-9E6BB5CF7A5D}" type="presParOf" srcId="{21CBC1CC-125C-4A80-A541-468FC54A5652}" destId="{6D8D722F-BB5C-44EA-A860-94C10F2A4491}" srcOrd="0" destOrd="0" presId="urn:microsoft.com/office/officeart/2018/2/layout/IconVerticalSolidList"/>
    <dgm:cxn modelId="{5A4CB963-36DB-4B60-8DFA-BD28DB09FDF6}" type="presParOf" srcId="{21CBC1CC-125C-4A80-A541-468FC54A5652}" destId="{A17E5070-C69F-45A1-B247-3FE03C86196F}" srcOrd="1" destOrd="0" presId="urn:microsoft.com/office/officeart/2018/2/layout/IconVerticalSolidList"/>
    <dgm:cxn modelId="{81A238A0-C748-4CC8-8F4B-BF4340219317}" type="presParOf" srcId="{21CBC1CC-125C-4A80-A541-468FC54A5652}" destId="{1B41B1C9-BA2B-4D02-A581-0FF4155F656D}" srcOrd="2" destOrd="0" presId="urn:microsoft.com/office/officeart/2018/2/layout/IconVerticalSolidList"/>
    <dgm:cxn modelId="{BA489DDE-504E-4CE0-AC42-6B1D15FBB61A}" type="presParOf" srcId="{21CBC1CC-125C-4A80-A541-468FC54A5652}" destId="{BDBE612F-6787-453C-BD54-EB75EDE007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64A332-74CB-4111-9145-E1421C7F923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2BE321-555D-4B92-983E-FD4DEB973D7A}">
      <dgm:prSet/>
      <dgm:spPr/>
      <dgm:t>
        <a:bodyPr/>
        <a:lstStyle/>
        <a:p>
          <a:r>
            <a:rPr lang="en-US" b="1" dirty="0"/>
            <a:t>Hybrid Fine-Tuning Strategy:</a:t>
          </a:r>
          <a:r>
            <a:rPr lang="en-US" dirty="0"/>
            <a:t> Use Differential Learning rates for different Layers</a:t>
          </a:r>
        </a:p>
      </dgm:t>
    </dgm:pt>
    <dgm:pt modelId="{B85D834B-40CC-46BF-B0D4-A5DA858D0605}" type="parTrans" cxnId="{DBEC9473-7F44-42B9-B51B-7F80284304FD}">
      <dgm:prSet/>
      <dgm:spPr/>
      <dgm:t>
        <a:bodyPr/>
        <a:lstStyle/>
        <a:p>
          <a:endParaRPr lang="en-US"/>
        </a:p>
      </dgm:t>
    </dgm:pt>
    <dgm:pt modelId="{D0F29F4F-4D80-4272-A0F1-84C41D8EBF64}" type="sibTrans" cxnId="{DBEC9473-7F44-42B9-B51B-7F80284304FD}">
      <dgm:prSet/>
      <dgm:spPr/>
      <dgm:t>
        <a:bodyPr/>
        <a:lstStyle/>
        <a:p>
          <a:endParaRPr lang="en-US"/>
        </a:p>
      </dgm:t>
    </dgm:pt>
    <dgm:pt modelId="{56714C67-BD6D-4FDE-BBFB-FA186DE157CC}">
      <dgm:prSet/>
      <dgm:spPr/>
      <dgm:t>
        <a:bodyPr/>
        <a:lstStyle/>
        <a:p>
          <a:r>
            <a:rPr lang="en-US" b="1" dirty="0"/>
            <a:t>CNN-Style with Transformer Awareness:</a:t>
          </a:r>
          <a:r>
            <a:rPr lang="en-US" dirty="0"/>
            <a:t> Add different optimizers and schedulers, Augmented regularization via Dropout, LR scheduling, label smoothing</a:t>
          </a:r>
        </a:p>
      </dgm:t>
    </dgm:pt>
    <dgm:pt modelId="{B531159F-719D-4B2D-91E1-FF67E7CC1FBC}" type="parTrans" cxnId="{4CF50352-6251-4BC3-9672-C26ACCA19867}">
      <dgm:prSet/>
      <dgm:spPr/>
      <dgm:t>
        <a:bodyPr/>
        <a:lstStyle/>
        <a:p>
          <a:endParaRPr lang="en-US"/>
        </a:p>
      </dgm:t>
    </dgm:pt>
    <dgm:pt modelId="{D54472C5-8DAC-468F-B9E9-E9ECF2DDF4E0}" type="sibTrans" cxnId="{4CF50352-6251-4BC3-9672-C26ACCA19867}">
      <dgm:prSet/>
      <dgm:spPr/>
      <dgm:t>
        <a:bodyPr/>
        <a:lstStyle/>
        <a:p>
          <a:endParaRPr lang="en-US"/>
        </a:p>
      </dgm:t>
    </dgm:pt>
    <dgm:pt modelId="{36E0F21A-CAED-42A1-B7F0-346A3EBBF152}">
      <dgm:prSet/>
      <dgm:spPr/>
      <dgm:t>
        <a:bodyPr/>
        <a:lstStyle/>
        <a:p>
          <a:r>
            <a:rPr lang="en-US" b="1" dirty="0" err="1"/>
            <a:t>ViT</a:t>
          </a:r>
          <a:r>
            <a:rPr lang="en-US" b="1" dirty="0"/>
            <a:t>-Style with Parameter Efficiency:</a:t>
          </a:r>
          <a:r>
            <a:rPr lang="en-US" dirty="0"/>
            <a:t> Adding small trainable modules between transformer layers allows efficient adaptation/ Modify the head</a:t>
          </a:r>
        </a:p>
      </dgm:t>
    </dgm:pt>
    <dgm:pt modelId="{34084B88-9A0D-4A15-B17D-691717BCA4CA}" type="parTrans" cxnId="{2D18EBC3-24B7-448F-A749-2E81D8F4D4F2}">
      <dgm:prSet/>
      <dgm:spPr/>
      <dgm:t>
        <a:bodyPr/>
        <a:lstStyle/>
        <a:p>
          <a:endParaRPr lang="en-US"/>
        </a:p>
      </dgm:t>
    </dgm:pt>
    <dgm:pt modelId="{72EADDB3-BCF5-4A51-98C6-93684EBD34C0}" type="sibTrans" cxnId="{2D18EBC3-24B7-448F-A749-2E81D8F4D4F2}">
      <dgm:prSet/>
      <dgm:spPr/>
      <dgm:t>
        <a:bodyPr/>
        <a:lstStyle/>
        <a:p>
          <a:endParaRPr lang="en-US"/>
        </a:p>
      </dgm:t>
    </dgm:pt>
    <dgm:pt modelId="{ADD5882A-2CA1-4642-9EC9-8633398E861C}">
      <dgm:prSet/>
      <dgm:spPr/>
      <dgm:t>
        <a:bodyPr/>
        <a:lstStyle/>
        <a:p>
          <a:r>
            <a:rPr lang="en-US" b="1" dirty="0"/>
            <a:t>Linear Probing:</a:t>
          </a:r>
          <a:r>
            <a:rPr lang="en-US" dirty="0"/>
            <a:t> Train only the new head.</a:t>
          </a:r>
        </a:p>
      </dgm:t>
    </dgm:pt>
    <dgm:pt modelId="{DBEF7D0E-B235-48C7-92F2-6AD008D69B5A}" type="parTrans" cxnId="{AEB5095F-098D-4019-8521-FF1D115A83A4}">
      <dgm:prSet/>
      <dgm:spPr/>
      <dgm:t>
        <a:bodyPr/>
        <a:lstStyle/>
        <a:p>
          <a:endParaRPr lang="en-US"/>
        </a:p>
      </dgm:t>
    </dgm:pt>
    <dgm:pt modelId="{DE7BB089-117D-4607-A260-7B82D6C9DB9B}" type="sibTrans" cxnId="{AEB5095F-098D-4019-8521-FF1D115A83A4}">
      <dgm:prSet/>
      <dgm:spPr/>
      <dgm:t>
        <a:bodyPr/>
        <a:lstStyle/>
        <a:p>
          <a:endParaRPr lang="en-US"/>
        </a:p>
      </dgm:t>
    </dgm:pt>
    <dgm:pt modelId="{2A3C0EF7-3285-45EA-BD84-DA936987F5B9}">
      <dgm:prSet/>
      <dgm:spPr/>
      <dgm:t>
        <a:bodyPr/>
        <a:lstStyle/>
        <a:p>
          <a:r>
            <a:rPr lang="en-US" b="1" dirty="0"/>
            <a:t>Gradual Unfreezing: </a:t>
          </a:r>
          <a:r>
            <a:rPr lang="en-US" b="0" dirty="0"/>
            <a:t>Gradually unfreeze layers</a:t>
          </a:r>
        </a:p>
      </dgm:t>
    </dgm:pt>
    <dgm:pt modelId="{34C5105B-FF75-4819-923B-8EB7DEA15DDB}" type="parTrans" cxnId="{EC3F33B0-FC61-4E66-9C8D-35FB698337D6}">
      <dgm:prSet/>
      <dgm:spPr/>
      <dgm:t>
        <a:bodyPr/>
        <a:lstStyle/>
        <a:p>
          <a:endParaRPr lang="en-US"/>
        </a:p>
      </dgm:t>
    </dgm:pt>
    <dgm:pt modelId="{3A078B14-8160-47C4-A921-5E61894C4CAA}" type="sibTrans" cxnId="{EC3F33B0-FC61-4E66-9C8D-35FB698337D6}">
      <dgm:prSet/>
      <dgm:spPr/>
      <dgm:t>
        <a:bodyPr/>
        <a:lstStyle/>
        <a:p>
          <a:endParaRPr lang="en-US"/>
        </a:p>
      </dgm:t>
    </dgm:pt>
    <dgm:pt modelId="{389D4949-A950-4ACC-864A-A47A6990BF78}" type="pres">
      <dgm:prSet presAssocID="{9E64A332-74CB-4111-9145-E1421C7F9233}" presName="vert0" presStyleCnt="0">
        <dgm:presLayoutVars>
          <dgm:dir/>
          <dgm:animOne val="branch"/>
          <dgm:animLvl val="lvl"/>
        </dgm:presLayoutVars>
      </dgm:prSet>
      <dgm:spPr/>
    </dgm:pt>
    <dgm:pt modelId="{F5B527B3-D64C-4C4E-8E67-133AC2F779FE}" type="pres">
      <dgm:prSet presAssocID="{A32BE321-555D-4B92-983E-FD4DEB973D7A}" presName="thickLine" presStyleLbl="alignNode1" presStyleIdx="0" presStyleCnt="5"/>
      <dgm:spPr/>
    </dgm:pt>
    <dgm:pt modelId="{A77CC15E-FA61-4928-BAB2-E9AFA767A94A}" type="pres">
      <dgm:prSet presAssocID="{A32BE321-555D-4B92-983E-FD4DEB973D7A}" presName="horz1" presStyleCnt="0"/>
      <dgm:spPr/>
    </dgm:pt>
    <dgm:pt modelId="{1B1110D2-32C3-45FD-8647-6B48A0D4241A}" type="pres">
      <dgm:prSet presAssocID="{A32BE321-555D-4B92-983E-FD4DEB973D7A}" presName="tx1" presStyleLbl="revTx" presStyleIdx="0" presStyleCnt="5"/>
      <dgm:spPr/>
    </dgm:pt>
    <dgm:pt modelId="{66A3AC7F-4111-4316-9E3D-584F7BEDCDDE}" type="pres">
      <dgm:prSet presAssocID="{A32BE321-555D-4B92-983E-FD4DEB973D7A}" presName="vert1" presStyleCnt="0"/>
      <dgm:spPr/>
    </dgm:pt>
    <dgm:pt modelId="{12A306EB-5CF8-4D6F-9018-9270BDFD45A6}" type="pres">
      <dgm:prSet presAssocID="{56714C67-BD6D-4FDE-BBFB-FA186DE157CC}" presName="thickLine" presStyleLbl="alignNode1" presStyleIdx="1" presStyleCnt="5"/>
      <dgm:spPr/>
    </dgm:pt>
    <dgm:pt modelId="{C329047D-74C0-4117-BCE1-0C422AAFF9B7}" type="pres">
      <dgm:prSet presAssocID="{56714C67-BD6D-4FDE-BBFB-FA186DE157CC}" presName="horz1" presStyleCnt="0"/>
      <dgm:spPr/>
    </dgm:pt>
    <dgm:pt modelId="{B7B21C67-F9C9-4702-81E9-E8A52C14EEAA}" type="pres">
      <dgm:prSet presAssocID="{56714C67-BD6D-4FDE-BBFB-FA186DE157CC}" presName="tx1" presStyleLbl="revTx" presStyleIdx="1" presStyleCnt="5"/>
      <dgm:spPr/>
    </dgm:pt>
    <dgm:pt modelId="{C90D6114-38F0-4FE5-A29B-9F0D377E82EF}" type="pres">
      <dgm:prSet presAssocID="{56714C67-BD6D-4FDE-BBFB-FA186DE157CC}" presName="vert1" presStyleCnt="0"/>
      <dgm:spPr/>
    </dgm:pt>
    <dgm:pt modelId="{9CF5C5F8-3BBF-493A-B424-14DF1675B629}" type="pres">
      <dgm:prSet presAssocID="{36E0F21A-CAED-42A1-B7F0-346A3EBBF152}" presName="thickLine" presStyleLbl="alignNode1" presStyleIdx="2" presStyleCnt="5"/>
      <dgm:spPr/>
    </dgm:pt>
    <dgm:pt modelId="{8D7C5222-0ACA-46B5-B46C-E800067E4266}" type="pres">
      <dgm:prSet presAssocID="{36E0F21A-CAED-42A1-B7F0-346A3EBBF152}" presName="horz1" presStyleCnt="0"/>
      <dgm:spPr/>
    </dgm:pt>
    <dgm:pt modelId="{82A6CE68-D91B-43C4-8CB5-97AAE1DB5CA9}" type="pres">
      <dgm:prSet presAssocID="{36E0F21A-CAED-42A1-B7F0-346A3EBBF152}" presName="tx1" presStyleLbl="revTx" presStyleIdx="2" presStyleCnt="5"/>
      <dgm:spPr/>
    </dgm:pt>
    <dgm:pt modelId="{ED637E1E-9192-49CE-A5B0-F006F10B9D78}" type="pres">
      <dgm:prSet presAssocID="{36E0F21A-CAED-42A1-B7F0-346A3EBBF152}" presName="vert1" presStyleCnt="0"/>
      <dgm:spPr/>
    </dgm:pt>
    <dgm:pt modelId="{5A55132C-A146-4033-8258-5513EC18838C}" type="pres">
      <dgm:prSet presAssocID="{ADD5882A-2CA1-4642-9EC9-8633398E861C}" presName="thickLine" presStyleLbl="alignNode1" presStyleIdx="3" presStyleCnt="5"/>
      <dgm:spPr/>
    </dgm:pt>
    <dgm:pt modelId="{59E0193A-26F8-4EA2-8691-F21A834F70C7}" type="pres">
      <dgm:prSet presAssocID="{ADD5882A-2CA1-4642-9EC9-8633398E861C}" presName="horz1" presStyleCnt="0"/>
      <dgm:spPr/>
    </dgm:pt>
    <dgm:pt modelId="{51DF6D7F-1385-4F22-A565-4AF11F32FF3C}" type="pres">
      <dgm:prSet presAssocID="{ADD5882A-2CA1-4642-9EC9-8633398E861C}" presName="tx1" presStyleLbl="revTx" presStyleIdx="3" presStyleCnt="5"/>
      <dgm:spPr/>
    </dgm:pt>
    <dgm:pt modelId="{CE798B71-422F-433B-BB54-6D3B714B24E8}" type="pres">
      <dgm:prSet presAssocID="{ADD5882A-2CA1-4642-9EC9-8633398E861C}" presName="vert1" presStyleCnt="0"/>
      <dgm:spPr/>
    </dgm:pt>
    <dgm:pt modelId="{7D80707E-7A65-4627-B676-16675E37F29C}" type="pres">
      <dgm:prSet presAssocID="{2A3C0EF7-3285-45EA-BD84-DA936987F5B9}" presName="thickLine" presStyleLbl="alignNode1" presStyleIdx="4" presStyleCnt="5"/>
      <dgm:spPr/>
    </dgm:pt>
    <dgm:pt modelId="{7B89F5D0-19D8-4270-A127-121FA0068EB9}" type="pres">
      <dgm:prSet presAssocID="{2A3C0EF7-3285-45EA-BD84-DA936987F5B9}" presName="horz1" presStyleCnt="0"/>
      <dgm:spPr/>
    </dgm:pt>
    <dgm:pt modelId="{5F09FF18-9906-44D6-BE04-F1F24CE9E559}" type="pres">
      <dgm:prSet presAssocID="{2A3C0EF7-3285-45EA-BD84-DA936987F5B9}" presName="tx1" presStyleLbl="revTx" presStyleIdx="4" presStyleCnt="5"/>
      <dgm:spPr/>
    </dgm:pt>
    <dgm:pt modelId="{FC08B04D-4D00-454E-8332-4DF074E2E259}" type="pres">
      <dgm:prSet presAssocID="{2A3C0EF7-3285-45EA-BD84-DA936987F5B9}" presName="vert1" presStyleCnt="0"/>
      <dgm:spPr/>
    </dgm:pt>
  </dgm:ptLst>
  <dgm:cxnLst>
    <dgm:cxn modelId="{76019902-E9DB-4716-AE66-103E5B3F4677}" type="presOf" srcId="{A32BE321-555D-4B92-983E-FD4DEB973D7A}" destId="{1B1110D2-32C3-45FD-8647-6B48A0D4241A}" srcOrd="0" destOrd="0" presId="urn:microsoft.com/office/officeart/2008/layout/LinedList"/>
    <dgm:cxn modelId="{F98BF510-2698-40FB-B78E-33BA26B7BEDF}" type="presOf" srcId="{ADD5882A-2CA1-4642-9EC9-8633398E861C}" destId="{51DF6D7F-1385-4F22-A565-4AF11F32FF3C}" srcOrd="0" destOrd="0" presId="urn:microsoft.com/office/officeart/2008/layout/LinedList"/>
    <dgm:cxn modelId="{3B79B119-2E90-4C91-9FD3-20263B3F2ED5}" type="presOf" srcId="{9E64A332-74CB-4111-9145-E1421C7F9233}" destId="{389D4949-A950-4ACC-864A-A47A6990BF78}" srcOrd="0" destOrd="0" presId="urn:microsoft.com/office/officeart/2008/layout/LinedList"/>
    <dgm:cxn modelId="{AEB5095F-098D-4019-8521-FF1D115A83A4}" srcId="{9E64A332-74CB-4111-9145-E1421C7F9233}" destId="{ADD5882A-2CA1-4642-9EC9-8633398E861C}" srcOrd="3" destOrd="0" parTransId="{DBEF7D0E-B235-48C7-92F2-6AD008D69B5A}" sibTransId="{DE7BB089-117D-4607-A260-7B82D6C9DB9B}"/>
    <dgm:cxn modelId="{97D03B67-50E0-420F-B35C-EAA36154B580}" type="presOf" srcId="{2A3C0EF7-3285-45EA-BD84-DA936987F5B9}" destId="{5F09FF18-9906-44D6-BE04-F1F24CE9E559}" srcOrd="0" destOrd="0" presId="urn:microsoft.com/office/officeart/2008/layout/LinedList"/>
    <dgm:cxn modelId="{4CF50352-6251-4BC3-9672-C26ACCA19867}" srcId="{9E64A332-74CB-4111-9145-E1421C7F9233}" destId="{56714C67-BD6D-4FDE-BBFB-FA186DE157CC}" srcOrd="1" destOrd="0" parTransId="{B531159F-719D-4B2D-91E1-FF67E7CC1FBC}" sibTransId="{D54472C5-8DAC-468F-B9E9-E9ECF2DDF4E0}"/>
    <dgm:cxn modelId="{DBEC9473-7F44-42B9-B51B-7F80284304FD}" srcId="{9E64A332-74CB-4111-9145-E1421C7F9233}" destId="{A32BE321-555D-4B92-983E-FD4DEB973D7A}" srcOrd="0" destOrd="0" parTransId="{B85D834B-40CC-46BF-B0D4-A5DA858D0605}" sibTransId="{D0F29F4F-4D80-4272-A0F1-84C41D8EBF64}"/>
    <dgm:cxn modelId="{E9BA9F59-AE80-4DCA-9B9B-8C39A060B337}" type="presOf" srcId="{56714C67-BD6D-4FDE-BBFB-FA186DE157CC}" destId="{B7B21C67-F9C9-4702-81E9-E8A52C14EEAA}" srcOrd="0" destOrd="0" presId="urn:microsoft.com/office/officeart/2008/layout/LinedList"/>
    <dgm:cxn modelId="{F3DF3084-BA6F-4D65-841D-AB9B01E30964}" type="presOf" srcId="{36E0F21A-CAED-42A1-B7F0-346A3EBBF152}" destId="{82A6CE68-D91B-43C4-8CB5-97AAE1DB5CA9}" srcOrd="0" destOrd="0" presId="urn:microsoft.com/office/officeart/2008/layout/LinedList"/>
    <dgm:cxn modelId="{EC3F33B0-FC61-4E66-9C8D-35FB698337D6}" srcId="{9E64A332-74CB-4111-9145-E1421C7F9233}" destId="{2A3C0EF7-3285-45EA-BD84-DA936987F5B9}" srcOrd="4" destOrd="0" parTransId="{34C5105B-FF75-4819-923B-8EB7DEA15DDB}" sibTransId="{3A078B14-8160-47C4-A921-5E61894C4CAA}"/>
    <dgm:cxn modelId="{2D18EBC3-24B7-448F-A749-2E81D8F4D4F2}" srcId="{9E64A332-74CB-4111-9145-E1421C7F9233}" destId="{36E0F21A-CAED-42A1-B7F0-346A3EBBF152}" srcOrd="2" destOrd="0" parTransId="{34084B88-9A0D-4A15-B17D-691717BCA4CA}" sibTransId="{72EADDB3-BCF5-4A51-98C6-93684EBD34C0}"/>
    <dgm:cxn modelId="{F17CD316-ACAC-495F-ADC9-CB3FC10DD123}" type="presParOf" srcId="{389D4949-A950-4ACC-864A-A47A6990BF78}" destId="{F5B527B3-D64C-4C4E-8E67-133AC2F779FE}" srcOrd="0" destOrd="0" presId="urn:microsoft.com/office/officeart/2008/layout/LinedList"/>
    <dgm:cxn modelId="{18ABFA28-7C78-44A1-A24E-139AB197182B}" type="presParOf" srcId="{389D4949-A950-4ACC-864A-A47A6990BF78}" destId="{A77CC15E-FA61-4928-BAB2-E9AFA767A94A}" srcOrd="1" destOrd="0" presId="urn:microsoft.com/office/officeart/2008/layout/LinedList"/>
    <dgm:cxn modelId="{265A4733-704A-4EBB-B196-5E945D7F57B3}" type="presParOf" srcId="{A77CC15E-FA61-4928-BAB2-E9AFA767A94A}" destId="{1B1110D2-32C3-45FD-8647-6B48A0D4241A}" srcOrd="0" destOrd="0" presId="urn:microsoft.com/office/officeart/2008/layout/LinedList"/>
    <dgm:cxn modelId="{AD255AFE-F26C-4029-8C0E-55055645317C}" type="presParOf" srcId="{A77CC15E-FA61-4928-BAB2-E9AFA767A94A}" destId="{66A3AC7F-4111-4316-9E3D-584F7BEDCDDE}" srcOrd="1" destOrd="0" presId="urn:microsoft.com/office/officeart/2008/layout/LinedList"/>
    <dgm:cxn modelId="{5E0A5EE2-92C9-4A26-B396-C9362791E183}" type="presParOf" srcId="{389D4949-A950-4ACC-864A-A47A6990BF78}" destId="{12A306EB-5CF8-4D6F-9018-9270BDFD45A6}" srcOrd="2" destOrd="0" presId="urn:microsoft.com/office/officeart/2008/layout/LinedList"/>
    <dgm:cxn modelId="{55E9F1AB-CE5E-4AF1-9958-02574362F60D}" type="presParOf" srcId="{389D4949-A950-4ACC-864A-A47A6990BF78}" destId="{C329047D-74C0-4117-BCE1-0C422AAFF9B7}" srcOrd="3" destOrd="0" presId="urn:microsoft.com/office/officeart/2008/layout/LinedList"/>
    <dgm:cxn modelId="{6B4B7A94-1077-4D67-83D0-B90BE783A180}" type="presParOf" srcId="{C329047D-74C0-4117-BCE1-0C422AAFF9B7}" destId="{B7B21C67-F9C9-4702-81E9-E8A52C14EEAA}" srcOrd="0" destOrd="0" presId="urn:microsoft.com/office/officeart/2008/layout/LinedList"/>
    <dgm:cxn modelId="{8C9EF52B-03A6-4658-B0B6-3E421C77B486}" type="presParOf" srcId="{C329047D-74C0-4117-BCE1-0C422AAFF9B7}" destId="{C90D6114-38F0-4FE5-A29B-9F0D377E82EF}" srcOrd="1" destOrd="0" presId="urn:microsoft.com/office/officeart/2008/layout/LinedList"/>
    <dgm:cxn modelId="{EFE80E2A-A0B5-4B3D-8681-56171F3157F7}" type="presParOf" srcId="{389D4949-A950-4ACC-864A-A47A6990BF78}" destId="{9CF5C5F8-3BBF-493A-B424-14DF1675B629}" srcOrd="4" destOrd="0" presId="urn:microsoft.com/office/officeart/2008/layout/LinedList"/>
    <dgm:cxn modelId="{199D8C60-2698-47BA-A294-EC8989AB9249}" type="presParOf" srcId="{389D4949-A950-4ACC-864A-A47A6990BF78}" destId="{8D7C5222-0ACA-46B5-B46C-E800067E4266}" srcOrd="5" destOrd="0" presId="urn:microsoft.com/office/officeart/2008/layout/LinedList"/>
    <dgm:cxn modelId="{AF85A647-2AF0-4D02-95B9-FC7517730A44}" type="presParOf" srcId="{8D7C5222-0ACA-46B5-B46C-E800067E4266}" destId="{82A6CE68-D91B-43C4-8CB5-97AAE1DB5CA9}" srcOrd="0" destOrd="0" presId="urn:microsoft.com/office/officeart/2008/layout/LinedList"/>
    <dgm:cxn modelId="{A480EE4D-B40E-4DC9-8CCF-7C7C94B876BE}" type="presParOf" srcId="{8D7C5222-0ACA-46B5-B46C-E800067E4266}" destId="{ED637E1E-9192-49CE-A5B0-F006F10B9D78}" srcOrd="1" destOrd="0" presId="urn:microsoft.com/office/officeart/2008/layout/LinedList"/>
    <dgm:cxn modelId="{D937CD4A-5EF2-4C4B-852F-DFF10278C1E5}" type="presParOf" srcId="{389D4949-A950-4ACC-864A-A47A6990BF78}" destId="{5A55132C-A146-4033-8258-5513EC18838C}" srcOrd="6" destOrd="0" presId="urn:microsoft.com/office/officeart/2008/layout/LinedList"/>
    <dgm:cxn modelId="{81D979F1-83A2-40C8-A46F-0F8E7DD3219E}" type="presParOf" srcId="{389D4949-A950-4ACC-864A-A47A6990BF78}" destId="{59E0193A-26F8-4EA2-8691-F21A834F70C7}" srcOrd="7" destOrd="0" presId="urn:microsoft.com/office/officeart/2008/layout/LinedList"/>
    <dgm:cxn modelId="{B86072C1-EB4F-4870-9A05-6BECDCF22735}" type="presParOf" srcId="{59E0193A-26F8-4EA2-8691-F21A834F70C7}" destId="{51DF6D7F-1385-4F22-A565-4AF11F32FF3C}" srcOrd="0" destOrd="0" presId="urn:microsoft.com/office/officeart/2008/layout/LinedList"/>
    <dgm:cxn modelId="{396EF6A4-61BA-4251-8CDB-CAC2ABE04DF0}" type="presParOf" srcId="{59E0193A-26F8-4EA2-8691-F21A834F70C7}" destId="{CE798B71-422F-433B-BB54-6D3B714B24E8}" srcOrd="1" destOrd="0" presId="urn:microsoft.com/office/officeart/2008/layout/LinedList"/>
    <dgm:cxn modelId="{C3517D20-7B0D-4DC0-9D31-5F003CB0C46D}" type="presParOf" srcId="{389D4949-A950-4ACC-864A-A47A6990BF78}" destId="{7D80707E-7A65-4627-B676-16675E37F29C}" srcOrd="8" destOrd="0" presId="urn:microsoft.com/office/officeart/2008/layout/LinedList"/>
    <dgm:cxn modelId="{1413290A-8494-48C1-9567-1D8BC6F86B78}" type="presParOf" srcId="{389D4949-A950-4ACC-864A-A47A6990BF78}" destId="{7B89F5D0-19D8-4270-A127-121FA0068EB9}" srcOrd="9" destOrd="0" presId="urn:microsoft.com/office/officeart/2008/layout/LinedList"/>
    <dgm:cxn modelId="{8A2FA966-5E79-49E8-B362-BB1A36615AD6}" type="presParOf" srcId="{7B89F5D0-19D8-4270-A127-121FA0068EB9}" destId="{5F09FF18-9906-44D6-BE04-F1F24CE9E559}" srcOrd="0" destOrd="0" presId="urn:microsoft.com/office/officeart/2008/layout/LinedList"/>
    <dgm:cxn modelId="{28510DE1-A828-4DED-A43B-A3446B0543C0}" type="presParOf" srcId="{7B89F5D0-19D8-4270-A127-121FA0068EB9}" destId="{FC08B04D-4D00-454E-8332-4DF074E2E2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D5DF8-9D8F-43B9-BE3D-C0FBADE796DA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DF5DF-4BF7-4E4A-8016-5D2EAFB9A11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DD1B-16E8-4E6A-BD87-2A9DAE8F066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Objective: Classify images into 5 categories: F, H, Sad, S, N</a:t>
          </a:r>
        </a:p>
      </dsp:txBody>
      <dsp:txXfrm>
        <a:off x="1339618" y="2288"/>
        <a:ext cx="5024605" cy="1159843"/>
      </dsp:txXfrm>
    </dsp:sp>
    <dsp:sp modelId="{6D5B3DCB-06B1-4956-9E9D-6E8B842899B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2CAED-0EBA-43A8-AC77-75462EAE6F81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89B1C-8BDC-4340-A7C2-585C172D62B1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Model: Pretrained MobileViT-Small (from TIMM library)</a:t>
          </a:r>
        </a:p>
      </dsp:txBody>
      <dsp:txXfrm>
        <a:off x="1339618" y="1452092"/>
        <a:ext cx="5024605" cy="1159843"/>
      </dsp:txXfrm>
    </dsp:sp>
    <dsp:sp modelId="{47617C1A-7EE9-4EB6-AFDA-AB72E3FDCC01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1CD01-2DF4-4301-BB9E-7089E662B7F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6E26B-8CD9-4C55-A5C3-B18D23E605E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Dataset: Custom dataset in .pt format with preprocessed tensors</a:t>
          </a:r>
        </a:p>
      </dsp:txBody>
      <dsp:txXfrm>
        <a:off x="1339618" y="2901896"/>
        <a:ext cx="5024605" cy="1159843"/>
      </dsp:txXfrm>
    </dsp:sp>
    <dsp:sp modelId="{6D8D722F-BB5C-44EA-A860-94C10F2A4491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5070-C69F-45A1-B247-3FE03C86196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E612F-6787-453C-BD54-EB75EDE007F8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Framework: </a:t>
          </a:r>
          <a:r>
            <a:rPr lang="en-US" sz="2200" kern="1200" dirty="0" err="1"/>
            <a:t>PyTorch</a:t>
          </a:r>
          <a:r>
            <a:rPr lang="en-US" sz="2200" kern="1200" dirty="0"/>
            <a:t> with </a:t>
          </a:r>
          <a:r>
            <a:rPr lang="en-US" sz="2200" kern="1200" dirty="0" err="1"/>
            <a:t>DataLoaders</a:t>
          </a:r>
          <a:r>
            <a:rPr lang="en-US" sz="2200" kern="1200" dirty="0"/>
            <a:t>, Augmentations, Custom Training Loop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527B3-D64C-4C4E-8E67-133AC2F779FE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1110D2-32C3-45FD-8647-6B48A0D4241A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Hybrid Fine-Tuning Strategy:</a:t>
          </a:r>
          <a:r>
            <a:rPr lang="en-US" sz="2100" kern="1200" dirty="0"/>
            <a:t> Use Differential Learning rates for different Layers</a:t>
          </a:r>
        </a:p>
      </dsp:txBody>
      <dsp:txXfrm>
        <a:off x="0" y="665"/>
        <a:ext cx="6666833" cy="1090517"/>
      </dsp:txXfrm>
    </dsp:sp>
    <dsp:sp modelId="{12A306EB-5CF8-4D6F-9018-9270BDFD45A6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B21C67-F9C9-4702-81E9-E8A52C14EEAA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CNN-Style with Transformer Awareness:</a:t>
          </a:r>
          <a:r>
            <a:rPr lang="en-US" sz="2100" kern="1200" dirty="0"/>
            <a:t> Add different optimizers and schedulers, Augmented regularization via Dropout, LR scheduling, label smoothing</a:t>
          </a:r>
        </a:p>
      </dsp:txBody>
      <dsp:txXfrm>
        <a:off x="0" y="1091183"/>
        <a:ext cx="6666833" cy="1090517"/>
      </dsp:txXfrm>
    </dsp:sp>
    <dsp:sp modelId="{9CF5C5F8-3BBF-493A-B424-14DF1675B629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A6CE68-D91B-43C4-8CB5-97AAE1DB5CA9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ViT</a:t>
          </a:r>
          <a:r>
            <a:rPr lang="en-US" sz="2100" b="1" kern="1200" dirty="0"/>
            <a:t>-Style with Parameter Efficiency:</a:t>
          </a:r>
          <a:r>
            <a:rPr lang="en-US" sz="2100" kern="1200" dirty="0"/>
            <a:t> Adding small trainable modules between transformer layers allows efficient adaptation/ Modify the head</a:t>
          </a:r>
        </a:p>
      </dsp:txBody>
      <dsp:txXfrm>
        <a:off x="0" y="2181701"/>
        <a:ext cx="6666833" cy="1090517"/>
      </dsp:txXfrm>
    </dsp:sp>
    <dsp:sp modelId="{5A55132C-A146-4033-8258-5513EC18838C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F6D7F-1385-4F22-A565-4AF11F32FF3C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Linear Probing:</a:t>
          </a:r>
          <a:r>
            <a:rPr lang="en-US" sz="2100" kern="1200" dirty="0"/>
            <a:t> Train only the new head.</a:t>
          </a:r>
        </a:p>
      </dsp:txBody>
      <dsp:txXfrm>
        <a:off x="0" y="3272218"/>
        <a:ext cx="6666833" cy="1090517"/>
      </dsp:txXfrm>
    </dsp:sp>
    <dsp:sp modelId="{7D80707E-7A65-4627-B676-16675E37F29C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09FF18-9906-44D6-BE04-F1F24CE9E559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Gradual Unfreezing: </a:t>
          </a:r>
          <a:r>
            <a:rPr lang="en-US" sz="2100" b="0" kern="1200" dirty="0"/>
            <a:t>Gradually unfreeze layers</a:t>
          </a:r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C5BC-E287-69C8-D5CB-EA707289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36519-231A-1166-6712-DB7422FCC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1ABA0-2FB5-468B-21C6-C3B671BE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E520A-9AB1-5264-AB1F-C5E0BE95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CA05-65E7-449E-60BA-B3DC385E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9508-32F9-CA49-DB2C-82887DB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10F9B-2480-0F63-73D4-4A6AFBD1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E27D-49BA-BB5A-6CF3-B05E5D19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4EBB-4CC1-FDF8-E28F-38D978CD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7F97-396B-6152-4D89-C306EA80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3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14C7D-BA88-8EB5-BAC1-5EC45B6AE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7980-A151-96C3-2A32-E7896CB13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E1424-0091-9C8E-208E-C53542FE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48282-4013-6692-9E4E-F8181A1C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9045-0905-C8AA-96E3-63F47640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56D6-386D-0358-46B9-10E7E28A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CCCF9-7A8D-C2B4-6963-3BEB50D5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CF831-0106-F121-FE3B-66C54B5B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0DDDB-076D-1CF2-8F50-D3F9E2A3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B0AB-C2EE-310D-B007-7D509F0E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2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93AF-521D-6964-09BC-6761E95ED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55605-46A9-C962-D4AB-2366450A5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7033-5BF0-C7B6-98F0-7921BB90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DE8B-B486-A0BF-9BFA-C290AD90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7E07-BA95-D6B5-EFE7-BEC13721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5AC1-63EC-7327-D854-826EE898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291D-F4CF-4DF5-2065-2912E241D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EE600-AFC6-3C42-C1C6-922E0FF9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3E74F-B64C-8E06-E758-08CA4AFB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AAA8-2971-DC30-7FAC-2342487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D59D8-C59D-D0FC-0E27-43509733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1945-176A-8A4C-4041-8FCDD159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4657-0CBA-52AF-1D4B-15CE4115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8AFA-1776-6144-9FB6-094A2D71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8A001-E938-92B8-8B2D-E74DD0E83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C9750-BF91-A2BB-FE8C-1E4BEB360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09B8A-71C1-E64C-D64B-4AFE722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71947-08B7-F84B-E5EE-E68C3B73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9DFAF-777B-55B3-7ED3-04EFD6C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B2C7-7F80-85A4-D5B2-79F449CA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3D657-CCAD-77F1-C356-3CF141B1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04229-D7EB-A8F7-7E93-F32648C0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76D18-C95C-9610-4AC5-1281EB6E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90376-B635-F737-A187-7620551B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3DD82-3E4C-B95A-84A2-5EDAC1B4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2D8FD-6EF1-E368-083F-35F83E84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5E78-BB48-8DE7-0D49-1FBA2436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511E-0AC1-6B74-C934-9B396590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2CF82-0863-4345-E702-C96A57A3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7953A-4899-4051-3964-72FD3996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CF578-0068-4067-1948-1410B15D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3F500-533C-78A5-A7E3-24E99C69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B4F9-E715-48E8-39F1-566288BD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89E61-9E38-28D6-1657-0959B4016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C532F-4AA9-3F92-5B09-6AB8557E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89CD-5DB6-9783-6E9A-CAEB2566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A551F-7CBA-0C5E-FCC7-B79EE9E8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C2F9E-9483-D680-497E-6AA2C24E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4E656-3F97-658E-DFCB-BA069E94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0246-F565-D529-75F9-0E09960C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3685-1DB4-F914-1851-F21348E8C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2CE49-FE3A-402B-A5F0-468F6618BF8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56E1-4EC3-C415-2D37-135730171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D11B-05FA-D308-8A96-176116D66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326E7-B422-4019-895B-48EAD1C5D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1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0.0217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18ADD-EFD3-6BB6-6839-65F266CCA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874" y="730250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dirty="0"/>
              <a:t>Computer Vision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5BBA-40F1-9827-330D-B4CDA59F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387" y="4078423"/>
            <a:ext cx="4978399" cy="20586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Emotion Classification using </a:t>
            </a:r>
            <a:r>
              <a:rPr lang="en-US" b="1" dirty="0" err="1"/>
              <a:t>MobileViT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Presented By:</a:t>
            </a:r>
          </a:p>
          <a:p>
            <a:pPr algn="l"/>
            <a:r>
              <a:rPr lang="en-US" dirty="0"/>
              <a:t>Muhammad Bilal (FA21-BAI-014)</a:t>
            </a:r>
          </a:p>
          <a:p>
            <a:pPr algn="l"/>
            <a:r>
              <a:rPr lang="en-US" dirty="0"/>
              <a:t>Abdul Haseeb (FA22-BAI-002)</a:t>
            </a:r>
          </a:p>
          <a:p>
            <a:pPr algn="l"/>
            <a:r>
              <a:rPr lang="en-US" dirty="0"/>
              <a:t>Abdullah Ejaz (FA22-BAI-004)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E956A16D-A1CC-A30D-FCE4-70A514C21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025" y="2658743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AB3D9FB0-4538-4E48-BB8A-491022602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47FF9-8932-62C5-A81D-FCFC5309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2AAE-C5D0-91FB-7F25-CA3023FFC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Custom TensorImageDataset class wraps tensor data + filenames</a:t>
            </a:r>
          </a:p>
          <a:p>
            <a:endParaRPr lang="en-US" sz="2000"/>
          </a:p>
          <a:p>
            <a:r>
              <a:rPr lang="en-US" sz="2000"/>
              <a:t>Data split: train, validation, test</a:t>
            </a:r>
          </a:p>
          <a:p>
            <a:endParaRPr lang="en-US" sz="2000"/>
          </a:p>
          <a:p>
            <a:r>
              <a:rPr lang="en-US" sz="2000"/>
              <a:t>Data Augmentation: </a:t>
            </a:r>
          </a:p>
          <a:p>
            <a:pPr lvl="1"/>
            <a:r>
              <a:rPr lang="en-US" sz="2000"/>
              <a:t>Resize → RandomCrop → Flip → Jitter → Affine → Blur</a:t>
            </a:r>
          </a:p>
          <a:p>
            <a:pPr lvl="1"/>
            <a:r>
              <a:rPr lang="en-US" sz="2000"/>
              <a:t>Normalization using ImageNet stats</a:t>
            </a:r>
          </a:p>
          <a:p>
            <a:endParaRPr lang="en-US" sz="2000"/>
          </a:p>
          <a:p>
            <a:r>
              <a:rPr lang="en-US" sz="2000"/>
              <a:t>Transformations applied differently for train vs. validation/test</a:t>
            </a:r>
          </a:p>
        </p:txBody>
      </p:sp>
    </p:spTree>
    <p:extLst>
      <p:ext uri="{BB962C8B-B14F-4D97-AF65-F5344CB8AC3E}">
        <p14:creationId xmlns:p14="http://schemas.microsoft.com/office/powerpoint/2010/main" val="226220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6A5CC-B986-D4A2-BF36-72631812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1EBF4-907C-30F2-590B-0D694521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Model Setup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7EE4-5846-5D38-D664-D6E4DBD5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Imported using </a:t>
            </a:r>
            <a:r>
              <a:rPr lang="en-US" sz="2000" dirty="0" err="1"/>
              <a:t>timm.create_model</a:t>
            </a:r>
            <a:r>
              <a:rPr lang="en-US" sz="2000" dirty="0"/>
              <a:t>('</a:t>
            </a:r>
            <a:r>
              <a:rPr lang="en-US" sz="2000" dirty="0" err="1"/>
              <a:t>mobilevit_s</a:t>
            </a:r>
            <a:r>
              <a:rPr lang="en-US" sz="2000" dirty="0"/>
              <a:t>', pretrained=True)</a:t>
            </a:r>
          </a:p>
          <a:p>
            <a:endParaRPr lang="en-US" sz="2000" dirty="0"/>
          </a:p>
          <a:p>
            <a:r>
              <a:rPr lang="en-US" sz="2000" dirty="0"/>
              <a:t>Head reset for 5 classes using </a:t>
            </a:r>
            <a:r>
              <a:rPr lang="en-US" sz="2000" dirty="0" err="1"/>
              <a:t>model.reset_classifier</a:t>
            </a:r>
            <a:r>
              <a:rPr lang="en-US" sz="2000" dirty="0"/>
              <a:t>()</a:t>
            </a:r>
          </a:p>
          <a:p>
            <a:r>
              <a:rPr lang="en-US" sz="2000" dirty="0"/>
              <a:t>Modified Head: Added dropout, 2 FC layers, ReLU, BatchNorm</a:t>
            </a:r>
          </a:p>
          <a:p>
            <a:endParaRPr lang="en-US" sz="2000" dirty="0"/>
          </a:p>
          <a:p>
            <a:r>
              <a:rPr lang="en-US" sz="2000" dirty="0"/>
              <a:t>Training strategy:</a:t>
            </a:r>
          </a:p>
          <a:p>
            <a:pPr lvl="1"/>
            <a:r>
              <a:rPr lang="en-US" sz="2000" dirty="0"/>
              <a:t>Train only classification head until 40 epochs</a:t>
            </a:r>
          </a:p>
          <a:p>
            <a:pPr lvl="1"/>
            <a:r>
              <a:rPr lang="en-US" sz="2000" dirty="0"/>
              <a:t>Gradually unfreeze the layers after that</a:t>
            </a:r>
          </a:p>
        </p:txBody>
      </p:sp>
    </p:spTree>
    <p:extLst>
      <p:ext uri="{BB962C8B-B14F-4D97-AF65-F5344CB8AC3E}">
        <p14:creationId xmlns:p14="http://schemas.microsoft.com/office/powerpoint/2010/main" val="142282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A2399-9E50-6C7A-CDC3-3E0D42D2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03093-D5D6-933A-D401-47373411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Training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B500-2A12-F69E-5675-71E9835F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Loss Function: </a:t>
            </a:r>
            <a:r>
              <a:rPr lang="en-US" sz="2000" dirty="0" err="1"/>
              <a:t>CrossEntropyLoss</a:t>
            </a:r>
            <a:r>
              <a:rPr lang="en-US" sz="2000" dirty="0"/>
              <a:t> with label smoothing (0.1)</a:t>
            </a:r>
          </a:p>
          <a:p>
            <a:endParaRPr lang="en-US" sz="2000" dirty="0"/>
          </a:p>
          <a:p>
            <a:r>
              <a:rPr lang="en-US" sz="2000" dirty="0"/>
              <a:t>Optimizer: </a:t>
            </a:r>
            <a:r>
              <a:rPr lang="en-US" sz="2000" dirty="0" err="1"/>
              <a:t>AdamW</a:t>
            </a:r>
            <a:endParaRPr lang="en-US" sz="2000" dirty="0"/>
          </a:p>
          <a:p>
            <a:pPr lvl="1"/>
            <a:r>
              <a:rPr lang="en-US" sz="2000" dirty="0"/>
              <a:t>Head LR: 1e-4, Backbone LR: 1e-6</a:t>
            </a:r>
          </a:p>
          <a:p>
            <a:pPr lvl="1"/>
            <a:r>
              <a:rPr lang="en-US" sz="2000" dirty="0"/>
              <a:t>Weight Decay: 1e-4, 1e-5</a:t>
            </a:r>
          </a:p>
          <a:p>
            <a:endParaRPr lang="en-US" sz="2000" dirty="0"/>
          </a:p>
          <a:p>
            <a:r>
              <a:rPr lang="en-US" sz="2000" dirty="0"/>
              <a:t>Scheduler: </a:t>
            </a:r>
            <a:r>
              <a:rPr lang="en-US" sz="2000" dirty="0" err="1"/>
              <a:t>ReduceLROnPlateau</a:t>
            </a:r>
            <a:endParaRPr lang="en-US" sz="2000" dirty="0"/>
          </a:p>
          <a:p>
            <a:pPr lvl="1"/>
            <a:r>
              <a:rPr lang="en-US" sz="2000" dirty="0"/>
              <a:t>Reduces LR when </a:t>
            </a:r>
            <a:r>
              <a:rPr lang="en-US" sz="2000" dirty="0" err="1"/>
              <a:t>val</a:t>
            </a:r>
            <a:r>
              <a:rPr lang="en-US" sz="2000" dirty="0"/>
              <a:t> loss plateaus</a:t>
            </a:r>
          </a:p>
          <a:p>
            <a:pPr lvl="1"/>
            <a:r>
              <a:rPr lang="en-US" sz="2000" dirty="0"/>
              <a:t>patience = 3, factor = 0.5</a:t>
            </a:r>
          </a:p>
          <a:p>
            <a:pPr lvl="1"/>
            <a:r>
              <a:rPr lang="en-US" sz="2000" dirty="0"/>
              <a:t>Replaced Cosine LR due to fluctuating validation metrics in earlier experiments</a:t>
            </a:r>
          </a:p>
        </p:txBody>
      </p:sp>
    </p:spTree>
    <p:extLst>
      <p:ext uri="{BB962C8B-B14F-4D97-AF65-F5344CB8AC3E}">
        <p14:creationId xmlns:p14="http://schemas.microsoft.com/office/powerpoint/2010/main" val="45709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0AFE7-98A1-9E6C-BF01-961FE8EF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761C9-ECAF-BA5A-A1DC-D7DF164F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5FE-0166-1A32-8915-6F923F21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Epoch loop: Train → Evaluate → Save Best Models</a:t>
            </a:r>
          </a:p>
          <a:p>
            <a:endParaRPr lang="en-US" sz="2000"/>
          </a:p>
          <a:p>
            <a:r>
              <a:rPr lang="en-US" sz="2000"/>
              <a:t>Training includes:</a:t>
            </a:r>
          </a:p>
          <a:p>
            <a:pPr lvl="1"/>
            <a:r>
              <a:rPr lang="en-US" sz="2000"/>
              <a:t>Loss backpropagation</a:t>
            </a:r>
          </a:p>
          <a:p>
            <a:pPr lvl="1"/>
            <a:r>
              <a:rPr lang="en-US" sz="2000"/>
              <a:t>Accuracy tracking</a:t>
            </a:r>
          </a:p>
          <a:p>
            <a:endParaRPr lang="en-US" sz="2000"/>
          </a:p>
          <a:p>
            <a:r>
              <a:rPr lang="en-US" sz="2000"/>
              <a:t>Best models saved:</a:t>
            </a:r>
          </a:p>
          <a:p>
            <a:pPr lvl="1"/>
            <a:r>
              <a:rPr lang="en-US" sz="2000"/>
              <a:t>Based on minimum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23056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6" name="Rectangle 1128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8" name="Rectangle 1128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944062E-3417-14A4-9845-0E77B2342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37793"/>
            <a:ext cx="11277600" cy="55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98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4" name="Rectangle 1947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6" name="Rectangle 1947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8" name="Rectangle 1947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0" name="Rectangle 1947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40673DEA-E0EB-5AEE-9626-046B3409DA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48679"/>
            <a:ext cx="11277600" cy="55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47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E30CACD-8447-0F29-8CF8-0BEE5A5323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912" y="253889"/>
            <a:ext cx="7429875" cy="63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34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1F9E-82F4-ADF8-991D-16D5754C9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7B7C-4EDB-D19C-A374-BA815163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Detailed Classification Report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8E6896-CCE6-80C3-6CFD-CC94051C3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254539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709601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19557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791071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59772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750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673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2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33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55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2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567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3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Overall 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9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Macro Avg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41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Weighted Avg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49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5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8A549-B659-E2B5-692B-B6961F83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BBF1-3A57-3DE9-3AF3-C5B77E93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Class-wise Accuracy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A39882-DACE-BF49-6CB5-BCF0491B0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204029"/>
              </p:ext>
            </p:extLst>
          </p:nvPr>
        </p:nvGraphicFramePr>
        <p:xfrm>
          <a:off x="838200" y="1825625"/>
          <a:ext cx="10515600" cy="405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06974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3996285"/>
                    </a:ext>
                  </a:extLst>
                </a:gridCol>
              </a:tblGrid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912065"/>
                  </a:ext>
                </a:extLst>
              </a:tr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67775"/>
                  </a:ext>
                </a:extLst>
              </a:tr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426912"/>
                  </a:ext>
                </a:extLst>
              </a:tr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332908"/>
                  </a:ext>
                </a:extLst>
              </a:tr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623230"/>
                  </a:ext>
                </a:extLst>
              </a:tr>
              <a:tr h="675444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94.12%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6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54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53D8-27A4-BB99-68AB-EF0931EC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Combined Metrics Report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22AC52-6422-D6B8-59D0-C5A260F9D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13633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495642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0019453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3031818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01335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1896837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9180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53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0.428571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0.187500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0.260870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0.187500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83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0.411765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0.368421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0.411765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56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0.250000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0.062500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0.062500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79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0.437500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0.437500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0.437500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16.000000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0.437500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32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0.470588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0.941176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0.627451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0.941176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26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0.414634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0.414634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0.414634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0.414634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15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Macro Avg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0.383999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0.408088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0.358848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9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Weighted Avg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0.384437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0.414634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0.362241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82.000000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33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1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DA561-3A2B-6111-C3C0-43325CFE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 of MobileViT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5026-CB50-BC40-94DE-3F2F8FB3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</a:t>
            </a:r>
            <a:r>
              <a:rPr lang="en-US" sz="2000" b="1"/>
              <a:t>MobileViT</a:t>
            </a:r>
            <a:r>
              <a:rPr lang="en-US" sz="2000"/>
              <a:t> model is a </a:t>
            </a:r>
            <a:r>
              <a:rPr lang="en-US" sz="2000" b="1"/>
              <a:t>lightweight hybrid neural network architecture</a:t>
            </a:r>
            <a:r>
              <a:rPr lang="en-US" sz="2000"/>
              <a:t> that combines the strengths of </a:t>
            </a:r>
            <a:r>
              <a:rPr lang="en-US" sz="2000" b="1"/>
              <a:t>Convolutional Neural Networks (CNNs)</a:t>
            </a:r>
            <a:r>
              <a:rPr lang="en-US" sz="2000"/>
              <a:t> and </a:t>
            </a:r>
            <a:r>
              <a:rPr lang="en-US" sz="2000" b="1"/>
              <a:t>Vision Transformers (ViTs)</a:t>
            </a:r>
            <a:r>
              <a:rPr lang="en-US" sz="2000"/>
              <a:t> to achieve efficient and accurate performance on vision tasks, especially on resource-constrained devices like mobile phones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73483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17076-B54C-F5E8-D840-94C9E8B0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Overview of MobileViT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C5AC-B79D-AF28-1D9A-2867F55F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1"/>
              <a:t>Name</a:t>
            </a:r>
            <a:r>
              <a:rPr lang="en-US" sz="2000"/>
              <a:t>: MobileViT = Mobile + Vision Transformer</a:t>
            </a:r>
          </a:p>
          <a:p>
            <a:endParaRPr lang="en-US" sz="2000"/>
          </a:p>
          <a:p>
            <a:r>
              <a:rPr lang="en-US" sz="2000" b="1"/>
              <a:t>Purpose</a:t>
            </a:r>
            <a:r>
              <a:rPr lang="en-US" sz="2000"/>
              <a:t>: Designed for </a:t>
            </a:r>
            <a:r>
              <a:rPr lang="en-US" sz="2000" b="1"/>
              <a:t>mobile and edge devices</a:t>
            </a:r>
            <a:r>
              <a:rPr lang="en-US" sz="2000"/>
              <a:t> with low computational power.</a:t>
            </a:r>
          </a:p>
          <a:p>
            <a:endParaRPr lang="en-US" sz="2000"/>
          </a:p>
          <a:p>
            <a:r>
              <a:rPr lang="en-US" sz="2000" b="1"/>
              <a:t>Introduced by</a:t>
            </a:r>
            <a:r>
              <a:rPr lang="en-US" sz="2000"/>
              <a:t>: Apple in the paper </a:t>
            </a:r>
            <a:r>
              <a:rPr lang="en-US" sz="2000">
                <a:hlinkClick r:id="rId2"/>
              </a:rPr>
              <a:t>“MobileViT: Light-weight, General-purpose, and Mobile-friendly Vision Transformer”</a:t>
            </a:r>
            <a:r>
              <a:rPr lang="en-US" sz="2000"/>
              <a:t> (2021).</a:t>
            </a:r>
          </a:p>
          <a:p>
            <a:endParaRPr lang="en-US" sz="2000"/>
          </a:p>
          <a:p>
            <a:r>
              <a:rPr lang="en-US" sz="2000" b="1"/>
              <a:t>Key Idea</a:t>
            </a:r>
            <a:r>
              <a:rPr lang="en-US" sz="2000"/>
              <a:t>: Embed </a:t>
            </a:r>
            <a:r>
              <a:rPr lang="en-US" sz="2000" b="1"/>
              <a:t>transformer blocks</a:t>
            </a:r>
            <a:r>
              <a:rPr lang="en-US" sz="2000"/>
              <a:t> into a </a:t>
            </a:r>
            <a:r>
              <a:rPr lang="en-US" sz="2000" b="1"/>
              <a:t>CNN-based architecture</a:t>
            </a:r>
            <a:r>
              <a:rPr lang="en-US" sz="2000"/>
              <a:t> to gain </a:t>
            </a:r>
            <a:r>
              <a:rPr lang="en-US" sz="2000" b="1"/>
              <a:t>global context modeling</a:t>
            </a:r>
            <a:r>
              <a:rPr lang="en-US" sz="2000"/>
              <a:t> while maintaining the efficiency of CNNs.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2118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98249-DB8C-0FF1-8302-8E52F4E0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Architecture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BBB-0B71-C959-86D8-703AB7B3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endParaRPr lang="en-US" sz="1700" b="1"/>
          </a:p>
          <a:p>
            <a:r>
              <a:rPr lang="en-US" sz="1700" b="1"/>
              <a:t>CNN + Transformer Hybrid</a:t>
            </a:r>
            <a:r>
              <a:rPr lang="en-US" sz="1700"/>
              <a:t>:</a:t>
            </a:r>
          </a:p>
          <a:p>
            <a:pPr lvl="1"/>
            <a:r>
              <a:rPr lang="en-US" sz="1700"/>
              <a:t>Local features extracted via CNN.</a:t>
            </a:r>
          </a:p>
          <a:p>
            <a:pPr lvl="1"/>
            <a:r>
              <a:rPr lang="en-US" sz="1700"/>
              <a:t>Global context captured by Transformer layers inserted into the network.</a:t>
            </a:r>
          </a:p>
          <a:p>
            <a:r>
              <a:rPr lang="en-US" sz="1700" b="1"/>
              <a:t>MobileViT Block</a:t>
            </a:r>
            <a:r>
              <a:rPr lang="en-US" sz="1700"/>
              <a:t>:</a:t>
            </a:r>
          </a:p>
          <a:p>
            <a:pPr lvl="1"/>
            <a:r>
              <a:rPr lang="en-US" sz="1700"/>
              <a:t>A key innovation in the architecture.</a:t>
            </a:r>
          </a:p>
          <a:p>
            <a:pPr lvl="1"/>
            <a:r>
              <a:rPr lang="en-US" sz="1700"/>
              <a:t>Structure:</a:t>
            </a:r>
          </a:p>
          <a:p>
            <a:pPr lvl="2"/>
            <a:r>
              <a:rPr lang="en-US" sz="1700"/>
              <a:t>Local feature extraction with convolutions.</a:t>
            </a:r>
          </a:p>
          <a:p>
            <a:pPr lvl="2"/>
            <a:r>
              <a:rPr lang="en-US" sz="1700"/>
              <a:t>Flatten and rearrange the features into patches.</a:t>
            </a:r>
          </a:p>
          <a:p>
            <a:pPr lvl="2"/>
            <a:r>
              <a:rPr lang="en-US" sz="1700"/>
              <a:t>Pass through a transformer encoder to capture long-range dependencies.</a:t>
            </a:r>
          </a:p>
          <a:p>
            <a:pPr lvl="2"/>
            <a:r>
              <a:rPr lang="en-US" sz="1700"/>
              <a:t>Rearrange back and merge with the CNN pipeline.</a:t>
            </a:r>
          </a:p>
          <a:p>
            <a:r>
              <a:rPr lang="en-US" sz="1700" b="1"/>
              <a:t>Efficiency-Oriented Design</a:t>
            </a:r>
            <a:r>
              <a:rPr lang="en-US" sz="1700"/>
              <a:t>:</a:t>
            </a:r>
          </a:p>
          <a:p>
            <a:pPr lvl="1"/>
            <a:r>
              <a:rPr lang="en-US" sz="1700"/>
              <a:t>Uses depthwise separable convolutions like </a:t>
            </a:r>
            <a:r>
              <a:rPr lang="en-US" sz="1700" b="1"/>
              <a:t>MobileNet</a:t>
            </a:r>
            <a:r>
              <a:rPr lang="en-US" sz="1700"/>
              <a:t>.</a:t>
            </a:r>
          </a:p>
          <a:p>
            <a:pPr lvl="1"/>
            <a:r>
              <a:rPr lang="en-US" sz="1700"/>
              <a:t>Transformer blocks are small and optimized for mobile use.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6540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FC98ED-C6F8-223F-913C-27F3A70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5117"/>
            <a:ext cx="10515600" cy="2400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6C92F-1AF2-B7F8-7BD5-A225068FA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6340"/>
            <a:ext cx="12192000" cy="22036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3FBFB6-675A-3332-52DF-94190855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Architecture Highlights</a:t>
            </a:r>
          </a:p>
        </p:txBody>
      </p:sp>
    </p:spTree>
    <p:extLst>
      <p:ext uri="{BB962C8B-B14F-4D97-AF65-F5344CB8AC3E}">
        <p14:creationId xmlns:p14="http://schemas.microsoft.com/office/powerpoint/2010/main" val="121319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A5562-FC87-2A69-EF56-D2D243AA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783F-D065-8DD3-4C7D-6199FC0F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Comparable or better accuracy than MobileNetV2, MobileNetV3, and EfficientNet-lite on benchmarks like ImageNet.</a:t>
            </a:r>
          </a:p>
          <a:p>
            <a:endParaRPr lang="en-US" sz="2000"/>
          </a:p>
          <a:p>
            <a:r>
              <a:rPr lang="en-US" sz="2000" b="1"/>
              <a:t>Achieves good trade-offs between:</a:t>
            </a:r>
          </a:p>
          <a:p>
            <a:pPr lvl="1"/>
            <a:r>
              <a:rPr lang="en-US" sz="2000"/>
              <a:t>Accuracy</a:t>
            </a:r>
          </a:p>
          <a:p>
            <a:pPr lvl="1"/>
            <a:r>
              <a:rPr lang="en-US" sz="2000"/>
              <a:t>Model size</a:t>
            </a:r>
          </a:p>
          <a:p>
            <a:pPr lvl="1"/>
            <a:r>
              <a:rPr lang="en-US" sz="2000"/>
              <a:t>Latency on mobile CPUs/NPUs</a:t>
            </a:r>
          </a:p>
        </p:txBody>
      </p:sp>
    </p:spTree>
    <p:extLst>
      <p:ext uri="{BB962C8B-B14F-4D97-AF65-F5344CB8AC3E}">
        <p14:creationId xmlns:p14="http://schemas.microsoft.com/office/powerpoint/2010/main" val="410468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1C53F-C5CC-AB2D-1171-B4916B57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79B86-9420-1771-2D94-F9BE6045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Real-time image classification</a:t>
            </a:r>
          </a:p>
          <a:p>
            <a:endParaRPr lang="en-US" sz="2000"/>
          </a:p>
          <a:p>
            <a:r>
              <a:rPr lang="en-US" sz="2000"/>
              <a:t>Object detection (e.g., in YOLOv6 and YOLOv7 backbones)</a:t>
            </a:r>
          </a:p>
          <a:p>
            <a:endParaRPr lang="en-US" sz="2000"/>
          </a:p>
          <a:p>
            <a:r>
              <a:rPr lang="en-US" sz="2000"/>
              <a:t>Edge and mobile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3008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AD2CD-2422-D50A-6DF5-250B8514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EDC35-0506-9B72-0567-61EBCF08C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3079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5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33D91-6897-3F3E-1A65-DF2798CF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Different Fine-Tuning Strategies for MobileViT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CBC54-82ED-9360-E7B6-94F437D53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1508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731</Words>
  <Application>Microsoft Office PowerPoint</Application>
  <PresentationFormat>Widescreen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Computer Vision Project</vt:lpstr>
      <vt:lpstr>Introduction of MobileViT </vt:lpstr>
      <vt:lpstr>Overview of MobileViT</vt:lpstr>
      <vt:lpstr>Architecture Highlights</vt:lpstr>
      <vt:lpstr>Architecture Highlights</vt:lpstr>
      <vt:lpstr>Performance</vt:lpstr>
      <vt:lpstr>Use Cases</vt:lpstr>
      <vt:lpstr>Project Overview</vt:lpstr>
      <vt:lpstr>Different Fine-Tuning Strategies for MobileViT</vt:lpstr>
      <vt:lpstr>Dataset Preparation</vt:lpstr>
      <vt:lpstr>Model Setup and Architecture</vt:lpstr>
      <vt:lpstr>Training Strategy</vt:lpstr>
      <vt:lpstr>Training and Evaluation</vt:lpstr>
      <vt:lpstr>PowerPoint Presentation</vt:lpstr>
      <vt:lpstr>PowerPoint Presentation</vt:lpstr>
      <vt:lpstr>PowerPoint Presentation</vt:lpstr>
      <vt:lpstr>Detailed Classification Report</vt:lpstr>
      <vt:lpstr>Class-wise Accuracy</vt:lpstr>
      <vt:lpstr>Combined Metrics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Bilal</dc:creator>
  <cp:lastModifiedBy>Muhammad Bilal</cp:lastModifiedBy>
  <cp:revision>14</cp:revision>
  <dcterms:created xsi:type="dcterms:W3CDTF">2025-06-27T15:45:31Z</dcterms:created>
  <dcterms:modified xsi:type="dcterms:W3CDTF">2025-07-04T06:48:19Z</dcterms:modified>
</cp:coreProperties>
</file>