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70" r:id="rId13"/>
    <p:sldId id="265" r:id="rId14"/>
    <p:sldId id="272" r:id="rId15"/>
    <p:sldId id="273" r:id="rId16"/>
    <p:sldId id="275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2bb23a4a5b6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2bb23a4a5b6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2bb23a4a5b6_0_3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2bb23a4a5b6_0_3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2bb23a4a5b6_0_3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2bb23a4a5b6_0_3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2bb23a4a5b6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2bb23a4a5b6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2bb23a4a5b6_0_3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2bb23a4a5b6_0_3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2bb23a4a5b6_0_4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2bb23a4a5b6_0_4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2bb23a4a5b6_0_4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2bb23a4a5b6_0_4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2bb23a4a5b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2bb23a4a5b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bb23a4a5b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bb23a4a5b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bb23a4a5b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bb23a4a5b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2bb23a4a5b6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2bb23a4a5b6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2bb23a4a5b6_0_3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2bb23a4a5b6_0_3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4133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9290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19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3169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0592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0603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7597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55C6B4A9-1611-4792-9094-5F34BCA07E0B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7881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6302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title" idx="2" hasCustomPrompt="1"/>
          </p:nvPr>
        </p:nvSpPr>
        <p:spPr>
          <a:xfrm>
            <a:off x="754950" y="15792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3" hasCustomPrompt="1"/>
          </p:nvPr>
        </p:nvSpPr>
        <p:spPr>
          <a:xfrm>
            <a:off x="754950" y="377961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4" hasCustomPrompt="1"/>
          </p:nvPr>
        </p:nvSpPr>
        <p:spPr>
          <a:xfrm>
            <a:off x="754950" y="267945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 idx="5" hasCustomPrompt="1"/>
          </p:nvPr>
        </p:nvSpPr>
        <p:spPr>
          <a:xfrm>
            <a:off x="4677327" y="377961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6" hasCustomPrompt="1"/>
          </p:nvPr>
        </p:nvSpPr>
        <p:spPr>
          <a:xfrm>
            <a:off x="4677327" y="15792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7" hasCustomPrompt="1"/>
          </p:nvPr>
        </p:nvSpPr>
        <p:spPr>
          <a:xfrm>
            <a:off x="4677327" y="267945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1"/>
          </p:nvPr>
        </p:nvSpPr>
        <p:spPr>
          <a:xfrm>
            <a:off x="1677000" y="1579299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8"/>
          </p:nvPr>
        </p:nvSpPr>
        <p:spPr>
          <a:xfrm>
            <a:off x="1677000" y="3779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9"/>
          </p:nvPr>
        </p:nvSpPr>
        <p:spPr>
          <a:xfrm>
            <a:off x="5599375" y="1579299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13"/>
          </p:nvPr>
        </p:nvSpPr>
        <p:spPr>
          <a:xfrm>
            <a:off x="1677000" y="2679456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3" name="Google Shape;233;p13"/>
          <p:cNvSpPr txBox="1">
            <a:spLocks noGrp="1"/>
          </p:cNvSpPr>
          <p:nvPr>
            <p:ph type="subTitle" idx="14"/>
          </p:nvPr>
        </p:nvSpPr>
        <p:spPr>
          <a:xfrm>
            <a:off x="5599375" y="3779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subTitle" idx="15"/>
          </p:nvPr>
        </p:nvSpPr>
        <p:spPr>
          <a:xfrm>
            <a:off x="5599375" y="2679456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9092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13225" y="2371763"/>
            <a:ext cx="43836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569038"/>
            <a:ext cx="175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90079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039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1"/>
          </p:nvPr>
        </p:nvSpPr>
        <p:spPr>
          <a:xfrm>
            <a:off x="4923125" y="2772201"/>
            <a:ext cx="3104100" cy="15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2"/>
          </p:nvPr>
        </p:nvSpPr>
        <p:spPr>
          <a:xfrm>
            <a:off x="722375" y="2772201"/>
            <a:ext cx="3104100" cy="15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3"/>
          </p:nvPr>
        </p:nvSpPr>
        <p:spPr>
          <a:xfrm>
            <a:off x="722377" y="2289500"/>
            <a:ext cx="3104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4"/>
          </p:nvPr>
        </p:nvSpPr>
        <p:spPr>
          <a:xfrm>
            <a:off x="4923126" y="2289500"/>
            <a:ext cx="3104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717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9117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8746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9313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308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5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3804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50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0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7"/>
          <p:cNvSpPr txBox="1">
            <a:spLocks noGrp="1"/>
          </p:cNvSpPr>
          <p:nvPr>
            <p:ph type="ctrTitle"/>
          </p:nvPr>
        </p:nvSpPr>
        <p:spPr>
          <a:xfrm>
            <a:off x="866216" y="1843668"/>
            <a:ext cx="6976808" cy="824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FASTAG FRAUD DETECTION</a:t>
            </a:r>
            <a:endParaRPr dirty="0"/>
          </a:p>
        </p:txBody>
      </p:sp>
      <p:sp>
        <p:nvSpPr>
          <p:cNvPr id="566" name="Google Shape;566;p27"/>
          <p:cNvSpPr txBox="1">
            <a:spLocks noGrp="1"/>
          </p:cNvSpPr>
          <p:nvPr>
            <p:ph type="subTitle" idx="1"/>
          </p:nvPr>
        </p:nvSpPr>
        <p:spPr>
          <a:xfrm>
            <a:off x="866216" y="2906528"/>
            <a:ext cx="6619244" cy="646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DONE BY</a:t>
            </a:r>
            <a:br>
              <a:rPr lang="fr" dirty="0"/>
            </a:br>
            <a:r>
              <a:rPr lang="fr" dirty="0"/>
              <a:t>Mohamed bilal z 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MODELS USED</a:t>
            </a:r>
            <a:endParaRPr/>
          </a:p>
        </p:txBody>
      </p:sp>
      <p:sp>
        <p:nvSpPr>
          <p:cNvPr id="1134" name="Google Shape;1134;p38"/>
          <p:cNvSpPr txBox="1">
            <a:spLocks noGrp="1"/>
          </p:cNvSpPr>
          <p:nvPr>
            <p:ph type="subTitle" idx="1"/>
          </p:nvPr>
        </p:nvSpPr>
        <p:spPr>
          <a:xfrm>
            <a:off x="791700" y="1269650"/>
            <a:ext cx="7560600" cy="3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fr" sz="2100" dirty="0"/>
              <a:t>Extra-Trees</a:t>
            </a:r>
            <a:endParaRPr sz="2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tx1"/>
                </a:solidFill>
              </a:rPr>
              <a:t>MODEL EVALUATION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140" name="Google Shape;1140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tx1"/>
                </a:solidFill>
              </a:rPr>
              <a:t>05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41"/>
          <p:cNvSpPr txBox="1">
            <a:spLocks noGrp="1"/>
          </p:cNvSpPr>
          <p:nvPr>
            <p:ph type="title"/>
          </p:nvPr>
        </p:nvSpPr>
        <p:spPr>
          <a:xfrm>
            <a:off x="650676" y="5670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EVALUATION METRICS</a:t>
            </a:r>
            <a:endParaRPr dirty="0"/>
          </a:p>
        </p:txBody>
      </p:sp>
      <p:sp>
        <p:nvSpPr>
          <p:cNvPr id="1247" name="Google Shape;1247;p41"/>
          <p:cNvSpPr txBox="1">
            <a:spLocks noGrp="1"/>
          </p:cNvSpPr>
          <p:nvPr>
            <p:ph type="subTitle" idx="1"/>
          </p:nvPr>
        </p:nvSpPr>
        <p:spPr>
          <a:xfrm>
            <a:off x="722376" y="1752600"/>
            <a:ext cx="7560600" cy="3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fr" sz="2100" dirty="0"/>
              <a:t>Accuracy</a:t>
            </a:r>
            <a:endParaRPr sz="21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fr" sz="2100" dirty="0"/>
              <a:t>Confusion Matrix </a:t>
            </a:r>
            <a:endParaRPr sz="21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fr" sz="2100" dirty="0"/>
              <a:t>Classification Report</a:t>
            </a:r>
            <a:endParaRPr sz="2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36"/>
          <p:cNvSpPr txBox="1">
            <a:spLocks noGrp="1"/>
          </p:cNvSpPr>
          <p:nvPr>
            <p:ph type="subTitle" idx="1"/>
          </p:nvPr>
        </p:nvSpPr>
        <p:spPr>
          <a:xfrm>
            <a:off x="1131050" y="340500"/>
            <a:ext cx="7560600" cy="43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246;p41">
            <a:extLst>
              <a:ext uri="{FF2B5EF4-FFF2-40B4-BE49-F238E27FC236}">
                <a16:creationId xmlns:a16="http://schemas.microsoft.com/office/drawing/2014/main" id="{8CFB587B-B7EF-F75A-3A24-7D095E33C9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8845" y="6487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CONFUSION MATRIX</a:t>
            </a:r>
            <a:endParaRPr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E03FDFB-532D-05D5-7249-C3B3FFA04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634" y="1808682"/>
            <a:ext cx="3913109" cy="314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tx1"/>
                </a:solidFill>
              </a:rPr>
              <a:t>CONCLUSION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259" name="Google Shape;1259;p4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tx1"/>
                </a:solidFill>
              </a:rPr>
              <a:t>06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44"/>
          <p:cNvSpPr txBox="1">
            <a:spLocks noGrp="1"/>
          </p:cNvSpPr>
          <p:nvPr>
            <p:ph type="title"/>
          </p:nvPr>
        </p:nvSpPr>
        <p:spPr>
          <a:xfrm>
            <a:off x="659965" y="6041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CONCLUSION</a:t>
            </a:r>
            <a:endParaRPr dirty="0"/>
          </a:p>
        </p:txBody>
      </p:sp>
      <p:sp>
        <p:nvSpPr>
          <p:cNvPr id="1360" name="Google Shape;1360;p44"/>
          <p:cNvSpPr txBox="1">
            <a:spLocks noGrp="1"/>
          </p:cNvSpPr>
          <p:nvPr>
            <p:ph type="subTitle" idx="1"/>
          </p:nvPr>
        </p:nvSpPr>
        <p:spPr>
          <a:xfrm>
            <a:off x="659965" y="1618362"/>
            <a:ext cx="7560600" cy="3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US" sz="2100" dirty="0"/>
              <a:t>This project aims to develop a ML model where it handle multiple cases of the efficiently.</a:t>
            </a: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US" sz="2100" dirty="0"/>
              <a:t>It had handled a series of flow where data preprocessing, analysis and other techniques and gives a model where it gives result for the real – time data.</a:t>
            </a: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endParaRPr lang="en-US" sz="2100" dirty="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endParaRPr lang="en-US" sz="21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6"/>
          <p:cNvSpPr txBox="1">
            <a:spLocks noGrp="1"/>
          </p:cNvSpPr>
          <p:nvPr>
            <p:ph type="title"/>
          </p:nvPr>
        </p:nvSpPr>
        <p:spPr>
          <a:xfrm>
            <a:off x="672650" y="1822738"/>
            <a:ext cx="43836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 b="1" dirty="0">
                <a:solidFill>
                  <a:schemeClr val="tx1"/>
                </a:solidFill>
              </a:rPr>
              <a:t>THANK YOU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OF CONTENTS</a:t>
            </a:r>
            <a:endParaRPr/>
          </a:p>
        </p:txBody>
      </p:sp>
      <p:sp>
        <p:nvSpPr>
          <p:cNvPr id="683" name="Google Shape;683;p28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</a:rPr>
              <a:t>01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84" name="Google Shape;684;p28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</a:rPr>
              <a:t>03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85" name="Google Shape;685;p28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</a:rPr>
              <a:t>02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86" name="Google Shape;686;p28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</a:rPr>
              <a:t>06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87" name="Google Shape;687;p28"/>
          <p:cNvSpPr txBox="1">
            <a:spLocks noGrp="1"/>
          </p:cNvSpPr>
          <p:nvPr>
            <p:ph type="title" idx="6"/>
          </p:nvPr>
        </p:nvSpPr>
        <p:spPr>
          <a:xfrm>
            <a:off x="4677327" y="168177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</a:rPr>
              <a:t>04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88" name="Google Shape;688;p28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</a:rPr>
              <a:t>05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89" name="Google Shape;689;p28"/>
          <p:cNvSpPr txBox="1">
            <a:spLocks noGrp="1"/>
          </p:cNvSpPr>
          <p:nvPr>
            <p:ph type="subTitle" idx="1"/>
          </p:nvPr>
        </p:nvSpPr>
        <p:spPr>
          <a:xfrm>
            <a:off x="1583350" y="1485850"/>
            <a:ext cx="25749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Dataset Overview</a:t>
            </a:r>
            <a:endParaRPr/>
          </a:p>
        </p:txBody>
      </p:sp>
      <p:sp>
        <p:nvSpPr>
          <p:cNvPr id="690" name="Google Shape;690;p28"/>
          <p:cNvSpPr txBox="1">
            <a:spLocks noGrp="1"/>
          </p:cNvSpPr>
          <p:nvPr>
            <p:ph type="subTitle" idx="8"/>
          </p:nvPr>
        </p:nvSpPr>
        <p:spPr>
          <a:xfrm>
            <a:off x="1645800" y="3686155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Exploratory Data Analysis</a:t>
            </a:r>
            <a:endParaRPr dirty="0"/>
          </a:p>
        </p:txBody>
      </p:sp>
      <p:sp>
        <p:nvSpPr>
          <p:cNvPr id="691" name="Google Shape;691;p28"/>
          <p:cNvSpPr txBox="1">
            <a:spLocks noGrp="1"/>
          </p:cNvSpPr>
          <p:nvPr>
            <p:ph type="subTitle" idx="9"/>
          </p:nvPr>
        </p:nvSpPr>
        <p:spPr>
          <a:xfrm>
            <a:off x="5412027" y="1681778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 Model Building </a:t>
            </a:r>
            <a:endParaRPr dirty="0"/>
          </a:p>
        </p:txBody>
      </p:sp>
      <p:sp>
        <p:nvSpPr>
          <p:cNvPr id="692" name="Google Shape;692;p28"/>
          <p:cNvSpPr txBox="1">
            <a:spLocks noGrp="1"/>
          </p:cNvSpPr>
          <p:nvPr>
            <p:ph type="subTitle" idx="13"/>
          </p:nvPr>
        </p:nvSpPr>
        <p:spPr>
          <a:xfrm>
            <a:off x="1583338" y="2679450"/>
            <a:ext cx="2956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 Preprocessing</a:t>
            </a:r>
            <a:endParaRPr/>
          </a:p>
        </p:txBody>
      </p:sp>
      <p:sp>
        <p:nvSpPr>
          <p:cNvPr id="693" name="Google Shape;693;p28"/>
          <p:cNvSpPr txBox="1">
            <a:spLocks noGrp="1"/>
          </p:cNvSpPr>
          <p:nvPr>
            <p:ph type="subTitle" idx="14"/>
          </p:nvPr>
        </p:nvSpPr>
        <p:spPr>
          <a:xfrm>
            <a:off x="5599375" y="3597574"/>
            <a:ext cx="30159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Conclusion</a:t>
            </a:r>
            <a:endParaRPr dirty="0"/>
          </a:p>
        </p:txBody>
      </p:sp>
      <p:sp>
        <p:nvSpPr>
          <p:cNvPr id="694" name="Google Shape;694;p28"/>
          <p:cNvSpPr txBox="1">
            <a:spLocks noGrp="1"/>
          </p:cNvSpPr>
          <p:nvPr>
            <p:ph type="subTitle" idx="15"/>
          </p:nvPr>
        </p:nvSpPr>
        <p:spPr>
          <a:xfrm>
            <a:off x="5549216" y="2669027"/>
            <a:ext cx="2956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Model Evaluation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tx1"/>
                </a:solidFill>
              </a:rPr>
              <a:t>DATASET OVERVIEW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700" name="Google Shape;700;p2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tx1"/>
                </a:solidFill>
              </a:rPr>
              <a:t>01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Dataset Name – Fastag Dataset</a:t>
            </a:r>
            <a:endParaRPr dirty="0"/>
          </a:p>
        </p:txBody>
      </p:sp>
      <p:sp>
        <p:nvSpPr>
          <p:cNvPr id="801" name="Google Shape;801;p30"/>
          <p:cNvSpPr txBox="1">
            <a:spLocks noGrp="1"/>
          </p:cNvSpPr>
          <p:nvPr>
            <p:ph type="subTitle" idx="1"/>
          </p:nvPr>
        </p:nvSpPr>
        <p:spPr>
          <a:xfrm>
            <a:off x="838613" y="1680355"/>
            <a:ext cx="7081021" cy="3224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/>
              <a:t>Source:</a:t>
            </a:r>
            <a:r>
              <a:rPr lang="fr" sz="1800" dirty="0"/>
              <a:t> Provided CSV file ("fastag_fraud_detection.csv")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/>
              <a:t>Shape:</a:t>
            </a:r>
            <a:r>
              <a:rPr lang="fr" sz="1800" dirty="0"/>
              <a:t> (5000,13)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/>
              <a:t>Description of Features: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Categorical: Vehicle Type, Lane Type, Vehicle Dimensions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/>
              <a:t>Numerical:</a:t>
            </a:r>
            <a:r>
              <a:rPr lang="fr" sz="1800" dirty="0"/>
              <a:t> Transaction Amount, Amount Paid, Vehicle Speed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/>
              <a:t>Target Variable:</a:t>
            </a:r>
            <a:r>
              <a:rPr lang="fr" sz="1800" dirty="0"/>
              <a:t> </a:t>
            </a:r>
            <a:r>
              <a:rPr lang="en-US" sz="1800" dirty="0" err="1"/>
              <a:t>Fraud_indicator</a:t>
            </a:r>
            <a:r>
              <a:rPr lang="en-US" sz="1800" dirty="0"/>
              <a:t>(classes: Fraud, Not Fraud)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</a:rPr>
              <a:t>DATASET PREPROCESSING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07" name="Google Shape;807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tx1"/>
                </a:solidFill>
              </a:rPr>
              <a:t>02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2"/>
          <p:cNvSpPr txBox="1">
            <a:spLocks noGrp="1"/>
          </p:cNvSpPr>
          <p:nvPr>
            <p:ph type="title"/>
          </p:nvPr>
        </p:nvSpPr>
        <p:spPr>
          <a:xfrm>
            <a:off x="549519" y="6562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DATA PREPROCESSING TECHNIQUES</a:t>
            </a:r>
            <a:endParaRPr dirty="0"/>
          </a:p>
        </p:txBody>
      </p:sp>
      <p:sp>
        <p:nvSpPr>
          <p:cNvPr id="908" name="Google Shape;908;p32"/>
          <p:cNvSpPr txBox="1">
            <a:spLocks noGrp="1"/>
          </p:cNvSpPr>
          <p:nvPr>
            <p:ph type="subTitle" idx="1"/>
          </p:nvPr>
        </p:nvSpPr>
        <p:spPr>
          <a:xfrm>
            <a:off x="549519" y="1551050"/>
            <a:ext cx="7560600" cy="2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/>
              <a:t>Data Preprocessing:</a:t>
            </a:r>
            <a:endParaRPr sz="2000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/>
              <a:t>Label encoding for Categorical Values.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/>
              <a:t>Extracting Data from Timestamp like date, month etc.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/>
              <a:t>Dropping unnecessary Columns.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/>
              <a:t>Handling outliers.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/>
              <a:t>Handling imbalanced classes with SMOTE.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/>
              <a:t>Dimensionality Reduction with PCA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/>
              <a:t>Hyperparameter Tuning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/>
              <a:t>Splitting Data: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Train-Test Split for model evaluation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</a:rPr>
              <a:t>EXPLORATORY 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14" name="Google Shape;914;p3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tx1"/>
                </a:solidFill>
              </a:rPr>
              <a:t>03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5"/>
          <p:cNvSpPr txBox="1">
            <a:spLocks noGrp="1"/>
          </p:cNvSpPr>
          <p:nvPr>
            <p:ph type="subTitle" idx="1"/>
          </p:nvPr>
        </p:nvSpPr>
        <p:spPr>
          <a:xfrm>
            <a:off x="1131050" y="340500"/>
            <a:ext cx="7560600" cy="43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907;p32">
            <a:extLst>
              <a:ext uri="{FF2B5EF4-FFF2-40B4-BE49-F238E27FC236}">
                <a16:creationId xmlns:a16="http://schemas.microsoft.com/office/drawing/2014/main" id="{4C9B1E0D-28B3-05F7-FC9B-091ADE61A7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088" y="6116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LABEL DISTRIBUTION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BD768D-751D-F6F0-9228-4467843EB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60" y="1840753"/>
            <a:ext cx="4043075" cy="314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0AB42CB-C24D-1903-733B-C72FD491D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57083"/>
            <a:ext cx="3938494" cy="306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tx1"/>
                </a:solidFill>
              </a:rPr>
              <a:t>MODEL 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tx1"/>
                </a:solidFill>
              </a:rPr>
              <a:t>BUILDING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033" name="Google Shape;1033;p37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tx1"/>
                </a:solidFill>
              </a:rPr>
              <a:t>04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</TotalTime>
  <Words>226</Words>
  <Application>Microsoft Office PowerPoint</Application>
  <PresentationFormat>On-screen Show (16:9)</PresentationFormat>
  <Paragraphs>75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Alexandria ExtraBold</vt:lpstr>
      <vt:lpstr>Anaheim</vt:lpstr>
      <vt:lpstr>Arial</vt:lpstr>
      <vt:lpstr>Bebas Neue</vt:lpstr>
      <vt:lpstr>Century Gothic</vt:lpstr>
      <vt:lpstr>Wingdings</vt:lpstr>
      <vt:lpstr>Wingdings 3</vt:lpstr>
      <vt:lpstr>Ion Boardroom</vt:lpstr>
      <vt:lpstr>FASTAG FRAUD DETECTION</vt:lpstr>
      <vt:lpstr>TABLE OF CONTENTS</vt:lpstr>
      <vt:lpstr>DATASET OVERVIEW</vt:lpstr>
      <vt:lpstr>Dataset Name – Fastag Dataset</vt:lpstr>
      <vt:lpstr>DATASET PREPROCESSING</vt:lpstr>
      <vt:lpstr>DATA PREPROCESSING TECHNIQUES</vt:lpstr>
      <vt:lpstr>EXPLORATORY DATA ANALYSIS</vt:lpstr>
      <vt:lpstr>CLASS LABEL DISTRIBUTION</vt:lpstr>
      <vt:lpstr>MODEL  BUILDING</vt:lpstr>
      <vt:lpstr>MODELS USED</vt:lpstr>
      <vt:lpstr>MODEL EVALUATION</vt:lpstr>
      <vt:lpstr>EVALUATION METRICS</vt:lpstr>
      <vt:lpstr>CONFUSION MATRIX</vt:lpstr>
      <vt:lpstr>CONCLUSION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PREDICTION USING MACHINE LEARNING</dc:title>
  <dc:creator>Mohamed Bilal Z H</dc:creator>
  <cp:lastModifiedBy>Mohamed Bilal Z H</cp:lastModifiedBy>
  <cp:revision>5</cp:revision>
  <dcterms:modified xsi:type="dcterms:W3CDTF">2024-03-11T13:21:07Z</dcterms:modified>
</cp:coreProperties>
</file>