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65" r:id="rId14"/>
    <p:sldId id="272" r:id="rId15"/>
    <p:sldId id="273" r:id="rId16"/>
    <p:sldId id="27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bb23a4a5b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bb23a4a5b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bb23a4a5b6_0_3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bb23a4a5b6_0_3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bb23a4a5b6_0_3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bb23a4a5b6_0_3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bb23a4a5b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bb23a4a5b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bb23a4a5b6_0_3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bb23a4a5b6_0_3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bb23a4a5b6_0_4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2bb23a4a5b6_0_4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bb23a4a5b6_0_4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bb23a4a5b6_0_4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b23a4a5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b23a4a5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bb23a4a5b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bb23a4a5b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bb23a4a5b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bb23a4a5b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bb23a4a5b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bb23a4a5b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bb23a4a5b6_0_3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bb23a4a5b6_0_3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413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2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9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16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59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060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59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88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630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2" hasCustomPrompt="1"/>
          </p:nvPr>
        </p:nvSpPr>
        <p:spPr>
          <a:xfrm>
            <a:off x="754950" y="15792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3" hasCustomPrompt="1"/>
          </p:nvPr>
        </p:nvSpPr>
        <p:spPr>
          <a:xfrm>
            <a:off x="754950" y="377961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4" hasCustomPrompt="1"/>
          </p:nvPr>
        </p:nvSpPr>
        <p:spPr>
          <a:xfrm>
            <a:off x="754950" y="267945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5" hasCustomPrompt="1"/>
          </p:nvPr>
        </p:nvSpPr>
        <p:spPr>
          <a:xfrm>
            <a:off x="4677327" y="377961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6" hasCustomPrompt="1"/>
          </p:nvPr>
        </p:nvSpPr>
        <p:spPr>
          <a:xfrm>
            <a:off x="4677327" y="15792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7" hasCustomPrompt="1"/>
          </p:nvPr>
        </p:nvSpPr>
        <p:spPr>
          <a:xfrm>
            <a:off x="4677327" y="267945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"/>
          </p:nvPr>
        </p:nvSpPr>
        <p:spPr>
          <a:xfrm>
            <a:off x="1677000" y="157929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8"/>
          </p:nvPr>
        </p:nvSpPr>
        <p:spPr>
          <a:xfrm>
            <a:off x="1677000" y="3779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9"/>
          </p:nvPr>
        </p:nvSpPr>
        <p:spPr>
          <a:xfrm>
            <a:off x="5599375" y="157929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3"/>
          </p:nvPr>
        </p:nvSpPr>
        <p:spPr>
          <a:xfrm>
            <a:off x="1677000" y="267945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4"/>
          </p:nvPr>
        </p:nvSpPr>
        <p:spPr>
          <a:xfrm>
            <a:off x="5599375" y="3779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5"/>
          </p:nvPr>
        </p:nvSpPr>
        <p:spPr>
          <a:xfrm>
            <a:off x="5599375" y="267945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092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225" y="2371763"/>
            <a:ext cx="4383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69038"/>
            <a:ext cx="17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007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39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4923125" y="2772201"/>
            <a:ext cx="3104100" cy="15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722375" y="2772201"/>
            <a:ext cx="3104100" cy="15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722377" y="2289500"/>
            <a:ext cx="310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4923126" y="2289500"/>
            <a:ext cx="310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1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11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874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31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08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80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50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>
            <a:spLocks noGrp="1"/>
          </p:cNvSpPr>
          <p:nvPr>
            <p:ph type="ctrTitle"/>
          </p:nvPr>
        </p:nvSpPr>
        <p:spPr>
          <a:xfrm>
            <a:off x="866216" y="1843668"/>
            <a:ext cx="6976808" cy="824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GOLD PRICE PREDICTION</a:t>
            </a:r>
          </a:p>
        </p:txBody>
      </p:sp>
      <p:sp>
        <p:nvSpPr>
          <p:cNvPr id="566" name="Google Shape;566;p27"/>
          <p:cNvSpPr txBox="1">
            <a:spLocks noGrp="1"/>
          </p:cNvSpPr>
          <p:nvPr>
            <p:ph type="subTitle" idx="1"/>
          </p:nvPr>
        </p:nvSpPr>
        <p:spPr>
          <a:xfrm>
            <a:off x="866216" y="2906528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DONE BY</a:t>
            </a:r>
            <a:br>
              <a:rPr lang="fr" dirty="0"/>
            </a:br>
            <a:r>
              <a:rPr lang="fr" dirty="0"/>
              <a:t>MOHAMED BILAL Z 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MODELS USED</a:t>
            </a:r>
            <a:endParaRPr/>
          </a:p>
        </p:txBody>
      </p:sp>
      <p:sp>
        <p:nvSpPr>
          <p:cNvPr id="1134" name="Google Shape;1134;p38"/>
          <p:cNvSpPr txBox="1">
            <a:spLocks noGrp="1"/>
          </p:cNvSpPr>
          <p:nvPr>
            <p:ph type="subTitle" idx="1"/>
          </p:nvPr>
        </p:nvSpPr>
        <p:spPr>
          <a:xfrm>
            <a:off x="791700" y="1269650"/>
            <a:ext cx="756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Linear Regression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Decision Tree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Random Forest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Gradient Boosting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Support Vector Machine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K-Nearest Neighbors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MLP Regressor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MODEL EVALUATION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40" name="Google Shape;1140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05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1"/>
          <p:cNvSpPr txBox="1">
            <a:spLocks noGrp="1"/>
          </p:cNvSpPr>
          <p:nvPr>
            <p:ph type="title"/>
          </p:nvPr>
        </p:nvSpPr>
        <p:spPr>
          <a:xfrm>
            <a:off x="650676" y="5670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EVALUATION METRICS</a:t>
            </a:r>
            <a:endParaRPr dirty="0"/>
          </a:p>
        </p:txBody>
      </p:sp>
      <p:sp>
        <p:nvSpPr>
          <p:cNvPr id="1247" name="Google Shape;1247;p41"/>
          <p:cNvSpPr txBox="1">
            <a:spLocks noGrp="1"/>
          </p:cNvSpPr>
          <p:nvPr>
            <p:ph type="subTitle" idx="1"/>
          </p:nvPr>
        </p:nvSpPr>
        <p:spPr>
          <a:xfrm>
            <a:off x="722376" y="1752600"/>
            <a:ext cx="756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Mean Squared Error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Mean Absolute Error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R-Squared Error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6"/>
          <p:cNvSpPr txBox="1">
            <a:spLocks noGrp="1"/>
          </p:cNvSpPr>
          <p:nvPr>
            <p:ph type="subTitle" idx="1"/>
          </p:nvPr>
        </p:nvSpPr>
        <p:spPr>
          <a:xfrm>
            <a:off x="1131050" y="340500"/>
            <a:ext cx="7560600" cy="4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246;p41">
            <a:extLst>
              <a:ext uri="{FF2B5EF4-FFF2-40B4-BE49-F238E27FC236}">
                <a16:creationId xmlns:a16="http://schemas.microsoft.com/office/drawing/2014/main" id="{8CFB587B-B7EF-F75A-3A24-7D095E33C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845" y="6487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R2_SCORE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9A7E58-87E7-7CC9-455E-61F18E77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10" y="1734069"/>
            <a:ext cx="4300350" cy="33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CONCLUSION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259" name="Google Shape;1259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06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>
            <a:off x="659965" y="604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360" name="Google Shape;1360;p44"/>
          <p:cNvSpPr txBox="1">
            <a:spLocks noGrp="1"/>
          </p:cNvSpPr>
          <p:nvPr>
            <p:ph type="subTitle" idx="1"/>
          </p:nvPr>
        </p:nvSpPr>
        <p:spPr>
          <a:xfrm>
            <a:off x="659965" y="1618362"/>
            <a:ext cx="756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 dirty="0"/>
              <a:t>This aimed to develop a robust machine learning model for identifying Time-series prediction for Gold Price Prediction.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 dirty="0"/>
              <a:t>The project successfully addressed key objectives, including data exploration, data preprocessing, model development, real-time Gold Price Prediction.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endParaRPr lang="en-US" sz="2100" dirty="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endParaRPr lang="en-US" sz="2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6"/>
          <p:cNvSpPr txBox="1">
            <a:spLocks noGrp="1"/>
          </p:cNvSpPr>
          <p:nvPr>
            <p:ph type="title"/>
          </p:nvPr>
        </p:nvSpPr>
        <p:spPr>
          <a:xfrm>
            <a:off x="672650" y="1822738"/>
            <a:ext cx="4383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683" name="Google Shape;6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4" name="Google Shape;684;p28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5" name="Google Shape;685;p28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6" name="Google Shape;686;p28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06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7" name="Google Shape;687;p28"/>
          <p:cNvSpPr txBox="1">
            <a:spLocks noGrp="1"/>
          </p:cNvSpPr>
          <p:nvPr>
            <p:ph type="title" idx="6"/>
          </p:nvPr>
        </p:nvSpPr>
        <p:spPr>
          <a:xfrm>
            <a:off x="4677327" y="16817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8" name="Google Shape;688;p28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9" name="Google Shape;689;p28"/>
          <p:cNvSpPr txBox="1">
            <a:spLocks noGrp="1"/>
          </p:cNvSpPr>
          <p:nvPr>
            <p:ph type="subTitle" idx="1"/>
          </p:nvPr>
        </p:nvSpPr>
        <p:spPr>
          <a:xfrm>
            <a:off x="1583350" y="1485850"/>
            <a:ext cx="2574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Overview</a:t>
            </a:r>
            <a:endParaRPr/>
          </a:p>
        </p:txBody>
      </p:sp>
      <p:sp>
        <p:nvSpPr>
          <p:cNvPr id="690" name="Google Shape;690;p28"/>
          <p:cNvSpPr txBox="1">
            <a:spLocks noGrp="1"/>
          </p:cNvSpPr>
          <p:nvPr>
            <p:ph type="subTitle" idx="8"/>
          </p:nvPr>
        </p:nvSpPr>
        <p:spPr>
          <a:xfrm>
            <a:off x="1645800" y="368615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Exploratory Data Analysis</a:t>
            </a:r>
            <a:endParaRPr dirty="0"/>
          </a:p>
        </p:txBody>
      </p:sp>
      <p:sp>
        <p:nvSpPr>
          <p:cNvPr id="691" name="Google Shape;691;p28"/>
          <p:cNvSpPr txBox="1">
            <a:spLocks noGrp="1"/>
          </p:cNvSpPr>
          <p:nvPr>
            <p:ph type="subTitle" idx="9"/>
          </p:nvPr>
        </p:nvSpPr>
        <p:spPr>
          <a:xfrm>
            <a:off x="5412027" y="168177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Model Building </a:t>
            </a:r>
            <a:endParaRPr dirty="0"/>
          </a:p>
        </p:txBody>
      </p:sp>
      <p:sp>
        <p:nvSpPr>
          <p:cNvPr id="692" name="Google Shape;692;p28"/>
          <p:cNvSpPr txBox="1">
            <a:spLocks noGrp="1"/>
          </p:cNvSpPr>
          <p:nvPr>
            <p:ph type="subTitle" idx="13"/>
          </p:nvPr>
        </p:nvSpPr>
        <p:spPr>
          <a:xfrm>
            <a:off x="1583338" y="2679450"/>
            <a:ext cx="2956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 Preprocessing</a:t>
            </a:r>
            <a:endParaRPr/>
          </a:p>
        </p:txBody>
      </p:sp>
      <p:sp>
        <p:nvSpPr>
          <p:cNvPr id="693" name="Google Shape;693;p28"/>
          <p:cNvSpPr txBox="1">
            <a:spLocks noGrp="1"/>
          </p:cNvSpPr>
          <p:nvPr>
            <p:ph type="subTitle" idx="14"/>
          </p:nvPr>
        </p:nvSpPr>
        <p:spPr>
          <a:xfrm>
            <a:off x="5599375" y="3597574"/>
            <a:ext cx="3015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15"/>
          </p:nvPr>
        </p:nvSpPr>
        <p:spPr>
          <a:xfrm>
            <a:off x="5549216" y="2669027"/>
            <a:ext cx="2956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Model Evaluation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DATASET OVERVIEW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01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Dataset Name – Fastag Dataset</a:t>
            </a:r>
            <a:endParaRPr dirty="0"/>
          </a:p>
        </p:txBody>
      </p:sp>
      <p:sp>
        <p:nvSpPr>
          <p:cNvPr id="801" name="Google Shape;801;p30"/>
          <p:cNvSpPr txBox="1">
            <a:spLocks noGrp="1"/>
          </p:cNvSpPr>
          <p:nvPr>
            <p:ph type="subTitle" idx="1"/>
          </p:nvPr>
        </p:nvSpPr>
        <p:spPr>
          <a:xfrm>
            <a:off x="838613" y="1680355"/>
            <a:ext cx="7081021" cy="322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Source:</a:t>
            </a:r>
            <a:r>
              <a:rPr lang="fr" sz="1800" dirty="0"/>
              <a:t> Provided CSV file ("goldstock.csv")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Shape:</a:t>
            </a:r>
            <a:r>
              <a:rPr lang="fr" sz="1800" dirty="0"/>
              <a:t> (2511,7)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Description of Features: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Date : </a:t>
            </a:r>
            <a:r>
              <a:rPr lang="en-IN" sz="1800" dirty="0" err="1"/>
              <a:t>String_type</a:t>
            </a:r>
            <a:endParaRPr lang="fr-F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Numerical:</a:t>
            </a:r>
            <a:r>
              <a:rPr lang="fr" sz="1800" dirty="0"/>
              <a:t> Volume, Open, High, 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Target Variable:</a:t>
            </a:r>
            <a:r>
              <a:rPr lang="fr" sz="1800" dirty="0"/>
              <a:t> </a:t>
            </a:r>
            <a:r>
              <a:rPr lang="en-US" sz="1800" dirty="0"/>
              <a:t>Close ( Closing Price of the particular Day 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DATASET PREPROCESSING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7" name="Google Shape;807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02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2"/>
          <p:cNvSpPr txBox="1">
            <a:spLocks noGrp="1"/>
          </p:cNvSpPr>
          <p:nvPr>
            <p:ph type="title"/>
          </p:nvPr>
        </p:nvSpPr>
        <p:spPr>
          <a:xfrm>
            <a:off x="549519" y="6562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PREPROCESSING TECHNIQUES</a:t>
            </a:r>
            <a:endParaRPr dirty="0"/>
          </a:p>
        </p:txBody>
      </p:sp>
      <p:sp>
        <p:nvSpPr>
          <p:cNvPr id="908" name="Google Shape;908;p32"/>
          <p:cNvSpPr txBox="1">
            <a:spLocks noGrp="1"/>
          </p:cNvSpPr>
          <p:nvPr>
            <p:ph type="subTitle" idx="1"/>
          </p:nvPr>
        </p:nvSpPr>
        <p:spPr>
          <a:xfrm>
            <a:off x="621219" y="1533120"/>
            <a:ext cx="7560600" cy="2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Pre-Processing: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Identified and dropped instances with missing values and Date is split into day, month, year.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Drop Features: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Unnecessary features are dropped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Splitting Data: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Train-Test Split for model evaluation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EXPLORATORY 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4" name="Google Shape;91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03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5"/>
          <p:cNvSpPr txBox="1">
            <a:spLocks noGrp="1"/>
          </p:cNvSpPr>
          <p:nvPr>
            <p:ph type="subTitle" idx="1"/>
          </p:nvPr>
        </p:nvSpPr>
        <p:spPr>
          <a:xfrm>
            <a:off x="1131050" y="340500"/>
            <a:ext cx="7560600" cy="4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07;p32">
            <a:extLst>
              <a:ext uri="{FF2B5EF4-FFF2-40B4-BE49-F238E27FC236}">
                <a16:creationId xmlns:a16="http://schemas.microsoft.com/office/drawing/2014/main" id="{4C9B1E0D-28B3-05F7-FC9B-091ADE61A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088" y="6116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SEASONAL DECOMPOSITION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FAD79E-DAE0-7FF8-5440-F179A4EF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83" y="1679389"/>
            <a:ext cx="5216021" cy="345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MODEL 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BUILDING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33" name="Google Shape;1033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04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213</Words>
  <Application>Microsoft Office PowerPoint</Application>
  <PresentationFormat>On-screen Show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Alexandria ExtraBold</vt:lpstr>
      <vt:lpstr>Anaheim</vt:lpstr>
      <vt:lpstr>Arial</vt:lpstr>
      <vt:lpstr>Bebas Neue</vt:lpstr>
      <vt:lpstr>Century Gothic</vt:lpstr>
      <vt:lpstr>Wingdings 3</vt:lpstr>
      <vt:lpstr>Ion Boardroom</vt:lpstr>
      <vt:lpstr>GOLD PRICE PREDICTION</vt:lpstr>
      <vt:lpstr>TABLE OF CONTENTS</vt:lpstr>
      <vt:lpstr>DATASET OVERVIEW</vt:lpstr>
      <vt:lpstr>Dataset Name – Fastag Dataset</vt:lpstr>
      <vt:lpstr>DATASET PREPROCESSING</vt:lpstr>
      <vt:lpstr>DATA PREPROCESSING TECHNIQUES</vt:lpstr>
      <vt:lpstr>EXPLORATORY DATA ANALYSIS</vt:lpstr>
      <vt:lpstr>SEASONAL DECOMPOSITION</vt:lpstr>
      <vt:lpstr>MODEL  BUILDING</vt:lpstr>
      <vt:lpstr>MODELS USED</vt:lpstr>
      <vt:lpstr>MODEL EVALUATION</vt:lpstr>
      <vt:lpstr>EVALUATION METRICS</vt:lpstr>
      <vt:lpstr>R2_SCORE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USING MACHINE LEARNING</dc:title>
  <dc:creator>Mohamed Bilal Z H</dc:creator>
  <cp:lastModifiedBy>Mohamed Bilal Z H</cp:lastModifiedBy>
  <cp:revision>5</cp:revision>
  <dcterms:modified xsi:type="dcterms:W3CDTF">2024-03-10T12:59:17Z</dcterms:modified>
</cp:coreProperties>
</file>