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4591" r:id="rId2"/>
    <p:sldMasterId id="2147484579" r:id="rId3"/>
  </p:sldMasterIdLst>
  <p:notesMasterIdLst>
    <p:notesMasterId r:id="rId21"/>
  </p:notesMasterIdLst>
  <p:handoutMasterIdLst>
    <p:handoutMasterId r:id="rId22"/>
  </p:handoutMasterIdLst>
  <p:sldIdLst>
    <p:sldId id="557" r:id="rId4"/>
    <p:sldId id="583" r:id="rId5"/>
    <p:sldId id="585" r:id="rId6"/>
    <p:sldId id="590" r:id="rId7"/>
    <p:sldId id="584" r:id="rId8"/>
    <p:sldId id="586" r:id="rId9"/>
    <p:sldId id="587" r:id="rId10"/>
    <p:sldId id="593" r:id="rId11"/>
    <p:sldId id="592" r:id="rId12"/>
    <p:sldId id="588" r:id="rId13"/>
    <p:sldId id="594" r:id="rId14"/>
    <p:sldId id="596" r:id="rId15"/>
    <p:sldId id="595" r:id="rId16"/>
    <p:sldId id="598" r:id="rId17"/>
    <p:sldId id="589" r:id="rId18"/>
    <p:sldId id="591" r:id="rId19"/>
    <p:sldId id="597" r:id="rId2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2783BB"/>
    <a:srgbClr val="3366FF"/>
    <a:srgbClr val="0000FF"/>
    <a:srgbClr val="AC0000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>
      <p:cViewPr varScale="1">
        <p:scale>
          <a:sx n="102" d="100"/>
          <a:sy n="102" d="100"/>
        </p:scale>
        <p:origin x="883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0E0CE79-DAE8-4048-B6AB-19834D8709FB}" type="datetime3">
              <a:rPr lang="en-US"/>
              <a:pPr>
                <a:defRPr/>
              </a:pPr>
              <a:t>21 August 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3466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CFAECF55-D18E-4ED6-8014-675926654BCE}" type="datetime3">
              <a:rPr lang="en-US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41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048588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FAECF55-D18E-4ED6-8014-675926654BCE}" type="datetime3">
              <a:rPr lang="en-US" smtClean="0"/>
              <a:pPr/>
              <a:t>21 August 2023</a:t>
            </a:fld>
            <a:endParaRPr lang="en-US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1-59</a:t>
            </a:r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D5A1-37CC-4B13-9F17-5059BEF349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16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3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19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70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022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64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3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FAECF55-D18E-4ED6-8014-675926654BCE}" type="datetime3">
              <a:rPr lang="en-US" smtClean="0"/>
              <a:pPr>
                <a:defRPr/>
              </a:pPr>
              <a:t>21 August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7789A-85E4-4C09-A8A1-07D1EC96F694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72412-8E97-407D-BC84-CAD0FCEF4448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4524-BF2D-4091-937D-C6A97B3B701E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605A42-2E01-49CC-B1F8-72F1A9CB3E7F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F038-CCF3-4817-B0CD-F690BBBB6111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68F0C-9F84-47C8-B8B4-6B5D0E962B3C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5697-44BB-465A-84CF-30709A71F728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FA79A-1D84-4FF2-B49F-DDCEF73C2D0D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B067-0D11-4188-B262-E4C6B4B08DF4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B726-F2AD-4EA8-A5B1-0292D337A8DB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4A4C-4E98-44B3-8204-5B4DAD4B0554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BA3F6-70B7-4C36-BADB-74B1F37A6ED9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F2DC-B547-4421-8F9D-428AAEA296A5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0B7E-8EE4-4F62-B330-3ECC571C9680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CFB97-352C-4471-BC38-14D2C42E63A0}" type="datetime5">
              <a:rPr lang="en-US" smtClean="0"/>
              <a:pPr/>
              <a:t>21-Aug-23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AE81E-20A9-4A9A-A0B5-727954F1A19C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74410-8CF8-4559-8CF4-94C1F4DB4E60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4C67-53C3-4605-A1EB-B22B3C259EA6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8FF8C-B262-471F-B3D8-CAEFA1B07A71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7DC5-F4B3-49A2-BF44-005FCE716BF1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77CD7-0714-4DE6-9927-22BE63BF606E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BC228-30E8-4FDF-9DFC-1FF490AE414F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08D2-7048-4ED3-B0BF-A856A47771E3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B0D6-3562-4D0C-A323-1DAB78F73032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114C-0ED0-4A21-A9EB-61FBB67B0976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AF18-EAB5-45C0-B6FC-846C78229B65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D8C6-6967-4711-B56E-88BEB27FA9E8}" type="datetime5">
              <a:rPr lang="en-US" smtClean="0"/>
              <a:pPr/>
              <a:t>21-Aug-23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D5613-6ADD-4C0B-A71F-0A5EE174C3E4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CED7E-F676-4613-B7D5-E92EFBE02F7A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92964-DC11-4852-BA0C-DE599CDFDADA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2EC5-2D9C-4834-AB2F-4C2B291403EF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7CFF9-C5AF-498E-86E3-62CCCB71EAB5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B6FA1-248E-49FB-ADBB-122DD4FD7E58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17D925A-E026-4DFA-A48F-EE21BE5A9550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5AD93-4F0B-4E8A-B7BC-E597DD1D34DD}" type="datetime5">
              <a:rPr lang="en-US" smtClean="0"/>
              <a:pPr/>
              <a:t>21-Aug-23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4C98-13E1-413B-AFD3-A82EF6787ADC}" type="datetime5">
              <a:rPr lang="en-US" smtClean="0"/>
              <a:pPr/>
              <a:t>21-Aug-23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k5u525BKpB_1EqcAGYPA7YGl8skny6E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use-prices-advanced-regression-techniques/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klogo c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86652"/>
            <a:ext cx="1374249" cy="1066800"/>
          </a:xfrm>
          <a:prstGeom prst="rect">
            <a:avLst/>
          </a:prstGeom>
        </p:spPr>
      </p:pic>
      <p:pic>
        <p:nvPicPr>
          <p:cNvPr id="2097153" name="Picture 8" descr="kec2blackborder 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4512621"/>
            <a:ext cx="1479013" cy="1841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12D23-EB8B-FAC6-B1CD-E1977A23EBF5}"/>
              </a:ext>
            </a:extLst>
          </p:cNvPr>
          <p:cNvSpPr txBox="1"/>
          <p:nvPr/>
        </p:nvSpPr>
        <p:spPr>
          <a:xfrm>
            <a:off x="2063223" y="2123169"/>
            <a:ext cx="58871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study of Regression algorithms on House Sales Price Prediction</a:t>
            </a:r>
          </a:p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06BCF8-40D1-902F-C220-47E18D7A99AA}"/>
              </a:ext>
            </a:extLst>
          </p:cNvPr>
          <p:cNvSpPr txBox="1"/>
          <p:nvPr/>
        </p:nvSpPr>
        <p:spPr>
          <a:xfrm>
            <a:off x="2195736" y="4918127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3313B-8150-B2EA-231B-33921144180D}"/>
              </a:ext>
            </a:extLst>
          </p:cNvPr>
          <p:cNvSpPr txBox="1"/>
          <p:nvPr/>
        </p:nvSpPr>
        <p:spPr>
          <a:xfrm>
            <a:off x="2195736" y="5355440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Z.H. Mohamed Bilal</a:t>
            </a:r>
          </a:p>
          <a:p>
            <a:r>
              <a:rPr lang="en-US" dirty="0"/>
              <a:t>G. Sukesh</a:t>
            </a:r>
          </a:p>
          <a:p>
            <a:r>
              <a:rPr lang="en-US" dirty="0"/>
              <a:t>S. </a:t>
            </a:r>
            <a:r>
              <a:rPr lang="en-US" dirty="0" err="1"/>
              <a:t>Yokeswaran</a:t>
            </a:r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0647C-1E78-3E24-4F0A-B65099200D50}"/>
              </a:ext>
            </a:extLst>
          </p:cNvPr>
          <p:cNvSpPr txBox="1"/>
          <p:nvPr/>
        </p:nvSpPr>
        <p:spPr>
          <a:xfrm>
            <a:off x="6512897" y="4918683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AC65C-4AAF-E47A-EDED-2F28E7DC317F}"/>
              </a:ext>
            </a:extLst>
          </p:cNvPr>
          <p:cNvSpPr txBox="1"/>
          <p:nvPr/>
        </p:nvSpPr>
        <p:spPr>
          <a:xfrm>
            <a:off x="6200603" y="5357940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Dr.K.S</a:t>
            </a:r>
            <a:r>
              <a:rPr lang="en-US" dirty="0"/>
              <a:t>. </a:t>
            </a:r>
            <a:r>
              <a:rPr lang="en-US" dirty="0" err="1"/>
              <a:t>Kalaivani</a:t>
            </a:r>
            <a:endParaRPr lang="en-US" dirty="0"/>
          </a:p>
          <a:p>
            <a:r>
              <a:rPr lang="en-US" dirty="0" err="1"/>
              <a:t>Dr.C.S</a:t>
            </a:r>
            <a:r>
              <a:rPr lang="en-US" dirty="0"/>
              <a:t>. </a:t>
            </a:r>
            <a:r>
              <a:rPr lang="en-US" dirty="0" err="1"/>
              <a:t>Kanimozhi</a:t>
            </a:r>
            <a:r>
              <a:rPr lang="en-US" dirty="0"/>
              <a:t> </a:t>
            </a:r>
            <a:r>
              <a:rPr lang="en-US" dirty="0" err="1"/>
              <a:t>Selvi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17464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Performance Evaluation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25199"/>
            <a:ext cx="8229600" cy="4831151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our actual and predicted values, 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2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score, Mean Absolute Error, Root Mean Squared Error, Median Absolute Percentage Error of each model, and choose the one that performs the best using 4 different models, each without feature extraction and each utilizing feature extraction.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linear method for simulating the relationship between a scalar response and one or more explanatory variables is linear regression.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ensemble learning technique for classification, regression, and other problems, random forests or random decision forests build a large number of decision trees during the training phase.</a:t>
            </a:r>
          </a:p>
        </p:txBody>
      </p:sp>
    </p:spTree>
    <p:extLst>
      <p:ext uri="{BB962C8B-B14F-4D97-AF65-F5344CB8AC3E}">
        <p14:creationId xmlns:p14="http://schemas.microsoft.com/office/powerpoint/2010/main" val="112956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E6F8C-FF8B-208A-9872-D98EB969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836712"/>
            <a:ext cx="8424936" cy="438943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Gradient Boosting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machine learning method called gradient boosting is used, among other things, for classification and regression tasks. It provides a prediction model in the form of an ensemble of decision trees-like weak prediction models.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581C77-B599-7A3E-C481-D0953F4BE782}"/>
              </a:ext>
            </a:extLst>
          </p:cNvPr>
          <p:cNvSpPr txBox="1"/>
          <p:nvPr/>
        </p:nvSpPr>
        <p:spPr>
          <a:xfrm>
            <a:off x="611560" y="2852936"/>
            <a:ext cx="84604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 startAt="4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Extra-Tree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Extra-Tree approach, short for "extremely randomized trees," aims to further randomize tree construction in the setting of numerical input features, where the selection of the best cut-point determines a significant percentage of the variance of the induced tree.</a:t>
            </a:r>
            <a:endParaRPr lang="en-A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evaluate the algorithm for both using feature extraction and without feature extraction.</a:t>
            </a:r>
          </a:p>
        </p:txBody>
      </p:sp>
    </p:spTree>
    <p:extLst>
      <p:ext uri="{BB962C8B-B14F-4D97-AF65-F5344CB8AC3E}">
        <p14:creationId xmlns:p14="http://schemas.microsoft.com/office/powerpoint/2010/main" val="57950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92B4A87-2E13-2A41-9771-F2455AF4EAFA}"/>
              </a:ext>
            </a:extLst>
          </p:cNvPr>
          <p:cNvSpPr txBox="1"/>
          <p:nvPr/>
        </p:nvSpPr>
        <p:spPr>
          <a:xfrm>
            <a:off x="1907704" y="2976643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Models without Feature Extraction (ACTUAL Vs PREDICTED)</a:t>
            </a:r>
            <a:endParaRPr lang="en-A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4005A-B14D-71C9-D157-C59F70CE528C}"/>
              </a:ext>
            </a:extLst>
          </p:cNvPr>
          <p:cNvSpPr txBox="1"/>
          <p:nvPr/>
        </p:nvSpPr>
        <p:spPr>
          <a:xfrm>
            <a:off x="1907704" y="5785946"/>
            <a:ext cx="7488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Models using Feature Extraction (ACTUAL Vs PREDICTED)</a:t>
            </a:r>
            <a:endParaRPr lang="en-A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1736C0-CD4E-FD6E-1D5C-156416DA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816355"/>
            <a:ext cx="2133600" cy="216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623EC1-11F0-7266-604A-7E14E000B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159" y="822702"/>
            <a:ext cx="2061593" cy="2153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9D77DA-AE59-8C32-E099-26B167AF0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752" y="816355"/>
            <a:ext cx="2061592" cy="21538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6304BE-814F-02C9-BC92-6DD32C02F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343" y="827674"/>
            <a:ext cx="2133600" cy="2169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7204D8-660E-65AC-52B5-8989A9D04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557" y="3625658"/>
            <a:ext cx="2133601" cy="21602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CA3708-B587-6EFA-4343-A0524930E7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5159" y="3625609"/>
            <a:ext cx="2061594" cy="2160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F47D13-19BB-EB9A-63CC-CEF856AB5C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6752" y="3625609"/>
            <a:ext cx="2117926" cy="21602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609DCC-8233-6CCB-EDA7-C74BD1BE8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4678" y="3625610"/>
            <a:ext cx="207726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56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F4BE0E-D7DA-4707-22AA-A6BECF0CD1D2}"/>
              </a:ext>
            </a:extLst>
          </p:cNvPr>
          <p:cNvSpPr txBox="1"/>
          <p:nvPr/>
        </p:nvSpPr>
        <p:spPr>
          <a:xfrm>
            <a:off x="1259632" y="548680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A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5CD33-498C-2B7E-C23C-4536123430CC}"/>
              </a:ext>
            </a:extLst>
          </p:cNvPr>
          <p:cNvSpPr txBox="1"/>
          <p:nvPr/>
        </p:nvSpPr>
        <p:spPr>
          <a:xfrm>
            <a:off x="1475656" y="62068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As seen in Fig. 2 and 3, both Random Forest and Extra-Tree produce correct results when employing both Feature Extraction and without it.</a:t>
            </a:r>
            <a:endParaRPr lang="en-A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99A06-6D49-F2CA-0CE2-74CF9EC79010}"/>
              </a:ext>
            </a:extLst>
          </p:cNvPr>
          <p:cNvSpPr txBox="1"/>
          <p:nvPr/>
        </p:nvSpPr>
        <p:spPr>
          <a:xfrm>
            <a:off x="2555776" y="5178678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 Comparison between 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6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the algorithms.</a:t>
            </a:r>
            <a:endParaRPr lang="en-A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3F082-210F-AB40-A2E5-CDF071FB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799165"/>
            <a:ext cx="8543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AFD7-9AE4-128F-C205-C810294F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00CB9D6-18FE-4072-B254-084C54278916}" type="datetime5">
              <a:rPr lang="en-US" smtClean="0"/>
              <a:pPr>
                <a:defRPr/>
              </a:pPr>
              <a:t>21-Aug-23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D06372-54F6-F1D8-7500-4D93A377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91754"/>
              </p:ext>
            </p:extLst>
          </p:nvPr>
        </p:nvGraphicFramePr>
        <p:xfrm>
          <a:off x="971600" y="908720"/>
          <a:ext cx="7869560" cy="4871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0971">
                  <a:extLst>
                    <a:ext uri="{9D8B030D-6E8A-4147-A177-3AD203B41FA5}">
                      <a16:colId xmlns:a16="http://schemas.microsoft.com/office/drawing/2014/main" val="1902694731"/>
                    </a:ext>
                  </a:extLst>
                </a:gridCol>
                <a:gridCol w="1252414">
                  <a:extLst>
                    <a:ext uri="{9D8B030D-6E8A-4147-A177-3AD203B41FA5}">
                      <a16:colId xmlns:a16="http://schemas.microsoft.com/office/drawing/2014/main" val="1672614835"/>
                    </a:ext>
                  </a:extLst>
                </a:gridCol>
                <a:gridCol w="1480563">
                  <a:extLst>
                    <a:ext uri="{9D8B030D-6E8A-4147-A177-3AD203B41FA5}">
                      <a16:colId xmlns:a16="http://schemas.microsoft.com/office/drawing/2014/main" val="2073660357"/>
                    </a:ext>
                  </a:extLst>
                </a:gridCol>
                <a:gridCol w="1480563">
                  <a:extLst>
                    <a:ext uri="{9D8B030D-6E8A-4147-A177-3AD203B41FA5}">
                      <a16:colId xmlns:a16="http://schemas.microsoft.com/office/drawing/2014/main" val="1679332206"/>
                    </a:ext>
                  </a:extLst>
                </a:gridCol>
                <a:gridCol w="1405049">
                  <a:extLst>
                    <a:ext uri="{9D8B030D-6E8A-4147-A177-3AD203B41FA5}">
                      <a16:colId xmlns:a16="http://schemas.microsoft.com/office/drawing/2014/main" val="1032259275"/>
                    </a:ext>
                  </a:extLst>
                </a:gridCol>
              </a:tblGrid>
              <a:tr h="29313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ALGORITHM NAME WHICH IS USED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ERROR METRICS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3532"/>
                  </a:ext>
                </a:extLst>
              </a:tr>
              <a:tr h="319049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 dirty="0">
                          <a:effectLst/>
                        </a:rPr>
                        <a:t>R</a:t>
                      </a:r>
                      <a:r>
                        <a:rPr lang="en-AE" sz="1200" baseline="30000" dirty="0">
                          <a:effectLst/>
                        </a:rPr>
                        <a:t>2 </a:t>
                      </a:r>
                      <a:r>
                        <a:rPr lang="en-AE" sz="1200" dirty="0">
                          <a:effectLst/>
                        </a:rPr>
                        <a:t>SCORE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MAE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RMSE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MDAPE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547604"/>
                  </a:ext>
                </a:extLst>
              </a:tr>
              <a:tr h="2931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Linear Regression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0.8226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19707.30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35566.38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8.11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665041"/>
                  </a:ext>
                </a:extLst>
              </a:tr>
              <a:tr h="2931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Random Forest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0.8882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16446.20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28232.84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6.63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068912"/>
                  </a:ext>
                </a:extLst>
              </a:tr>
              <a:tr h="2931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Gradient Boosting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0.9104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15282.86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25268.41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6.57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9240826"/>
                  </a:ext>
                </a:extLst>
              </a:tr>
              <a:tr h="2931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Extra-Trees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0.8763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16254.55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29695.29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6.30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853682"/>
                  </a:ext>
                </a:extLst>
              </a:tr>
              <a:tr h="931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Linear Regression [Using Feature Extraction]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0.8417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19805.50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33591.31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8.44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6327470"/>
                  </a:ext>
                </a:extLst>
              </a:tr>
              <a:tr h="612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Random Forest [Using Feature Extraction]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0.9038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16409.94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26190.97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6.45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338503"/>
                  </a:ext>
                </a:extLst>
              </a:tr>
              <a:tr h="931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Gradient Boosting [Using Feature Extraction]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0.9244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15289.42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23206.63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6.77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2872869"/>
                  </a:ext>
                </a:extLst>
              </a:tr>
              <a:tr h="6121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 dirty="0">
                          <a:effectLst/>
                        </a:rPr>
                        <a:t>Extra-Tree [Using Feature Extraction]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0.9261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15107.62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>
                          <a:effectLst/>
                        </a:rPr>
                        <a:t>22944.64</a:t>
                      </a:r>
                      <a:endParaRPr lang="en-AE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AE" sz="1200" dirty="0">
                          <a:effectLst/>
                        </a:rPr>
                        <a:t>6.11</a:t>
                      </a:r>
                      <a:endParaRPr lang="en-AE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4323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4F11DF-3EA8-F83C-FAA5-03AB348BB342}"/>
              </a:ext>
            </a:extLst>
          </p:cNvPr>
          <p:cNvSpPr txBox="1"/>
          <p:nvPr/>
        </p:nvSpPr>
        <p:spPr>
          <a:xfrm>
            <a:off x="2569468" y="5882252"/>
            <a:ext cx="482453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 Metrics of various Algorithm used</a:t>
            </a:r>
            <a:endParaRPr lang="en-AE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A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8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864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389437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calculate the cost of the house, plot the Actual Vs Predicted values on a graph, and illustrate how they relate to one another, machine learning models has been deployed. Additionally, calculated the </a:t>
            </a:r>
            <a:r>
              <a:rPr lang="en-IN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IN" sz="2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, Mean Absolute Error, Root Mean Squared Error, Median Absolute Percentage Error of the models.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Table 1, we can conclude that Extra-Trees [Using Feature Extraction] is the best model and suitable for the House Price Prediction Problems.</a:t>
            </a:r>
          </a:p>
          <a:p>
            <a:pPr algn="just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0F22B-E586-D5A3-91D7-6EE25D589667}"/>
              </a:ext>
            </a:extLst>
          </p:cNvPr>
          <p:cNvSpPr txBox="1"/>
          <p:nvPr/>
        </p:nvSpPr>
        <p:spPr>
          <a:xfrm>
            <a:off x="755576" y="4509120"/>
            <a:ext cx="82296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https://colab.research.google.com/drive/1wk5u525BKpB_1EqcAGYPA7YGl8skny6E?usp=sharing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8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908720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877873"/>
            <a:ext cx="8229600" cy="583264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Adetunji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Abigail Bola, et al. "House Price Prediction using Random Forest Machine Learning Technique."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Procedia Computer Science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199 (2022): 806-813.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Rico-Juan, Juan Ramón, and Paloma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Taltavull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Paz. "Machine learning with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spatial hedonics tools? An analysis of the asking prices in the housing market in Alicante, Spain."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Expert Systems with Applications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171 (2021): 114590.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Truong, Quang, et al. "Housing price prediction via improved machine learning techniques."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Procedia Computer Science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174 (2020): 433-442.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Foryś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Iwona. "Machine learning in house price analysis: regression models versus neural networks."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Procedia Computer Science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207 (2022): 435-445.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Xu, </a:t>
            </a:r>
            <a:r>
              <a:rPr lang="en-IN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Xiaojie</a:t>
            </a:r>
            <a:r>
              <a:rPr lang="en-IN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Yun Zhang. "House price forecasting with neural networks." </a:t>
            </a:r>
            <a:r>
              <a:rPr lang="en-IN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Intelligent Systems with Applications</a:t>
            </a:r>
            <a:r>
              <a:rPr lang="en-IN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12 (2021): 200052.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Jain, Mansi, et al. "Prediction of house pricing using machine learning with Python."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 International Conference on Electronics and Sustainable Communication Systems (ICESC)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2020.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Ahtesham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Maida,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Narmeen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Zakaria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Bawany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Kiran Fatima. "House price prediction using machine learning algorithm-the case of Karachi city, Pakistan."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 21st International Arab Conference on Information Technology (ACIT)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2020.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Almaslukh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Bandar. "A Gradient Boosting Method for Effective Prediction of Housing Prices in Complex Real Estate Systems."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 International Conference on Technologies and Applications of Artificial Intelligence (TAAI)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2020.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9960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94C57-A02F-87B0-B98D-AF8CEE3F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620688"/>
            <a:ext cx="8352928" cy="5519638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Wang, Pei-Ying, et al. "Deep learning model for house price prediction using heterogeneous data analysis along with joint self-attention mechanism."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9 (2021): 55244-55259.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Durganjali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P., and M. Vani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Pujitha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"House resale price prediction using classification algorithms."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 International Conference on Smart Structures and Systems (ICSSS)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2019.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Manasa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J., Radha Gupta, and N. S.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Narahari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"Machine learning based predicting house prices using regression techniques."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 2nd International conference on innovative mechanisms for industry applications (ICIMIA)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2020.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Piao, Yong,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Ansheng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Chen, and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Zhendong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Shang. "Housing price prediction based on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2019 9th international conference on information science and technology (ICIST)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2019.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Wang, J. J., et al. "Predicting house price with a memristor-based artificial neural network."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6 (2018): 16523-16528.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Rana, Vivek Singh, et al. "House Price Prediction Using Optimal Regression Techniques."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 2nd International Conference on Advances in Computing, Communication Control and Networking (ICACCCN)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2020.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 Varma,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 al. "House price prediction using machine learning and neural networks."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 second international conference on inventive communication and computational technologies (ICICCT)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2018.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16. Varma, </a:t>
            </a:r>
            <a:r>
              <a:rPr lang="en-AE" sz="16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Ayush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 al. "House price prediction using machine learning and neural networks." </a:t>
            </a:r>
            <a:r>
              <a:rPr lang="en-AE" sz="16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 second international conference on inventive communication and computational technologies (ICICCT)</a:t>
            </a:r>
            <a:r>
              <a:rPr lang="en-AE" sz="16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IEEE, 2018.</a:t>
            </a:r>
            <a:endParaRPr lang="en-AE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AE" sz="1600" dirty="0"/>
          </a:p>
        </p:txBody>
      </p:sp>
    </p:spTree>
    <p:extLst>
      <p:ext uri="{BB962C8B-B14F-4D97-AF65-F5344CB8AC3E}">
        <p14:creationId xmlns:p14="http://schemas.microsoft.com/office/powerpoint/2010/main" val="365487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8001000" cy="990600"/>
          </a:xfrm>
        </p:spPr>
        <p:txBody>
          <a:bodyPr/>
          <a:lstStyle/>
          <a:p>
            <a:pPr algn="ctr"/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76" y="1508505"/>
            <a:ext cx="7867624" cy="5033988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46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47363"/>
            <a:ext cx="8229600" cy="4695800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of homes have been rising with shifting prices ever since the population has grown. As a result, housing is in high demand worldwide. 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factors, including the house's location, construction year, and amenities nearby, affect the price of the home.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it is decided by House Price Index (HPI) however researches proven that merely determining the price of the house by HPI in this </a:t>
            </a:r>
            <a:r>
              <a:rPr lang="en-IN" sz="22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</a:t>
            </a:r>
            <a:r>
              <a:rPr lang="en-IN" sz="2200" baseline="300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century is not enough.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321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07811"/>
            <a:ext cx="8229600" cy="4389437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must be used in order to forecast the sale price of the home.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the target variable is a numerical value i.e. Sale Price we can use regression type algorithms.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this, we are going to use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1. Linear Regression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2. Random Forest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3. Gradient Boosting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4. Extra-Trees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118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8001000" cy="990600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14489"/>
            <a:ext cx="7696200" cy="4610112"/>
          </a:xfrm>
        </p:spPr>
        <p:txBody>
          <a:bodyPr/>
          <a:lstStyle/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House prices have a big impact on the economy, and clients and real estate agents are quite concerned about their price ranges.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Every year, housing prices rise, which ultimately highlights the necessity for a method or plan that could forecast future home price increases.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Some elements, such as physical conditions, locations, the number of bedrooms, and others, have an impact on home values.</a:t>
            </a:r>
          </a:p>
          <a:p>
            <a:pPr algn="just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Research has demonstrated that it is ineffective to predict the price of a house using conventional approaches.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84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97487"/>
            <a:ext cx="8229600" cy="720080"/>
          </a:xfrm>
        </p:spPr>
        <p:txBody>
          <a:bodyPr/>
          <a:lstStyle/>
          <a:p>
            <a:pPr algn="ctr"/>
            <a:r>
              <a:rPr lang="en-US" b="1" dirty="0"/>
              <a:t>Literature Survey</a:t>
            </a:r>
            <a:endParaRPr lang="en-IN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AF717E-88CD-537B-E2C3-337223100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278036"/>
              </p:ext>
            </p:extLst>
          </p:nvPr>
        </p:nvGraphicFramePr>
        <p:xfrm>
          <a:off x="755576" y="1124745"/>
          <a:ext cx="8085585" cy="564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606">
                  <a:extLst>
                    <a:ext uri="{9D8B030D-6E8A-4147-A177-3AD203B41FA5}">
                      <a16:colId xmlns:a16="http://schemas.microsoft.com/office/drawing/2014/main" val="3676653602"/>
                    </a:ext>
                  </a:extLst>
                </a:gridCol>
                <a:gridCol w="2251816">
                  <a:extLst>
                    <a:ext uri="{9D8B030D-6E8A-4147-A177-3AD203B41FA5}">
                      <a16:colId xmlns:a16="http://schemas.microsoft.com/office/drawing/2014/main" val="1423749235"/>
                    </a:ext>
                  </a:extLst>
                </a:gridCol>
                <a:gridCol w="2934184">
                  <a:extLst>
                    <a:ext uri="{9D8B030D-6E8A-4147-A177-3AD203B41FA5}">
                      <a16:colId xmlns:a16="http://schemas.microsoft.com/office/drawing/2014/main" val="1500893"/>
                    </a:ext>
                  </a:extLst>
                </a:gridCol>
                <a:gridCol w="2148979">
                  <a:extLst>
                    <a:ext uri="{9D8B030D-6E8A-4147-A177-3AD203B41FA5}">
                      <a16:colId xmlns:a16="http://schemas.microsoft.com/office/drawing/2014/main" val="3981236954"/>
                    </a:ext>
                  </a:extLst>
                </a:gridCol>
              </a:tblGrid>
              <a:tr h="4269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S.NO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 OF THE PAPER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THE AUTHORS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 USED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32444"/>
                  </a:ext>
                </a:extLst>
              </a:tr>
              <a:tr h="1341695"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House Price Prediction using Random Forest Machine Learning Technique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Abigail Bola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Adetunji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Oluwatobi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Noah Akande,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Funmilola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Alaba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Ajala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Ololade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Oyewo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Yetunde Faith Akande,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Gbenle</a:t>
                      </a:r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1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Oluwadara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  <a:endParaRPr lang="en-AE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148778"/>
                  </a:ext>
                </a:extLst>
              </a:tr>
              <a:tr h="1341695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Nonlinear Rail Accessibility and Road Spatial Pattern Effects on House Prices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Kaida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Chen,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Hanliang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 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Lingyun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Liao ,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Yichen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Lu , Yen-Jong Chen 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Zehua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Lin 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Linxi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Teng ,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Aifang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Weng and Tianqi Fu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 Syntax Analysis, Linear Regression Model, Spatial Regression Model, OLS Regression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934399"/>
                  </a:ext>
                </a:extLst>
              </a:tr>
              <a:tr h="1059563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Comparative Study of Machine Learning and Spatial Interpolation Methods for Predicting House Prices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Jeonghyeon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Kim,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Youngho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Lee,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Myeong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-Hun Lee and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Seong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-Yun Hong]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Networks, Random forests, IDW, and kriging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378190"/>
                  </a:ext>
                </a:extLst>
              </a:tr>
              <a:tr h="1158736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House Price Using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 Algorithm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J.Avanijaa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Gurram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Sunitha b,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K.Reddy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Madhavi c , Padmavathi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Korad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R.Hitesh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Sai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Vittale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Regression; Gradient Boost; Ensemble Learning</a:t>
                      </a:r>
                      <a:endParaRPr lang="en-A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299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03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340768"/>
            <a:ext cx="8229600" cy="4389437"/>
          </a:xfrm>
        </p:spPr>
        <p:txBody>
          <a:bodyPr/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for this process has been downloaded from Kaggle. It contains 1460 rows × 81 columns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</a:t>
            </a:r>
          </a:p>
          <a:p>
            <a:pPr marL="0" indent="0"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https://www.kaggle.com/competitions/house-prices-advanced-regression-techniques/data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been preprocessed using a label encoder because it includes both categories and null values.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null values like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none, it has been replaced with a numerical number.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top 30 features that have the most effects on the target variable out of the dataset's 81 features and present their relationship. It contributes a total of  0.712754 importance to the dataset.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87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31EE77-56ED-AFB7-DF48-DBA58D350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20688"/>
            <a:ext cx="3816424" cy="15841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D91DF-B558-3E2A-34AF-105772156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64" y="620688"/>
            <a:ext cx="3816424" cy="158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6C91CF-9F71-5123-2AF9-B8137263F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2420888"/>
            <a:ext cx="5847898" cy="1584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FBB73-B523-542E-0C7B-E28DD9516983}"/>
              </a:ext>
            </a:extLst>
          </p:cNvPr>
          <p:cNvSpPr txBox="1"/>
          <p:nvPr/>
        </p:nvSpPr>
        <p:spPr>
          <a:xfrm flipH="1">
            <a:off x="3827353" y="4051811"/>
            <a:ext cx="215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Fig1. Data Analysis</a:t>
            </a:r>
            <a:endParaRPr lang="en-A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B7B59-C3D8-ABF1-7C2B-540D398B6C14}"/>
              </a:ext>
            </a:extLst>
          </p:cNvPr>
          <p:cNvSpPr txBox="1"/>
          <p:nvPr/>
        </p:nvSpPr>
        <p:spPr>
          <a:xfrm>
            <a:off x="827584" y="4653136"/>
            <a:ext cx="7848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aforementioned figures can be used to determine the relationship between the features and the target variable.</a:t>
            </a:r>
            <a:endParaRPr lang="en-AE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AEBC32-DB2C-DC02-5202-6BF4D0204536}"/>
              </a:ext>
            </a:extLst>
          </p:cNvPr>
          <p:cNvSpPr txBox="1"/>
          <p:nvPr/>
        </p:nvSpPr>
        <p:spPr>
          <a:xfrm>
            <a:off x="1187624" y="548680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Proposed Model</a:t>
            </a:r>
            <a:endParaRPr lang="en-AE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6F21D-5BB9-948E-FED5-28D28122AA00}"/>
              </a:ext>
            </a:extLst>
          </p:cNvPr>
          <p:cNvSpPr txBox="1"/>
          <p:nvPr/>
        </p:nvSpPr>
        <p:spPr>
          <a:xfrm>
            <a:off x="1115616" y="5589240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Linear regression, Random Forest, Gradient Boosting, Extra-Trees with and without feature extraction, and model comparison will be evaluated.</a:t>
            </a:r>
            <a:endParaRPr lang="en-A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39A454-AE14-923F-7B87-6FE082B9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747" y="1511642"/>
            <a:ext cx="5084505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4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16887</TotalTime>
  <Words>1749</Words>
  <Application>Microsoft Office PowerPoint</Application>
  <PresentationFormat>On-screen Show (4:3)</PresentationFormat>
  <Paragraphs>211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Outline</vt:lpstr>
      <vt:lpstr>Problem Statement</vt:lpstr>
      <vt:lpstr>Objectives</vt:lpstr>
      <vt:lpstr>Introduction</vt:lpstr>
      <vt:lpstr>Literature Survey</vt:lpstr>
      <vt:lpstr>Methodology</vt:lpstr>
      <vt:lpstr>PowerPoint Presentation</vt:lpstr>
      <vt:lpstr>PowerPoint Presentation</vt:lpstr>
      <vt:lpstr>Performance Evaluation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Mohamed Bilal Z H</cp:lastModifiedBy>
  <cp:revision>963</cp:revision>
  <cp:lastPrinted>2022-12-07T18:56:27Z</cp:lastPrinted>
  <dcterms:created xsi:type="dcterms:W3CDTF">2013-12-25T07:56:38Z</dcterms:created>
  <dcterms:modified xsi:type="dcterms:W3CDTF">2023-08-21T15:05:42Z</dcterms:modified>
</cp:coreProperties>
</file>