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44"/>
  </p:notesMasterIdLst>
  <p:sldIdLst>
    <p:sldId id="256" r:id="rId2"/>
    <p:sldId id="258" r:id="rId3"/>
    <p:sldId id="311" r:id="rId4"/>
    <p:sldId id="316" r:id="rId5"/>
    <p:sldId id="312" r:id="rId6"/>
    <p:sldId id="261" r:id="rId7"/>
    <p:sldId id="313" r:id="rId8"/>
    <p:sldId id="262" r:id="rId9"/>
    <p:sldId id="314" r:id="rId10"/>
    <p:sldId id="327" r:id="rId11"/>
    <p:sldId id="328" r:id="rId12"/>
    <p:sldId id="329" r:id="rId13"/>
    <p:sldId id="330" r:id="rId14"/>
    <p:sldId id="331" r:id="rId15"/>
    <p:sldId id="332" r:id="rId16"/>
    <p:sldId id="333" r:id="rId17"/>
    <p:sldId id="334" r:id="rId18"/>
    <p:sldId id="335" r:id="rId19"/>
    <p:sldId id="336"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7" r:id="rId33"/>
    <p:sldId id="318" r:id="rId34"/>
    <p:sldId id="319" r:id="rId35"/>
    <p:sldId id="320" r:id="rId36"/>
    <p:sldId id="321" r:id="rId37"/>
    <p:sldId id="322" r:id="rId38"/>
    <p:sldId id="323" r:id="rId39"/>
    <p:sldId id="324" r:id="rId40"/>
    <p:sldId id="325" r:id="rId41"/>
    <p:sldId id="337" r:id="rId42"/>
    <p:sldId id="338" r:id="rId4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613"/>
  </p:normalViewPr>
  <p:slideViewPr>
    <p:cSldViewPr snapToGrid="0" snapToObjects="1">
      <p:cViewPr varScale="1">
        <p:scale>
          <a:sx n="98" d="100"/>
          <a:sy n="98" d="100"/>
        </p:scale>
        <p:origin x="78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B1D9BF-9598-4C65-9948-9585A494340D}" type="doc">
      <dgm:prSet loTypeId="urn:microsoft.com/office/officeart/2005/8/layout/hProcess9" loCatId="process" qsTypeId="urn:microsoft.com/office/officeart/2005/8/quickstyle/simple4" qsCatId="simple" csTypeId="urn:microsoft.com/office/officeart/2005/8/colors/accent3_2" csCatId="accent3" phldr="1"/>
      <dgm:spPr/>
    </dgm:pt>
    <dgm:pt modelId="{6ECA71F8-1345-4E4F-A257-60C5E5642A6B}">
      <dgm:prSet phldrT="[Text]" custT="1"/>
      <dgm:spPr>
        <a:solidFill>
          <a:schemeClr val="accent1">
            <a:lumMod val="75000"/>
          </a:schemeClr>
        </a:solidFill>
      </dgm:spPr>
      <dgm:t>
        <a:bodyPr/>
        <a:lstStyle/>
        <a:p>
          <a:pPr algn="l"/>
          <a:r>
            <a:rPr lang="en-US" sz="2000" dirty="0" smtClean="0"/>
            <a:t>Describe</a:t>
          </a:r>
          <a:r>
            <a:rPr lang="en-US" sz="2000" baseline="0" dirty="0" smtClean="0"/>
            <a:t> the person or group with whom the conflict is.</a:t>
          </a:r>
          <a:endParaRPr lang="en-US" sz="2000" dirty="0"/>
        </a:p>
      </dgm:t>
    </dgm:pt>
    <dgm:pt modelId="{F30C345E-2C52-48CE-8F9B-92C35AE4BDDF}" type="parTrans" cxnId="{A1D9902F-034D-440E-9F2B-D81769D970A5}">
      <dgm:prSet/>
      <dgm:spPr/>
      <dgm:t>
        <a:bodyPr/>
        <a:lstStyle/>
        <a:p>
          <a:endParaRPr lang="en-US"/>
        </a:p>
      </dgm:t>
    </dgm:pt>
    <dgm:pt modelId="{CA07BE83-B4E2-4045-98EF-E167B41715B0}" type="sibTrans" cxnId="{A1D9902F-034D-440E-9F2B-D81769D970A5}">
      <dgm:prSet/>
      <dgm:spPr/>
      <dgm:t>
        <a:bodyPr/>
        <a:lstStyle/>
        <a:p>
          <a:endParaRPr lang="en-US"/>
        </a:p>
      </dgm:t>
    </dgm:pt>
    <dgm:pt modelId="{71ED50CD-744C-4B73-B46B-6D2FA60FA2CE}">
      <dgm:prSet phldrT="[Text]" custT="1"/>
      <dgm:spPr>
        <a:solidFill>
          <a:schemeClr val="accent1">
            <a:lumMod val="75000"/>
          </a:schemeClr>
        </a:solidFill>
      </dgm:spPr>
      <dgm:t>
        <a:bodyPr/>
        <a:lstStyle/>
        <a:p>
          <a:pPr algn="l"/>
          <a:r>
            <a:rPr lang="en-US" sz="2000" dirty="0" smtClean="0"/>
            <a:t>Analyze the cause of conflict.</a:t>
          </a:r>
          <a:endParaRPr lang="en-US" sz="2000" dirty="0"/>
        </a:p>
      </dgm:t>
    </dgm:pt>
    <dgm:pt modelId="{F7B70555-B655-43D3-80AB-D678B6A79313}" type="parTrans" cxnId="{6C2839A1-9974-483B-8F8E-13DBA1FADDB8}">
      <dgm:prSet/>
      <dgm:spPr/>
      <dgm:t>
        <a:bodyPr/>
        <a:lstStyle/>
        <a:p>
          <a:endParaRPr lang="en-US"/>
        </a:p>
      </dgm:t>
    </dgm:pt>
    <dgm:pt modelId="{F702D2E5-2D73-4BC6-86B6-C88A6C0D45F3}" type="sibTrans" cxnId="{6C2839A1-9974-483B-8F8E-13DBA1FADDB8}">
      <dgm:prSet/>
      <dgm:spPr/>
      <dgm:t>
        <a:bodyPr/>
        <a:lstStyle/>
        <a:p>
          <a:endParaRPr lang="en-US"/>
        </a:p>
      </dgm:t>
    </dgm:pt>
    <dgm:pt modelId="{7F1AC6D4-23BD-45CD-9A7D-417672A4AD3A}">
      <dgm:prSet phldrT="[Text]" custT="1"/>
      <dgm:spPr>
        <a:solidFill>
          <a:schemeClr val="accent1">
            <a:lumMod val="75000"/>
          </a:schemeClr>
        </a:solidFill>
      </dgm:spPr>
      <dgm:t>
        <a:bodyPr/>
        <a:lstStyle/>
        <a:p>
          <a:r>
            <a:rPr lang="en-US" sz="2000" dirty="0" smtClean="0"/>
            <a:t>Consider alternative strategies for conflict </a:t>
          </a:r>
          <a:r>
            <a:rPr lang="en-US" sz="2000" dirty="0" err="1" smtClean="0"/>
            <a:t>managment</a:t>
          </a:r>
          <a:endParaRPr lang="en-US" sz="2000" dirty="0"/>
        </a:p>
      </dgm:t>
    </dgm:pt>
    <dgm:pt modelId="{2680BBDE-96D5-43A3-BD24-D9AF7295C2DA}" type="parTrans" cxnId="{2B9F3207-E38D-441C-A252-D71BE30D5126}">
      <dgm:prSet/>
      <dgm:spPr/>
      <dgm:t>
        <a:bodyPr/>
        <a:lstStyle/>
        <a:p>
          <a:endParaRPr lang="en-US"/>
        </a:p>
      </dgm:t>
    </dgm:pt>
    <dgm:pt modelId="{CE41DD29-1573-4D8C-BD0F-E51B9E3EFDFE}" type="sibTrans" cxnId="{2B9F3207-E38D-441C-A252-D71BE30D5126}">
      <dgm:prSet/>
      <dgm:spPr/>
      <dgm:t>
        <a:bodyPr/>
        <a:lstStyle/>
        <a:p>
          <a:endParaRPr lang="en-US"/>
        </a:p>
      </dgm:t>
    </dgm:pt>
    <dgm:pt modelId="{C7A9F757-7971-428E-8605-880751012E83}" type="pres">
      <dgm:prSet presAssocID="{BFB1D9BF-9598-4C65-9948-9585A494340D}" presName="CompostProcess" presStyleCnt="0">
        <dgm:presLayoutVars>
          <dgm:dir/>
          <dgm:resizeHandles val="exact"/>
        </dgm:presLayoutVars>
      </dgm:prSet>
      <dgm:spPr/>
    </dgm:pt>
    <dgm:pt modelId="{D41B607B-2878-45A9-B437-A072381F905A}" type="pres">
      <dgm:prSet presAssocID="{BFB1D9BF-9598-4C65-9948-9585A494340D}" presName="arrow" presStyleLbl="bgShp" presStyleIdx="0" presStyleCnt="1"/>
      <dgm:spPr>
        <a:solidFill>
          <a:schemeClr val="accent6">
            <a:lumMod val="60000"/>
            <a:lumOff val="40000"/>
          </a:schemeClr>
        </a:solidFill>
      </dgm:spPr>
    </dgm:pt>
    <dgm:pt modelId="{07A4E1B9-2D6E-4855-93C8-046CAB09010E}" type="pres">
      <dgm:prSet presAssocID="{BFB1D9BF-9598-4C65-9948-9585A494340D}" presName="linearProcess" presStyleCnt="0"/>
      <dgm:spPr/>
    </dgm:pt>
    <dgm:pt modelId="{E8107BE5-B7E0-48D7-90E1-58182EEDF48D}" type="pres">
      <dgm:prSet presAssocID="{6ECA71F8-1345-4E4F-A257-60C5E5642A6B}" presName="textNode" presStyleLbl="node1" presStyleIdx="0" presStyleCnt="3">
        <dgm:presLayoutVars>
          <dgm:bulletEnabled val="1"/>
        </dgm:presLayoutVars>
      </dgm:prSet>
      <dgm:spPr/>
      <dgm:t>
        <a:bodyPr/>
        <a:lstStyle/>
        <a:p>
          <a:endParaRPr lang="en-US"/>
        </a:p>
      </dgm:t>
    </dgm:pt>
    <dgm:pt modelId="{6669FADB-35E8-46B8-A95F-7D94EE42DDBD}" type="pres">
      <dgm:prSet presAssocID="{CA07BE83-B4E2-4045-98EF-E167B41715B0}" presName="sibTrans" presStyleCnt="0"/>
      <dgm:spPr/>
    </dgm:pt>
    <dgm:pt modelId="{F6EEFFEE-80A7-438A-96A6-2356BA8AAC63}" type="pres">
      <dgm:prSet presAssocID="{71ED50CD-744C-4B73-B46B-6D2FA60FA2CE}" presName="textNode" presStyleLbl="node1" presStyleIdx="1" presStyleCnt="3">
        <dgm:presLayoutVars>
          <dgm:bulletEnabled val="1"/>
        </dgm:presLayoutVars>
      </dgm:prSet>
      <dgm:spPr/>
      <dgm:t>
        <a:bodyPr/>
        <a:lstStyle/>
        <a:p>
          <a:endParaRPr lang="en-US"/>
        </a:p>
      </dgm:t>
    </dgm:pt>
    <dgm:pt modelId="{C1AFDCDC-E80E-4170-91FF-340BD8C210DF}" type="pres">
      <dgm:prSet presAssocID="{F702D2E5-2D73-4BC6-86B6-C88A6C0D45F3}" presName="sibTrans" presStyleCnt="0"/>
      <dgm:spPr/>
    </dgm:pt>
    <dgm:pt modelId="{AA20947D-0CDB-4F41-A8D6-2CDABBDC7F2B}" type="pres">
      <dgm:prSet presAssocID="{7F1AC6D4-23BD-45CD-9A7D-417672A4AD3A}" presName="textNode" presStyleLbl="node1" presStyleIdx="2" presStyleCnt="3">
        <dgm:presLayoutVars>
          <dgm:bulletEnabled val="1"/>
        </dgm:presLayoutVars>
      </dgm:prSet>
      <dgm:spPr/>
      <dgm:t>
        <a:bodyPr/>
        <a:lstStyle/>
        <a:p>
          <a:endParaRPr lang="en-US"/>
        </a:p>
      </dgm:t>
    </dgm:pt>
  </dgm:ptLst>
  <dgm:cxnLst>
    <dgm:cxn modelId="{34779A22-F990-4D3C-BB69-77B4AF890491}" type="presOf" srcId="{7F1AC6D4-23BD-45CD-9A7D-417672A4AD3A}" destId="{AA20947D-0CDB-4F41-A8D6-2CDABBDC7F2B}" srcOrd="0" destOrd="0" presId="urn:microsoft.com/office/officeart/2005/8/layout/hProcess9"/>
    <dgm:cxn modelId="{571520A0-DAAD-4675-813B-1A7435B34744}" type="presOf" srcId="{6ECA71F8-1345-4E4F-A257-60C5E5642A6B}" destId="{E8107BE5-B7E0-48D7-90E1-58182EEDF48D}" srcOrd="0" destOrd="0" presId="urn:microsoft.com/office/officeart/2005/8/layout/hProcess9"/>
    <dgm:cxn modelId="{85913CFE-F4C3-43DC-9AE7-8EDB7B97D92B}" type="presOf" srcId="{BFB1D9BF-9598-4C65-9948-9585A494340D}" destId="{C7A9F757-7971-428E-8605-880751012E83}" srcOrd="0" destOrd="0" presId="urn:microsoft.com/office/officeart/2005/8/layout/hProcess9"/>
    <dgm:cxn modelId="{2B9F3207-E38D-441C-A252-D71BE30D5126}" srcId="{BFB1D9BF-9598-4C65-9948-9585A494340D}" destId="{7F1AC6D4-23BD-45CD-9A7D-417672A4AD3A}" srcOrd="2" destOrd="0" parTransId="{2680BBDE-96D5-43A3-BD24-D9AF7295C2DA}" sibTransId="{CE41DD29-1573-4D8C-BD0F-E51B9E3EFDFE}"/>
    <dgm:cxn modelId="{6C2839A1-9974-483B-8F8E-13DBA1FADDB8}" srcId="{BFB1D9BF-9598-4C65-9948-9585A494340D}" destId="{71ED50CD-744C-4B73-B46B-6D2FA60FA2CE}" srcOrd="1" destOrd="0" parTransId="{F7B70555-B655-43D3-80AB-D678B6A79313}" sibTransId="{F702D2E5-2D73-4BC6-86B6-C88A6C0D45F3}"/>
    <dgm:cxn modelId="{A1D9902F-034D-440E-9F2B-D81769D970A5}" srcId="{BFB1D9BF-9598-4C65-9948-9585A494340D}" destId="{6ECA71F8-1345-4E4F-A257-60C5E5642A6B}" srcOrd="0" destOrd="0" parTransId="{F30C345E-2C52-48CE-8F9B-92C35AE4BDDF}" sibTransId="{CA07BE83-B4E2-4045-98EF-E167B41715B0}"/>
    <dgm:cxn modelId="{86D8E808-2A73-4F2A-B6A4-5842F12BA99D}" type="presOf" srcId="{71ED50CD-744C-4B73-B46B-6D2FA60FA2CE}" destId="{F6EEFFEE-80A7-438A-96A6-2356BA8AAC63}" srcOrd="0" destOrd="0" presId="urn:microsoft.com/office/officeart/2005/8/layout/hProcess9"/>
    <dgm:cxn modelId="{B69839B4-AB30-4146-9349-1ED6661A3DB3}" type="presParOf" srcId="{C7A9F757-7971-428E-8605-880751012E83}" destId="{D41B607B-2878-45A9-B437-A072381F905A}" srcOrd="0" destOrd="0" presId="urn:microsoft.com/office/officeart/2005/8/layout/hProcess9"/>
    <dgm:cxn modelId="{CE755D86-D9D5-458C-B167-76DE629AA70D}" type="presParOf" srcId="{C7A9F757-7971-428E-8605-880751012E83}" destId="{07A4E1B9-2D6E-4855-93C8-046CAB09010E}" srcOrd="1" destOrd="0" presId="urn:microsoft.com/office/officeart/2005/8/layout/hProcess9"/>
    <dgm:cxn modelId="{20869404-D917-43F3-BAFA-4F61CF446F28}" type="presParOf" srcId="{07A4E1B9-2D6E-4855-93C8-046CAB09010E}" destId="{E8107BE5-B7E0-48D7-90E1-58182EEDF48D}" srcOrd="0" destOrd="0" presId="urn:microsoft.com/office/officeart/2005/8/layout/hProcess9"/>
    <dgm:cxn modelId="{0BAF808C-DE4C-4D72-B1C1-9086C2444E30}" type="presParOf" srcId="{07A4E1B9-2D6E-4855-93C8-046CAB09010E}" destId="{6669FADB-35E8-46B8-A95F-7D94EE42DDBD}" srcOrd="1" destOrd="0" presId="urn:microsoft.com/office/officeart/2005/8/layout/hProcess9"/>
    <dgm:cxn modelId="{18B96353-153B-4E42-BFE2-08BEEBD85656}" type="presParOf" srcId="{07A4E1B9-2D6E-4855-93C8-046CAB09010E}" destId="{F6EEFFEE-80A7-438A-96A6-2356BA8AAC63}" srcOrd="2" destOrd="0" presId="urn:microsoft.com/office/officeart/2005/8/layout/hProcess9"/>
    <dgm:cxn modelId="{80A9D024-F19B-4ADD-B39A-1965E5D99144}" type="presParOf" srcId="{07A4E1B9-2D6E-4855-93C8-046CAB09010E}" destId="{C1AFDCDC-E80E-4170-91FF-340BD8C210DF}" srcOrd="3" destOrd="0" presId="urn:microsoft.com/office/officeart/2005/8/layout/hProcess9"/>
    <dgm:cxn modelId="{8E0FD0AD-20DD-47EE-8C60-9A1D40F5EA28}" type="presParOf" srcId="{07A4E1B9-2D6E-4855-93C8-046CAB09010E}" destId="{AA20947D-0CDB-4F41-A8D6-2CDABBDC7F2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1A2F4-34CE-4962-BE23-E31A6E841091}" type="doc">
      <dgm:prSet loTypeId="urn:microsoft.com/office/officeart/2005/8/layout/hProcess9" loCatId="process" qsTypeId="urn:microsoft.com/office/officeart/2005/8/quickstyle/simple4" qsCatId="simple" csTypeId="urn:microsoft.com/office/officeart/2005/8/colors/accent3_2" csCatId="accent3" phldr="1"/>
      <dgm:spPr/>
    </dgm:pt>
    <dgm:pt modelId="{E38E022A-E5D5-4975-9BDC-32060BBE73D9}">
      <dgm:prSet phldrT="[Text]" custT="1"/>
      <dgm:spPr>
        <a:solidFill>
          <a:schemeClr val="accent1">
            <a:lumMod val="75000"/>
          </a:schemeClr>
        </a:solidFill>
      </dgm:spPr>
      <dgm:t>
        <a:bodyPr/>
        <a:lstStyle/>
        <a:p>
          <a:r>
            <a:rPr lang="en-US" sz="2000" dirty="0" smtClean="0"/>
            <a:t>Choose strategies that will produce the best results.</a:t>
          </a:r>
          <a:endParaRPr lang="en-US" sz="2000" dirty="0"/>
        </a:p>
      </dgm:t>
    </dgm:pt>
    <dgm:pt modelId="{8402F6EE-1EDC-4212-A2FA-CEA7A6B42979}" type="parTrans" cxnId="{09DF5B7A-4205-4BBC-8972-47F83C75CCA8}">
      <dgm:prSet/>
      <dgm:spPr/>
      <dgm:t>
        <a:bodyPr/>
        <a:lstStyle/>
        <a:p>
          <a:endParaRPr lang="en-US"/>
        </a:p>
      </dgm:t>
    </dgm:pt>
    <dgm:pt modelId="{CA8F2B4C-39B2-4981-851D-47AD82D7FE1E}" type="sibTrans" cxnId="{09DF5B7A-4205-4BBC-8972-47F83C75CCA8}">
      <dgm:prSet/>
      <dgm:spPr/>
      <dgm:t>
        <a:bodyPr/>
        <a:lstStyle/>
        <a:p>
          <a:endParaRPr lang="en-US"/>
        </a:p>
      </dgm:t>
    </dgm:pt>
    <dgm:pt modelId="{FB06E19F-D158-452E-911A-C643E832577A}">
      <dgm:prSet phldrT="[Text]" custT="1"/>
      <dgm:spPr>
        <a:solidFill>
          <a:schemeClr val="accent1">
            <a:lumMod val="75000"/>
          </a:schemeClr>
        </a:solidFill>
      </dgm:spPr>
      <dgm:t>
        <a:bodyPr/>
        <a:lstStyle/>
        <a:p>
          <a:r>
            <a:rPr lang="en-US" sz="2000" dirty="0" smtClean="0"/>
            <a:t>Implement the decision </a:t>
          </a:r>
          <a:endParaRPr lang="en-US" sz="2000" dirty="0"/>
        </a:p>
      </dgm:t>
    </dgm:pt>
    <dgm:pt modelId="{0D86CE43-5C35-4601-A9A9-3E2442E3654C}" type="parTrans" cxnId="{12994749-BB6E-4C4C-9B76-0D631E25BF13}">
      <dgm:prSet/>
      <dgm:spPr/>
      <dgm:t>
        <a:bodyPr/>
        <a:lstStyle/>
        <a:p>
          <a:endParaRPr lang="en-US"/>
        </a:p>
      </dgm:t>
    </dgm:pt>
    <dgm:pt modelId="{0C7219BA-41C3-4D6E-B147-B432621F8AF5}" type="sibTrans" cxnId="{12994749-BB6E-4C4C-9B76-0D631E25BF13}">
      <dgm:prSet/>
      <dgm:spPr/>
      <dgm:t>
        <a:bodyPr/>
        <a:lstStyle/>
        <a:p>
          <a:endParaRPr lang="en-US"/>
        </a:p>
      </dgm:t>
    </dgm:pt>
    <dgm:pt modelId="{C0411261-77BC-4452-9BAE-4D3CCE5FF653}">
      <dgm:prSet phldrT="[Text]" custT="1"/>
      <dgm:spPr>
        <a:solidFill>
          <a:schemeClr val="accent1">
            <a:lumMod val="75000"/>
          </a:schemeClr>
        </a:solidFill>
      </dgm:spPr>
      <dgm:t>
        <a:bodyPr/>
        <a:lstStyle/>
        <a:p>
          <a:r>
            <a:rPr lang="en-US" sz="2000" dirty="0" smtClean="0"/>
            <a:t>Evaluate the decision</a:t>
          </a:r>
          <a:endParaRPr lang="en-US" sz="2000" dirty="0"/>
        </a:p>
      </dgm:t>
    </dgm:pt>
    <dgm:pt modelId="{50A3DD1D-8955-47E1-9880-7FDB521ECCC1}" type="parTrans" cxnId="{F8587103-2CAE-404A-B435-AF85E089E0F2}">
      <dgm:prSet/>
      <dgm:spPr/>
      <dgm:t>
        <a:bodyPr/>
        <a:lstStyle/>
        <a:p>
          <a:endParaRPr lang="en-US"/>
        </a:p>
      </dgm:t>
    </dgm:pt>
    <dgm:pt modelId="{D775BC43-7EA1-4BB0-9029-C1C97F829EE9}" type="sibTrans" cxnId="{F8587103-2CAE-404A-B435-AF85E089E0F2}">
      <dgm:prSet/>
      <dgm:spPr/>
      <dgm:t>
        <a:bodyPr/>
        <a:lstStyle/>
        <a:p>
          <a:endParaRPr lang="en-US"/>
        </a:p>
      </dgm:t>
    </dgm:pt>
    <dgm:pt modelId="{DC6E6DF3-CF2D-46F8-99B8-3BB68898B9F5}" type="pres">
      <dgm:prSet presAssocID="{6091A2F4-34CE-4962-BE23-E31A6E841091}" presName="CompostProcess" presStyleCnt="0">
        <dgm:presLayoutVars>
          <dgm:dir/>
          <dgm:resizeHandles val="exact"/>
        </dgm:presLayoutVars>
      </dgm:prSet>
      <dgm:spPr/>
    </dgm:pt>
    <dgm:pt modelId="{242B8CA9-3661-49CD-9348-EB74E64FA1E5}" type="pres">
      <dgm:prSet presAssocID="{6091A2F4-34CE-4962-BE23-E31A6E841091}" presName="arrow" presStyleLbl="bgShp" presStyleIdx="0" presStyleCnt="1"/>
      <dgm:spPr>
        <a:solidFill>
          <a:schemeClr val="accent6">
            <a:lumMod val="60000"/>
            <a:lumOff val="40000"/>
          </a:schemeClr>
        </a:solidFill>
      </dgm:spPr>
    </dgm:pt>
    <dgm:pt modelId="{8BBA9005-48E6-4103-93E9-00973948BFA9}" type="pres">
      <dgm:prSet presAssocID="{6091A2F4-34CE-4962-BE23-E31A6E841091}" presName="linearProcess" presStyleCnt="0"/>
      <dgm:spPr/>
    </dgm:pt>
    <dgm:pt modelId="{16062B1B-5AF7-443D-BA9B-08351709B0CB}" type="pres">
      <dgm:prSet presAssocID="{E38E022A-E5D5-4975-9BDC-32060BBE73D9}" presName="textNode" presStyleLbl="node1" presStyleIdx="0" presStyleCnt="3">
        <dgm:presLayoutVars>
          <dgm:bulletEnabled val="1"/>
        </dgm:presLayoutVars>
      </dgm:prSet>
      <dgm:spPr/>
      <dgm:t>
        <a:bodyPr/>
        <a:lstStyle/>
        <a:p>
          <a:endParaRPr lang="en-US"/>
        </a:p>
      </dgm:t>
    </dgm:pt>
    <dgm:pt modelId="{5E6641C2-43C1-4037-B4CF-1D80DCB0C26C}" type="pres">
      <dgm:prSet presAssocID="{CA8F2B4C-39B2-4981-851D-47AD82D7FE1E}" presName="sibTrans" presStyleCnt="0"/>
      <dgm:spPr/>
    </dgm:pt>
    <dgm:pt modelId="{7582AE28-DF81-49C4-B436-AED7E86A3DA6}" type="pres">
      <dgm:prSet presAssocID="{FB06E19F-D158-452E-911A-C643E832577A}" presName="textNode" presStyleLbl="node1" presStyleIdx="1" presStyleCnt="3">
        <dgm:presLayoutVars>
          <dgm:bulletEnabled val="1"/>
        </dgm:presLayoutVars>
      </dgm:prSet>
      <dgm:spPr/>
      <dgm:t>
        <a:bodyPr/>
        <a:lstStyle/>
        <a:p>
          <a:endParaRPr lang="en-US"/>
        </a:p>
      </dgm:t>
    </dgm:pt>
    <dgm:pt modelId="{B2CF2A6D-9DA5-4E02-937D-D6C514F4E8B4}" type="pres">
      <dgm:prSet presAssocID="{0C7219BA-41C3-4D6E-B147-B432621F8AF5}" presName="sibTrans" presStyleCnt="0"/>
      <dgm:spPr/>
    </dgm:pt>
    <dgm:pt modelId="{FE3A08B4-9EF3-4912-95B2-41944E2ACAE4}" type="pres">
      <dgm:prSet presAssocID="{C0411261-77BC-4452-9BAE-4D3CCE5FF653}" presName="textNode" presStyleLbl="node1" presStyleIdx="2" presStyleCnt="3">
        <dgm:presLayoutVars>
          <dgm:bulletEnabled val="1"/>
        </dgm:presLayoutVars>
      </dgm:prSet>
      <dgm:spPr/>
      <dgm:t>
        <a:bodyPr/>
        <a:lstStyle/>
        <a:p>
          <a:endParaRPr lang="en-US"/>
        </a:p>
      </dgm:t>
    </dgm:pt>
  </dgm:ptLst>
  <dgm:cxnLst>
    <dgm:cxn modelId="{28084117-933A-4397-A6E9-A12CC2EF9643}" type="presOf" srcId="{FB06E19F-D158-452E-911A-C643E832577A}" destId="{7582AE28-DF81-49C4-B436-AED7E86A3DA6}" srcOrd="0" destOrd="0" presId="urn:microsoft.com/office/officeart/2005/8/layout/hProcess9"/>
    <dgm:cxn modelId="{9CF92580-E604-4E75-B55E-0DC300DE8A77}" type="presOf" srcId="{E38E022A-E5D5-4975-9BDC-32060BBE73D9}" destId="{16062B1B-5AF7-443D-BA9B-08351709B0CB}" srcOrd="0" destOrd="0" presId="urn:microsoft.com/office/officeart/2005/8/layout/hProcess9"/>
    <dgm:cxn modelId="{4618A9A4-BA3E-463C-A2D8-B1082D857337}" type="presOf" srcId="{C0411261-77BC-4452-9BAE-4D3CCE5FF653}" destId="{FE3A08B4-9EF3-4912-95B2-41944E2ACAE4}" srcOrd="0" destOrd="0" presId="urn:microsoft.com/office/officeart/2005/8/layout/hProcess9"/>
    <dgm:cxn modelId="{F8587103-2CAE-404A-B435-AF85E089E0F2}" srcId="{6091A2F4-34CE-4962-BE23-E31A6E841091}" destId="{C0411261-77BC-4452-9BAE-4D3CCE5FF653}" srcOrd="2" destOrd="0" parTransId="{50A3DD1D-8955-47E1-9880-7FDB521ECCC1}" sibTransId="{D775BC43-7EA1-4BB0-9029-C1C97F829EE9}"/>
    <dgm:cxn modelId="{12994749-BB6E-4C4C-9B76-0D631E25BF13}" srcId="{6091A2F4-34CE-4962-BE23-E31A6E841091}" destId="{FB06E19F-D158-452E-911A-C643E832577A}" srcOrd="1" destOrd="0" parTransId="{0D86CE43-5C35-4601-A9A9-3E2442E3654C}" sibTransId="{0C7219BA-41C3-4D6E-B147-B432621F8AF5}"/>
    <dgm:cxn modelId="{9C5DCCB6-7653-484E-A4F0-6344CD082718}" type="presOf" srcId="{6091A2F4-34CE-4962-BE23-E31A6E841091}" destId="{DC6E6DF3-CF2D-46F8-99B8-3BB68898B9F5}" srcOrd="0" destOrd="0" presId="urn:microsoft.com/office/officeart/2005/8/layout/hProcess9"/>
    <dgm:cxn modelId="{09DF5B7A-4205-4BBC-8972-47F83C75CCA8}" srcId="{6091A2F4-34CE-4962-BE23-E31A6E841091}" destId="{E38E022A-E5D5-4975-9BDC-32060BBE73D9}" srcOrd="0" destOrd="0" parTransId="{8402F6EE-1EDC-4212-A2FA-CEA7A6B42979}" sibTransId="{CA8F2B4C-39B2-4981-851D-47AD82D7FE1E}"/>
    <dgm:cxn modelId="{748F5093-1977-4F97-A02F-183BA16C9B79}" type="presParOf" srcId="{DC6E6DF3-CF2D-46F8-99B8-3BB68898B9F5}" destId="{242B8CA9-3661-49CD-9348-EB74E64FA1E5}" srcOrd="0" destOrd="0" presId="urn:microsoft.com/office/officeart/2005/8/layout/hProcess9"/>
    <dgm:cxn modelId="{184EA6BD-CFCE-4D7B-8CE0-55D0DBC2C018}" type="presParOf" srcId="{DC6E6DF3-CF2D-46F8-99B8-3BB68898B9F5}" destId="{8BBA9005-48E6-4103-93E9-00973948BFA9}" srcOrd="1" destOrd="0" presId="urn:microsoft.com/office/officeart/2005/8/layout/hProcess9"/>
    <dgm:cxn modelId="{C219190F-0D1D-46A0-BD21-DA06276199CF}" type="presParOf" srcId="{8BBA9005-48E6-4103-93E9-00973948BFA9}" destId="{16062B1B-5AF7-443D-BA9B-08351709B0CB}" srcOrd="0" destOrd="0" presId="urn:microsoft.com/office/officeart/2005/8/layout/hProcess9"/>
    <dgm:cxn modelId="{876C0449-51E5-40D7-8BAE-EC5E218073BF}" type="presParOf" srcId="{8BBA9005-48E6-4103-93E9-00973948BFA9}" destId="{5E6641C2-43C1-4037-B4CF-1D80DCB0C26C}" srcOrd="1" destOrd="0" presId="urn:microsoft.com/office/officeart/2005/8/layout/hProcess9"/>
    <dgm:cxn modelId="{1C2D7D3A-2DB6-4387-8FBC-4DCC961A6423}" type="presParOf" srcId="{8BBA9005-48E6-4103-93E9-00973948BFA9}" destId="{7582AE28-DF81-49C4-B436-AED7E86A3DA6}" srcOrd="2" destOrd="0" presId="urn:microsoft.com/office/officeart/2005/8/layout/hProcess9"/>
    <dgm:cxn modelId="{14ADD11B-44A5-486B-9A78-1D3B537DDD6D}" type="presParOf" srcId="{8BBA9005-48E6-4103-93E9-00973948BFA9}" destId="{B2CF2A6D-9DA5-4E02-937D-D6C514F4E8B4}" srcOrd="3" destOrd="0" presId="urn:microsoft.com/office/officeart/2005/8/layout/hProcess9"/>
    <dgm:cxn modelId="{CEC92A14-A9AF-4895-BDAD-546A9419C271}" type="presParOf" srcId="{8BBA9005-48E6-4103-93E9-00973948BFA9}" destId="{FE3A08B4-9EF3-4912-95B2-41944E2ACAE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B607B-2878-45A9-B437-A072381F905A}">
      <dsp:nvSpPr>
        <dsp:cNvPr id="0" name=""/>
        <dsp:cNvSpPr/>
      </dsp:nvSpPr>
      <dsp:spPr>
        <a:xfrm>
          <a:off x="617219" y="0"/>
          <a:ext cx="6995160" cy="3394075"/>
        </a:xfrm>
        <a:prstGeom prst="rightArrow">
          <a:avLst/>
        </a:prstGeom>
        <a:solidFill>
          <a:schemeClr val="accent6">
            <a:lumMod val="60000"/>
            <a:lumOff val="4000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E8107BE5-B7E0-48D7-90E1-58182EEDF48D}">
      <dsp:nvSpPr>
        <dsp:cNvPr id="0" name=""/>
        <dsp:cNvSpPr/>
      </dsp:nvSpPr>
      <dsp:spPr>
        <a:xfrm>
          <a:off x="879" y="1018222"/>
          <a:ext cx="2500172"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Describe</a:t>
          </a:r>
          <a:r>
            <a:rPr lang="en-US" sz="2000" kern="1200" baseline="0" dirty="0" smtClean="0"/>
            <a:t> the person or group with whom the conflict is.</a:t>
          </a:r>
          <a:endParaRPr lang="en-US" sz="2000" kern="1200" dirty="0"/>
        </a:p>
      </dsp:txBody>
      <dsp:txXfrm>
        <a:off x="67153" y="1084496"/>
        <a:ext cx="2367624" cy="1225082"/>
      </dsp:txXfrm>
    </dsp:sp>
    <dsp:sp modelId="{F6EEFFEE-80A7-438A-96A6-2356BA8AAC63}">
      <dsp:nvSpPr>
        <dsp:cNvPr id="0" name=""/>
        <dsp:cNvSpPr/>
      </dsp:nvSpPr>
      <dsp:spPr>
        <a:xfrm>
          <a:off x="2864713" y="1018222"/>
          <a:ext cx="2500172"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Analyze the cause of conflict.</a:t>
          </a:r>
          <a:endParaRPr lang="en-US" sz="2000" kern="1200" dirty="0"/>
        </a:p>
      </dsp:txBody>
      <dsp:txXfrm>
        <a:off x="2930987" y="1084496"/>
        <a:ext cx="2367624" cy="1225082"/>
      </dsp:txXfrm>
    </dsp:sp>
    <dsp:sp modelId="{AA20947D-0CDB-4F41-A8D6-2CDABBDC7F2B}">
      <dsp:nvSpPr>
        <dsp:cNvPr id="0" name=""/>
        <dsp:cNvSpPr/>
      </dsp:nvSpPr>
      <dsp:spPr>
        <a:xfrm>
          <a:off x="5728548" y="1018222"/>
          <a:ext cx="2500172"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Consider alternative strategies for conflict </a:t>
          </a:r>
          <a:r>
            <a:rPr lang="en-US" sz="2000" kern="1200" dirty="0" err="1" smtClean="0"/>
            <a:t>managment</a:t>
          </a:r>
          <a:endParaRPr lang="en-US" sz="2000" kern="1200" dirty="0"/>
        </a:p>
      </dsp:txBody>
      <dsp:txXfrm>
        <a:off x="5794822" y="1084496"/>
        <a:ext cx="2367624" cy="1225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B8CA9-3661-49CD-9348-EB74E64FA1E5}">
      <dsp:nvSpPr>
        <dsp:cNvPr id="0" name=""/>
        <dsp:cNvSpPr/>
      </dsp:nvSpPr>
      <dsp:spPr>
        <a:xfrm>
          <a:off x="617219" y="0"/>
          <a:ext cx="6995160" cy="3394075"/>
        </a:xfrm>
        <a:prstGeom prst="rightArrow">
          <a:avLst/>
        </a:prstGeom>
        <a:solidFill>
          <a:schemeClr val="accent6">
            <a:lumMod val="60000"/>
            <a:lumOff val="4000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16062B1B-5AF7-443D-BA9B-08351709B0CB}">
      <dsp:nvSpPr>
        <dsp:cNvPr id="0" name=""/>
        <dsp:cNvSpPr/>
      </dsp:nvSpPr>
      <dsp:spPr>
        <a:xfrm>
          <a:off x="0" y="1018222"/>
          <a:ext cx="2468880"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Choose strategies that will produce the best results.</a:t>
          </a:r>
          <a:endParaRPr lang="en-US" sz="2000" kern="1200" dirty="0"/>
        </a:p>
      </dsp:txBody>
      <dsp:txXfrm>
        <a:off x="66274" y="1084496"/>
        <a:ext cx="2336332" cy="1225082"/>
      </dsp:txXfrm>
    </dsp:sp>
    <dsp:sp modelId="{7582AE28-DF81-49C4-B436-AED7E86A3DA6}">
      <dsp:nvSpPr>
        <dsp:cNvPr id="0" name=""/>
        <dsp:cNvSpPr/>
      </dsp:nvSpPr>
      <dsp:spPr>
        <a:xfrm>
          <a:off x="2880359" y="1018222"/>
          <a:ext cx="2468880"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Implement the decision </a:t>
          </a:r>
          <a:endParaRPr lang="en-US" sz="2000" kern="1200" dirty="0"/>
        </a:p>
      </dsp:txBody>
      <dsp:txXfrm>
        <a:off x="2946633" y="1084496"/>
        <a:ext cx="2336332" cy="1225082"/>
      </dsp:txXfrm>
    </dsp:sp>
    <dsp:sp modelId="{FE3A08B4-9EF3-4912-95B2-41944E2ACAE4}">
      <dsp:nvSpPr>
        <dsp:cNvPr id="0" name=""/>
        <dsp:cNvSpPr/>
      </dsp:nvSpPr>
      <dsp:spPr>
        <a:xfrm>
          <a:off x="5760720" y="1018222"/>
          <a:ext cx="2468880" cy="1357630"/>
        </a:xfrm>
        <a:prstGeom prst="roundRect">
          <a:avLst/>
        </a:prstGeom>
        <a:solidFill>
          <a:schemeClr val="accent1">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Evaluate the decision</a:t>
          </a:r>
          <a:endParaRPr lang="en-US" sz="2000" kern="1200" dirty="0"/>
        </a:p>
      </dsp:txBody>
      <dsp:txXfrm>
        <a:off x="5826994" y="1084496"/>
        <a:ext cx="2336332" cy="12250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71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954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71362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66221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37306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912238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4169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40556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6954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07722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31843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509884-8549-46BC-B63B-6CF60A1B9E9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5ED85-3258-4314-B403-4E98BDBB4E7B}" type="slidenum">
              <a:rPr lang="en-US" smtClean="0"/>
              <a:t>‹#›</a:t>
            </a:fld>
            <a:endParaRPr lang="en-US"/>
          </a:p>
        </p:txBody>
      </p:sp>
    </p:spTree>
    <p:extLst>
      <p:ext uri="{BB962C8B-B14F-4D97-AF65-F5344CB8AC3E}">
        <p14:creationId xmlns:p14="http://schemas.microsoft.com/office/powerpoint/2010/main" val="68078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smtClean="0"/>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12180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769175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071648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1743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594512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935406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53262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0496963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CONFLICT Management </a:t>
            </a:r>
            <a:endParaRPr lang="en-US" sz="3600" dirty="0"/>
          </a:p>
        </p:txBody>
      </p:sp>
      <p:pic>
        <p:nvPicPr>
          <p:cNvPr id="1028" name="Picture 4" descr="Conflict Management | Insight Tyc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94" y="1640627"/>
            <a:ext cx="5412606" cy="2706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04" y="291830"/>
            <a:ext cx="7765321" cy="994741"/>
          </a:xfrm>
        </p:spPr>
        <p:txBody>
          <a:bodyPr/>
          <a:lstStyle/>
          <a:p>
            <a:r>
              <a:rPr lang="en-US" sz="2800" dirty="0" smtClean="0">
                <a:latin typeface="Arial Black" panose="020B0A04020102020204" pitchFamily="34" charset="0"/>
              </a:rPr>
              <a:t>EFFECTS OF CONFLICT IN ORGANIZATION</a:t>
            </a:r>
            <a:endParaRPr lang="en-US" sz="2800" dirty="0">
              <a:latin typeface="Arial Black" panose="020B0A04020102020204" pitchFamily="34" charset="0"/>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679652476"/>
              </p:ext>
            </p:extLst>
          </p:nvPr>
        </p:nvGraphicFramePr>
        <p:xfrm>
          <a:off x="457200" y="1286571"/>
          <a:ext cx="8229600" cy="3480005"/>
        </p:xfrm>
        <a:graphic>
          <a:graphicData uri="http://schemas.openxmlformats.org/drawingml/2006/table">
            <a:tbl>
              <a:tblPr firstRow="1" bandRow="1">
                <a:tableStyleId>{69C7853C-536D-4A76-A0AE-DD22124D55A5}</a:tableStyleId>
              </a:tblPr>
              <a:tblGrid>
                <a:gridCol w="4114800">
                  <a:extLst>
                    <a:ext uri="{9D8B030D-6E8A-4147-A177-3AD203B41FA5}">
                      <a16:colId xmlns:a16="http://schemas.microsoft.com/office/drawing/2014/main" xmlns="" val="4173991133"/>
                    </a:ext>
                  </a:extLst>
                </a:gridCol>
                <a:gridCol w="4114800">
                  <a:extLst>
                    <a:ext uri="{9D8B030D-6E8A-4147-A177-3AD203B41FA5}">
                      <a16:colId xmlns:a16="http://schemas.microsoft.com/office/drawing/2014/main" xmlns="" val="1568906563"/>
                    </a:ext>
                  </a:extLst>
                </a:gridCol>
              </a:tblGrid>
              <a:tr h="696001">
                <a:tc>
                  <a:txBody>
                    <a:bodyPr/>
                    <a:lstStyle/>
                    <a:p>
                      <a:pPr algn="ctr"/>
                      <a:r>
                        <a:rPr lang="en-US" dirty="0" smtClean="0">
                          <a:solidFill>
                            <a:schemeClr val="bg1"/>
                          </a:solidFill>
                        </a:rPr>
                        <a:t>DESTRUCTIVE EFFECT</a:t>
                      </a:r>
                      <a:endParaRPr lang="en-US" dirty="0">
                        <a:solidFill>
                          <a:schemeClr val="bg1"/>
                        </a:solidFill>
                        <a:latin typeface="Century Schoolbook" panose="02040604050505020304" pitchFamily="18" charset="0"/>
                      </a:endParaRPr>
                    </a:p>
                  </a:txBody>
                  <a:tcPr>
                    <a:solidFill>
                      <a:schemeClr val="accent6">
                        <a:lumMod val="60000"/>
                        <a:lumOff val="40000"/>
                      </a:schemeClr>
                    </a:solidFill>
                  </a:tcPr>
                </a:tc>
                <a:tc>
                  <a:txBody>
                    <a:bodyPr/>
                    <a:lstStyle/>
                    <a:p>
                      <a:pPr algn="ctr"/>
                      <a:r>
                        <a:rPr lang="en-US" dirty="0" smtClean="0">
                          <a:solidFill>
                            <a:schemeClr val="bg1"/>
                          </a:solidFill>
                        </a:rPr>
                        <a:t>CONSTRUCTIVE EFFECT</a:t>
                      </a:r>
                      <a:endParaRPr lang="en-US" dirty="0">
                        <a:solidFill>
                          <a:schemeClr val="bg1"/>
                        </a:solidFill>
                      </a:endParaRPr>
                    </a:p>
                  </a:txBody>
                  <a:tcPr>
                    <a:solidFill>
                      <a:schemeClr val="accent6">
                        <a:lumMod val="60000"/>
                        <a:lumOff val="40000"/>
                      </a:schemeClr>
                    </a:solidFill>
                  </a:tcPr>
                </a:tc>
                <a:extLst>
                  <a:ext uri="{0D108BD9-81ED-4DB2-BD59-A6C34878D82A}">
                    <a16:rowId xmlns:a16="http://schemas.microsoft.com/office/drawing/2014/main" xmlns="" val="2636144110"/>
                  </a:ext>
                </a:extLst>
              </a:tr>
              <a:tr h="696001">
                <a:tc>
                  <a:txBody>
                    <a:bodyPr/>
                    <a:lstStyle/>
                    <a:p>
                      <a:pPr marL="285750" indent="-285750">
                        <a:buClrTx/>
                        <a:buFont typeface="Arial" panose="020B0604020202020204" pitchFamily="34" charset="0"/>
                        <a:buChar char="•"/>
                      </a:pPr>
                      <a:r>
                        <a:rPr lang="en-US" dirty="0" smtClean="0"/>
                        <a:t>STRESS</a:t>
                      </a:r>
                      <a:endParaRPr lang="en-US" dirty="0">
                        <a:latin typeface="Century Schoolbook" panose="02040604050505020304" pitchFamily="18" charset="0"/>
                      </a:endParaRPr>
                    </a:p>
                  </a:txBody>
                  <a:tcPr>
                    <a:solidFill>
                      <a:schemeClr val="accent6">
                        <a:lumMod val="40000"/>
                        <a:lumOff val="60000"/>
                      </a:schemeClr>
                    </a:solidFill>
                  </a:tcPr>
                </a:tc>
                <a:tc>
                  <a:txBody>
                    <a:bodyPr/>
                    <a:lstStyle/>
                    <a:p>
                      <a:pPr marL="285750" indent="-285750">
                        <a:buClr>
                          <a:srgbClr val="92D050"/>
                        </a:buClr>
                        <a:buFont typeface="Arial" panose="020B0604020202020204" pitchFamily="34" charset="0"/>
                        <a:buChar char="•"/>
                      </a:pPr>
                      <a:r>
                        <a:rPr lang="en-US" dirty="0" smtClean="0"/>
                        <a:t>IMPROVE DECISION QUALITY</a:t>
                      </a:r>
                      <a:endParaRPr lang="en-US" dirty="0"/>
                    </a:p>
                  </a:txBody>
                  <a:tcPr>
                    <a:solidFill>
                      <a:schemeClr val="accent6">
                        <a:lumMod val="40000"/>
                        <a:lumOff val="60000"/>
                      </a:schemeClr>
                    </a:solidFill>
                  </a:tcPr>
                </a:tc>
                <a:extLst>
                  <a:ext uri="{0D108BD9-81ED-4DB2-BD59-A6C34878D82A}">
                    <a16:rowId xmlns:a16="http://schemas.microsoft.com/office/drawing/2014/main" xmlns="" val="2117710779"/>
                  </a:ext>
                </a:extLst>
              </a:tr>
              <a:tr h="696001">
                <a:tc>
                  <a:txBody>
                    <a:bodyPr/>
                    <a:lstStyle/>
                    <a:p>
                      <a:pPr marL="285750" indent="-285750">
                        <a:buClrTx/>
                        <a:buFont typeface="Arial" panose="020B0604020202020204" pitchFamily="34" charset="0"/>
                        <a:buChar char="•"/>
                      </a:pPr>
                      <a:r>
                        <a:rPr lang="en-US" dirty="0" smtClean="0"/>
                        <a:t>ABSENTEEISM</a:t>
                      </a:r>
                      <a:endParaRPr lang="en-US" dirty="0">
                        <a:latin typeface="Century Schoolbook" panose="02040604050505020304" pitchFamily="18" charset="0"/>
                      </a:endParaRPr>
                    </a:p>
                  </a:txBody>
                  <a:tcPr>
                    <a:solidFill>
                      <a:schemeClr val="accent6">
                        <a:lumMod val="40000"/>
                        <a:lumOff val="60000"/>
                      </a:schemeClr>
                    </a:solidFill>
                  </a:tcPr>
                </a:tc>
                <a:tc>
                  <a:txBody>
                    <a:bodyPr/>
                    <a:lstStyle/>
                    <a:p>
                      <a:pPr marL="285750" indent="-285750">
                        <a:buClr>
                          <a:schemeClr val="accent3"/>
                        </a:buClr>
                        <a:buFont typeface="Arial" panose="020B0604020202020204" pitchFamily="34" charset="0"/>
                        <a:buChar char="•"/>
                      </a:pPr>
                      <a:r>
                        <a:rPr lang="en-US" dirty="0" smtClean="0"/>
                        <a:t>STIMULATES</a:t>
                      </a:r>
                      <a:r>
                        <a:rPr lang="en-US" baseline="0" dirty="0" smtClean="0"/>
                        <a:t> CREATIVITY</a:t>
                      </a:r>
                      <a:endParaRPr lang="en-US" dirty="0"/>
                    </a:p>
                  </a:txBody>
                  <a:tcPr>
                    <a:solidFill>
                      <a:schemeClr val="accent6">
                        <a:lumMod val="40000"/>
                        <a:lumOff val="60000"/>
                      </a:schemeClr>
                    </a:solidFill>
                  </a:tcPr>
                </a:tc>
                <a:extLst>
                  <a:ext uri="{0D108BD9-81ED-4DB2-BD59-A6C34878D82A}">
                    <a16:rowId xmlns:a16="http://schemas.microsoft.com/office/drawing/2014/main" xmlns="" val="1509124588"/>
                  </a:ext>
                </a:extLst>
              </a:tr>
              <a:tr h="696001">
                <a:tc>
                  <a:txBody>
                    <a:bodyPr/>
                    <a:lstStyle/>
                    <a:p>
                      <a:pPr marL="285750" indent="-285750">
                        <a:buClrTx/>
                        <a:buFont typeface="Arial" panose="020B0604020202020204" pitchFamily="34" charset="0"/>
                        <a:buChar char="•"/>
                      </a:pPr>
                      <a:r>
                        <a:rPr lang="en-US" dirty="0" smtClean="0"/>
                        <a:t>STAFF TURNOVER</a:t>
                      </a:r>
                      <a:endParaRPr lang="en-US" dirty="0">
                        <a:latin typeface="Century Schoolbook" panose="02040604050505020304" pitchFamily="18" charset="0"/>
                      </a:endParaRPr>
                    </a:p>
                  </a:txBody>
                  <a:tcPr>
                    <a:solidFill>
                      <a:schemeClr val="accent6">
                        <a:lumMod val="40000"/>
                        <a:lumOff val="60000"/>
                      </a:schemeClr>
                    </a:solidFill>
                  </a:tcPr>
                </a:tc>
                <a:tc>
                  <a:txBody>
                    <a:bodyPr/>
                    <a:lstStyle/>
                    <a:p>
                      <a:pPr marL="285750" indent="-285750">
                        <a:buClr>
                          <a:srgbClr val="92D050"/>
                        </a:buClr>
                        <a:buFont typeface="Arial" panose="020B0604020202020204" pitchFamily="34" charset="0"/>
                        <a:buChar char="•"/>
                      </a:pPr>
                      <a:r>
                        <a:rPr lang="en-US" dirty="0" smtClean="0"/>
                        <a:t>ENCOURAGE INTREST</a:t>
                      </a:r>
                      <a:endParaRPr lang="en-US" dirty="0"/>
                    </a:p>
                  </a:txBody>
                  <a:tcPr>
                    <a:solidFill>
                      <a:schemeClr val="accent6">
                        <a:lumMod val="40000"/>
                        <a:lumOff val="60000"/>
                      </a:schemeClr>
                    </a:solidFill>
                  </a:tcPr>
                </a:tc>
                <a:extLst>
                  <a:ext uri="{0D108BD9-81ED-4DB2-BD59-A6C34878D82A}">
                    <a16:rowId xmlns:a16="http://schemas.microsoft.com/office/drawing/2014/main" xmlns="" val="31548485"/>
                  </a:ext>
                </a:extLst>
              </a:tr>
              <a:tr h="696001">
                <a:tc>
                  <a:txBody>
                    <a:bodyPr/>
                    <a:lstStyle/>
                    <a:p>
                      <a:pPr marL="285750" indent="-285750">
                        <a:buClrTx/>
                        <a:buFont typeface="Arial" panose="020B0604020202020204" pitchFamily="34" charset="0"/>
                        <a:buChar char="•"/>
                      </a:pPr>
                      <a:r>
                        <a:rPr lang="en-US" dirty="0" smtClean="0"/>
                        <a:t>DE-MOTIVATION</a:t>
                      </a:r>
                      <a:endParaRPr lang="en-US" dirty="0">
                        <a:latin typeface="Century Schoolbook" panose="02040604050505020304" pitchFamily="18" charset="0"/>
                      </a:endParaRPr>
                    </a:p>
                  </a:txBody>
                  <a:tcPr>
                    <a:solidFill>
                      <a:schemeClr val="accent6">
                        <a:lumMod val="40000"/>
                        <a:lumOff val="60000"/>
                      </a:schemeClr>
                    </a:solidFill>
                  </a:tcPr>
                </a:tc>
                <a:tc>
                  <a:txBody>
                    <a:bodyPr/>
                    <a:lstStyle/>
                    <a:p>
                      <a:endParaRPr lang="en-US" dirty="0"/>
                    </a:p>
                  </a:txBody>
                  <a:tcPr>
                    <a:solidFill>
                      <a:schemeClr val="accent6">
                        <a:lumMod val="40000"/>
                        <a:lumOff val="60000"/>
                      </a:schemeClr>
                    </a:solidFill>
                  </a:tcPr>
                </a:tc>
                <a:extLst>
                  <a:ext uri="{0D108BD9-81ED-4DB2-BD59-A6C34878D82A}">
                    <a16:rowId xmlns:a16="http://schemas.microsoft.com/office/drawing/2014/main" xmlns="" val="2080742542"/>
                  </a:ext>
                </a:extLst>
              </a:tr>
            </a:tbl>
          </a:graphicData>
        </a:graphic>
      </p:graphicFrame>
    </p:spTree>
    <p:extLst>
      <p:ext uri="{BB962C8B-B14F-4D97-AF65-F5344CB8AC3E}">
        <p14:creationId xmlns:p14="http://schemas.microsoft.com/office/powerpoint/2010/main" val="20660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Black" panose="020B0A04020102020204" pitchFamily="34" charset="0"/>
              </a:rPr>
              <a:t>SIGNS OF CONFLICT B/W INDIVIUALS:</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200" dirty="0" smtClean="0"/>
              <a:t>Colleagues not speaking to each other or ignoring each other.</a:t>
            </a:r>
          </a:p>
          <a:p>
            <a:r>
              <a:rPr lang="en-US" sz="2200" dirty="0" smtClean="0"/>
              <a:t>Deliberately undermining or not co-operating with each other, to the downfall of the team</a:t>
            </a:r>
          </a:p>
          <a:p>
            <a:endParaRPr lang="en-US" sz="2200" dirty="0"/>
          </a:p>
        </p:txBody>
      </p:sp>
    </p:spTree>
    <p:extLst>
      <p:ext uri="{BB962C8B-B14F-4D97-AF65-F5344CB8AC3E}">
        <p14:creationId xmlns:p14="http://schemas.microsoft.com/office/powerpoint/2010/main" val="262179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395" y="1383782"/>
            <a:ext cx="7782127" cy="2800767"/>
          </a:xfrm>
          <a:prstGeom prst="rect">
            <a:avLst/>
          </a:prstGeom>
        </p:spPr>
        <p:txBody>
          <a:bodyPr wrap="square">
            <a:spAutoFit/>
          </a:bodyPr>
          <a:lstStyle/>
          <a:p>
            <a:pPr>
              <a:buClr>
                <a:srgbClr val="92D050"/>
              </a:buClr>
            </a:pPr>
            <a:r>
              <a:rPr lang="en-US" sz="2200" dirty="0" err="1"/>
              <a:t>Filley</a:t>
            </a:r>
            <a:r>
              <a:rPr lang="en-US" sz="2200" dirty="0"/>
              <a:t> (1975) identified these 3 different position or outcomes of conflicts:</a:t>
            </a:r>
          </a:p>
          <a:p>
            <a:endParaRPr lang="en-US" sz="2200" dirty="0"/>
          </a:p>
          <a:p>
            <a:pPr>
              <a:buClr>
                <a:srgbClr val="92D050"/>
              </a:buClr>
            </a:pPr>
            <a:r>
              <a:rPr lang="en-US" sz="2200" dirty="0"/>
              <a:t>WIN-LOSE OUTCOME: occurs when one person obtains his or her desired results but the other fails.</a:t>
            </a:r>
          </a:p>
          <a:p>
            <a:pPr>
              <a:buClr>
                <a:srgbClr val="92D050"/>
              </a:buClr>
            </a:pPr>
            <a:r>
              <a:rPr lang="en-US" sz="2200" dirty="0"/>
              <a:t>LOSE-LOSE OUTCOME: There is no winner.</a:t>
            </a:r>
          </a:p>
          <a:p>
            <a:pPr>
              <a:buClr>
                <a:srgbClr val="92D050"/>
              </a:buClr>
            </a:pPr>
            <a:r>
              <a:rPr lang="en-US" sz="2200" dirty="0"/>
              <a:t>WIN-WIN OUTCOME: Mostly desirable outcome where both win.</a:t>
            </a:r>
            <a:endParaRPr lang="en-US" sz="2200" dirty="0"/>
          </a:p>
        </p:txBody>
      </p:sp>
      <p:sp>
        <p:nvSpPr>
          <p:cNvPr id="3" name="Title 1"/>
          <p:cNvSpPr txBox="1">
            <a:spLocks/>
          </p:cNvSpPr>
          <p:nvPr/>
        </p:nvSpPr>
        <p:spPr>
          <a:xfrm>
            <a:off x="359922" y="499047"/>
            <a:ext cx="8229600" cy="857250"/>
          </a:xfrm>
          <a:prstGeom prst="rect">
            <a:avLst/>
          </a:prstGeom>
        </p:spPr>
        <p:txBody>
          <a:bodyPr/>
          <a:lst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smtClean="0">
                <a:latin typeface="Arial Black" panose="020B0A04020102020204" pitchFamily="34" charset="0"/>
              </a:rPr>
              <a:t>OUTCOME OF CONFLICTS</a:t>
            </a:r>
            <a:endParaRPr lang="en-US" sz="2800" dirty="0">
              <a:latin typeface="Arial Black" panose="020B0A04020102020204" pitchFamily="34" charset="0"/>
            </a:endParaRPr>
          </a:p>
        </p:txBody>
      </p:sp>
    </p:spTree>
    <p:extLst>
      <p:ext uri="{BB962C8B-B14F-4D97-AF65-F5344CB8AC3E}">
        <p14:creationId xmlns:p14="http://schemas.microsoft.com/office/powerpoint/2010/main" val="3342175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343" y="243191"/>
            <a:ext cx="7765321" cy="994741"/>
          </a:xfrm>
        </p:spPr>
        <p:txBody>
          <a:bodyPr>
            <a:normAutofit/>
          </a:bodyPr>
          <a:lstStyle/>
          <a:p>
            <a:r>
              <a:rPr lang="en-US" sz="2800" dirty="0" smtClean="0">
                <a:latin typeface="Arial Black" panose="020B0A04020102020204" pitchFamily="34" charset="0"/>
              </a:rPr>
              <a:t>CONFLICT MANAGEMENT</a:t>
            </a:r>
            <a:endParaRPr lang="en-US" sz="2800" dirty="0">
              <a:latin typeface="Arial Black" panose="020B0A04020102020204" pitchFamily="34" charset="0"/>
            </a:endParaRPr>
          </a:p>
        </p:txBody>
      </p:sp>
      <p:sp>
        <p:nvSpPr>
          <p:cNvPr id="3" name="Content Placeholder 2"/>
          <p:cNvSpPr>
            <a:spLocks noGrp="1"/>
          </p:cNvSpPr>
          <p:nvPr>
            <p:ph idx="1"/>
          </p:nvPr>
        </p:nvSpPr>
        <p:spPr>
          <a:xfrm>
            <a:off x="432427" y="1224371"/>
            <a:ext cx="8458654" cy="3765918"/>
          </a:xfrm>
        </p:spPr>
        <p:txBody>
          <a:bodyPr>
            <a:noAutofit/>
          </a:bodyPr>
          <a:lstStyle/>
          <a:p>
            <a:r>
              <a:rPr lang="en-US" sz="2200" dirty="0" smtClean="0"/>
              <a:t>Identify the boundaries of the conflict ,the areas of agreement and disagreement, and the extent of each person’s aim.</a:t>
            </a:r>
          </a:p>
          <a:p>
            <a:r>
              <a:rPr lang="en-US" sz="2200" dirty="0" smtClean="0"/>
              <a:t>Understand the factors that limit the possibility of managing the conflicts constructively.</a:t>
            </a:r>
          </a:p>
          <a:p>
            <a:r>
              <a:rPr lang="en-US" sz="2200" dirty="0" smtClean="0"/>
              <a:t>Be aware of more the one issue is involved.</a:t>
            </a:r>
          </a:p>
          <a:p>
            <a:r>
              <a:rPr lang="en-US" sz="2200" dirty="0" smtClean="0"/>
              <a:t>Be open to ideas ,feelings, and attitude expressed by people involved.</a:t>
            </a:r>
          </a:p>
          <a:p>
            <a:r>
              <a:rPr lang="en-US" sz="2200" dirty="0" smtClean="0"/>
              <a:t>Be willing to accept outside help to mediate the conflict.</a:t>
            </a:r>
          </a:p>
          <a:p>
            <a:endParaRPr lang="en-US" sz="2200" dirty="0" smtClean="0"/>
          </a:p>
          <a:p>
            <a:endParaRPr lang="en-US" sz="2200" dirty="0" smtClean="0"/>
          </a:p>
          <a:p>
            <a:endParaRPr lang="en-US" sz="2200" dirty="0"/>
          </a:p>
        </p:txBody>
      </p:sp>
    </p:spTree>
    <p:extLst>
      <p:ext uri="{BB962C8B-B14F-4D97-AF65-F5344CB8AC3E}">
        <p14:creationId xmlns:p14="http://schemas.microsoft.com/office/powerpoint/2010/main" val="232488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anose="020B0A04020102020204" pitchFamily="34" charset="0"/>
              </a:rPr>
              <a:t>HANDLING CONFLICT SITUATION</a:t>
            </a:r>
            <a:endParaRPr lang="en-US" sz="2800" dirty="0">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021806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2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anose="020B0A04020102020204" pitchFamily="34" charset="0"/>
              </a:rPr>
              <a:t>HANDLING CONFLICT SITUATION</a:t>
            </a:r>
            <a:endParaRPr lang="en-US" sz="2800" dirty="0">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930922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02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anose="020B0A04020102020204" pitchFamily="34" charset="0"/>
              </a:rPr>
              <a:t>CONFLICT MANAGEMENT STARTEGIES</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200" dirty="0" smtClean="0"/>
              <a:t>It is important to take action as soon as a conflict surfaces so that bad feelings will no linger and grow. Three over all frameworks for the conflict management are </a:t>
            </a:r>
          </a:p>
          <a:p>
            <a:r>
              <a:rPr lang="en-US" sz="2200" dirty="0" smtClean="0"/>
              <a:t>Defensive</a:t>
            </a:r>
          </a:p>
          <a:p>
            <a:r>
              <a:rPr lang="en-US" sz="2200" dirty="0" smtClean="0"/>
              <a:t>Compromise</a:t>
            </a:r>
          </a:p>
          <a:p>
            <a:r>
              <a:rPr lang="en-US" sz="2200" dirty="0" smtClean="0"/>
              <a:t>Creative problem-solving modes</a:t>
            </a:r>
          </a:p>
          <a:p>
            <a:endParaRPr lang="en-US" sz="2200" dirty="0" smtClean="0"/>
          </a:p>
          <a:p>
            <a:endParaRPr lang="en-US" sz="2200" dirty="0" smtClean="0"/>
          </a:p>
          <a:p>
            <a:endParaRPr lang="en-US" sz="2200" dirty="0"/>
          </a:p>
        </p:txBody>
      </p:sp>
    </p:spTree>
    <p:extLst>
      <p:ext uri="{BB962C8B-B14F-4D97-AF65-F5344CB8AC3E}">
        <p14:creationId xmlns:p14="http://schemas.microsoft.com/office/powerpoint/2010/main" val="3070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anose="020B0A04020102020204" pitchFamily="34" charset="0"/>
              </a:rPr>
              <a:t>DEFENSIVE MODE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noAutofit/>
          </a:bodyPr>
          <a:lstStyle/>
          <a:p>
            <a:pPr>
              <a:buClr>
                <a:schemeClr val="tx1"/>
              </a:buClr>
            </a:pPr>
            <a:r>
              <a:rPr lang="en-US" sz="2200" dirty="0" smtClean="0"/>
              <a:t>The </a:t>
            </a:r>
            <a:r>
              <a:rPr lang="en-US" sz="2200" b="1" dirty="0" smtClean="0"/>
              <a:t>defensive mode </a:t>
            </a:r>
            <a:r>
              <a:rPr lang="en-US" sz="2200" dirty="0" smtClean="0"/>
              <a:t>produces feeling of winning in some and loss in others.</a:t>
            </a:r>
          </a:p>
          <a:p>
            <a:pPr>
              <a:buClr>
                <a:schemeClr val="tx1"/>
              </a:buClr>
            </a:pPr>
            <a:r>
              <a:rPr lang="en-US" sz="2200" dirty="0" smtClean="0"/>
              <a:t>Separate the  contending parties.</a:t>
            </a:r>
          </a:p>
          <a:p>
            <a:pPr>
              <a:buClr>
                <a:schemeClr val="tx1"/>
              </a:buClr>
            </a:pPr>
            <a:r>
              <a:rPr lang="en-US" sz="2200" dirty="0" smtClean="0"/>
              <a:t>Suppress the conflicts.</a:t>
            </a:r>
          </a:p>
          <a:p>
            <a:pPr>
              <a:buClr>
                <a:schemeClr val="tx1"/>
              </a:buClr>
            </a:pPr>
            <a:r>
              <a:rPr lang="en-US" sz="2200" dirty="0" smtClean="0"/>
              <a:t>Restrict or indicate the conflicts</a:t>
            </a:r>
          </a:p>
          <a:p>
            <a:pPr>
              <a:buClr>
                <a:schemeClr val="tx1"/>
              </a:buClr>
            </a:pPr>
            <a:r>
              <a:rPr lang="en-US" sz="2200" dirty="0" smtClean="0"/>
              <a:t>Smooth it over or finance it through any organizational change.</a:t>
            </a:r>
            <a:endParaRPr lang="en-US" sz="2200" dirty="0"/>
          </a:p>
        </p:txBody>
      </p:sp>
    </p:spTree>
    <p:extLst>
      <p:ext uri="{BB962C8B-B14F-4D97-AF65-F5344CB8AC3E}">
        <p14:creationId xmlns:p14="http://schemas.microsoft.com/office/powerpoint/2010/main" val="394156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Black" panose="020B0A04020102020204" pitchFamily="34" charset="0"/>
              </a:rPr>
              <a:t>COMPROMISE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Clr>
                <a:schemeClr val="tx1"/>
              </a:buClr>
            </a:pPr>
            <a:r>
              <a:rPr lang="en-US" sz="2200" dirty="0" smtClean="0"/>
              <a:t>With a compromise each party win something and loses something.</a:t>
            </a:r>
          </a:p>
          <a:p>
            <a:pPr>
              <a:buClr>
                <a:schemeClr val="tx1"/>
              </a:buClr>
            </a:pPr>
            <a:r>
              <a:rPr lang="en-US" sz="2200" dirty="0" smtClean="0"/>
              <a:t>Use of a creative problem-solving mode produces feeling of gain and no feelings of  loss for all  conflicts participants.</a:t>
            </a:r>
          </a:p>
          <a:p>
            <a:pPr>
              <a:buClr>
                <a:schemeClr val="tx1"/>
              </a:buClr>
            </a:pPr>
            <a:endParaRPr lang="en-US" sz="2200" dirty="0"/>
          </a:p>
        </p:txBody>
      </p:sp>
    </p:spTree>
    <p:extLst>
      <p:ext uri="{BB962C8B-B14F-4D97-AF65-F5344CB8AC3E}">
        <p14:creationId xmlns:p14="http://schemas.microsoft.com/office/powerpoint/2010/main" val="37617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97" y="457200"/>
            <a:ext cx="8100472" cy="994741"/>
          </a:xfrm>
        </p:spPr>
        <p:txBody>
          <a:bodyPr/>
          <a:lstStyle/>
          <a:p>
            <a:r>
              <a:rPr lang="en-US" sz="2800" dirty="0" smtClean="0">
                <a:latin typeface="Arial Black" panose="020B0A04020102020204" pitchFamily="34" charset="0"/>
              </a:rPr>
              <a:t>CONFLICT-MANAGEMENT STRATEGIES (CONT…)</a:t>
            </a:r>
            <a:endParaRPr lang="en-US" sz="2800" dirty="0">
              <a:latin typeface="Arial Black" panose="020B0A04020102020204" pitchFamily="34" charset="0"/>
            </a:endParaRPr>
          </a:p>
        </p:txBody>
      </p:sp>
      <p:sp>
        <p:nvSpPr>
          <p:cNvPr id="3" name="Content Placeholder 2"/>
          <p:cNvSpPr>
            <a:spLocks noGrp="1"/>
          </p:cNvSpPr>
          <p:nvPr>
            <p:ph idx="1"/>
          </p:nvPr>
        </p:nvSpPr>
        <p:spPr>
          <a:xfrm>
            <a:off x="453207" y="1451941"/>
            <a:ext cx="8229600" cy="3394472"/>
          </a:xfrm>
        </p:spPr>
        <p:txBody>
          <a:bodyPr>
            <a:noAutofit/>
          </a:bodyPr>
          <a:lstStyle/>
          <a:p>
            <a:pPr>
              <a:buClr>
                <a:schemeClr val="tx1"/>
              </a:buClr>
            </a:pPr>
            <a:r>
              <a:rPr lang="en-US" sz="2200" dirty="0" smtClean="0"/>
              <a:t>Creative problem-solving consists of these five steps</a:t>
            </a:r>
            <a:r>
              <a:rPr lang="en-US" sz="2200" dirty="0" smtClean="0"/>
              <a:t>:</a:t>
            </a:r>
          </a:p>
          <a:p>
            <a:pPr marL="0" indent="0">
              <a:lnSpc>
                <a:spcPct val="100000"/>
              </a:lnSpc>
              <a:buClr>
                <a:schemeClr val="tx1"/>
              </a:buClr>
              <a:buNone/>
            </a:pPr>
            <a:endParaRPr lang="en-US" sz="2000" dirty="0" smtClean="0"/>
          </a:p>
          <a:p>
            <a:pPr marL="800100" lvl="1" indent="-457200">
              <a:buClr>
                <a:schemeClr val="tx1"/>
              </a:buClr>
              <a:buFont typeface="+mj-lt"/>
              <a:buAutoNum type="arabicPeriod"/>
            </a:pPr>
            <a:r>
              <a:rPr lang="en-US" sz="2000" dirty="0" smtClean="0"/>
              <a:t>Initiate discussion, timed sensitively and held in environment conductive to private discussion.</a:t>
            </a:r>
          </a:p>
          <a:p>
            <a:pPr marL="800100" lvl="1" indent="-457200">
              <a:buClr>
                <a:schemeClr val="tx1"/>
              </a:buClr>
              <a:buFont typeface="+mj-lt"/>
              <a:buAutoNum type="arabicPeriod"/>
            </a:pPr>
            <a:r>
              <a:rPr lang="en-US" sz="2000" dirty="0" smtClean="0"/>
              <a:t>Respect individual differences.</a:t>
            </a:r>
          </a:p>
          <a:p>
            <a:pPr marL="800100" lvl="1" indent="-457200">
              <a:buClr>
                <a:schemeClr val="tx1"/>
              </a:buClr>
              <a:buFont typeface="+mj-lt"/>
              <a:buAutoNum type="arabicPeriod"/>
            </a:pPr>
            <a:r>
              <a:rPr lang="en-US" sz="2000" dirty="0" smtClean="0"/>
              <a:t>Be emphatic with all involved parties.</a:t>
            </a:r>
          </a:p>
          <a:p>
            <a:pPr marL="800100" lvl="1" indent="-457200">
              <a:buClr>
                <a:schemeClr val="tx1"/>
              </a:buClr>
              <a:buFont typeface="+mj-lt"/>
              <a:buAutoNum type="arabicPeriod"/>
            </a:pPr>
            <a:r>
              <a:rPr lang="en-US" sz="2000" dirty="0" smtClean="0"/>
              <a:t>Agree on solution that balance power and satisfy all the parties</a:t>
            </a:r>
            <a:r>
              <a:rPr lang="en-US" sz="2000" dirty="0" smtClean="0"/>
              <a:t>.</a:t>
            </a:r>
            <a:endParaRPr lang="en-US" sz="2000" dirty="0" smtClean="0"/>
          </a:p>
          <a:p>
            <a:pPr>
              <a:buClr>
                <a:schemeClr val="tx1"/>
              </a:buClr>
            </a:pPr>
            <a:endParaRPr lang="en-US" sz="2000" dirty="0" smtClean="0"/>
          </a:p>
          <a:p>
            <a:pPr>
              <a:buClr>
                <a:schemeClr val="tx1"/>
              </a:buClr>
            </a:pPr>
            <a:endParaRPr lang="en-US" sz="2000" dirty="0" smtClean="0"/>
          </a:p>
          <a:p>
            <a:pPr>
              <a:buClr>
                <a:schemeClr val="tx1"/>
              </a:buClr>
            </a:pPr>
            <a:endParaRPr lang="en-US" sz="2000" dirty="0" smtClean="0"/>
          </a:p>
          <a:p>
            <a:pPr>
              <a:buClr>
                <a:schemeClr val="tx1"/>
              </a:buClr>
            </a:pPr>
            <a:endParaRPr lang="en-US" sz="2000" dirty="0"/>
          </a:p>
        </p:txBody>
      </p:sp>
    </p:spTree>
    <p:extLst>
      <p:ext uri="{BB962C8B-B14F-4D97-AF65-F5344CB8AC3E}">
        <p14:creationId xmlns:p14="http://schemas.microsoft.com/office/powerpoint/2010/main" val="151203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itle 2"/>
          <p:cNvSpPr>
            <a:spLocks noGrp="1"/>
          </p:cNvSpPr>
          <p:nvPr>
            <p:ph type="ctrTitle"/>
          </p:nvPr>
        </p:nvSpPr>
        <p:spPr>
          <a:xfrm>
            <a:off x="1196451" y="478970"/>
            <a:ext cx="6751097" cy="934301"/>
          </a:xfrm>
        </p:spPr>
        <p:txBody>
          <a:bodyPr/>
          <a:lstStyle/>
          <a:p>
            <a:r>
              <a:rPr lang="en-US" dirty="0" smtClean="0"/>
              <a:t>GROUP MEMBERS</a:t>
            </a:r>
            <a:endParaRPr lang="en-US" dirty="0"/>
          </a:p>
        </p:txBody>
      </p:sp>
      <p:sp>
        <p:nvSpPr>
          <p:cNvPr id="4" name="Subtitle 3"/>
          <p:cNvSpPr>
            <a:spLocks noGrp="1"/>
          </p:cNvSpPr>
          <p:nvPr>
            <p:ph type="subTitle" idx="1"/>
          </p:nvPr>
        </p:nvSpPr>
        <p:spPr>
          <a:xfrm>
            <a:off x="993252" y="1743586"/>
            <a:ext cx="6751097" cy="2741328"/>
          </a:xfrm>
        </p:spPr>
        <p:txBody>
          <a:bodyPr>
            <a:noAutofit/>
          </a:bodyPr>
          <a:lstStyle/>
          <a:p>
            <a:pPr marL="285750" indent="-285750" algn="l">
              <a:buFont typeface="Arial" panose="020B0604020202020204" pitchFamily="34" charset="0"/>
              <a:buChar char="•"/>
            </a:pPr>
            <a:r>
              <a:rPr lang="en-US" sz="3200" b="1" dirty="0" smtClean="0">
                <a:latin typeface="Arial Rounded MT Bold" panose="020F0704030504030204" pitchFamily="34" charset="0"/>
              </a:rPr>
              <a:t>Muhammad Hasan</a:t>
            </a:r>
          </a:p>
          <a:p>
            <a:pPr marL="285750" indent="-285750" algn="l">
              <a:buFont typeface="Arial" panose="020B0604020202020204" pitchFamily="34" charset="0"/>
              <a:buChar char="•"/>
            </a:pPr>
            <a:r>
              <a:rPr lang="en-US" sz="3200" b="1" dirty="0" err="1" smtClean="0">
                <a:latin typeface="Arial Rounded MT Bold" panose="020F0704030504030204" pitchFamily="34" charset="0"/>
              </a:rPr>
              <a:t>Shayan</a:t>
            </a:r>
            <a:endParaRPr lang="en-US" sz="3200" b="1" dirty="0" smtClean="0">
              <a:latin typeface="Arial Rounded MT Bold" panose="020F0704030504030204" pitchFamily="34" charset="0"/>
            </a:endParaRPr>
          </a:p>
          <a:p>
            <a:pPr marL="285750" indent="-285750" algn="l">
              <a:buFont typeface="Arial" panose="020B0604020202020204" pitchFamily="34" charset="0"/>
              <a:buChar char="•"/>
            </a:pPr>
            <a:r>
              <a:rPr lang="en-US" sz="3200" b="1" dirty="0" err="1" smtClean="0">
                <a:latin typeface="Arial Rounded MT Bold" panose="020F0704030504030204" pitchFamily="34" charset="0"/>
              </a:rPr>
              <a:t>Aaliyan</a:t>
            </a:r>
            <a:r>
              <a:rPr lang="en-US" sz="3200" b="1" dirty="0" smtClean="0">
                <a:latin typeface="Arial Rounded MT Bold" panose="020F0704030504030204" pitchFamily="34" charset="0"/>
              </a:rPr>
              <a:t> Khan</a:t>
            </a:r>
          </a:p>
          <a:p>
            <a:pPr marL="285750" indent="-285750" algn="l">
              <a:buFont typeface="Arial" panose="020B0604020202020204" pitchFamily="34" charset="0"/>
              <a:buChar char="•"/>
            </a:pPr>
            <a:r>
              <a:rPr lang="en-US" sz="3200" b="1" dirty="0" smtClean="0">
                <a:latin typeface="Arial Rounded MT Bold" panose="020F0704030504030204" pitchFamily="34" charset="0"/>
              </a:rPr>
              <a:t>Mohammad Ahmed</a:t>
            </a:r>
            <a:endParaRPr lang="en-US" sz="3200" b="1" dirty="0">
              <a:latin typeface="Arial Rounded MT Bold" panose="020F07040305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lstStyle/>
          <a:p>
            <a:r>
              <a:rPr lang="en-US" sz="2600" u="sng" dirty="0" smtClean="0"/>
              <a:t>Conflict</a:t>
            </a:r>
            <a:r>
              <a:rPr lang="en-US" u="sng" dirty="0" smtClean="0"/>
              <a:t> Handling</a:t>
            </a:r>
            <a:endParaRPr lang="en-US" u="sng" dirty="0"/>
          </a:p>
        </p:txBody>
      </p:sp>
      <p:sp>
        <p:nvSpPr>
          <p:cNvPr id="3" name="Content Placeholder 2"/>
          <p:cNvSpPr>
            <a:spLocks noGrp="1"/>
          </p:cNvSpPr>
          <p:nvPr>
            <p:ph idx="1"/>
          </p:nvPr>
        </p:nvSpPr>
        <p:spPr>
          <a:xfrm>
            <a:off x="457200" y="1543050"/>
            <a:ext cx="8229600" cy="2800350"/>
          </a:xfrm>
        </p:spPr>
        <p:txBody>
          <a:bodyPr>
            <a:normAutofit lnSpcReduction="10000"/>
          </a:bodyPr>
          <a:lstStyle/>
          <a:p>
            <a:pPr marL="0" indent="0">
              <a:buNone/>
            </a:pPr>
            <a:r>
              <a:rPr lang="en-US" sz="2400" dirty="0" smtClean="0"/>
              <a:t> </a:t>
            </a:r>
            <a:r>
              <a:rPr lang="en-US" sz="2400" u="sng" dirty="0" smtClean="0">
                <a:latin typeface="Arial Black" panose="020B0A04020102020204" pitchFamily="34" charset="0"/>
              </a:rPr>
              <a:t>Blake </a:t>
            </a:r>
            <a:r>
              <a:rPr lang="en-US" sz="2400" u="sng" dirty="0">
                <a:latin typeface="Arial Black" panose="020B0A04020102020204" pitchFamily="34" charset="0"/>
              </a:rPr>
              <a:t>and </a:t>
            </a:r>
            <a:r>
              <a:rPr lang="en-US" sz="2400" u="sng" dirty="0" smtClean="0">
                <a:latin typeface="Arial Black" panose="020B0A04020102020204" pitchFamily="34" charset="0"/>
              </a:rPr>
              <a:t>Moutons’ Model</a:t>
            </a:r>
          </a:p>
          <a:p>
            <a:pPr marL="800100" lvl="1" indent="-457200">
              <a:buFont typeface="+mj-lt"/>
              <a:buAutoNum type="arabicPeriod"/>
            </a:pPr>
            <a:r>
              <a:rPr lang="en-US" sz="2400" dirty="0" smtClean="0"/>
              <a:t>Forcing</a:t>
            </a:r>
          </a:p>
          <a:p>
            <a:pPr marL="800100" lvl="1" indent="-457200">
              <a:buFont typeface="+mj-lt"/>
              <a:buAutoNum type="arabicPeriod"/>
            </a:pPr>
            <a:r>
              <a:rPr lang="en-US" sz="2400" dirty="0" smtClean="0"/>
              <a:t>Withdrawing</a:t>
            </a:r>
          </a:p>
          <a:p>
            <a:pPr marL="800100" lvl="1" indent="-457200">
              <a:buFont typeface="+mj-lt"/>
              <a:buAutoNum type="arabicPeriod"/>
            </a:pPr>
            <a:r>
              <a:rPr lang="en-US" sz="2400" dirty="0" smtClean="0"/>
              <a:t>Smoothing</a:t>
            </a:r>
          </a:p>
          <a:p>
            <a:pPr marL="800100" lvl="1" indent="-457200">
              <a:buFont typeface="+mj-lt"/>
              <a:buAutoNum type="arabicPeriod"/>
            </a:pPr>
            <a:r>
              <a:rPr lang="en-US" sz="2400" dirty="0" smtClean="0"/>
              <a:t>Compromising</a:t>
            </a:r>
          </a:p>
          <a:p>
            <a:pPr marL="800100" lvl="1" indent="-457200">
              <a:buFont typeface="+mj-lt"/>
              <a:buAutoNum type="arabicPeriod"/>
            </a:pPr>
            <a:r>
              <a:rPr lang="en-US" sz="2400" dirty="0" smtClean="0"/>
              <a:t>Problem Solving</a:t>
            </a:r>
          </a:p>
        </p:txBody>
      </p:sp>
    </p:spTree>
    <p:extLst>
      <p:ext uri="{BB962C8B-B14F-4D97-AF65-F5344CB8AC3E}">
        <p14:creationId xmlns:p14="http://schemas.microsoft.com/office/powerpoint/2010/main" val="202575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4350"/>
            <a:ext cx="8229600" cy="4457700"/>
          </a:xfrm>
        </p:spPr>
        <p:txBody>
          <a:bodyPr/>
          <a:lstStyle/>
          <a:p>
            <a:pPr marL="0" indent="0">
              <a:buNone/>
            </a:pPr>
            <a:r>
              <a:rPr lang="en-US" sz="2800" b="1" u="sng" dirty="0" smtClean="0">
                <a:latin typeface="+mj-lt"/>
              </a:rPr>
              <a:t>Thomas Kilmann’s Model:</a:t>
            </a:r>
          </a:p>
          <a:p>
            <a:pPr lvl="1"/>
            <a:r>
              <a:rPr lang="en-US" sz="2000" dirty="0" smtClean="0"/>
              <a:t>Builds on Blake and moutons’ model</a:t>
            </a:r>
          </a:p>
          <a:p>
            <a:pPr lvl="1"/>
            <a:r>
              <a:rPr lang="en-US" sz="2000" dirty="0" smtClean="0"/>
              <a:t>Has two dimensions: Assertiveness and </a:t>
            </a:r>
            <a:r>
              <a:rPr lang="en-US" sz="2000" dirty="0"/>
              <a:t>Cooperativeness </a:t>
            </a:r>
          </a:p>
          <a:p>
            <a:pPr lvl="1"/>
            <a:endParaRPr lang="en-US" dirty="0" smtClean="0"/>
          </a:p>
        </p:txBody>
      </p:sp>
      <p:pic>
        <p:nvPicPr>
          <p:cNvPr id="1026" name="Picture 2" descr="https://challengingcoaching.co.uk/wp-new/wp-content/uploads/2012/07/TKI-diagram-for-blo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793" y="2061295"/>
            <a:ext cx="4150807" cy="291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5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4286250"/>
          </a:xfrm>
        </p:spPr>
        <p:txBody>
          <a:bodyPr>
            <a:normAutofit fontScale="92500" lnSpcReduction="10000"/>
          </a:bodyPr>
          <a:lstStyle/>
          <a:p>
            <a:pPr marL="0" indent="0">
              <a:buNone/>
            </a:pPr>
            <a:r>
              <a:rPr lang="en-US" sz="2400" b="1" dirty="0">
                <a:latin typeface="Arial Black" panose="020B0A04020102020204" pitchFamily="34" charset="0"/>
              </a:rPr>
              <a:t>Forcing</a:t>
            </a:r>
            <a:r>
              <a:rPr lang="en-US" sz="2400" dirty="0" smtClean="0">
                <a:latin typeface="Arial Black" panose="020B0A04020102020204" pitchFamily="34" charset="0"/>
              </a:rPr>
              <a:t>: </a:t>
            </a:r>
          </a:p>
          <a:p>
            <a:pPr lvl="1"/>
            <a:r>
              <a:rPr lang="en-US" sz="2400" dirty="0" smtClean="0"/>
              <a:t>Also known as competing.</a:t>
            </a:r>
          </a:p>
          <a:p>
            <a:pPr lvl="1"/>
            <a:r>
              <a:rPr lang="en-US" sz="2400" dirty="0" smtClean="0"/>
              <a:t>Pursuing own </a:t>
            </a:r>
            <a:r>
              <a:rPr lang="en-US" sz="2400" dirty="0"/>
              <a:t>concerns despite resistance from the other </a:t>
            </a:r>
            <a:r>
              <a:rPr lang="en-US" sz="2400" dirty="0" smtClean="0"/>
              <a:t>person</a:t>
            </a:r>
          </a:p>
          <a:p>
            <a:pPr lvl="1"/>
            <a:endParaRPr lang="en-US" dirty="0" smtClean="0"/>
          </a:p>
          <a:p>
            <a:pPr marL="0" indent="0">
              <a:buNone/>
            </a:pPr>
            <a:r>
              <a:rPr lang="en-US" sz="2400" dirty="0" smtClean="0">
                <a:latin typeface="Arial Black" panose="020B0A04020102020204" pitchFamily="34" charset="0"/>
              </a:rPr>
              <a:t>Examples:</a:t>
            </a:r>
          </a:p>
          <a:p>
            <a:pPr lvl="1"/>
            <a:r>
              <a:rPr lang="en-US" sz="2400" dirty="0" smtClean="0"/>
              <a:t>When </a:t>
            </a:r>
            <a:r>
              <a:rPr lang="en-US" sz="2400" dirty="0"/>
              <a:t>other, less forceful methods, don’t </a:t>
            </a:r>
            <a:r>
              <a:rPr lang="en-US" sz="2400" dirty="0" smtClean="0"/>
              <a:t>work</a:t>
            </a:r>
          </a:p>
          <a:p>
            <a:pPr lvl="1"/>
            <a:r>
              <a:rPr lang="en-US" sz="2400" dirty="0"/>
              <a:t>When you need to stand up for your own </a:t>
            </a:r>
            <a:r>
              <a:rPr lang="en-US" sz="2400" dirty="0" smtClean="0"/>
              <a:t>rights</a:t>
            </a:r>
          </a:p>
          <a:p>
            <a:pPr lvl="1"/>
            <a:r>
              <a:rPr lang="en-US" sz="2400" dirty="0"/>
              <a:t>When a quick resolution is </a:t>
            </a:r>
            <a:r>
              <a:rPr lang="en-US" sz="2400" dirty="0" smtClean="0"/>
              <a:t>required</a:t>
            </a:r>
          </a:p>
          <a:p>
            <a:pPr lvl="1"/>
            <a:r>
              <a:rPr lang="en-US" sz="2400" dirty="0"/>
              <a:t>As a last resort to resolve a long-standing conflict</a:t>
            </a:r>
          </a:p>
          <a:p>
            <a:pPr lvl="1"/>
            <a:endParaRPr lang="en-US" dirty="0"/>
          </a:p>
        </p:txBody>
      </p:sp>
    </p:spTree>
    <p:extLst>
      <p:ext uri="{BB962C8B-B14F-4D97-AF65-F5344CB8AC3E}">
        <p14:creationId xmlns:p14="http://schemas.microsoft.com/office/powerpoint/2010/main" val="91197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4350"/>
            <a:ext cx="8229600" cy="4457700"/>
          </a:xfrm>
        </p:spPr>
        <p:txBody>
          <a:bodyPr>
            <a:normAutofit/>
          </a:bodyPr>
          <a:lstStyle/>
          <a:p>
            <a:pPr marL="0" indent="0">
              <a:buNone/>
            </a:pPr>
            <a:r>
              <a:rPr lang="en-US" sz="2800" dirty="0" smtClean="0">
                <a:latin typeface="Arial Black" panose="020B0A04020102020204" pitchFamily="34" charset="0"/>
              </a:rPr>
              <a:t>Advantages:</a:t>
            </a:r>
          </a:p>
          <a:p>
            <a:pPr lvl="1"/>
            <a:r>
              <a:rPr lang="en-US" sz="2000" dirty="0"/>
              <a:t>May provide a quick resolution to a </a:t>
            </a:r>
            <a:r>
              <a:rPr lang="en-US" sz="2000" dirty="0" smtClean="0"/>
              <a:t>conflict</a:t>
            </a:r>
          </a:p>
          <a:p>
            <a:pPr lvl="1"/>
            <a:r>
              <a:rPr lang="en-US" sz="2000" dirty="0"/>
              <a:t>Increases self-esteem and draws respect </a:t>
            </a:r>
            <a:r>
              <a:rPr lang="en-US" sz="2000" dirty="0" smtClean="0"/>
              <a:t>in </a:t>
            </a:r>
            <a:r>
              <a:rPr lang="en-US" sz="2000" dirty="0"/>
              <a:t>response to aggression or </a:t>
            </a:r>
            <a:r>
              <a:rPr lang="en-US" sz="2000" dirty="0" smtClean="0"/>
              <a:t>hostility</a:t>
            </a:r>
          </a:p>
          <a:p>
            <a:pPr marL="0" indent="0">
              <a:buNone/>
            </a:pPr>
            <a:r>
              <a:rPr lang="en-US" sz="2800" dirty="0" smtClean="0">
                <a:latin typeface="Arial Black" panose="020B0A04020102020204" pitchFamily="34" charset="0"/>
              </a:rPr>
              <a:t>Disadvantages:</a:t>
            </a:r>
          </a:p>
          <a:p>
            <a:pPr lvl="1"/>
            <a:r>
              <a:rPr lang="en-US" sz="2000" dirty="0" smtClean="0"/>
              <a:t>May negatively </a:t>
            </a:r>
            <a:r>
              <a:rPr lang="en-US" sz="2000" dirty="0"/>
              <a:t>affect your relationship with the </a:t>
            </a:r>
            <a:r>
              <a:rPr lang="en-US" sz="2000" dirty="0" smtClean="0"/>
              <a:t>opponent</a:t>
            </a:r>
          </a:p>
          <a:p>
            <a:pPr lvl="1"/>
            <a:r>
              <a:rPr lang="en-US" sz="2000" dirty="0"/>
              <a:t>May cause the opponent to react </a:t>
            </a:r>
            <a:r>
              <a:rPr lang="en-US" sz="2000" dirty="0" smtClean="0"/>
              <a:t>similarly even </a:t>
            </a:r>
            <a:r>
              <a:rPr lang="en-US" sz="2000" dirty="0"/>
              <a:t>if the opponent did not intend to be forceful originally</a:t>
            </a:r>
            <a:endParaRPr lang="en-US" sz="2000" dirty="0" smtClean="0"/>
          </a:p>
          <a:p>
            <a:pPr lvl="1"/>
            <a:r>
              <a:rPr lang="en-US" sz="2000" dirty="0"/>
              <a:t>Taking this approach may require a lot of energy and be exhausting to some </a:t>
            </a:r>
            <a:r>
              <a:rPr lang="en-US" sz="2000" dirty="0" smtClean="0"/>
              <a:t>individuals</a:t>
            </a:r>
            <a:endParaRPr lang="en-US" sz="2000" dirty="0"/>
          </a:p>
          <a:p>
            <a:pPr lvl="1"/>
            <a:endParaRPr lang="en-US" dirty="0"/>
          </a:p>
          <a:p>
            <a:endParaRPr lang="en-US" dirty="0"/>
          </a:p>
        </p:txBody>
      </p:sp>
    </p:spTree>
    <p:extLst>
      <p:ext uri="{BB962C8B-B14F-4D97-AF65-F5344CB8AC3E}">
        <p14:creationId xmlns:p14="http://schemas.microsoft.com/office/powerpoint/2010/main" val="31549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43" y="411843"/>
            <a:ext cx="8229600" cy="4286250"/>
          </a:xfrm>
        </p:spPr>
        <p:txBody>
          <a:bodyPr>
            <a:noAutofit/>
          </a:bodyPr>
          <a:lstStyle/>
          <a:p>
            <a:pPr marL="0" indent="0">
              <a:buNone/>
            </a:pPr>
            <a:r>
              <a:rPr lang="en-US" sz="2800" b="1" dirty="0" smtClean="0">
                <a:latin typeface="Arial Black" panose="020B0A04020102020204" pitchFamily="34" charset="0"/>
              </a:rPr>
              <a:t>Collaborating</a:t>
            </a:r>
            <a:r>
              <a:rPr lang="en-US" sz="2800" dirty="0" smtClean="0">
                <a:latin typeface="Arial Black" panose="020B0A04020102020204" pitchFamily="34" charset="0"/>
              </a:rPr>
              <a:t>: </a:t>
            </a:r>
          </a:p>
          <a:p>
            <a:pPr lvl="1"/>
            <a:r>
              <a:rPr lang="en-US" sz="2000" dirty="0" smtClean="0"/>
              <a:t>Also known as problem-solving.</a:t>
            </a:r>
          </a:p>
          <a:p>
            <a:pPr lvl="1"/>
            <a:r>
              <a:rPr lang="en-US" sz="2000" dirty="0" smtClean="0"/>
              <a:t>An </a:t>
            </a:r>
            <a:r>
              <a:rPr lang="en-US" sz="2000" dirty="0"/>
              <a:t>attempt to work with the other person to find a win-win solution to the problem at hand</a:t>
            </a:r>
            <a:endParaRPr lang="en-US" sz="2000" dirty="0" smtClean="0"/>
          </a:p>
          <a:p>
            <a:pPr marL="0" indent="0">
              <a:buNone/>
            </a:pPr>
            <a:r>
              <a:rPr lang="en-US" sz="2800" dirty="0" smtClean="0">
                <a:latin typeface="Arial Black" panose="020B0A04020102020204" pitchFamily="34" charset="0"/>
              </a:rPr>
              <a:t>Examples:</a:t>
            </a:r>
          </a:p>
          <a:p>
            <a:pPr lvl="1"/>
            <a:r>
              <a:rPr lang="en-US" sz="2000" dirty="0"/>
              <a:t>When consensus and commitment of other parties is important</a:t>
            </a:r>
          </a:p>
          <a:p>
            <a:pPr lvl="1"/>
            <a:r>
              <a:rPr lang="en-US" sz="2000" dirty="0"/>
              <a:t>When addressing the interests of multiple stakeholders is required</a:t>
            </a:r>
          </a:p>
          <a:p>
            <a:pPr lvl="1"/>
            <a:r>
              <a:rPr lang="en-US" sz="2000" dirty="0"/>
              <a:t>When a long-term relationship is important</a:t>
            </a:r>
          </a:p>
          <a:p>
            <a:pPr lvl="1"/>
            <a:r>
              <a:rPr lang="en-US" sz="2000" dirty="0"/>
              <a:t>When you don't want to take full responsibility</a:t>
            </a:r>
          </a:p>
          <a:p>
            <a:pPr lvl="1"/>
            <a:endParaRPr lang="en-US" sz="2000" dirty="0"/>
          </a:p>
        </p:txBody>
      </p:sp>
    </p:spTree>
    <p:extLst>
      <p:ext uri="{BB962C8B-B14F-4D97-AF65-F5344CB8AC3E}">
        <p14:creationId xmlns:p14="http://schemas.microsoft.com/office/powerpoint/2010/main" val="381081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7" y="225879"/>
            <a:ext cx="8229600" cy="4629150"/>
          </a:xfrm>
        </p:spPr>
        <p:txBody>
          <a:bodyPr>
            <a:noAutofit/>
          </a:bodyPr>
          <a:lstStyle/>
          <a:p>
            <a:pPr marL="0" indent="0">
              <a:buNone/>
            </a:pPr>
            <a:r>
              <a:rPr lang="en-US" sz="2400" dirty="0" smtClean="0">
                <a:latin typeface="Arial Black" panose="020B0A04020102020204" pitchFamily="34" charset="0"/>
              </a:rPr>
              <a:t>Advantages:</a:t>
            </a:r>
          </a:p>
          <a:p>
            <a:pPr lvl="1"/>
            <a:r>
              <a:rPr lang="en-US" sz="2000" dirty="0"/>
              <a:t>Leads to a win-win outcome</a:t>
            </a:r>
          </a:p>
          <a:p>
            <a:pPr lvl="1"/>
            <a:r>
              <a:rPr lang="en-US" sz="2000" dirty="0"/>
              <a:t>Reinforces mutual trust and </a:t>
            </a:r>
            <a:r>
              <a:rPr lang="en-US" sz="2000" dirty="0" smtClean="0"/>
              <a:t>respect</a:t>
            </a:r>
          </a:p>
          <a:p>
            <a:pPr lvl="1"/>
            <a:r>
              <a:rPr lang="en-US" sz="2000" dirty="0"/>
              <a:t>Builds a foundation for effective collaboration in the </a:t>
            </a:r>
            <a:r>
              <a:rPr lang="en-US" sz="2000" dirty="0" smtClean="0"/>
              <a:t>future</a:t>
            </a:r>
          </a:p>
          <a:p>
            <a:pPr lvl="1"/>
            <a:r>
              <a:rPr lang="en-US" sz="2000" dirty="0"/>
              <a:t>You earn a reputation as a good </a:t>
            </a:r>
            <a:r>
              <a:rPr lang="en-US" sz="2000" dirty="0" smtClean="0"/>
              <a:t>negotiator</a:t>
            </a:r>
            <a:endParaRPr lang="en-US" sz="2000" dirty="0"/>
          </a:p>
          <a:p>
            <a:pPr marL="0" indent="0">
              <a:buNone/>
            </a:pPr>
            <a:r>
              <a:rPr lang="en-US" sz="2400" dirty="0" smtClean="0">
                <a:latin typeface="Arial Black" panose="020B0A04020102020204" pitchFamily="34" charset="0"/>
              </a:rPr>
              <a:t>Disadvantages:</a:t>
            </a:r>
          </a:p>
          <a:p>
            <a:pPr lvl="1"/>
            <a:r>
              <a:rPr lang="en-US" sz="2000" dirty="0"/>
              <a:t>Requires a commitment from all </a:t>
            </a:r>
            <a:r>
              <a:rPr lang="en-US" sz="2000" dirty="0" smtClean="0"/>
              <a:t>parties</a:t>
            </a:r>
          </a:p>
          <a:p>
            <a:pPr lvl="1"/>
            <a:r>
              <a:rPr lang="en-US" sz="2000" dirty="0"/>
              <a:t>May require more effort and more time than some other </a:t>
            </a:r>
            <a:r>
              <a:rPr lang="en-US" sz="2000" dirty="0" smtClean="0"/>
              <a:t>methods</a:t>
            </a:r>
          </a:p>
          <a:p>
            <a:pPr lvl="1"/>
            <a:r>
              <a:rPr lang="en-US" sz="2000" dirty="0"/>
              <a:t> </a:t>
            </a:r>
            <a:r>
              <a:rPr lang="en-US" sz="2000" dirty="0" smtClean="0"/>
              <a:t>May </a:t>
            </a:r>
            <a:r>
              <a:rPr lang="en-US" sz="2000" dirty="0"/>
              <a:t>not be practical when timing is crucial and a quick </a:t>
            </a:r>
            <a:r>
              <a:rPr lang="en-US" sz="2000" dirty="0" smtClean="0"/>
              <a:t>solution is required</a:t>
            </a:r>
            <a:r>
              <a:rPr lang="en-US" sz="2000" dirty="0"/>
              <a:t> </a:t>
            </a:r>
          </a:p>
          <a:p>
            <a:endParaRPr lang="en-US" sz="2200" dirty="0"/>
          </a:p>
        </p:txBody>
      </p:sp>
    </p:spTree>
    <p:extLst>
      <p:ext uri="{BB962C8B-B14F-4D97-AF65-F5344CB8AC3E}">
        <p14:creationId xmlns:p14="http://schemas.microsoft.com/office/powerpoint/2010/main" val="106413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43" y="310243"/>
            <a:ext cx="8229600" cy="4286250"/>
          </a:xfrm>
        </p:spPr>
        <p:txBody>
          <a:bodyPr>
            <a:noAutofit/>
          </a:bodyPr>
          <a:lstStyle/>
          <a:p>
            <a:pPr marL="0" indent="0">
              <a:buNone/>
            </a:pPr>
            <a:r>
              <a:rPr lang="en-US" sz="2800" b="1" dirty="0" smtClean="0">
                <a:latin typeface="Arial Black" panose="020B0A04020102020204" pitchFamily="34" charset="0"/>
              </a:rPr>
              <a:t>Compromising</a:t>
            </a:r>
            <a:r>
              <a:rPr lang="en-US" sz="2800" dirty="0" smtClean="0">
                <a:latin typeface="Arial Black" panose="020B0A04020102020204" pitchFamily="34" charset="0"/>
              </a:rPr>
              <a:t>:</a:t>
            </a:r>
            <a:r>
              <a:rPr lang="en-US" sz="2200" dirty="0" smtClean="0"/>
              <a:t> </a:t>
            </a:r>
          </a:p>
          <a:p>
            <a:pPr lvl="1"/>
            <a:r>
              <a:rPr lang="en-US" sz="2200" dirty="0" smtClean="0"/>
              <a:t>Looks </a:t>
            </a:r>
            <a:r>
              <a:rPr lang="en-US" sz="2200" dirty="0"/>
              <a:t>for an expedient and mutually acceptable solution which partially satisfies both parties</a:t>
            </a:r>
            <a:r>
              <a:rPr lang="en-US" sz="2200" dirty="0" smtClean="0"/>
              <a:t>.</a:t>
            </a:r>
          </a:p>
          <a:p>
            <a:pPr marL="0" indent="0">
              <a:buNone/>
            </a:pPr>
            <a:r>
              <a:rPr lang="en-US" sz="2800" dirty="0" smtClean="0">
                <a:latin typeface="Arial Black" panose="020B0A04020102020204" pitchFamily="34" charset="0"/>
              </a:rPr>
              <a:t>Examples:</a:t>
            </a:r>
          </a:p>
          <a:p>
            <a:pPr lvl="1"/>
            <a:r>
              <a:rPr lang="en-US" sz="2200" dirty="0"/>
              <a:t>To reach temporary settlement on complex issues</a:t>
            </a:r>
          </a:p>
          <a:p>
            <a:pPr lvl="1"/>
            <a:r>
              <a:rPr lang="en-US" sz="2200" dirty="0"/>
              <a:t>When the goals are moderately important and not worth the use of more assertive </a:t>
            </a:r>
            <a:r>
              <a:rPr lang="en-US" sz="2200" dirty="0" smtClean="0"/>
              <a:t>approaches</a:t>
            </a:r>
          </a:p>
          <a:p>
            <a:pPr lvl="1"/>
            <a:r>
              <a:rPr lang="en-US" sz="2200" dirty="0" smtClean="0"/>
              <a:t>When </a:t>
            </a:r>
            <a:r>
              <a:rPr lang="en-US" sz="2200" dirty="0"/>
              <a:t>a long-term relationship is important</a:t>
            </a:r>
          </a:p>
          <a:p>
            <a:pPr lvl="1"/>
            <a:r>
              <a:rPr lang="en-US" sz="2200" dirty="0"/>
              <a:t>As a first </a:t>
            </a:r>
            <a:r>
              <a:rPr lang="en-US" sz="2200" dirty="0" smtClean="0"/>
              <a:t>step to develop trust between parties</a:t>
            </a:r>
            <a:endParaRPr lang="en-US" sz="2200" dirty="0"/>
          </a:p>
        </p:txBody>
      </p:sp>
    </p:spTree>
    <p:extLst>
      <p:ext uri="{BB962C8B-B14F-4D97-AF65-F5344CB8AC3E}">
        <p14:creationId xmlns:p14="http://schemas.microsoft.com/office/powerpoint/2010/main" val="35382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86" y="167822"/>
            <a:ext cx="8458200" cy="4629150"/>
          </a:xfrm>
        </p:spPr>
        <p:txBody>
          <a:bodyPr>
            <a:noAutofit/>
          </a:bodyPr>
          <a:lstStyle/>
          <a:p>
            <a:pPr marL="0" indent="0">
              <a:buNone/>
            </a:pPr>
            <a:r>
              <a:rPr lang="en-US" sz="2400" dirty="0" smtClean="0">
                <a:latin typeface="Arial Black" panose="020B0A04020102020204" pitchFamily="34" charset="0"/>
              </a:rPr>
              <a:t>Advantages:</a:t>
            </a:r>
          </a:p>
          <a:p>
            <a:pPr lvl="1"/>
            <a:r>
              <a:rPr lang="en-US" sz="2000" dirty="0"/>
              <a:t>Faster issue </a:t>
            </a:r>
            <a:r>
              <a:rPr lang="en-US" sz="2000" dirty="0" smtClean="0"/>
              <a:t>resolution</a:t>
            </a:r>
          </a:p>
          <a:p>
            <a:pPr lvl="1"/>
            <a:r>
              <a:rPr lang="en-US" sz="2000" dirty="0"/>
              <a:t>Can provide a temporary solution while still looking for a win-win solution</a:t>
            </a:r>
          </a:p>
          <a:p>
            <a:pPr lvl="1"/>
            <a:r>
              <a:rPr lang="en-US" sz="2000" dirty="0"/>
              <a:t>Lowers the levels of tension and stress resulting from the conflict</a:t>
            </a:r>
          </a:p>
          <a:p>
            <a:pPr marL="0" indent="0">
              <a:buNone/>
            </a:pPr>
            <a:r>
              <a:rPr lang="en-US" sz="2400" dirty="0" smtClean="0">
                <a:latin typeface="Arial Black" panose="020B0A04020102020204" pitchFamily="34" charset="0"/>
              </a:rPr>
              <a:t>Disadvantages:</a:t>
            </a:r>
          </a:p>
          <a:p>
            <a:pPr lvl="1"/>
            <a:r>
              <a:rPr lang="en-US" sz="2000" dirty="0"/>
              <a:t>May result in a situation where both parties are not satisfied with the </a:t>
            </a:r>
            <a:r>
              <a:rPr lang="en-US" sz="2000" dirty="0" smtClean="0"/>
              <a:t>outcome</a:t>
            </a:r>
          </a:p>
          <a:p>
            <a:pPr lvl="1"/>
            <a:r>
              <a:rPr lang="en-US" sz="2000" dirty="0" smtClean="0"/>
              <a:t>Doesn’t contribute </a:t>
            </a:r>
            <a:r>
              <a:rPr lang="en-US" sz="2000" dirty="0"/>
              <a:t>to building trust in the long run</a:t>
            </a:r>
          </a:p>
          <a:p>
            <a:pPr lvl="1"/>
            <a:r>
              <a:rPr lang="en-US" sz="2000" dirty="0"/>
              <a:t>May require close monitoring and </a:t>
            </a:r>
            <a:r>
              <a:rPr lang="en-US" sz="2000" dirty="0" smtClean="0"/>
              <a:t>control</a:t>
            </a:r>
            <a:r>
              <a:rPr lang="en-US" sz="2000" dirty="0"/>
              <a:t> to ensure the agreements are met</a:t>
            </a:r>
          </a:p>
        </p:txBody>
      </p:sp>
    </p:spTree>
    <p:extLst>
      <p:ext uri="{BB962C8B-B14F-4D97-AF65-F5344CB8AC3E}">
        <p14:creationId xmlns:p14="http://schemas.microsoft.com/office/powerpoint/2010/main" val="99327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1" y="208643"/>
            <a:ext cx="8643256" cy="4711700"/>
          </a:xfrm>
        </p:spPr>
        <p:txBody>
          <a:bodyPr>
            <a:noAutofit/>
          </a:bodyPr>
          <a:lstStyle/>
          <a:p>
            <a:pPr marL="0" indent="0">
              <a:buNone/>
            </a:pPr>
            <a:r>
              <a:rPr lang="en-US" sz="2800" b="1" dirty="0">
                <a:latin typeface="Arial Black" panose="020B0A04020102020204" pitchFamily="34" charset="0"/>
              </a:rPr>
              <a:t>A</a:t>
            </a:r>
            <a:r>
              <a:rPr lang="en-US" sz="2800" b="1" dirty="0" smtClean="0">
                <a:latin typeface="Arial Black" panose="020B0A04020102020204" pitchFamily="34" charset="0"/>
              </a:rPr>
              <a:t>voiding</a:t>
            </a:r>
            <a:r>
              <a:rPr lang="en-US" sz="2800" dirty="0" smtClean="0">
                <a:latin typeface="Arial Black" panose="020B0A04020102020204" pitchFamily="34" charset="0"/>
              </a:rPr>
              <a:t>: </a:t>
            </a:r>
            <a:endParaRPr lang="en-US" sz="2200" dirty="0" smtClean="0"/>
          </a:p>
          <a:p>
            <a:pPr lvl="1"/>
            <a:r>
              <a:rPr lang="en-US" sz="2200" dirty="0" smtClean="0"/>
              <a:t>Also known as withdrawing</a:t>
            </a:r>
          </a:p>
          <a:p>
            <a:pPr lvl="1"/>
            <a:r>
              <a:rPr lang="en-US" sz="2200" dirty="0"/>
              <a:t>when a person neither pursues their own concerns nor those of their opponent</a:t>
            </a:r>
            <a:r>
              <a:rPr lang="en-US" sz="2200" dirty="0" smtClean="0"/>
              <a:t>.</a:t>
            </a:r>
          </a:p>
          <a:p>
            <a:pPr marL="0" indent="0">
              <a:buNone/>
            </a:pPr>
            <a:r>
              <a:rPr lang="en-US" sz="2800" dirty="0" smtClean="0">
                <a:latin typeface="Arial Black" panose="020B0A04020102020204" pitchFamily="34" charset="0"/>
              </a:rPr>
              <a:t>Examples:</a:t>
            </a:r>
          </a:p>
          <a:p>
            <a:pPr lvl="1"/>
            <a:r>
              <a:rPr lang="en-US" sz="2200" dirty="0"/>
              <a:t>When the issue is trivial and not worth the effort</a:t>
            </a:r>
          </a:p>
          <a:p>
            <a:pPr lvl="1"/>
            <a:r>
              <a:rPr lang="en-US" sz="2200" dirty="0"/>
              <a:t>When more important issues are </a:t>
            </a:r>
            <a:r>
              <a:rPr lang="en-US" sz="2200" dirty="0" smtClean="0"/>
              <a:t>pressing</a:t>
            </a:r>
          </a:p>
          <a:p>
            <a:pPr lvl="1"/>
            <a:r>
              <a:rPr lang="en-US" sz="2200" dirty="0"/>
              <a:t>When </a:t>
            </a:r>
            <a:r>
              <a:rPr lang="en-US" sz="2200" dirty="0" smtClean="0"/>
              <a:t>you see no chance </a:t>
            </a:r>
            <a:r>
              <a:rPr lang="en-US" sz="2200" dirty="0"/>
              <a:t>of getting your concerns </a:t>
            </a:r>
            <a:r>
              <a:rPr lang="en-US" sz="2200" dirty="0" smtClean="0"/>
              <a:t>met</a:t>
            </a:r>
          </a:p>
          <a:p>
            <a:pPr lvl="1"/>
            <a:r>
              <a:rPr lang="en-US" sz="2200" dirty="0"/>
              <a:t>When you would have to deal with </a:t>
            </a:r>
            <a:r>
              <a:rPr lang="en-US" sz="2200" dirty="0" smtClean="0"/>
              <a:t>hostility</a:t>
            </a:r>
          </a:p>
          <a:p>
            <a:pPr lvl="1"/>
            <a:r>
              <a:rPr lang="en-US" sz="2200" dirty="0"/>
              <a:t>When you are unable to handle the conflict</a:t>
            </a:r>
            <a:r>
              <a:rPr lang="en-US" sz="2200" dirty="0" smtClean="0"/>
              <a:t/>
            </a:r>
            <a:br>
              <a:rPr lang="en-US" sz="2200" dirty="0" smtClean="0"/>
            </a:br>
            <a:endParaRPr lang="en-US" sz="2200" dirty="0"/>
          </a:p>
        </p:txBody>
      </p:sp>
    </p:spTree>
    <p:extLst>
      <p:ext uri="{BB962C8B-B14F-4D97-AF65-F5344CB8AC3E}">
        <p14:creationId xmlns:p14="http://schemas.microsoft.com/office/powerpoint/2010/main" val="166094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2" y="288472"/>
            <a:ext cx="8458200" cy="4343400"/>
          </a:xfrm>
        </p:spPr>
        <p:txBody>
          <a:bodyPr>
            <a:noAutofit/>
          </a:bodyPr>
          <a:lstStyle/>
          <a:p>
            <a:pPr marL="0" indent="0">
              <a:buNone/>
            </a:pPr>
            <a:r>
              <a:rPr lang="en-US" sz="2800" dirty="0" smtClean="0">
                <a:latin typeface="Arial Black" panose="020B0A04020102020204" pitchFamily="34" charset="0"/>
              </a:rPr>
              <a:t>Advantages:</a:t>
            </a:r>
          </a:p>
          <a:p>
            <a:pPr lvl="1"/>
            <a:r>
              <a:rPr lang="en-US" sz="2200" dirty="0"/>
              <a:t>Gives </a:t>
            </a:r>
            <a:r>
              <a:rPr lang="en-US" sz="2200" dirty="0" smtClean="0"/>
              <a:t>time </a:t>
            </a:r>
            <a:r>
              <a:rPr lang="en-US" sz="2200" dirty="0"/>
              <a:t>to focus on more important </a:t>
            </a:r>
            <a:r>
              <a:rPr lang="en-US" sz="2200" dirty="0" smtClean="0"/>
              <a:t>issues</a:t>
            </a:r>
          </a:p>
          <a:p>
            <a:pPr lvl="1"/>
            <a:r>
              <a:rPr lang="en-US" sz="2200" dirty="0"/>
              <a:t>Gives you time to better </a:t>
            </a:r>
            <a:r>
              <a:rPr lang="en-US" sz="2200" dirty="0" smtClean="0"/>
              <a:t>prepare before acting</a:t>
            </a:r>
          </a:p>
          <a:p>
            <a:pPr lvl="1"/>
            <a:r>
              <a:rPr lang="en-US" sz="2200" dirty="0"/>
              <a:t>Withdrawing is a low stress approach when the conflict is </a:t>
            </a:r>
            <a:r>
              <a:rPr lang="en-US" sz="2200" dirty="0" smtClean="0"/>
              <a:t>short</a:t>
            </a:r>
            <a:endParaRPr lang="en-US" sz="2200" dirty="0"/>
          </a:p>
          <a:p>
            <a:pPr marL="0" indent="0">
              <a:buNone/>
            </a:pPr>
            <a:r>
              <a:rPr lang="en-US" sz="2800" dirty="0" smtClean="0">
                <a:latin typeface="Arial Black" panose="020B0A04020102020204" pitchFamily="34" charset="0"/>
              </a:rPr>
              <a:t>Disadvantages:</a:t>
            </a:r>
          </a:p>
          <a:p>
            <a:pPr lvl="1"/>
            <a:r>
              <a:rPr lang="en-US" sz="2200" dirty="0"/>
              <a:t>May lead to weakening or losing your </a:t>
            </a:r>
            <a:r>
              <a:rPr lang="en-US" sz="2200" dirty="0" smtClean="0"/>
              <a:t>position</a:t>
            </a:r>
          </a:p>
          <a:p>
            <a:pPr lvl="1"/>
            <a:r>
              <a:rPr lang="en-US" sz="2200" dirty="0"/>
              <a:t>When multiple parties are involved, withdrawing may negatively affect your relationship with a party that expects your </a:t>
            </a:r>
            <a:r>
              <a:rPr lang="en-US" sz="2200" dirty="0" smtClean="0"/>
              <a:t>action</a:t>
            </a:r>
            <a:endParaRPr lang="en-US" sz="2200" dirty="0"/>
          </a:p>
        </p:txBody>
      </p:sp>
    </p:spTree>
    <p:extLst>
      <p:ext uri="{BB962C8B-B14F-4D97-AF65-F5344CB8AC3E}">
        <p14:creationId xmlns:p14="http://schemas.microsoft.com/office/powerpoint/2010/main" val="325169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p>
            <a:r>
              <a:rPr lang="en-US" sz="2600" u="sng" dirty="0"/>
              <a:t>DEFINITION OF CONFLICT</a:t>
            </a:r>
            <a:endParaRPr lang="en-US" sz="2600" u="sng" dirty="0">
              <a:solidFill>
                <a:srgbClr val="7030A0"/>
              </a:solidFill>
            </a:endParaRPr>
          </a:p>
        </p:txBody>
      </p:sp>
      <p:sp>
        <p:nvSpPr>
          <p:cNvPr id="3" name="Content Placeholder 2"/>
          <p:cNvSpPr>
            <a:spLocks noGrp="1"/>
          </p:cNvSpPr>
          <p:nvPr>
            <p:ph idx="1"/>
          </p:nvPr>
        </p:nvSpPr>
        <p:spPr>
          <a:xfrm>
            <a:off x="457200" y="1543050"/>
            <a:ext cx="7975600" cy="1911350"/>
          </a:xfrm>
        </p:spPr>
        <p:txBody>
          <a:bodyPr>
            <a:normAutofit fontScale="92500"/>
          </a:bodyPr>
          <a:lstStyle/>
          <a:p>
            <a:pPr marL="0" indent="0">
              <a:buNone/>
            </a:pPr>
            <a:r>
              <a:rPr lang="en-US" sz="2400" dirty="0" smtClean="0"/>
              <a:t>Conflict </a:t>
            </a:r>
            <a:r>
              <a:rPr lang="en-US" sz="2400" dirty="0"/>
              <a:t>can be defined as an </a:t>
            </a:r>
            <a:r>
              <a:rPr lang="en-US" sz="2400" b="1" dirty="0"/>
              <a:t>expressed</a:t>
            </a:r>
            <a:r>
              <a:rPr lang="en-US" sz="2400" dirty="0"/>
              <a:t> </a:t>
            </a:r>
            <a:r>
              <a:rPr lang="en-US" sz="2400" b="1" dirty="0"/>
              <a:t>struggle</a:t>
            </a:r>
            <a:r>
              <a:rPr lang="en-US" sz="2400" dirty="0"/>
              <a:t> between at least two i</a:t>
            </a:r>
            <a:r>
              <a:rPr lang="en-US" sz="2400" b="1" dirty="0"/>
              <a:t>nterdependent</a:t>
            </a:r>
            <a:r>
              <a:rPr lang="en-US" sz="2400" dirty="0"/>
              <a:t> parties, who </a:t>
            </a:r>
            <a:r>
              <a:rPr lang="en-US" sz="2400" b="1" dirty="0"/>
              <a:t>perceive</a:t>
            </a:r>
            <a:r>
              <a:rPr lang="en-US" sz="2400" dirty="0"/>
              <a:t> that incompatible goals, scarce resources, or interference from others are preventing them from achieving their goals</a:t>
            </a:r>
            <a:endParaRPr lang="en-US" sz="2400" dirty="0" smtClean="0"/>
          </a:p>
        </p:txBody>
      </p:sp>
      <p:pic>
        <p:nvPicPr>
          <p:cNvPr id="4" name="Object 1" descr="preencoded.png"/>
          <p:cNvPicPr>
            <a:picLocks noChangeAspect="1"/>
          </p:cNvPicPr>
          <p:nvPr/>
        </p:nvPicPr>
        <p:blipFill rotWithShape="1">
          <a:blip r:embed="rId2"/>
          <a:srcRect l="48730" t="72693" r="10953"/>
          <a:stretch/>
        </p:blipFill>
        <p:spPr>
          <a:xfrm>
            <a:off x="5000172" y="3454400"/>
            <a:ext cx="3686628" cy="1368529"/>
          </a:xfrm>
          <a:prstGeom prst="rect">
            <a:avLst/>
          </a:prstGeom>
        </p:spPr>
      </p:pic>
    </p:spTree>
    <p:extLst>
      <p:ext uri="{BB962C8B-B14F-4D97-AF65-F5344CB8AC3E}">
        <p14:creationId xmlns:p14="http://schemas.microsoft.com/office/powerpoint/2010/main" val="139563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10243"/>
            <a:ext cx="8229600" cy="4457700"/>
          </a:xfrm>
        </p:spPr>
        <p:txBody>
          <a:bodyPr>
            <a:noAutofit/>
          </a:bodyPr>
          <a:lstStyle/>
          <a:p>
            <a:pPr marL="0" indent="0">
              <a:buNone/>
            </a:pPr>
            <a:r>
              <a:rPr lang="en-US" sz="2400" b="1" dirty="0">
                <a:latin typeface="Arial Black" panose="020B0A04020102020204" pitchFamily="34" charset="0"/>
              </a:rPr>
              <a:t>A</a:t>
            </a:r>
            <a:r>
              <a:rPr lang="en-US" sz="2400" b="1" dirty="0" smtClean="0">
                <a:latin typeface="Arial Black" panose="020B0A04020102020204" pitchFamily="34" charset="0"/>
              </a:rPr>
              <a:t>ccommodating</a:t>
            </a:r>
            <a:r>
              <a:rPr lang="en-US" sz="2400" dirty="0" smtClean="0">
                <a:latin typeface="Arial Black" panose="020B0A04020102020204" pitchFamily="34" charset="0"/>
              </a:rPr>
              <a:t>: </a:t>
            </a:r>
          </a:p>
          <a:p>
            <a:pPr lvl="1"/>
            <a:r>
              <a:rPr lang="en-US" sz="2000" dirty="0" smtClean="0"/>
              <a:t>Also known as smoothing</a:t>
            </a:r>
          </a:p>
          <a:p>
            <a:pPr lvl="1"/>
            <a:r>
              <a:rPr lang="en-US" sz="2000" dirty="0" smtClean="0"/>
              <a:t>prioritizing concerns </a:t>
            </a:r>
            <a:r>
              <a:rPr lang="en-US" sz="2000" dirty="0"/>
              <a:t>of other people first, rather than </a:t>
            </a:r>
            <a:r>
              <a:rPr lang="en-US" sz="2000" dirty="0" smtClean="0"/>
              <a:t>one’s own.</a:t>
            </a:r>
          </a:p>
          <a:p>
            <a:pPr marL="0" indent="0">
              <a:buNone/>
            </a:pPr>
            <a:r>
              <a:rPr lang="en-US" sz="2400" dirty="0" smtClean="0">
                <a:latin typeface="Arial Black" panose="020B0A04020102020204" pitchFamily="34" charset="0"/>
              </a:rPr>
              <a:t>Examples:</a:t>
            </a:r>
          </a:p>
          <a:p>
            <a:pPr lvl="1"/>
            <a:r>
              <a:rPr lang="en-US" sz="2000" dirty="0"/>
              <a:t>When the issue is not as important to you as it is to the other person</a:t>
            </a:r>
          </a:p>
          <a:p>
            <a:pPr lvl="1"/>
            <a:r>
              <a:rPr lang="en-US" sz="2000" dirty="0"/>
              <a:t>When you accept that you are </a:t>
            </a:r>
            <a:r>
              <a:rPr lang="en-US" sz="2000" dirty="0" smtClean="0"/>
              <a:t>wrong</a:t>
            </a:r>
          </a:p>
          <a:p>
            <a:pPr lvl="1"/>
            <a:r>
              <a:rPr lang="en-US" sz="2000" dirty="0" smtClean="0"/>
              <a:t> </a:t>
            </a:r>
            <a:r>
              <a:rPr lang="en-US" sz="2000" dirty="0"/>
              <a:t>When you have no choice </a:t>
            </a:r>
            <a:endParaRPr lang="en-US" sz="2000" dirty="0" smtClean="0"/>
          </a:p>
          <a:p>
            <a:pPr lvl="1"/>
            <a:r>
              <a:rPr lang="en-US" sz="2000" dirty="0"/>
              <a:t>When it is important to provide a temporary relief from conflict or buy time until you are in a better position to </a:t>
            </a:r>
            <a:r>
              <a:rPr lang="en-US" sz="2000" dirty="0" smtClean="0"/>
              <a:t>respond</a:t>
            </a:r>
            <a:r>
              <a:rPr lang="en-US" sz="2200" dirty="0" smtClean="0"/>
              <a:t/>
            </a:r>
            <a:br>
              <a:rPr lang="en-US" sz="2200" dirty="0" smtClean="0"/>
            </a:br>
            <a:endParaRPr lang="en-US" sz="2200" dirty="0"/>
          </a:p>
        </p:txBody>
      </p:sp>
    </p:spTree>
    <p:extLst>
      <p:ext uri="{BB962C8B-B14F-4D97-AF65-F5344CB8AC3E}">
        <p14:creationId xmlns:p14="http://schemas.microsoft.com/office/powerpoint/2010/main" val="15974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85" y="166006"/>
            <a:ext cx="8458200" cy="4804827"/>
          </a:xfrm>
        </p:spPr>
        <p:txBody>
          <a:bodyPr>
            <a:noAutofit/>
          </a:bodyPr>
          <a:lstStyle/>
          <a:p>
            <a:pPr marL="0" indent="0">
              <a:buNone/>
            </a:pPr>
            <a:r>
              <a:rPr lang="en-US" sz="2800" dirty="0" smtClean="0">
                <a:latin typeface="Arial Black" panose="020B0A04020102020204" pitchFamily="34" charset="0"/>
              </a:rPr>
              <a:t>Advantages:</a:t>
            </a:r>
          </a:p>
          <a:p>
            <a:pPr lvl="1"/>
            <a:r>
              <a:rPr lang="en-US" sz="2000" dirty="0"/>
              <a:t> </a:t>
            </a:r>
            <a:r>
              <a:rPr lang="en-US" sz="2000" dirty="0" smtClean="0"/>
              <a:t>Helps in protecting </a:t>
            </a:r>
            <a:r>
              <a:rPr lang="en-US" sz="2000" dirty="0"/>
              <a:t>more important interests </a:t>
            </a:r>
            <a:endParaRPr lang="en-US" sz="2000" dirty="0" smtClean="0"/>
          </a:p>
          <a:p>
            <a:pPr lvl="1"/>
            <a:r>
              <a:rPr lang="en-US" sz="2000" dirty="0" smtClean="0"/>
              <a:t>Gives </a:t>
            </a:r>
            <a:r>
              <a:rPr lang="en-US" sz="2000" dirty="0"/>
              <a:t>an opportunity to reassess the situation from a different angle</a:t>
            </a:r>
          </a:p>
          <a:p>
            <a:pPr lvl="1"/>
            <a:r>
              <a:rPr lang="en-US" sz="2000" dirty="0"/>
              <a:t>does not require much </a:t>
            </a:r>
            <a:r>
              <a:rPr lang="en-US" sz="2000" dirty="0" smtClean="0"/>
              <a:t>effort</a:t>
            </a:r>
          </a:p>
          <a:p>
            <a:pPr marL="0" indent="0">
              <a:buNone/>
            </a:pPr>
            <a:r>
              <a:rPr lang="en-US" sz="2800" dirty="0" smtClean="0">
                <a:latin typeface="Arial Black" panose="020B0A04020102020204" pitchFamily="34" charset="0"/>
              </a:rPr>
              <a:t>Disadvantages:</a:t>
            </a:r>
          </a:p>
          <a:p>
            <a:pPr lvl="1"/>
            <a:r>
              <a:rPr lang="en-US" sz="2000" dirty="0"/>
              <a:t>The risk of being </a:t>
            </a:r>
            <a:r>
              <a:rPr lang="en-US" sz="2000" dirty="0" smtClean="0"/>
              <a:t>abused</a:t>
            </a:r>
          </a:p>
          <a:p>
            <a:pPr lvl="1"/>
            <a:r>
              <a:rPr lang="en-US" sz="2000" dirty="0"/>
              <a:t>May negatively affect your </a:t>
            </a:r>
            <a:r>
              <a:rPr lang="en-US" sz="2000" dirty="0" smtClean="0"/>
              <a:t>confidence</a:t>
            </a:r>
          </a:p>
          <a:p>
            <a:pPr lvl="1"/>
            <a:r>
              <a:rPr lang="en-US" sz="2000" dirty="0"/>
              <a:t>Makes it more difficult to transition to a win-win solution in the </a:t>
            </a:r>
            <a:r>
              <a:rPr lang="en-US" sz="2000" dirty="0" smtClean="0"/>
              <a:t>future</a:t>
            </a:r>
          </a:p>
          <a:p>
            <a:pPr lvl="1"/>
            <a:r>
              <a:rPr lang="en-US" sz="2000" dirty="0" smtClean="0"/>
              <a:t>Some of your supporters may not like your response</a:t>
            </a:r>
            <a:endParaRPr lang="en-US" sz="2000" dirty="0"/>
          </a:p>
        </p:txBody>
      </p:sp>
    </p:spTree>
    <p:extLst>
      <p:ext uri="{BB962C8B-B14F-4D97-AF65-F5344CB8AC3E}">
        <p14:creationId xmlns:p14="http://schemas.microsoft.com/office/powerpoint/2010/main" val="69072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smtClean="0">
                <a:effectLst/>
                <a:latin typeface="Arial Black" panose="020B0A04020102020204" pitchFamily="34" charset="0"/>
              </a:rPr>
              <a:t>NEGOTIATION</a:t>
            </a:r>
            <a:endParaRPr lang="en-US" sz="2800" dirty="0">
              <a:latin typeface="Arial Black" panose="020B0A04020102020204" pitchFamily="34" charset="0"/>
            </a:endParaRPr>
          </a:p>
        </p:txBody>
      </p:sp>
      <p:sp>
        <p:nvSpPr>
          <p:cNvPr id="3" name="Content Placeholder 2"/>
          <p:cNvSpPr>
            <a:spLocks noGrp="1"/>
          </p:cNvSpPr>
          <p:nvPr>
            <p:ph idx="1"/>
          </p:nvPr>
        </p:nvSpPr>
        <p:spPr>
          <a:xfrm>
            <a:off x="239199" y="1322962"/>
            <a:ext cx="8657616" cy="3715966"/>
          </a:xfrm>
        </p:spPr>
        <p:txBody>
          <a:bodyPr>
            <a:noAutofit/>
          </a:bodyPr>
          <a:lstStyle/>
          <a:p>
            <a:r>
              <a:rPr lang="en-US" sz="2200" dirty="0">
                <a:effectLst/>
              </a:rPr>
              <a:t>Negotiation in its most creative form is similar to collaboration and in its most poorly managed form may resemble a competing approach. Negotiation frequently resembles compromise when it is used as a conflict resolution strategy. During negotiation, each party gives up something, and the emphasis is on accommodating differences between the parties. Because we live in a world with others, we have conflicting needs, wants, and desires that must be constantly compromised.</a:t>
            </a:r>
            <a:endParaRPr lang="en-US" sz="2200" dirty="0"/>
          </a:p>
        </p:txBody>
      </p:sp>
    </p:spTree>
    <p:extLst>
      <p:ext uri="{BB962C8B-B14F-4D97-AF65-F5344CB8AC3E}">
        <p14:creationId xmlns:p14="http://schemas.microsoft.com/office/powerpoint/2010/main" val="19519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latin typeface="Arial Black" panose="020B0A04020102020204" pitchFamily="34" charset="0"/>
              </a:rPr>
              <a:t>PRE-PREPARATION FOR NEGOTIATION</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200" dirty="0" smtClean="0">
                <a:effectLst/>
              </a:rPr>
              <a:t> </a:t>
            </a:r>
            <a:r>
              <a:rPr lang="en-US" sz="2200" dirty="0">
                <a:effectLst/>
              </a:rPr>
              <a:t>Be adequately prepared. </a:t>
            </a:r>
            <a:endParaRPr lang="en-US" sz="2200" dirty="0" smtClean="0">
              <a:effectLst/>
            </a:endParaRPr>
          </a:p>
          <a:p>
            <a:pPr marL="342900" indent="-342900">
              <a:buFont typeface="+mj-lt"/>
              <a:buAutoNum type="arabicPeriod"/>
            </a:pPr>
            <a:r>
              <a:rPr lang="en-US" sz="2200" dirty="0" smtClean="0">
                <a:effectLst/>
              </a:rPr>
              <a:t>Be </a:t>
            </a:r>
            <a:r>
              <a:rPr lang="en-US" sz="2200" dirty="0">
                <a:effectLst/>
              </a:rPr>
              <a:t>able to use appropriate negotiation strategies. </a:t>
            </a:r>
            <a:endParaRPr lang="en-US" sz="2200" dirty="0" smtClean="0">
              <a:effectLst/>
            </a:endParaRPr>
          </a:p>
          <a:p>
            <a:pPr marL="342900" indent="-342900">
              <a:buFont typeface="+mj-lt"/>
              <a:buAutoNum type="arabicPeriod"/>
            </a:pPr>
            <a:r>
              <a:rPr lang="en-US" sz="2200" dirty="0" smtClean="0">
                <a:effectLst/>
              </a:rPr>
              <a:t>Apply </a:t>
            </a:r>
            <a:r>
              <a:rPr lang="en-US" sz="2200" dirty="0">
                <a:effectLst/>
              </a:rPr>
              <a:t>appropriate closure and follow-up</a:t>
            </a:r>
            <a:endParaRPr lang="en-US" sz="2200" dirty="0"/>
          </a:p>
        </p:txBody>
      </p:sp>
    </p:spTree>
    <p:extLst>
      <p:ext uri="{BB962C8B-B14F-4D97-AF65-F5344CB8AC3E}">
        <p14:creationId xmlns:p14="http://schemas.microsoft.com/office/powerpoint/2010/main" val="32749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effectLst/>
                <a:latin typeface="Arial Black" panose="020B0A04020102020204" pitchFamily="34" charset="0"/>
              </a:rPr>
              <a:t>STEPS IN NEGOTIATION PROCESS</a:t>
            </a:r>
            <a:endParaRPr lang="en-US" sz="2800" dirty="0">
              <a:latin typeface="Arial Black" panose="020B0A04020102020204" pitchFamily="34" charset="0"/>
            </a:endParaRPr>
          </a:p>
        </p:txBody>
      </p:sp>
      <p:sp>
        <p:nvSpPr>
          <p:cNvPr id="3" name="Content Placeholder 2"/>
          <p:cNvSpPr>
            <a:spLocks noGrp="1"/>
          </p:cNvSpPr>
          <p:nvPr>
            <p:ph idx="1"/>
          </p:nvPr>
        </p:nvSpPr>
        <p:spPr>
          <a:xfrm>
            <a:off x="549158" y="1367766"/>
            <a:ext cx="8186280" cy="3311237"/>
          </a:xfrm>
        </p:spPr>
        <p:txBody>
          <a:bodyPr>
            <a:normAutofit fontScale="92500" lnSpcReduction="10000"/>
          </a:bodyPr>
          <a:lstStyle/>
          <a:p>
            <a:pPr marL="0" indent="0">
              <a:buNone/>
            </a:pPr>
            <a:r>
              <a:rPr lang="en-US" sz="2400" b="1" dirty="0" smtClean="0">
                <a:effectLst/>
              </a:rPr>
              <a:t>Before </a:t>
            </a:r>
            <a:r>
              <a:rPr lang="en-US" sz="2400" b="1" dirty="0">
                <a:effectLst/>
              </a:rPr>
              <a:t>the </a:t>
            </a:r>
            <a:r>
              <a:rPr lang="en-US" sz="2400" b="1" dirty="0" smtClean="0">
                <a:effectLst/>
              </a:rPr>
              <a:t>Negotiation</a:t>
            </a:r>
          </a:p>
          <a:p>
            <a:pPr marL="0" indent="0">
              <a:buNone/>
            </a:pPr>
            <a:r>
              <a:rPr lang="en-US" dirty="0" smtClean="0">
                <a:effectLst/>
              </a:rPr>
              <a:t> </a:t>
            </a:r>
            <a:r>
              <a:rPr lang="en-US" sz="2200" dirty="0">
                <a:effectLst/>
              </a:rPr>
              <a:t>For managers to be successful, they must systematically prepare for the negotiation. As the negotiator, the manager begins by gathering as much information as possible regarding the issue to be negotiated</a:t>
            </a:r>
            <a:r>
              <a:rPr lang="en-US" sz="2200" dirty="0" smtClean="0">
                <a:effectLst/>
              </a:rPr>
              <a:t>.</a:t>
            </a:r>
          </a:p>
          <a:p>
            <a:r>
              <a:rPr lang="en-US" sz="2200" dirty="0" smtClean="0">
                <a:effectLst/>
              </a:rPr>
              <a:t> </a:t>
            </a:r>
            <a:r>
              <a:rPr lang="en-US" sz="2200" dirty="0">
                <a:effectLst/>
              </a:rPr>
              <a:t>Adequate preparation </a:t>
            </a:r>
            <a:endParaRPr lang="en-US" sz="2200" dirty="0" smtClean="0">
              <a:effectLst/>
            </a:endParaRPr>
          </a:p>
          <a:p>
            <a:pPr marL="0" indent="0">
              <a:buNone/>
            </a:pPr>
            <a:r>
              <a:rPr lang="en-US" sz="2200" dirty="0">
                <a:effectLst/>
              </a:rPr>
              <a:t> </a:t>
            </a:r>
            <a:r>
              <a:rPr lang="en-US" sz="2200" dirty="0" smtClean="0">
                <a:effectLst/>
              </a:rPr>
              <a:t>      Tate </a:t>
            </a:r>
            <a:r>
              <a:rPr lang="en-US" sz="2200" dirty="0">
                <a:effectLst/>
              </a:rPr>
              <a:t>(2005) suggests that managers should initially focus on seeking a bigger </a:t>
            </a:r>
            <a:r>
              <a:rPr lang="en-US" sz="2200" dirty="0" smtClean="0">
                <a:effectLst/>
              </a:rPr>
              <a:t>pie </a:t>
            </a:r>
            <a:r>
              <a:rPr lang="en-US" sz="2200" dirty="0" smtClean="0">
                <a:effectLst/>
              </a:rPr>
              <a:t>instead </a:t>
            </a:r>
            <a:r>
              <a:rPr lang="en-US" sz="2200" dirty="0">
                <a:effectLst/>
              </a:rPr>
              <a:t>of dividing the pie up.</a:t>
            </a:r>
            <a:endParaRPr lang="en-US" sz="2200" dirty="0"/>
          </a:p>
        </p:txBody>
      </p:sp>
    </p:spTree>
    <p:extLst>
      <p:ext uri="{BB962C8B-B14F-4D97-AF65-F5344CB8AC3E}">
        <p14:creationId xmlns:p14="http://schemas.microsoft.com/office/powerpoint/2010/main" val="335279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013" y="525780"/>
            <a:ext cx="8589523" cy="4211590"/>
          </a:xfrm>
        </p:spPr>
        <p:txBody>
          <a:bodyPr>
            <a:normAutofit/>
          </a:bodyPr>
          <a:lstStyle/>
          <a:p>
            <a:pPr marL="0" indent="0">
              <a:buNone/>
            </a:pPr>
            <a:r>
              <a:rPr lang="en-US" sz="2800" b="1" dirty="0">
                <a:effectLst/>
                <a:latin typeface="Arial Black" panose="020B0A04020102020204" pitchFamily="34" charset="0"/>
              </a:rPr>
              <a:t>During the </a:t>
            </a:r>
            <a:r>
              <a:rPr lang="en-US" sz="2800" b="1" dirty="0" smtClean="0">
                <a:effectLst/>
                <a:latin typeface="Arial Black" panose="020B0A04020102020204" pitchFamily="34" charset="0"/>
              </a:rPr>
              <a:t>Negotiation</a:t>
            </a:r>
          </a:p>
          <a:p>
            <a:pPr marL="0" indent="0">
              <a:lnSpc>
                <a:spcPct val="50000"/>
              </a:lnSpc>
              <a:buNone/>
            </a:pPr>
            <a:endParaRPr lang="en-US" sz="2200" b="1" dirty="0" smtClean="0">
              <a:effectLst/>
              <a:latin typeface="Arial Black" panose="020B0A04020102020204" pitchFamily="34" charset="0"/>
            </a:endParaRPr>
          </a:p>
          <a:p>
            <a:r>
              <a:rPr lang="en-US" sz="2200" dirty="0">
                <a:effectLst/>
              </a:rPr>
              <a:t> </a:t>
            </a:r>
            <a:r>
              <a:rPr lang="en-US" sz="2200" dirty="0" smtClean="0">
                <a:effectLst/>
              </a:rPr>
              <a:t>Negotiation is psychological and verbal. The effective negotiator always </a:t>
            </a:r>
            <a:r>
              <a:rPr lang="en-US" sz="2200" dirty="0">
                <a:effectLst/>
              </a:rPr>
              <a:t>looks calm and self- assured</a:t>
            </a:r>
            <a:r>
              <a:rPr lang="en-US" sz="2200" dirty="0" smtClean="0">
                <a:effectLst/>
              </a:rPr>
              <a:t>.</a:t>
            </a:r>
          </a:p>
          <a:p>
            <a:r>
              <a:rPr lang="en-US" sz="2200" dirty="0" smtClean="0">
                <a:effectLst/>
              </a:rPr>
              <a:t> </a:t>
            </a:r>
            <a:r>
              <a:rPr lang="en-US" sz="2200" dirty="0">
                <a:effectLst/>
              </a:rPr>
              <a:t>There are many types of personalities, and it is necessary to negotiate with most of them. Preparation, however, is not enough. In the end, the negotiator must have clarity in his or her communication, assertiveness, good listening skills, the ability to regroup quickly, and flexibility.</a:t>
            </a:r>
            <a:endParaRPr lang="en-US" sz="2200" dirty="0"/>
          </a:p>
        </p:txBody>
      </p:sp>
    </p:spTree>
    <p:extLst>
      <p:ext uri="{BB962C8B-B14F-4D97-AF65-F5344CB8AC3E}">
        <p14:creationId xmlns:p14="http://schemas.microsoft.com/office/powerpoint/2010/main" val="249990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1268730"/>
          </a:xfrm>
        </p:spPr>
        <p:txBody>
          <a:bodyPr>
            <a:normAutofit/>
          </a:bodyPr>
          <a:lstStyle/>
          <a:p>
            <a:r>
              <a:rPr lang="en-US" sz="2000" dirty="0">
                <a:effectLst/>
              </a:rPr>
              <a:t>Strategies commonly used by leaders during negotiation to increase their persuasiveness and foster open communication include the following: </a:t>
            </a:r>
            <a:endParaRPr lang="en-US" sz="2000" dirty="0"/>
          </a:p>
        </p:txBody>
      </p:sp>
      <p:sp>
        <p:nvSpPr>
          <p:cNvPr id="3" name="Content Placeholder 2"/>
          <p:cNvSpPr>
            <a:spLocks noGrp="1"/>
          </p:cNvSpPr>
          <p:nvPr>
            <p:ph idx="1"/>
          </p:nvPr>
        </p:nvSpPr>
        <p:spPr>
          <a:xfrm>
            <a:off x="437744" y="1931670"/>
            <a:ext cx="8492248" cy="3029436"/>
          </a:xfrm>
        </p:spPr>
        <p:txBody>
          <a:bodyPr>
            <a:noAutofit/>
          </a:bodyPr>
          <a:lstStyle/>
          <a:p>
            <a:r>
              <a:rPr lang="en-US" sz="2000" dirty="0">
                <a:effectLst/>
              </a:rPr>
              <a:t>Use only factual statements that have been gathered in research</a:t>
            </a:r>
            <a:r>
              <a:rPr lang="en-US" sz="2000" dirty="0" smtClean="0">
                <a:effectLst/>
              </a:rPr>
              <a:t>.</a:t>
            </a:r>
          </a:p>
          <a:p>
            <a:r>
              <a:rPr lang="en-US" sz="2000" dirty="0" smtClean="0">
                <a:effectLst/>
              </a:rPr>
              <a:t> </a:t>
            </a:r>
            <a:r>
              <a:rPr lang="en-US" sz="2000" dirty="0">
                <a:effectLst/>
              </a:rPr>
              <a:t>Listen carefully, and watching nonverbal communication</a:t>
            </a:r>
            <a:r>
              <a:rPr lang="en-US" sz="2000" dirty="0" smtClean="0">
                <a:effectLst/>
              </a:rPr>
              <a:t>.</a:t>
            </a:r>
          </a:p>
          <a:p>
            <a:r>
              <a:rPr lang="en-US" sz="2000" dirty="0" smtClean="0">
                <a:effectLst/>
              </a:rPr>
              <a:t> </a:t>
            </a:r>
            <a:r>
              <a:rPr lang="en-US" sz="2000" dirty="0">
                <a:effectLst/>
              </a:rPr>
              <a:t>Keep an open mind, It is important not to prejudge. Instead, a cooperative climate should be established</a:t>
            </a:r>
            <a:r>
              <a:rPr lang="en-US" sz="2000" dirty="0" smtClean="0">
                <a:effectLst/>
              </a:rPr>
              <a:t>.</a:t>
            </a:r>
          </a:p>
          <a:p>
            <a:r>
              <a:rPr lang="en-US" sz="2000" dirty="0" smtClean="0">
                <a:effectLst/>
              </a:rPr>
              <a:t> </a:t>
            </a:r>
            <a:r>
              <a:rPr lang="en-US" sz="2000" dirty="0">
                <a:effectLst/>
              </a:rPr>
              <a:t>Try to understand where the other party is coming from. It is probable that one person's perception is different from another's</a:t>
            </a:r>
            <a:r>
              <a:rPr lang="en-US" sz="2000" dirty="0" smtClean="0">
                <a:effectLst/>
              </a:rPr>
              <a:t>.</a:t>
            </a:r>
            <a:r>
              <a:rPr lang="en-US" sz="2000" dirty="0"/>
              <a:t/>
            </a:r>
            <a:br>
              <a:rPr lang="en-US" sz="2000" dirty="0"/>
            </a:br>
            <a:endParaRPr lang="en-US" sz="2000" dirty="0"/>
          </a:p>
        </p:txBody>
      </p:sp>
    </p:spTree>
    <p:extLst>
      <p:ext uri="{BB962C8B-B14F-4D97-AF65-F5344CB8AC3E}">
        <p14:creationId xmlns:p14="http://schemas.microsoft.com/office/powerpoint/2010/main" val="256126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469" y="868679"/>
            <a:ext cx="8657616" cy="4014606"/>
          </a:xfrm>
        </p:spPr>
        <p:txBody>
          <a:bodyPr>
            <a:noAutofit/>
          </a:bodyPr>
          <a:lstStyle/>
          <a:p>
            <a:r>
              <a:rPr lang="en-US" sz="2200" dirty="0" smtClean="0">
                <a:effectLst/>
              </a:rPr>
              <a:t>Always </a:t>
            </a:r>
            <a:r>
              <a:rPr lang="en-US" sz="2200" dirty="0">
                <a:effectLst/>
              </a:rPr>
              <a:t>discuss the conflict. It is important to not personalize the conflict by discussing the parties involved in the </a:t>
            </a:r>
            <a:r>
              <a:rPr lang="en-US" sz="2200" dirty="0" smtClean="0">
                <a:effectLst/>
              </a:rPr>
              <a:t>negotiation.</a:t>
            </a:r>
          </a:p>
          <a:p>
            <a:r>
              <a:rPr lang="en-US" sz="2200" dirty="0" smtClean="0">
                <a:effectLst/>
              </a:rPr>
              <a:t>Try </a:t>
            </a:r>
            <a:r>
              <a:rPr lang="en-US" sz="2200" dirty="0">
                <a:effectLst/>
              </a:rPr>
              <a:t>not to be </a:t>
            </a:r>
            <a:r>
              <a:rPr lang="en-US" sz="2200" dirty="0" err="1">
                <a:effectLst/>
              </a:rPr>
              <a:t>labour</a:t>
            </a:r>
            <a:r>
              <a:rPr lang="en-US" sz="2200" dirty="0">
                <a:effectLst/>
              </a:rPr>
              <a:t> how the conflict occurred or to fix blame for the conflict. Instead, the focus must be on preventing its </a:t>
            </a:r>
            <a:r>
              <a:rPr lang="en-US" sz="2200" dirty="0" smtClean="0">
                <a:effectLst/>
              </a:rPr>
              <a:t>recurrence.</a:t>
            </a:r>
          </a:p>
          <a:p>
            <a:r>
              <a:rPr lang="en-US" sz="2200" dirty="0" smtClean="0">
                <a:effectLst/>
              </a:rPr>
              <a:t>Be honest.</a:t>
            </a:r>
          </a:p>
          <a:p>
            <a:r>
              <a:rPr lang="en-US" sz="2200" dirty="0" smtClean="0">
                <a:effectLst/>
              </a:rPr>
              <a:t>Never </a:t>
            </a:r>
            <a:r>
              <a:rPr lang="en-US" sz="2200" dirty="0">
                <a:effectLst/>
              </a:rPr>
              <a:t>tell the other party what you are willing to negotiate totally. You may be giving up the ship too early</a:t>
            </a:r>
            <a:endParaRPr lang="en-US" sz="2200" dirty="0"/>
          </a:p>
        </p:txBody>
      </p:sp>
    </p:spTree>
    <p:extLst>
      <p:ext uri="{BB962C8B-B14F-4D97-AF65-F5344CB8AC3E}">
        <p14:creationId xmlns:p14="http://schemas.microsoft.com/office/powerpoint/2010/main" val="37737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102" y="914400"/>
            <a:ext cx="8745166" cy="4066162"/>
          </a:xfrm>
        </p:spPr>
        <p:txBody>
          <a:bodyPr>
            <a:normAutofit fontScale="92500" lnSpcReduction="10000"/>
          </a:bodyPr>
          <a:lstStyle/>
          <a:p>
            <a:r>
              <a:rPr lang="en-US" sz="2400" b="1" dirty="0" smtClean="0">
                <a:effectLst/>
              </a:rPr>
              <a:t>Ridicule </a:t>
            </a:r>
            <a:r>
              <a:rPr lang="en-US" sz="2400" b="1" dirty="0">
                <a:effectLst/>
              </a:rPr>
              <a:t>or </a:t>
            </a:r>
            <a:r>
              <a:rPr lang="en-US" sz="2400" b="1" dirty="0" smtClean="0">
                <a:effectLst/>
              </a:rPr>
              <a:t>Belittling </a:t>
            </a:r>
            <a:endParaRPr lang="en-US" sz="2400" b="1" dirty="0" smtClean="0">
              <a:effectLst/>
            </a:endParaRPr>
          </a:p>
          <a:p>
            <a:pPr marL="0" indent="0">
              <a:buNone/>
            </a:pPr>
            <a:r>
              <a:rPr lang="en-US" sz="2200" dirty="0" smtClean="0">
                <a:effectLst/>
              </a:rPr>
              <a:t>			The </a:t>
            </a:r>
            <a:r>
              <a:rPr lang="en-US" sz="2200" dirty="0">
                <a:effectLst/>
              </a:rPr>
              <a:t>goal in using ridicule is to intimidate others involved in the negotiation. If you are negotiating with someone who uses ridicule, maintain a relaxed body posture, steady gaze, and patient smile. Body language must also remain relaxed and non-threatening </a:t>
            </a:r>
            <a:endParaRPr lang="en-US" sz="2200" dirty="0" smtClean="0">
              <a:effectLst/>
            </a:endParaRPr>
          </a:p>
          <a:p>
            <a:r>
              <a:rPr lang="en-US" sz="2400" b="1" dirty="0" smtClean="0">
                <a:effectLst/>
              </a:rPr>
              <a:t>Inappropriate </a:t>
            </a:r>
            <a:r>
              <a:rPr lang="en-US" sz="2400" b="1" dirty="0">
                <a:effectLst/>
              </a:rPr>
              <a:t>Questioning or ambiguous </a:t>
            </a:r>
            <a:endParaRPr lang="en-US" sz="2400" b="1" dirty="0" smtClean="0">
              <a:effectLst/>
            </a:endParaRPr>
          </a:p>
          <a:p>
            <a:r>
              <a:rPr lang="en-US" sz="2400" b="1" dirty="0" smtClean="0">
                <a:effectLst/>
              </a:rPr>
              <a:t>Flattery</a:t>
            </a:r>
            <a:r>
              <a:rPr lang="en-US" sz="2400" dirty="0" smtClean="0">
                <a:effectLst/>
              </a:rPr>
              <a:t>  </a:t>
            </a:r>
          </a:p>
          <a:p>
            <a:pPr marL="0" indent="0">
              <a:buNone/>
            </a:pPr>
            <a:r>
              <a:rPr lang="en-US" sz="2200" dirty="0">
                <a:effectLst/>
              </a:rPr>
              <a:t>	</a:t>
            </a:r>
            <a:r>
              <a:rPr lang="en-US" sz="2200" dirty="0" smtClean="0">
                <a:effectLst/>
              </a:rPr>
              <a:t>	</a:t>
            </a:r>
            <a:r>
              <a:rPr lang="en-US" sz="2200" dirty="0" smtClean="0">
                <a:effectLst/>
              </a:rPr>
              <a:t>The </a:t>
            </a:r>
            <a:r>
              <a:rPr lang="en-US" sz="2200" dirty="0">
                <a:effectLst/>
              </a:rPr>
              <a:t>person who has been flattered may be more reluctant to disagree with the other party in the negotiation, and thus his or her attention and focus are diverted.</a:t>
            </a:r>
            <a:r>
              <a:rPr lang="en-US" dirty="0">
                <a:effectLst/>
              </a:rPr>
              <a:t> </a:t>
            </a:r>
            <a:endParaRPr lang="en-US" dirty="0"/>
          </a:p>
        </p:txBody>
      </p:sp>
      <p:sp>
        <p:nvSpPr>
          <p:cNvPr id="2" name="TextBox 1"/>
          <p:cNvSpPr txBox="1"/>
          <p:nvPr/>
        </p:nvSpPr>
        <p:spPr>
          <a:xfrm>
            <a:off x="558886" y="252122"/>
            <a:ext cx="7704307" cy="954107"/>
          </a:xfrm>
          <a:prstGeom prst="rect">
            <a:avLst/>
          </a:prstGeom>
          <a:noFill/>
        </p:spPr>
        <p:txBody>
          <a:bodyPr wrap="square" rtlCol="0">
            <a:spAutoFit/>
          </a:bodyPr>
          <a:lstStyle/>
          <a:p>
            <a:r>
              <a:rPr lang="en-US" sz="2800" b="1" dirty="0">
                <a:latin typeface="Arial Black" panose="020B0A04020102020204" pitchFamily="34" charset="0"/>
              </a:rPr>
              <a:t>Tactics Not To Use During Negotiation</a:t>
            </a:r>
          </a:p>
          <a:p>
            <a:endParaRPr lang="en-US" sz="2800" dirty="0">
              <a:latin typeface="Arial Black" panose="020B0A04020102020204" pitchFamily="34" charset="0"/>
            </a:endParaRPr>
          </a:p>
        </p:txBody>
      </p:sp>
    </p:spTree>
    <p:extLst>
      <p:ext uri="{BB962C8B-B14F-4D97-AF65-F5344CB8AC3E}">
        <p14:creationId xmlns:p14="http://schemas.microsoft.com/office/powerpoint/2010/main" val="186232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765810"/>
            <a:ext cx="7765322" cy="3577590"/>
          </a:xfrm>
        </p:spPr>
        <p:txBody>
          <a:bodyPr>
            <a:normAutofit/>
          </a:bodyPr>
          <a:lstStyle/>
          <a:p>
            <a:pPr marL="0" indent="0">
              <a:buNone/>
            </a:pPr>
            <a:r>
              <a:rPr lang="en-US" sz="2800" b="1" dirty="0" smtClean="0">
                <a:effectLst/>
              </a:rPr>
              <a:t>Closure and Follow-Up to Negotiation</a:t>
            </a:r>
            <a:endParaRPr lang="en-US" sz="2800" b="1" dirty="0" smtClean="0">
              <a:effectLst/>
            </a:endParaRPr>
          </a:p>
          <a:p>
            <a:pPr marL="0" indent="0">
              <a:buNone/>
            </a:pPr>
            <a:r>
              <a:rPr lang="en-US" sz="2200" dirty="0">
                <a:effectLst/>
              </a:rPr>
              <a:t>• State what has been agreed to </a:t>
            </a:r>
            <a:endParaRPr lang="en-US" sz="2200" dirty="0" smtClean="0">
              <a:effectLst/>
            </a:endParaRPr>
          </a:p>
          <a:p>
            <a:pPr marL="0" indent="0">
              <a:buNone/>
            </a:pPr>
            <a:r>
              <a:rPr lang="en-US" sz="2200" dirty="0" smtClean="0">
                <a:effectLst/>
              </a:rPr>
              <a:t>• </a:t>
            </a:r>
            <a:r>
              <a:rPr lang="en-US" sz="2200" dirty="0">
                <a:effectLst/>
              </a:rPr>
              <a:t>Close on a friendly note </a:t>
            </a:r>
            <a:endParaRPr lang="en-US" sz="2200" dirty="0" smtClean="0">
              <a:effectLst/>
            </a:endParaRPr>
          </a:p>
          <a:p>
            <a:pPr marL="0" indent="0">
              <a:buNone/>
            </a:pPr>
            <a:r>
              <a:rPr lang="en-US" sz="2200" dirty="0" smtClean="0">
                <a:effectLst/>
              </a:rPr>
              <a:t>• </a:t>
            </a:r>
            <a:r>
              <a:rPr lang="en-US" sz="2200" dirty="0">
                <a:effectLst/>
              </a:rPr>
              <a:t>Send a memo regarding what has been agreed to</a:t>
            </a:r>
            <a:endParaRPr lang="en-US" sz="2200" b="1" dirty="0"/>
          </a:p>
        </p:txBody>
      </p:sp>
    </p:spTree>
    <p:extLst>
      <p:ext uri="{BB962C8B-B14F-4D97-AF65-F5344CB8AC3E}">
        <p14:creationId xmlns:p14="http://schemas.microsoft.com/office/powerpoint/2010/main" val="174907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9852" y="2190626"/>
            <a:ext cx="5644494" cy="830997"/>
          </a:xfrm>
          <a:prstGeom prst="rect">
            <a:avLst/>
          </a:prstGeom>
        </p:spPr>
        <p:txBody>
          <a:bodyPr wrap="none">
            <a:spAutoFit/>
          </a:bodyPr>
          <a:lstStyle/>
          <a:p>
            <a:pPr algn="ctr"/>
            <a:r>
              <a:rPr lang="en-US" sz="4800" b="1" u="sng" dirty="0" smtClean="0">
                <a:latin typeface="Bahnschrift SemiCondensed" panose="020B0502040204020203" pitchFamily="34" charset="0"/>
              </a:rPr>
              <a:t>CAUSES OF CONFLICTS</a:t>
            </a:r>
            <a:endParaRPr lang="en-US" sz="4800" b="1" u="sng" dirty="0">
              <a:latin typeface="Bahnschrift SemiCondensed" panose="020B0502040204020203" pitchFamily="34" charset="0"/>
            </a:endParaRPr>
          </a:p>
        </p:txBody>
      </p:sp>
    </p:spTree>
    <p:extLst>
      <p:ext uri="{BB962C8B-B14F-4D97-AF65-F5344CB8AC3E}">
        <p14:creationId xmlns:p14="http://schemas.microsoft.com/office/powerpoint/2010/main" val="1619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9" y="77822"/>
            <a:ext cx="7765321" cy="994741"/>
          </a:xfrm>
        </p:spPr>
        <p:txBody>
          <a:bodyPr>
            <a:normAutofit/>
          </a:bodyPr>
          <a:lstStyle/>
          <a:p>
            <a:r>
              <a:rPr lang="en-US" sz="2800" b="0" dirty="0">
                <a:effectLst/>
                <a:latin typeface="Arial Black" panose="020B0A04020102020204" pitchFamily="34" charset="0"/>
              </a:rPr>
              <a:t>CONSENSUS</a:t>
            </a:r>
            <a:endParaRPr lang="en-US" sz="2800" b="0" dirty="0">
              <a:latin typeface="Arial Black" panose="020B0A04020102020204" pitchFamily="34" charset="0"/>
            </a:endParaRPr>
          </a:p>
        </p:txBody>
      </p:sp>
      <p:sp>
        <p:nvSpPr>
          <p:cNvPr id="3" name="Content Placeholder 2"/>
          <p:cNvSpPr>
            <a:spLocks noGrp="1"/>
          </p:cNvSpPr>
          <p:nvPr>
            <p:ph idx="1"/>
          </p:nvPr>
        </p:nvSpPr>
        <p:spPr>
          <a:xfrm>
            <a:off x="597796" y="920295"/>
            <a:ext cx="8215463" cy="4031083"/>
          </a:xfrm>
        </p:spPr>
        <p:txBody>
          <a:bodyPr>
            <a:noAutofit/>
          </a:bodyPr>
          <a:lstStyle/>
          <a:p>
            <a:r>
              <a:rPr lang="en-US" sz="2200" dirty="0">
                <a:effectLst/>
              </a:rPr>
              <a:t>Consensus is always an appropriate goal in resolving conflicts and in negotiation. Consensus means that negotiating parties are able to reach an agreement that all parties can support, even though it does not represent everyone's first priorities (Rowland &amp; Rowland, 1997). Consensus decision making does not provide complete satisfaction for everyone involved in the negotiation, as an initially unanimous decision would, but it does indicate willingness by all parties to accept the agreed-upon conditions.</a:t>
            </a:r>
            <a:endParaRPr lang="en-US" sz="2200" dirty="0"/>
          </a:p>
        </p:txBody>
      </p:sp>
    </p:spTree>
    <p:extLst>
      <p:ext uri="{BB962C8B-B14F-4D97-AF65-F5344CB8AC3E}">
        <p14:creationId xmlns:p14="http://schemas.microsoft.com/office/powerpoint/2010/main" val="390194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005" y="1413493"/>
            <a:ext cx="4921034" cy="2929908"/>
          </a:xfrm>
        </p:spPr>
      </p:pic>
    </p:spTree>
    <p:extLst>
      <p:ext uri="{BB962C8B-B14F-4D97-AF65-F5344CB8AC3E}">
        <p14:creationId xmlns:p14="http://schemas.microsoft.com/office/powerpoint/2010/main" val="31958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28" y="2110902"/>
            <a:ext cx="7765321" cy="994741"/>
          </a:xfrm>
        </p:spPr>
        <p:txBody>
          <a:bodyPr>
            <a:noAutofit/>
          </a:bodyPr>
          <a:lstStyle/>
          <a:p>
            <a:r>
              <a:rPr lang="en-US" sz="6000" dirty="0" smtClean="0"/>
              <a:t>THANK</a:t>
            </a:r>
            <a:br>
              <a:rPr lang="en-US" sz="6000" dirty="0" smtClean="0"/>
            </a:br>
            <a:r>
              <a:rPr lang="en-US" sz="6000" dirty="0" smtClean="0"/>
              <a:t>YOU!</a:t>
            </a:r>
            <a:endParaRPr lang="en-US" sz="6000" dirty="0"/>
          </a:p>
        </p:txBody>
      </p:sp>
    </p:spTree>
    <p:extLst>
      <p:ext uri="{BB962C8B-B14F-4D97-AF65-F5344CB8AC3E}">
        <p14:creationId xmlns:p14="http://schemas.microsoft.com/office/powerpoint/2010/main" val="25702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p>
            <a:r>
              <a:rPr lang="en-US" sz="2600" dirty="0" smtClean="0"/>
              <a:t>GENERAL CAUSES OF CONFLICTS</a:t>
            </a:r>
            <a:endParaRPr lang="en-US" sz="2600" dirty="0">
              <a:solidFill>
                <a:srgbClr val="7030A0"/>
              </a:solidFill>
            </a:endParaRPr>
          </a:p>
        </p:txBody>
      </p:sp>
      <p:sp>
        <p:nvSpPr>
          <p:cNvPr id="3" name="Content Placeholder 2"/>
          <p:cNvSpPr>
            <a:spLocks noGrp="1"/>
          </p:cNvSpPr>
          <p:nvPr>
            <p:ph idx="1"/>
          </p:nvPr>
        </p:nvSpPr>
        <p:spPr>
          <a:xfrm>
            <a:off x="254000" y="976992"/>
            <a:ext cx="8432800" cy="3600451"/>
          </a:xfrm>
        </p:spPr>
        <p:txBody>
          <a:bodyPr/>
          <a:lstStyle/>
          <a:p>
            <a:pPr marL="457200" indent="-457200">
              <a:buFont typeface="+mj-lt"/>
              <a:buAutoNum type="arabicPeriod"/>
            </a:pPr>
            <a:r>
              <a:rPr lang="en-US" sz="2200" dirty="0" smtClean="0"/>
              <a:t>Scarcity </a:t>
            </a:r>
            <a:r>
              <a:rPr lang="en-US" sz="2200" dirty="0"/>
              <a:t>of resources (finance, equipment, facilities, </a:t>
            </a:r>
            <a:r>
              <a:rPr lang="en-US" sz="2200" dirty="0" err="1"/>
              <a:t>etc</a:t>
            </a:r>
            <a:r>
              <a:rPr lang="en-US" sz="2200" dirty="0"/>
              <a:t>) </a:t>
            </a:r>
            <a:endParaRPr lang="en-US" sz="2200" dirty="0" smtClean="0"/>
          </a:p>
          <a:p>
            <a:pPr marL="457200" indent="-457200">
              <a:buFont typeface="+mj-lt"/>
              <a:buAutoNum type="arabicPeriod"/>
            </a:pPr>
            <a:r>
              <a:rPr lang="en-US" sz="2200" dirty="0" smtClean="0"/>
              <a:t>Different </a:t>
            </a:r>
            <a:r>
              <a:rPr lang="en-US" sz="2200" dirty="0"/>
              <a:t>attitudes, values or perceptions. </a:t>
            </a:r>
            <a:endParaRPr lang="en-US" sz="2200" dirty="0" smtClean="0"/>
          </a:p>
          <a:p>
            <a:pPr marL="457200" indent="-457200">
              <a:buFont typeface="+mj-lt"/>
              <a:buAutoNum type="arabicPeriod"/>
            </a:pPr>
            <a:r>
              <a:rPr lang="en-US" sz="2200" dirty="0" smtClean="0"/>
              <a:t>Disagreements </a:t>
            </a:r>
            <a:r>
              <a:rPr lang="en-US" sz="2200" dirty="0"/>
              <a:t>about needs, goals, priorities </a:t>
            </a:r>
            <a:r>
              <a:rPr lang="en-US" sz="2200" dirty="0" smtClean="0"/>
              <a:t>and interests  </a:t>
            </a:r>
          </a:p>
          <a:p>
            <a:pPr marL="457200" indent="-457200">
              <a:buFont typeface="+mj-lt"/>
              <a:buAutoNum type="arabicPeriod"/>
            </a:pPr>
            <a:r>
              <a:rPr lang="en-US" sz="2200" dirty="0" smtClean="0"/>
              <a:t> </a:t>
            </a:r>
            <a:r>
              <a:rPr lang="en-US" sz="2200" dirty="0"/>
              <a:t>Poor communication </a:t>
            </a:r>
            <a:endParaRPr lang="en-US" sz="2200" dirty="0" smtClean="0"/>
          </a:p>
          <a:p>
            <a:pPr marL="457200" indent="-457200">
              <a:buFont typeface="+mj-lt"/>
              <a:buAutoNum type="arabicPeriod"/>
            </a:pPr>
            <a:r>
              <a:rPr lang="en-US" sz="2200" dirty="0" smtClean="0"/>
              <a:t>Poor </a:t>
            </a:r>
            <a:r>
              <a:rPr lang="en-US" sz="2200" dirty="0"/>
              <a:t>or inadequate organizational </a:t>
            </a:r>
            <a:r>
              <a:rPr lang="en-US" sz="2200" dirty="0" smtClean="0"/>
              <a:t>structure</a:t>
            </a:r>
          </a:p>
          <a:p>
            <a:pPr marL="457200" indent="-457200">
              <a:buFont typeface="+mj-lt"/>
              <a:buAutoNum type="arabicPeriod"/>
            </a:pPr>
            <a:r>
              <a:rPr lang="en-US" sz="2200" dirty="0" smtClean="0"/>
              <a:t>Lack </a:t>
            </a:r>
            <a:r>
              <a:rPr lang="en-US" sz="2200" dirty="0"/>
              <a:t>of teamwork </a:t>
            </a:r>
            <a:endParaRPr lang="en-US" sz="2200" dirty="0" smtClean="0"/>
          </a:p>
          <a:p>
            <a:pPr marL="457200" indent="-457200">
              <a:buFont typeface="+mj-lt"/>
              <a:buAutoNum type="arabicPeriod"/>
            </a:pPr>
            <a:r>
              <a:rPr lang="en-US" sz="2200" dirty="0" smtClean="0"/>
              <a:t>Lack </a:t>
            </a:r>
            <a:r>
              <a:rPr lang="en-US" sz="2200" dirty="0"/>
              <a:t>of clarity in roles and responsibilities</a:t>
            </a:r>
            <a:endParaRPr lang="en-US" sz="2200" dirty="0" smtClean="0"/>
          </a:p>
        </p:txBody>
      </p:sp>
    </p:spTree>
    <p:extLst>
      <p:ext uri="{BB962C8B-B14F-4D97-AF65-F5344CB8AC3E}">
        <p14:creationId xmlns:p14="http://schemas.microsoft.com/office/powerpoint/2010/main" val="328410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Rectangle 2"/>
          <p:cNvSpPr/>
          <p:nvPr/>
        </p:nvSpPr>
        <p:spPr>
          <a:xfrm>
            <a:off x="2140682" y="2190626"/>
            <a:ext cx="5182829" cy="830997"/>
          </a:xfrm>
          <a:prstGeom prst="rect">
            <a:avLst/>
          </a:prstGeom>
        </p:spPr>
        <p:txBody>
          <a:bodyPr wrap="none">
            <a:spAutoFit/>
          </a:bodyPr>
          <a:lstStyle/>
          <a:p>
            <a:pPr algn="ctr"/>
            <a:r>
              <a:rPr lang="en-US" sz="4800" b="1" u="sng" dirty="0">
                <a:latin typeface="Bahnschrift SemiCondensed" panose="020B0502040204020203" pitchFamily="34" charset="0"/>
              </a:rPr>
              <a:t>TYPES OF CONFLICTS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58261"/>
            <a:ext cx="8432800" cy="2780678"/>
          </a:xfrm>
        </p:spPr>
        <p:txBody>
          <a:bodyPr>
            <a:normAutofit/>
          </a:bodyPr>
          <a:lstStyle/>
          <a:p>
            <a:pPr marL="457200" indent="-457200">
              <a:buFont typeface="+mj-lt"/>
              <a:buAutoNum type="arabicPeriod"/>
            </a:pPr>
            <a:r>
              <a:rPr lang="en-US" sz="2200" dirty="0" smtClean="0"/>
              <a:t>An </a:t>
            </a:r>
            <a:r>
              <a:rPr lang="en-US" sz="2200" dirty="0"/>
              <a:t>intrapersonal conflict occurs within an individual in situations in which he or she must choose between two alternatives </a:t>
            </a:r>
            <a:endParaRPr lang="en-US" sz="2200" dirty="0" smtClean="0"/>
          </a:p>
          <a:p>
            <a:pPr marL="457200" indent="-457200">
              <a:buFont typeface="+mj-lt"/>
              <a:buAutoNum type="arabicPeriod"/>
            </a:pPr>
            <a:r>
              <a:rPr lang="en-US" sz="2200" dirty="0" smtClean="0"/>
              <a:t>It is a conflict between two or more individuals.. The person experiencing this conflict may experience opposition in upward, downward, horizontal, or diagonal communication.</a:t>
            </a:r>
          </a:p>
        </p:txBody>
      </p:sp>
      <p:pic>
        <p:nvPicPr>
          <p:cNvPr id="4" name="Object 1" descr="preencoded.png"/>
          <p:cNvPicPr>
            <a:picLocks noChangeAspect="1"/>
          </p:cNvPicPr>
          <p:nvPr/>
        </p:nvPicPr>
        <p:blipFill rotWithShape="1">
          <a:blip r:embed="rId2"/>
          <a:srcRect l="48889" t="61046" r="10635" b="2269"/>
          <a:stretch/>
        </p:blipFill>
        <p:spPr>
          <a:xfrm>
            <a:off x="6262915" y="258676"/>
            <a:ext cx="2590799" cy="1575423"/>
          </a:xfrm>
          <a:prstGeom prst="rect">
            <a:avLst/>
          </a:prstGeom>
        </p:spPr>
      </p:pic>
      <p:sp>
        <p:nvSpPr>
          <p:cNvPr id="5" name="Content Placeholder 2"/>
          <p:cNvSpPr txBox="1">
            <a:spLocks/>
          </p:cNvSpPr>
          <p:nvPr/>
        </p:nvSpPr>
        <p:spPr>
          <a:xfrm>
            <a:off x="326572" y="771977"/>
            <a:ext cx="8646886" cy="5488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800" u="sng" dirty="0">
                <a:latin typeface="Arial Black" panose="020B0A04020102020204" pitchFamily="34" charset="0"/>
              </a:rPr>
              <a:t>Intrapersonal </a:t>
            </a:r>
            <a:r>
              <a:rPr lang="en-US" sz="2800" u="sng" dirty="0" smtClean="0">
                <a:latin typeface="Arial Black" panose="020B0A04020102020204" pitchFamily="34" charset="0"/>
              </a:rPr>
              <a:t>conflict</a:t>
            </a:r>
            <a:endParaRPr lang="en-US" sz="2800" u="sng" dirty="0">
              <a:latin typeface="Arial Black" panose="020B0A04020102020204" pitchFamily="34" charset="0"/>
            </a:endParaRPr>
          </a:p>
        </p:txBody>
      </p:sp>
    </p:spTree>
    <p:extLst>
      <p:ext uri="{BB962C8B-B14F-4D97-AF65-F5344CB8AC3E}">
        <p14:creationId xmlns:p14="http://schemas.microsoft.com/office/powerpoint/2010/main" val="287274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l="4764" r="4553" b="11348"/>
          <a:stretch/>
        </p:blipFill>
        <p:spPr>
          <a:xfrm>
            <a:off x="420914" y="362857"/>
            <a:ext cx="8142515" cy="44776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57" y="706664"/>
            <a:ext cx="8846457" cy="4436836"/>
          </a:xfrm>
        </p:spPr>
        <p:txBody>
          <a:bodyPr>
            <a:normAutofit/>
          </a:bodyPr>
          <a:lstStyle/>
          <a:p>
            <a:pPr marL="0" indent="0">
              <a:buNone/>
            </a:pPr>
            <a:r>
              <a:rPr lang="en-US" sz="2000" dirty="0" smtClean="0"/>
              <a:t>It refers </a:t>
            </a:r>
            <a:r>
              <a:rPr lang="en-US" sz="2000" dirty="0"/>
              <a:t>to disagreements or differences between the members of two or more groups or their representatives over authority, territory, and </a:t>
            </a:r>
            <a:r>
              <a:rPr lang="en-US" sz="2000" dirty="0" smtClean="0"/>
              <a:t>resources </a:t>
            </a:r>
          </a:p>
          <a:p>
            <a:pPr marL="457200" indent="-457200">
              <a:buFont typeface="+mj-lt"/>
              <a:buAutoNum type="arabicPeriod"/>
            </a:pPr>
            <a:r>
              <a:rPr lang="en-US" sz="2000" dirty="0" smtClean="0"/>
              <a:t>Organizational </a:t>
            </a:r>
            <a:r>
              <a:rPr lang="en-US" sz="2000" dirty="0"/>
              <a:t>conflicts: conflict also occurs in organization because of differing perceptions or goals.. </a:t>
            </a:r>
            <a:endParaRPr lang="en-US" sz="2000" dirty="0" smtClean="0"/>
          </a:p>
          <a:p>
            <a:pPr marL="457200" indent="-457200">
              <a:buFont typeface="+mj-lt"/>
              <a:buAutoNum type="arabicPeriod"/>
            </a:pPr>
            <a:r>
              <a:rPr lang="en-US" sz="2000" dirty="0" smtClean="0"/>
              <a:t>Role </a:t>
            </a:r>
            <a:r>
              <a:rPr lang="en-US" sz="2000" dirty="0"/>
              <a:t>ambiguity occurs when employees do not know what to do, how to do it, or what the outcomes must be </a:t>
            </a:r>
            <a:endParaRPr lang="en-US" sz="2000" dirty="0" smtClean="0"/>
          </a:p>
          <a:p>
            <a:pPr marL="457200" indent="-457200">
              <a:buFont typeface="+mj-lt"/>
              <a:buAutoNum type="arabicPeriod"/>
            </a:pPr>
            <a:r>
              <a:rPr lang="en-US" sz="2000" dirty="0" smtClean="0"/>
              <a:t>Role </a:t>
            </a:r>
            <a:r>
              <a:rPr lang="en-US" sz="2000" dirty="0"/>
              <a:t>conflict occurs when two or more individuals in different positions within the organization believe that certain actions or responsibilities belong exclusively to them</a:t>
            </a:r>
            <a:endParaRPr lang="en-US" sz="2000" dirty="0" smtClean="0"/>
          </a:p>
        </p:txBody>
      </p:sp>
      <p:sp>
        <p:nvSpPr>
          <p:cNvPr id="6" name="Content Placeholder 2"/>
          <p:cNvSpPr txBox="1">
            <a:spLocks/>
          </p:cNvSpPr>
          <p:nvPr/>
        </p:nvSpPr>
        <p:spPr>
          <a:xfrm>
            <a:off x="152400" y="161472"/>
            <a:ext cx="3969657" cy="694871"/>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800" u="sng" dirty="0">
                <a:latin typeface="Arial Black" panose="020B0A04020102020204" pitchFamily="34" charset="0"/>
              </a:rPr>
              <a:t>Intergroup conflict </a:t>
            </a:r>
          </a:p>
        </p:txBody>
      </p:sp>
    </p:spTree>
    <p:extLst>
      <p:ext uri="{BB962C8B-B14F-4D97-AF65-F5344CB8AC3E}">
        <p14:creationId xmlns:p14="http://schemas.microsoft.com/office/powerpoint/2010/main" val="90512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1727</Words>
  <Application>Microsoft Office PowerPoint</Application>
  <PresentationFormat>On-screen Show (16:9)</PresentationFormat>
  <Paragraphs>217</Paragraphs>
  <Slides>42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Black</vt:lpstr>
      <vt:lpstr>Arial Rounded MT Bold</vt:lpstr>
      <vt:lpstr>Bahnschrift SemiCondensed</vt:lpstr>
      <vt:lpstr>Bookman Old Style</vt:lpstr>
      <vt:lpstr>Calibri</vt:lpstr>
      <vt:lpstr>Century Schoolbook</vt:lpstr>
      <vt:lpstr>Rockwell</vt:lpstr>
      <vt:lpstr>Damask</vt:lpstr>
      <vt:lpstr>CONFLICT Management </vt:lpstr>
      <vt:lpstr>GROUP MEMBERS</vt:lpstr>
      <vt:lpstr>DEFINITION OF CONFLICT</vt:lpstr>
      <vt:lpstr>PowerPoint Presentation</vt:lpstr>
      <vt:lpstr>GENERAL CAUSES OF CONFLICTS</vt:lpstr>
      <vt:lpstr>PowerPoint Presentation</vt:lpstr>
      <vt:lpstr>PowerPoint Presentation</vt:lpstr>
      <vt:lpstr>PowerPoint Presentation</vt:lpstr>
      <vt:lpstr>PowerPoint Presentation</vt:lpstr>
      <vt:lpstr>EFFECTS OF CONFLICT IN ORGANIZATION</vt:lpstr>
      <vt:lpstr>SIGNS OF CONFLICT B/W INDIVIUALS:</vt:lpstr>
      <vt:lpstr>PowerPoint Presentation</vt:lpstr>
      <vt:lpstr>CONFLICT MANAGEMENT</vt:lpstr>
      <vt:lpstr>HANDLING CONFLICT SITUATION</vt:lpstr>
      <vt:lpstr>HANDLING CONFLICT SITUATION</vt:lpstr>
      <vt:lpstr>CONFLICT MANAGEMENT STARTEGIES</vt:lpstr>
      <vt:lpstr>DEFENSIVE MODE</vt:lpstr>
      <vt:lpstr>COMPROMISE</vt:lpstr>
      <vt:lpstr>CONFLICT-MANAGEMENT STRATEGIES (CONT…)</vt:lpstr>
      <vt:lpstr>Conflict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NEGOTIATION</vt:lpstr>
      <vt:lpstr>PRE-PREPARATION FOR NEGOTIATION</vt:lpstr>
      <vt:lpstr>STEPS IN NEGOTIATION PROCESS</vt:lpstr>
      <vt:lpstr>PowerPoint Presentation</vt:lpstr>
      <vt:lpstr>Strategies commonly used by leaders during negotiation to increase their persuasiveness and foster open communication include the following: </vt:lpstr>
      <vt:lpstr>PowerPoint Presentation</vt:lpstr>
      <vt:lpstr>PowerPoint Presentation</vt:lpstr>
      <vt:lpstr>PowerPoint Presentation</vt:lpstr>
      <vt:lpstr>CONSENSUS</vt:lpstr>
      <vt:lpstr>PowerPoint Presentation</vt:lpstr>
      <vt:lpstr>THANK YOU!</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Samreen</cp:lastModifiedBy>
  <cp:revision>19</cp:revision>
  <dcterms:created xsi:type="dcterms:W3CDTF">2021-12-05T18:52:35Z</dcterms:created>
  <dcterms:modified xsi:type="dcterms:W3CDTF">2021-12-06T21:17:54Z</dcterms:modified>
</cp:coreProperties>
</file>