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embeddedFontLst>
    <p:embeddedFont>
      <p:font typeface="Merriweather Sans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3" roundtripDataSignature="AMtx7mitd5RFCxtSfUf+6x5YqSmXEQAC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erriweatherSans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erriweatherSans-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Sans-bold.fntdata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font" Target="fonts/Merriweather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Google Shape;30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Google Shape;34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Google Shape;36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1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1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87" name="Google Shape;87;p41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4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1" name="Google Shape;91;p4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2"/>
          <p:cNvSpPr txBox="1"/>
          <p:nvPr>
            <p:ph idx="1" type="body"/>
          </p:nvPr>
        </p:nvSpPr>
        <p:spPr>
          <a:xfrm rot="5400000">
            <a:off x="3872484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95" name="Google Shape;95;p4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3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3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01" name="Google Shape;101;p4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4" name="Google Shape;104;p43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5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5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5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" name="Google Shape;44;p3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7" name="Google Shape;47;p3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6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6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3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36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61" name="Google Shape;61;p3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38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68" name="Google Shape;68;p38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38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80" name="Google Shape;80;p40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4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3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30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lt1">
                <a:alpha val="8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1"/>
          <p:cNvSpPr txBox="1"/>
          <p:nvPr/>
        </p:nvSpPr>
        <p:spPr>
          <a:xfrm>
            <a:off x="4648200" y="5269468"/>
            <a:ext cx="3048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76CEEF"/>
                </a:solidFill>
                <a:latin typeface="Roboto"/>
                <a:ea typeface="Roboto"/>
                <a:cs typeface="Roboto"/>
                <a:sym typeface="Roboto"/>
              </a:rPr>
              <a:t>anaum.hamid@nu.edu.pk</a:t>
            </a:r>
            <a:endParaRPr b="0" i="0" sz="1800" u="none" cap="none" strike="noStrike">
              <a:solidFill>
                <a:srgbClr val="76CEE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2" name="Google Shape;112;p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COURSE SUPERVISOR: ANAUM HAMID</a:t>
            </a:r>
            <a:endParaRPr/>
          </a:p>
        </p:txBody>
      </p:sp>
      <p:sp>
        <p:nvSpPr>
          <p:cNvPr id="113" name="Google Shape;113;p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114" name="Google Shape;114;p1"/>
          <p:cNvGrpSpPr/>
          <p:nvPr/>
        </p:nvGrpSpPr>
        <p:grpSpPr>
          <a:xfrm>
            <a:off x="1312163" y="2825496"/>
            <a:ext cx="9720072" cy="1207008"/>
            <a:chOff x="0" y="1408176"/>
            <a:chExt cx="9720072" cy="1207008"/>
          </a:xfrm>
        </p:grpSpPr>
        <p:sp>
          <p:nvSpPr>
            <p:cNvPr id="115" name="Google Shape;115;p1"/>
            <p:cNvSpPr/>
            <p:nvPr/>
          </p:nvSpPr>
          <p:spPr>
            <a:xfrm>
              <a:off x="0" y="1408176"/>
              <a:ext cx="9720072" cy="1207008"/>
            </a:xfrm>
            <a:prstGeom prst="roundRect">
              <a:avLst>
                <a:gd fmla="val 10000" name="adj"/>
              </a:avLst>
            </a:prstGeom>
            <a:solidFill>
              <a:srgbClr val="24CE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65119" y="1679752"/>
              <a:ext cx="663854" cy="66385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1394094" y="1408176"/>
              <a:ext cx="4374032" cy="1207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"/>
            <p:cNvSpPr txBox="1"/>
            <p:nvPr/>
          </p:nvSpPr>
          <p:spPr>
            <a:xfrm>
              <a:off x="1394094" y="1408176"/>
              <a:ext cx="4374032" cy="1207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725" lIns="127725" spcFirstLastPara="1" rIns="127725" wrap="square" tIns="127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wentieth Century"/>
                <a:buNone/>
              </a:pPr>
              <a:r>
                <a:rPr b="1" i="0" lang="en-US" sz="25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CPU SCHEDULING</a:t>
              </a:r>
              <a:endParaRPr b="0" i="0" sz="2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5768127" y="1408176"/>
              <a:ext cx="3951945" cy="1207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"/>
            <p:cNvSpPr txBox="1"/>
            <p:nvPr/>
          </p:nvSpPr>
          <p:spPr>
            <a:xfrm>
              <a:off x="5768127" y="1408176"/>
              <a:ext cx="3951945" cy="1207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725" lIns="127725" spcFirstLastPara="1" rIns="127725" wrap="square" tIns="127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Twentieth Century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Operating Systems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Twentieth Century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(CS-2006)  </a:t>
              </a:r>
              <a:br>
                <a:rPr b="0" i="0" lang="en-US" sz="17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</a:br>
              <a:r>
                <a:rPr lang="en-US" sz="17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SPRING</a:t>
              </a:r>
              <a:r>
                <a:rPr b="0" i="0" lang="en-US" sz="17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202</a:t>
              </a:r>
              <a:r>
                <a:rPr lang="en-US" sz="17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2</a:t>
              </a:r>
              <a:br>
                <a:rPr b="0" i="0" lang="en-US" sz="17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</a:br>
              <a:r>
                <a:rPr b="0" i="0" lang="en-US" sz="17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FAST NUCES</a:t>
              </a:r>
              <a:endParaRPr b="0" i="0" sz="17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/>
          <p:nvPr>
            <p:ph type="title"/>
          </p:nvPr>
        </p:nvSpPr>
        <p:spPr>
          <a:xfrm>
            <a:off x="778531" y="657227"/>
            <a:ext cx="77041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None/>
            </a:pPr>
            <a:r>
              <a:rPr b="1"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FCFS SCHEDULING (CONT.)</a:t>
            </a:r>
            <a:endParaRPr/>
          </a:p>
        </p:txBody>
      </p:sp>
      <p:sp>
        <p:nvSpPr>
          <p:cNvPr id="206" name="Google Shape;206;p10"/>
          <p:cNvSpPr txBox="1"/>
          <p:nvPr>
            <p:ph idx="1" type="body"/>
          </p:nvPr>
        </p:nvSpPr>
        <p:spPr>
          <a:xfrm>
            <a:off x="2432050" y="1233489"/>
            <a:ext cx="8624640" cy="5267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Suppose that the processes arrive in the order: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/>
              <a:t>		 </a:t>
            </a:r>
            <a:r>
              <a:rPr i="1" lang="en-US"/>
              <a:t>P</a:t>
            </a:r>
            <a:r>
              <a:rPr baseline="-25000" i="1" lang="en-US"/>
              <a:t>2</a:t>
            </a:r>
            <a:r>
              <a:rPr lang="en-US"/>
              <a:t> , </a:t>
            </a:r>
            <a:r>
              <a:rPr i="1" lang="en-US"/>
              <a:t>P</a:t>
            </a:r>
            <a:r>
              <a:rPr baseline="-25000" i="1" lang="en-US"/>
              <a:t>3</a:t>
            </a:r>
            <a:r>
              <a:rPr lang="en-US"/>
              <a:t> , </a:t>
            </a:r>
            <a:r>
              <a:rPr i="1" lang="en-US"/>
              <a:t>P</a:t>
            </a:r>
            <a:r>
              <a:rPr baseline="-25000" i="1" lang="en-US"/>
              <a:t>1</a:t>
            </a:r>
            <a:r>
              <a:rPr lang="en-US"/>
              <a:t> 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The Gantt chart for the schedule is:</a:t>
            </a:r>
            <a:br>
              <a:rPr lang="en-US"/>
            </a:b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Waiting time for </a:t>
            </a:r>
            <a:r>
              <a:rPr i="1" lang="en-US"/>
              <a:t>P</a:t>
            </a:r>
            <a:r>
              <a:rPr baseline="-25000" i="1" lang="en-US"/>
              <a:t>1 </a:t>
            </a:r>
            <a:r>
              <a:rPr i="1" lang="en-US"/>
              <a:t>=</a:t>
            </a:r>
            <a:r>
              <a:rPr lang="en-US"/>
              <a:t> 6</a:t>
            </a:r>
            <a:r>
              <a:rPr i="1" lang="en-US"/>
              <a:t>;</a:t>
            </a:r>
            <a:r>
              <a:rPr baseline="-25000" i="1" lang="en-US"/>
              <a:t> </a:t>
            </a:r>
            <a:r>
              <a:rPr i="1" lang="en-US"/>
              <a:t>P</a:t>
            </a:r>
            <a:r>
              <a:rPr baseline="-25000" i="1" lang="en-US"/>
              <a:t>2</a:t>
            </a:r>
            <a:r>
              <a:rPr lang="en-US"/>
              <a:t> = 0</a:t>
            </a:r>
            <a:r>
              <a:rPr baseline="-25000" i="1" lang="en-US"/>
              <a:t>; </a:t>
            </a:r>
            <a:r>
              <a:rPr i="1" lang="en-US"/>
              <a:t>P</a:t>
            </a:r>
            <a:r>
              <a:rPr baseline="-25000" i="1" lang="en-US"/>
              <a:t>3 </a:t>
            </a:r>
            <a:r>
              <a:rPr i="1" lang="en-US"/>
              <a:t>= </a:t>
            </a:r>
            <a:r>
              <a:rPr lang="en-US"/>
              <a:t>3</a:t>
            </a:r>
            <a:endParaRPr i="1"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Average waiting time:   (6 + 0 + 3)/3 = 3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Much better than previous case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b="1" lang="en-US">
                <a:solidFill>
                  <a:srgbClr val="3366FF"/>
                </a:solidFill>
              </a:rPr>
              <a:t>Convoy effect </a:t>
            </a:r>
            <a:r>
              <a:rPr lang="en-US"/>
              <a:t>- short process behind long process. All other short processes are left behind a big long process to be done by CPU.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</a:pPr>
            <a:r>
              <a:rPr lang="en-US"/>
              <a:t>Consider one CPU-bound and many I/O-bound processes</a:t>
            </a:r>
            <a:endParaRPr/>
          </a:p>
        </p:txBody>
      </p:sp>
      <p:pic>
        <p:nvPicPr>
          <p:cNvPr id="207" name="Google Shape;20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4001" y="2632076"/>
            <a:ext cx="7123113" cy="804863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209" name="Google Shape;209;p1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/>
          <p:nvPr>
            <p:ph type="title"/>
          </p:nvPr>
        </p:nvSpPr>
        <p:spPr>
          <a:xfrm>
            <a:off x="770843" y="809698"/>
            <a:ext cx="8591272" cy="452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None/>
            </a:pPr>
            <a:r>
              <a:rPr b="1"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SHORTEST-JOB-FIRST (SJF) SCHEDULING</a:t>
            </a:r>
            <a:endParaRPr/>
          </a:p>
        </p:txBody>
      </p:sp>
      <p:sp>
        <p:nvSpPr>
          <p:cNvPr id="216" name="Google Shape;216;p11"/>
          <p:cNvSpPr txBox="1"/>
          <p:nvPr>
            <p:ph idx="1" type="body"/>
          </p:nvPr>
        </p:nvSpPr>
        <p:spPr>
          <a:xfrm>
            <a:off x="2165378" y="1921078"/>
            <a:ext cx="7861243" cy="3674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Associate with each process the length of its next CPU burst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</a:pPr>
            <a:r>
              <a:rPr lang="en-US"/>
              <a:t> Use these lengths to schedule the process with the shortest time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SJF is optimal – gives minimum average waiting time for a given set of processes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</a:pPr>
            <a:r>
              <a:rPr lang="en-US"/>
              <a:t>The difficulty is knowing the length of the next CPU request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🢝"/>
            </a:pPr>
            <a:r>
              <a:rPr lang="en-US"/>
              <a:t>Could ask the user</a:t>
            </a:r>
            <a:endParaRPr/>
          </a:p>
        </p:txBody>
      </p:sp>
      <p:sp>
        <p:nvSpPr>
          <p:cNvPr id="217" name="Google Shape;217;p1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218" name="Google Shape;218;p1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/>
          <p:nvPr>
            <p:ph type="title"/>
          </p:nvPr>
        </p:nvSpPr>
        <p:spPr>
          <a:xfrm>
            <a:off x="773185" y="82239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Twentieth Century"/>
              <a:buNone/>
            </a:pPr>
            <a:r>
              <a:rPr b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EXAMPLE OF SJF</a:t>
            </a:r>
            <a:endParaRPr/>
          </a:p>
        </p:txBody>
      </p:sp>
      <p:sp>
        <p:nvSpPr>
          <p:cNvPr id="225" name="Google Shape;225;p12"/>
          <p:cNvSpPr txBox="1"/>
          <p:nvPr>
            <p:ph idx="1" type="body"/>
          </p:nvPr>
        </p:nvSpPr>
        <p:spPr>
          <a:xfrm>
            <a:off x="1717282" y="1462763"/>
            <a:ext cx="8757435" cy="4572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85000" lnSpcReduction="20000"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	      	                </a:t>
            </a:r>
            <a:r>
              <a:rPr lang="en-US" u="sng"/>
              <a:t>Process</a:t>
            </a:r>
            <a:r>
              <a:rPr lang="en-US" u="sng">
                <a:solidFill>
                  <a:schemeClr val="lt1"/>
                </a:solidFill>
              </a:rPr>
              <a:t>Arriva	l Time</a:t>
            </a:r>
            <a:r>
              <a:rPr lang="en-US"/>
              <a:t>	</a:t>
            </a:r>
            <a:r>
              <a:rPr lang="en-US" u="sng"/>
              <a:t>Burst Time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/>
              <a:t>		             </a:t>
            </a:r>
            <a:r>
              <a:rPr i="1" lang="en-US"/>
              <a:t>P</a:t>
            </a:r>
            <a:r>
              <a:rPr baseline="-25000" i="1" lang="en-US"/>
              <a:t>1</a:t>
            </a:r>
            <a:r>
              <a:rPr lang="en-US"/>
              <a:t>	</a:t>
            </a:r>
            <a:r>
              <a:rPr lang="en-US">
                <a:solidFill>
                  <a:schemeClr val="lt1"/>
                </a:solidFill>
              </a:rPr>
              <a:t>0.0</a:t>
            </a:r>
            <a:r>
              <a:rPr lang="en-US"/>
              <a:t>	6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/>
              <a:t>		            </a:t>
            </a:r>
            <a:r>
              <a:rPr i="1" lang="en-US"/>
              <a:t>P</a:t>
            </a:r>
            <a:r>
              <a:rPr baseline="-25000" i="1" lang="en-US"/>
              <a:t>2 	</a:t>
            </a:r>
            <a:r>
              <a:rPr lang="en-US">
                <a:solidFill>
                  <a:schemeClr val="lt1"/>
                </a:solidFill>
              </a:rPr>
              <a:t>2.0</a:t>
            </a:r>
            <a:r>
              <a:rPr lang="en-US"/>
              <a:t>	8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/>
              <a:t>		            </a:t>
            </a:r>
            <a:r>
              <a:rPr i="1" lang="en-US"/>
              <a:t>P</a:t>
            </a:r>
            <a:r>
              <a:rPr baseline="-25000" i="1" lang="en-US"/>
              <a:t>3</a:t>
            </a:r>
            <a:r>
              <a:rPr lang="en-US"/>
              <a:t>	</a:t>
            </a:r>
            <a:r>
              <a:rPr lang="en-US">
                <a:solidFill>
                  <a:schemeClr val="lt1"/>
                </a:solidFill>
              </a:rPr>
              <a:t>4.0</a:t>
            </a:r>
            <a:r>
              <a:rPr lang="en-US"/>
              <a:t>	7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/>
              <a:t>		            </a:t>
            </a:r>
            <a:r>
              <a:rPr i="1" lang="en-US"/>
              <a:t>P</a:t>
            </a:r>
            <a:r>
              <a:rPr baseline="-25000" i="1" lang="en-US"/>
              <a:t>4</a:t>
            </a:r>
            <a:r>
              <a:rPr lang="en-US"/>
              <a:t>	</a:t>
            </a:r>
            <a:r>
              <a:rPr lang="en-US">
                <a:solidFill>
                  <a:schemeClr val="lt1"/>
                </a:solidFill>
              </a:rPr>
              <a:t>5.0</a:t>
            </a:r>
            <a:r>
              <a:rPr lang="en-US"/>
              <a:t>	3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1874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SJF scheduling chart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1874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Average waiting time = (3 + 16 + 9 + 0) / 4 = 7</a:t>
            </a:r>
            <a:endParaRPr baseline="-25000" i="1"/>
          </a:p>
        </p:txBody>
      </p:sp>
      <p:pic>
        <p:nvPicPr>
          <p:cNvPr id="226" name="Google Shape;22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1798" y="4286424"/>
            <a:ext cx="6796087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228" name="Google Shape;228;p1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"/>
          <p:cNvSpPr txBox="1"/>
          <p:nvPr>
            <p:ph type="title"/>
          </p:nvPr>
        </p:nvSpPr>
        <p:spPr>
          <a:xfrm>
            <a:off x="2209800" y="646551"/>
            <a:ext cx="7772400" cy="611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Twentieth Century"/>
              <a:buNone/>
            </a:pPr>
            <a:r>
              <a:rPr b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DETERMINING LENGTH OF NEXT CPU BURST</a:t>
            </a:r>
            <a:endParaRPr/>
          </a:p>
        </p:txBody>
      </p:sp>
      <p:sp>
        <p:nvSpPr>
          <p:cNvPr id="235" name="Google Shape;235;p13"/>
          <p:cNvSpPr txBox="1"/>
          <p:nvPr>
            <p:ph idx="1" type="body"/>
          </p:nvPr>
        </p:nvSpPr>
        <p:spPr>
          <a:xfrm>
            <a:off x="2378075" y="1588293"/>
            <a:ext cx="7435850" cy="4935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Can only estimate the length – should be similar to the previous one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</a:pPr>
            <a:r>
              <a:rPr lang="en-US"/>
              <a:t>Then pick process with shortest predicted next CPU burst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Can be done by using the length of previous CPU bursts, using exponential averaging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Commonly, 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α </a:t>
            </a:r>
            <a:r>
              <a:rPr lang="en-US"/>
              <a:t>set to ½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Preemptive version called </a:t>
            </a:r>
            <a:r>
              <a:rPr b="1" lang="en-US">
                <a:solidFill>
                  <a:srgbClr val="3366FF"/>
                </a:solidFill>
              </a:rPr>
              <a:t>shortest-remaining-time-first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36" name="Google Shape;23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9665" y="3873617"/>
            <a:ext cx="4427537" cy="125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9301" y="4882495"/>
            <a:ext cx="2222500" cy="31591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239" name="Google Shape;239;p1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>
            <p:ph type="title"/>
          </p:nvPr>
        </p:nvSpPr>
        <p:spPr>
          <a:xfrm>
            <a:off x="804178" y="805655"/>
            <a:ext cx="7594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Twentieth Century"/>
              <a:buNone/>
            </a:pPr>
            <a:r>
              <a:rPr b="1" lang="en-US" sz="2800"/>
              <a:t>EXAMPLE OF SHORTEST-REMAINING-TIME-FIRST</a:t>
            </a:r>
            <a:endParaRPr/>
          </a:p>
        </p:txBody>
      </p:sp>
      <p:sp>
        <p:nvSpPr>
          <p:cNvPr id="246" name="Google Shape;246;p14"/>
          <p:cNvSpPr txBox="1"/>
          <p:nvPr>
            <p:ph idx="1" type="body"/>
          </p:nvPr>
        </p:nvSpPr>
        <p:spPr>
          <a:xfrm>
            <a:off x="1498833" y="1370649"/>
            <a:ext cx="9194333" cy="5237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25000" lnSpcReduction="20000"/>
          </a:bodyPr>
          <a:lstStyle/>
          <a:p>
            <a:pPr indent="-1143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7200"/>
              <a:t>Now we add the concepts of varying arrival times and preemption to the analysis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7200"/>
              <a:t>		         </a:t>
            </a:r>
            <a:r>
              <a:rPr lang="en-US" sz="7200" u="sng"/>
              <a:t>Process</a:t>
            </a:r>
            <a:r>
              <a:rPr lang="en-US" sz="7200" u="sng">
                <a:solidFill>
                  <a:schemeClr val="lt1"/>
                </a:solidFill>
              </a:rPr>
              <a:t>A	arri </a:t>
            </a:r>
            <a:r>
              <a:rPr i="1" lang="en-US" sz="7200" u="sng"/>
              <a:t>Arrival </a:t>
            </a:r>
            <a:r>
              <a:rPr lang="en-US" sz="7200" u="sng"/>
              <a:t>Time</a:t>
            </a:r>
            <a:r>
              <a:rPr lang="en-US" sz="7200" u="sng">
                <a:solidFill>
                  <a:schemeClr val="lt1"/>
                </a:solidFill>
              </a:rPr>
              <a:t>T</a:t>
            </a:r>
            <a:r>
              <a:rPr lang="en-US" sz="7200"/>
              <a:t>	</a:t>
            </a:r>
            <a:r>
              <a:rPr lang="en-US" sz="7200" u="sng"/>
              <a:t>Burst Time</a:t>
            </a:r>
            <a:endParaRPr sz="7200"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7200"/>
              <a:t>		 </a:t>
            </a:r>
            <a:r>
              <a:rPr i="1" lang="en-US" sz="7200"/>
              <a:t>P</a:t>
            </a:r>
            <a:r>
              <a:rPr baseline="-25000" i="1" lang="en-US" sz="7200"/>
              <a:t>1</a:t>
            </a:r>
            <a:r>
              <a:rPr lang="en-US" sz="7200"/>
              <a:t>	</a:t>
            </a:r>
            <a:r>
              <a:rPr lang="en-US" sz="7200">
                <a:solidFill>
                  <a:srgbClr val="000000"/>
                </a:solidFill>
              </a:rPr>
              <a:t>0</a:t>
            </a:r>
            <a:r>
              <a:rPr lang="en-US" sz="7200"/>
              <a:t>	8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7200"/>
              <a:t>		 </a:t>
            </a:r>
            <a:r>
              <a:rPr i="1" lang="en-US" sz="7200"/>
              <a:t>P</a:t>
            </a:r>
            <a:r>
              <a:rPr baseline="-25000" i="1" lang="en-US" sz="7200"/>
              <a:t>2 	</a:t>
            </a:r>
            <a:r>
              <a:rPr lang="en-US" sz="7200">
                <a:solidFill>
                  <a:srgbClr val="000000"/>
                </a:solidFill>
              </a:rPr>
              <a:t>1</a:t>
            </a:r>
            <a:r>
              <a:rPr lang="en-US" sz="7200"/>
              <a:t>	4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7200"/>
              <a:t>		 </a:t>
            </a:r>
            <a:r>
              <a:rPr i="1" lang="en-US" sz="7200"/>
              <a:t>P</a:t>
            </a:r>
            <a:r>
              <a:rPr baseline="-25000" i="1" lang="en-US" sz="7200"/>
              <a:t>3</a:t>
            </a:r>
            <a:r>
              <a:rPr lang="en-US" sz="7200"/>
              <a:t>	</a:t>
            </a:r>
            <a:r>
              <a:rPr lang="en-US" sz="7200">
                <a:solidFill>
                  <a:srgbClr val="000000"/>
                </a:solidFill>
              </a:rPr>
              <a:t>2</a:t>
            </a:r>
            <a:r>
              <a:rPr lang="en-US" sz="7200"/>
              <a:t>	9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7200"/>
              <a:t>		 </a:t>
            </a:r>
            <a:r>
              <a:rPr i="1" lang="en-US" sz="7200"/>
              <a:t>P</a:t>
            </a:r>
            <a:r>
              <a:rPr baseline="-25000" i="1" lang="en-US" sz="7200"/>
              <a:t>4</a:t>
            </a:r>
            <a:r>
              <a:rPr lang="en-US" sz="7200"/>
              <a:t>	</a:t>
            </a:r>
            <a:r>
              <a:rPr lang="en-US" sz="7200">
                <a:solidFill>
                  <a:srgbClr val="000000"/>
                </a:solidFill>
              </a:rPr>
              <a:t>3</a:t>
            </a:r>
            <a:r>
              <a:rPr lang="en-US" sz="7200"/>
              <a:t>	5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i="1" lang="en-US" sz="7200"/>
              <a:t>Preemptive </a:t>
            </a:r>
            <a:r>
              <a:rPr lang="en-US" sz="7200"/>
              <a:t>SJF Gantt Chart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7200"/>
              <a:t>Waiting Time  = (Total waiting time - #of MS executing earlier – Arrival Time)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7200"/>
              <a:t>WT = (10-1-0)+(1-0-1)+(17-0-2)+(5-0-3) = 26/4 = 6.5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7200"/>
              <a:t>Average waiting time = 6.5 msec</a:t>
            </a:r>
            <a:endParaRPr/>
          </a:p>
          <a:p>
            <a:pPr indent="-56514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aseline="-25000" i="1"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aseline="-25000" i="1"/>
          </a:p>
        </p:txBody>
      </p:sp>
      <p:pic>
        <p:nvPicPr>
          <p:cNvPr id="247" name="Google Shape;24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4614" y="3932239"/>
            <a:ext cx="6535737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249" name="Google Shape;249;p1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"/>
          <p:cNvSpPr txBox="1"/>
          <p:nvPr>
            <p:ph type="title"/>
          </p:nvPr>
        </p:nvSpPr>
        <p:spPr>
          <a:xfrm>
            <a:off x="801427" y="775981"/>
            <a:ext cx="77231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Twentieth Century"/>
              <a:buNone/>
            </a:pPr>
            <a:r>
              <a:rPr b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PRIORITY SCHEDULING</a:t>
            </a:r>
            <a:endParaRPr/>
          </a:p>
        </p:txBody>
      </p:sp>
      <p:sp>
        <p:nvSpPr>
          <p:cNvPr id="256" name="Google Shape;256;p15"/>
          <p:cNvSpPr txBox="1"/>
          <p:nvPr>
            <p:ph idx="1" type="body"/>
          </p:nvPr>
        </p:nvSpPr>
        <p:spPr>
          <a:xfrm>
            <a:off x="1701975" y="1686495"/>
            <a:ext cx="9212102" cy="4395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A priority number (integer) is associated with each process</a:t>
            </a:r>
            <a:endParaRPr/>
          </a:p>
          <a:p>
            <a:pPr indent="-40639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The CPU is allocated to the process with the highest priority (smallest integer ≡ highest priority)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</a:pPr>
            <a:r>
              <a:rPr lang="en-US"/>
              <a:t>Preemptive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🢝"/>
            </a:pPr>
            <a:r>
              <a:rPr lang="en-US"/>
              <a:t>Nonpreemptive</a:t>
            </a:r>
            <a:endParaRPr/>
          </a:p>
          <a:p>
            <a:pPr indent="-863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/>
          </a:p>
          <a:p>
            <a:pPr indent="-1397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SJF is priority scheduling where priority is the inverse of predicted next CPU burst time</a:t>
            </a:r>
            <a:endParaRPr/>
          </a:p>
          <a:p>
            <a:pPr indent="-40639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Problem ≡ </a:t>
            </a:r>
            <a:r>
              <a:rPr b="1" lang="en-US">
                <a:solidFill>
                  <a:srgbClr val="3366FF"/>
                </a:solidFill>
              </a:rPr>
              <a:t>Starvation</a:t>
            </a:r>
            <a:r>
              <a:rPr b="1" lang="en-US"/>
              <a:t> </a:t>
            </a:r>
            <a:r>
              <a:rPr lang="en-US"/>
              <a:t>– low priority processes may never execute</a:t>
            </a:r>
            <a:endParaRPr/>
          </a:p>
          <a:p>
            <a:pPr indent="-40639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Solution ≡ </a:t>
            </a:r>
            <a:r>
              <a:rPr b="1" lang="en-US">
                <a:solidFill>
                  <a:srgbClr val="3366FF"/>
                </a:solidFill>
              </a:rPr>
              <a:t>Aging</a:t>
            </a:r>
            <a:r>
              <a:rPr b="1" lang="en-US"/>
              <a:t> </a:t>
            </a:r>
            <a:r>
              <a:rPr lang="en-US"/>
              <a:t>– as time progresses increase the priority of the process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 b="1">
              <a:solidFill>
                <a:srgbClr val="3366FF"/>
              </a:solidFill>
            </a:endParaRPr>
          </a:p>
        </p:txBody>
      </p:sp>
      <p:sp>
        <p:nvSpPr>
          <p:cNvPr id="257" name="Google Shape;257;p1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258" name="Google Shape;258;p1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"/>
          <p:cNvSpPr txBox="1"/>
          <p:nvPr>
            <p:ph type="title"/>
          </p:nvPr>
        </p:nvSpPr>
        <p:spPr>
          <a:xfrm>
            <a:off x="707442" y="596053"/>
            <a:ext cx="9677429" cy="637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Twentieth Century"/>
              <a:buNone/>
            </a:pPr>
            <a:r>
              <a:rPr b="1" lang="en-US" sz="2800"/>
              <a:t>EXAMPLE OF NON-PREEMPTIVE PRIORITY SCHEDULING</a:t>
            </a:r>
            <a:endParaRPr/>
          </a:p>
        </p:txBody>
      </p:sp>
      <p:sp>
        <p:nvSpPr>
          <p:cNvPr id="265" name="Google Shape;265;p16"/>
          <p:cNvSpPr txBox="1"/>
          <p:nvPr>
            <p:ph idx="1" type="body"/>
          </p:nvPr>
        </p:nvSpPr>
        <p:spPr>
          <a:xfrm>
            <a:off x="2330450" y="1233488"/>
            <a:ext cx="8337550" cy="488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85000" lnSpcReduction="20000"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		         </a:t>
            </a:r>
            <a:r>
              <a:rPr lang="en-US" u="sng"/>
              <a:t>Process</a:t>
            </a:r>
            <a:r>
              <a:rPr lang="en-US" u="sng">
                <a:solidFill>
                  <a:schemeClr val="lt1"/>
                </a:solidFill>
              </a:rPr>
              <a:t>A	arri </a:t>
            </a:r>
            <a:r>
              <a:rPr lang="en-US" u="sng"/>
              <a:t>Burst Time</a:t>
            </a:r>
            <a:r>
              <a:rPr lang="en-US" u="sng">
                <a:solidFill>
                  <a:schemeClr val="lt1"/>
                </a:solidFill>
              </a:rPr>
              <a:t>T</a:t>
            </a:r>
            <a:r>
              <a:rPr lang="en-US"/>
              <a:t>	</a:t>
            </a:r>
            <a:r>
              <a:rPr lang="en-US" u="sng"/>
              <a:t>Priority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/>
              <a:t>		 </a:t>
            </a:r>
            <a:r>
              <a:rPr i="1" lang="en-US"/>
              <a:t>P</a:t>
            </a:r>
            <a:r>
              <a:rPr baseline="-25000" i="1" lang="en-US"/>
              <a:t>1</a:t>
            </a:r>
            <a:r>
              <a:rPr lang="en-US"/>
              <a:t>	1</a:t>
            </a:r>
            <a:r>
              <a:rPr lang="en-US">
                <a:solidFill>
                  <a:srgbClr val="000000"/>
                </a:solidFill>
              </a:rPr>
              <a:t>0</a:t>
            </a:r>
            <a:r>
              <a:rPr lang="en-US"/>
              <a:t>	3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/>
              <a:t>		 </a:t>
            </a:r>
            <a:r>
              <a:rPr i="1" lang="en-US"/>
              <a:t>P</a:t>
            </a:r>
            <a:r>
              <a:rPr baseline="-25000" i="1" lang="en-US"/>
              <a:t>2 	</a:t>
            </a:r>
            <a:r>
              <a:rPr lang="en-US">
                <a:solidFill>
                  <a:srgbClr val="000000"/>
                </a:solidFill>
              </a:rPr>
              <a:t>1</a:t>
            </a:r>
            <a:r>
              <a:rPr lang="en-US"/>
              <a:t>	1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/>
              <a:t>		 </a:t>
            </a:r>
            <a:r>
              <a:rPr i="1" lang="en-US"/>
              <a:t>P</a:t>
            </a:r>
            <a:r>
              <a:rPr baseline="-25000" i="1" lang="en-US"/>
              <a:t>3</a:t>
            </a:r>
            <a:r>
              <a:rPr lang="en-US"/>
              <a:t>	</a:t>
            </a:r>
            <a:r>
              <a:rPr lang="en-US">
                <a:solidFill>
                  <a:srgbClr val="000000"/>
                </a:solidFill>
              </a:rPr>
              <a:t>2</a:t>
            </a:r>
            <a:r>
              <a:rPr lang="en-US"/>
              <a:t>	4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/>
              <a:t>		 </a:t>
            </a:r>
            <a:r>
              <a:rPr i="1" lang="en-US"/>
              <a:t>P</a:t>
            </a:r>
            <a:r>
              <a:rPr baseline="-25000" i="1" lang="en-US"/>
              <a:t>4</a:t>
            </a:r>
            <a:r>
              <a:rPr lang="en-US"/>
              <a:t>	</a:t>
            </a:r>
            <a:r>
              <a:rPr lang="en-US">
                <a:solidFill>
                  <a:srgbClr val="000000"/>
                </a:solidFill>
              </a:rPr>
              <a:t>1</a:t>
            </a:r>
            <a:r>
              <a:rPr lang="en-US"/>
              <a:t>	5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/>
              <a:t>		</a:t>
            </a:r>
            <a:r>
              <a:rPr i="1" lang="en-US"/>
              <a:t>P</a:t>
            </a:r>
            <a:r>
              <a:rPr baseline="-25000" i="1" lang="en-US"/>
              <a:t>5	</a:t>
            </a:r>
            <a:r>
              <a:rPr lang="en-US"/>
              <a:t>5	2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aseline="-25000"/>
          </a:p>
          <a:p>
            <a:pPr indent="-11874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Priority scheduling Gantt Chart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400"/>
              <a:t>WT = (6+0+16+18+1) = 41/5 = 8.2</a:t>
            </a:r>
            <a:endParaRPr/>
          </a:p>
          <a:p>
            <a:pPr indent="-11874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Average waiting time = 8.2 msec</a:t>
            </a:r>
            <a:endParaRPr baseline="-25000" i="1"/>
          </a:p>
        </p:txBody>
      </p:sp>
      <p:pic>
        <p:nvPicPr>
          <p:cNvPr descr="C:\Users\as668\Desktop\in-5_6.jpg" id="266" name="Google Shape;26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0100" y="4326389"/>
            <a:ext cx="631825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268" name="Google Shape;268;p1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"/>
          <p:cNvSpPr txBox="1"/>
          <p:nvPr>
            <p:ph type="title"/>
          </p:nvPr>
        </p:nvSpPr>
        <p:spPr>
          <a:xfrm>
            <a:off x="2825677" y="3118454"/>
            <a:ext cx="6540646" cy="621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Twentieth Century"/>
              <a:buNone/>
            </a:pPr>
            <a:r>
              <a:rPr b="1" lang="en-US" sz="2800"/>
              <a:t>EXAMPLE OF PREEMPTIVE PRIORITY SCHEDULING (SEE CLASS LECTURE)</a:t>
            </a:r>
            <a:endParaRPr/>
          </a:p>
        </p:txBody>
      </p:sp>
      <p:sp>
        <p:nvSpPr>
          <p:cNvPr id="274" name="Google Shape;274;p1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275" name="Google Shape;275;p1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"/>
          <p:cNvSpPr txBox="1"/>
          <p:nvPr>
            <p:ph type="title"/>
          </p:nvPr>
        </p:nvSpPr>
        <p:spPr>
          <a:xfrm>
            <a:off x="728132" y="77727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Twentieth Century"/>
              <a:buNone/>
            </a:pPr>
            <a:r>
              <a:rPr b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ROUND ROBIN (RR)</a:t>
            </a:r>
            <a:endParaRPr/>
          </a:p>
        </p:txBody>
      </p:sp>
      <p:sp>
        <p:nvSpPr>
          <p:cNvPr id="282" name="Google Shape;282;p18"/>
          <p:cNvSpPr txBox="1"/>
          <p:nvPr>
            <p:ph idx="1" type="body"/>
          </p:nvPr>
        </p:nvSpPr>
        <p:spPr>
          <a:xfrm>
            <a:off x="2337499" y="1564891"/>
            <a:ext cx="7150100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Specially designed for timesharing/ time slicing systems.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Each process gets a small unit of CPU time (</a:t>
            </a:r>
            <a:r>
              <a:rPr b="1" lang="en-US">
                <a:solidFill>
                  <a:srgbClr val="3366FF"/>
                </a:solidFill>
              </a:rPr>
              <a:t>time</a:t>
            </a:r>
            <a:r>
              <a:rPr b="1" lang="en-US"/>
              <a:t> </a:t>
            </a:r>
            <a:r>
              <a:rPr b="1" lang="en-US">
                <a:solidFill>
                  <a:srgbClr val="3366FF"/>
                </a:solidFill>
              </a:rPr>
              <a:t>quantum</a:t>
            </a:r>
            <a:r>
              <a:rPr b="1" lang="en-US"/>
              <a:t> </a:t>
            </a:r>
            <a:r>
              <a:rPr i="1" lang="en-US"/>
              <a:t>q</a:t>
            </a:r>
            <a:r>
              <a:rPr lang="en-US"/>
              <a:t>), usually 10-100 milliseconds.  After this time has elapsed, the process is preempted and added to the end of the ready queue.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Timer interrupts every quantum to schedule next process.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Ready queue acts alike circular queue.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Performance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</a:pPr>
            <a:r>
              <a:rPr i="1" lang="en-US"/>
              <a:t>q</a:t>
            </a:r>
            <a:r>
              <a:rPr lang="en-US"/>
              <a:t> large ⇒ FIFO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🢝"/>
            </a:pPr>
            <a:r>
              <a:rPr i="1" lang="en-US"/>
              <a:t>q </a:t>
            </a:r>
            <a:r>
              <a:rPr lang="en-US"/>
              <a:t>small ⇒ </a:t>
            </a:r>
            <a:r>
              <a:rPr i="1" lang="en-US"/>
              <a:t>q </a:t>
            </a:r>
            <a:r>
              <a:rPr lang="en-US"/>
              <a:t>must be large with respect to context switch, otherwise overhead is too high</a:t>
            </a:r>
            <a:endParaRPr/>
          </a:p>
        </p:txBody>
      </p:sp>
      <p:sp>
        <p:nvSpPr>
          <p:cNvPr id="283" name="Google Shape;283;p1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284" name="Google Shape;284;p1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/>
          <p:nvPr>
            <p:ph type="title"/>
          </p:nvPr>
        </p:nvSpPr>
        <p:spPr>
          <a:xfrm>
            <a:off x="684986" y="651428"/>
            <a:ext cx="7750175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Twentieth Century"/>
              <a:buNone/>
            </a:pPr>
            <a:r>
              <a:rPr b="1" lang="en-US" sz="2800"/>
              <a:t>EXAMPLE OF RR WITH TIME QUANTUM = 4</a:t>
            </a:r>
            <a:endParaRPr/>
          </a:p>
        </p:txBody>
      </p:sp>
      <p:sp>
        <p:nvSpPr>
          <p:cNvPr id="291" name="Google Shape;291;p19"/>
          <p:cNvSpPr txBox="1"/>
          <p:nvPr>
            <p:ph idx="1" type="body"/>
          </p:nvPr>
        </p:nvSpPr>
        <p:spPr>
          <a:xfrm>
            <a:off x="2478088" y="1193800"/>
            <a:ext cx="735171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92500" lnSpcReduction="20000"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		</a:t>
            </a:r>
            <a:r>
              <a:rPr lang="en-US" u="sng"/>
              <a:t>Process</a:t>
            </a:r>
            <a:r>
              <a:rPr lang="en-US"/>
              <a:t>	</a:t>
            </a:r>
            <a:r>
              <a:rPr lang="en-US" u="sng"/>
              <a:t>Burst Time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i="1" lang="en-US"/>
              <a:t>		P</a:t>
            </a:r>
            <a:r>
              <a:rPr baseline="-25000" i="1" lang="en-US"/>
              <a:t>1	</a:t>
            </a:r>
            <a:r>
              <a:rPr lang="en-US"/>
              <a:t>24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/>
              <a:t>		 </a:t>
            </a:r>
            <a:r>
              <a:rPr i="1" lang="en-US"/>
              <a:t>P</a:t>
            </a:r>
            <a:r>
              <a:rPr baseline="-25000" i="1" lang="en-US"/>
              <a:t>2	 </a:t>
            </a:r>
            <a:r>
              <a:rPr lang="en-US"/>
              <a:t>3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/>
              <a:t>		 </a:t>
            </a:r>
            <a:r>
              <a:rPr i="1" lang="en-US"/>
              <a:t>P</a:t>
            </a:r>
            <a:r>
              <a:rPr baseline="-25000" i="1" lang="en-US"/>
              <a:t>3	</a:t>
            </a:r>
            <a:r>
              <a:rPr lang="en-US"/>
              <a:t>3	</a:t>
            </a:r>
            <a:endParaRPr/>
          </a:p>
          <a:p>
            <a:pPr indent="-129222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The Gantt chart is: 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129222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Typically, higher average turnaround than SJF, but better </a:t>
            </a:r>
            <a:r>
              <a:rPr b="1" i="1" lang="en-US"/>
              <a:t>response</a:t>
            </a:r>
            <a:endParaRPr/>
          </a:p>
          <a:p>
            <a:pPr indent="-129222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q should be large compared to context switch time</a:t>
            </a:r>
            <a:endParaRPr/>
          </a:p>
          <a:p>
            <a:pPr indent="-129222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q usually 10ms to 100ms, context switch &lt; 10 usec</a:t>
            </a:r>
            <a:endParaRPr/>
          </a:p>
        </p:txBody>
      </p:sp>
      <p:pic>
        <p:nvPicPr>
          <p:cNvPr id="292" name="Google Shape;29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2589" y="3227389"/>
            <a:ext cx="6770687" cy="788987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294" name="Google Shape;294;p1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/>
          <p:nvPr/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7" name="Google Shape;127;p2"/>
          <p:cNvSpPr txBox="1"/>
          <p:nvPr>
            <p:ph type="title"/>
          </p:nvPr>
        </p:nvSpPr>
        <p:spPr>
          <a:xfrm>
            <a:off x="1024128" y="459317"/>
            <a:ext cx="4389120" cy="1749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en-US" sz="4400"/>
              <a:t>CPU–I/O BURST CYCLE</a:t>
            </a:r>
            <a:endParaRPr/>
          </a:p>
        </p:txBody>
      </p:sp>
      <p:cxnSp>
        <p:nvCxnSpPr>
          <p:cNvPr id="128" name="Google Shape;128;p2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2"/>
          <p:cNvSpPr txBox="1"/>
          <p:nvPr>
            <p:ph idx="1" type="body"/>
          </p:nvPr>
        </p:nvSpPr>
        <p:spPr>
          <a:xfrm>
            <a:off x="1024129" y="2286000"/>
            <a:ext cx="438912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92500" lnSpcReduction="20000"/>
          </a:bodyPr>
          <a:lstStyle/>
          <a:p>
            <a:pPr indent="-152717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0" i="0" lang="en-US" sz="2600"/>
              <a:t>All processes alternate between two states in a continuing</a:t>
            </a:r>
            <a:r>
              <a:rPr b="1" i="1" lang="en-US" sz="2600"/>
              <a:t> cycle;</a:t>
            </a:r>
            <a:br>
              <a:rPr b="1" i="1" lang="en-US" sz="2600"/>
            </a:br>
            <a:r>
              <a:rPr lang="en-US" sz="2600"/>
              <a:t>A</a:t>
            </a:r>
            <a:r>
              <a:rPr b="0" i="0" lang="en-US" sz="2600"/>
              <a:t> CPU burst of performing calculations, and </a:t>
            </a:r>
            <a:br>
              <a:rPr b="0" i="0" lang="en-US" sz="2600"/>
            </a:br>
            <a:r>
              <a:rPr b="0" i="0" lang="en-US" sz="2600"/>
              <a:t>An I/O burst, waiting for data transfer in or out of the system.</a:t>
            </a:r>
            <a:endParaRPr/>
          </a:p>
          <a:p>
            <a:pPr indent="-152717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600"/>
              <a:t>Process execution consists of a </a:t>
            </a:r>
            <a:r>
              <a:rPr b="1" lang="en-US" sz="2600"/>
              <a:t>cycle</a:t>
            </a:r>
            <a:r>
              <a:rPr lang="en-US" sz="2600"/>
              <a:t> of CPU execution and I/O wait.</a:t>
            </a:r>
            <a:endParaRPr/>
          </a:p>
          <a:p>
            <a:pPr indent="-152717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 sz="2600"/>
              <a:t>CPU burst </a:t>
            </a:r>
            <a:r>
              <a:rPr lang="en-US" sz="2600"/>
              <a:t>followed by </a:t>
            </a:r>
            <a:r>
              <a:rPr b="1" lang="en-US" sz="2600"/>
              <a:t>I/O burst.</a:t>
            </a:r>
            <a:endParaRPr/>
          </a:p>
          <a:p>
            <a:pPr indent="-152717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600"/>
              <a:t>CPU burst distribution is of main concern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sz="1700"/>
          </a:p>
        </p:txBody>
      </p:sp>
      <p:pic>
        <p:nvPicPr>
          <p:cNvPr descr="6_01.pdf" id="130" name="Google Shape;13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3698" y="960120"/>
            <a:ext cx="2640597" cy="494085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132" name="Google Shape;132;p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/>
          <p:nvPr>
            <p:ph type="title"/>
          </p:nvPr>
        </p:nvSpPr>
        <p:spPr>
          <a:xfrm>
            <a:off x="2825677" y="3118454"/>
            <a:ext cx="6540646" cy="621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Twentieth Century"/>
              <a:buNone/>
            </a:pPr>
            <a:r>
              <a:rPr b="1" lang="en-US" sz="2800"/>
              <a:t>EXAMPLE OF ROUND ROBIN SCHEDULING</a:t>
            </a:r>
            <a:br>
              <a:rPr b="1" lang="en-US" sz="2800"/>
            </a:br>
            <a:r>
              <a:rPr b="1" lang="en-US" sz="2800"/>
              <a:t> (SEE CLASS LECTURE)</a:t>
            </a:r>
            <a:endParaRPr/>
          </a:p>
        </p:txBody>
      </p:sp>
      <p:sp>
        <p:nvSpPr>
          <p:cNvPr id="300" name="Google Shape;300;p2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301" name="Google Shape;301;p2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/>
          <p:nvPr>
            <p:ph type="title"/>
          </p:nvPr>
        </p:nvSpPr>
        <p:spPr>
          <a:xfrm>
            <a:off x="774642" y="763123"/>
            <a:ext cx="77136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None/>
            </a:pPr>
            <a:r>
              <a:rPr b="1"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MULTILEVEL QUEUE</a:t>
            </a:r>
            <a:endParaRPr/>
          </a:p>
        </p:txBody>
      </p:sp>
      <p:sp>
        <p:nvSpPr>
          <p:cNvPr id="308" name="Google Shape;308;p21"/>
          <p:cNvSpPr txBox="1"/>
          <p:nvPr>
            <p:ph idx="1" type="body"/>
          </p:nvPr>
        </p:nvSpPr>
        <p:spPr>
          <a:xfrm>
            <a:off x="2259493" y="1227596"/>
            <a:ext cx="9442450" cy="5240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Ready queue is partitioned into separate queues, eg: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🢝"/>
            </a:pPr>
            <a:r>
              <a:rPr b="1" lang="en-US" sz="2000">
                <a:solidFill>
                  <a:srgbClr val="3366FF"/>
                </a:solidFill>
              </a:rPr>
              <a:t>foreground</a:t>
            </a:r>
            <a:r>
              <a:rPr lang="en-US" sz="2000"/>
              <a:t> (interactive)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🢝"/>
            </a:pPr>
            <a:r>
              <a:rPr b="1" lang="en-US" sz="2000">
                <a:solidFill>
                  <a:srgbClr val="3366FF"/>
                </a:solidFill>
              </a:rPr>
              <a:t>background</a:t>
            </a:r>
            <a:r>
              <a:rPr lang="en-US" sz="2000"/>
              <a:t> (batch)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Process permanently in each queue</a:t>
            </a:r>
            <a:endParaRPr sz="9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Each queue has its own scheduling algorithm: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🢝"/>
            </a:pPr>
            <a:r>
              <a:rPr lang="en-US" sz="2000"/>
              <a:t>foreground – RR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🢝"/>
            </a:pPr>
            <a:r>
              <a:rPr lang="en-US" sz="2000"/>
              <a:t>background – FCFS</a:t>
            </a:r>
            <a:endParaRPr sz="900"/>
          </a:p>
          <a:p>
            <a:pPr indent="-1524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Scheduling must be done between the queues: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🢝"/>
            </a:pPr>
            <a:r>
              <a:rPr lang="en-US" sz="2000"/>
              <a:t>Fixed priority scheduling; (i.e., serve all from foreground then from background).  Possibility of starvation.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🢝"/>
            </a:pPr>
            <a:r>
              <a:rPr lang="en-US" sz="2000"/>
              <a:t>Time slice – each queue gets a certain amount of CPU time which it can schedule amongst its processes; i.e., 80% to foreground in RR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🢝"/>
            </a:pPr>
            <a:r>
              <a:rPr lang="en-US" sz="2000"/>
              <a:t>20% to background in FCFS </a:t>
            </a:r>
            <a:endParaRPr/>
          </a:p>
        </p:txBody>
      </p:sp>
      <p:sp>
        <p:nvSpPr>
          <p:cNvPr id="309" name="Google Shape;309;p2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310" name="Google Shape;310;p2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/>
          <p:nvPr>
            <p:ph type="title"/>
          </p:nvPr>
        </p:nvSpPr>
        <p:spPr>
          <a:xfrm>
            <a:off x="760648" y="767753"/>
            <a:ext cx="75961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Twentieth Century"/>
              <a:buNone/>
            </a:pPr>
            <a:r>
              <a:rPr b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MULTILEVEL QUEUE SCHEDULING</a:t>
            </a:r>
            <a:endParaRPr/>
          </a:p>
        </p:txBody>
      </p:sp>
      <p:pic>
        <p:nvPicPr>
          <p:cNvPr descr="5" id="317" name="Google Shape;31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4000" y="1466850"/>
            <a:ext cx="6686550" cy="442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319" name="Google Shape;319;p2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3"/>
          <p:cNvSpPr txBox="1"/>
          <p:nvPr>
            <p:ph type="title"/>
          </p:nvPr>
        </p:nvSpPr>
        <p:spPr>
          <a:xfrm>
            <a:off x="1847056" y="801775"/>
            <a:ext cx="8026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Twentieth Century"/>
              <a:buNone/>
            </a:pPr>
            <a:r>
              <a:rPr b="1" lang="en-US" sz="2800" u="sng">
                <a:latin typeface="Twentieth Century"/>
                <a:ea typeface="Twentieth Century"/>
                <a:cs typeface="Twentieth Century"/>
                <a:sym typeface="Twentieth Century"/>
              </a:rPr>
              <a:t>MULTILEVEL FEEDBACK QUEUE</a:t>
            </a:r>
            <a:endParaRPr/>
          </a:p>
        </p:txBody>
      </p:sp>
      <p:sp>
        <p:nvSpPr>
          <p:cNvPr id="326" name="Google Shape;326;p23"/>
          <p:cNvSpPr txBox="1"/>
          <p:nvPr>
            <p:ph idx="1" type="body"/>
          </p:nvPr>
        </p:nvSpPr>
        <p:spPr>
          <a:xfrm>
            <a:off x="1610686" y="1887888"/>
            <a:ext cx="9664118" cy="4026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A process can move between the various queues; aging can be implemented this way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Multilevel-feedback-queue scheduler defined by the following parameters:</a:t>
            </a:r>
            <a:endParaRPr/>
          </a:p>
          <a:p>
            <a:pPr indent="-152400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/>
              <a:t> Number of queues</a:t>
            </a:r>
            <a:endParaRPr/>
          </a:p>
          <a:p>
            <a:pPr indent="-152400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/>
              <a:t> Scheduling algorithms for each queue</a:t>
            </a:r>
            <a:endParaRPr/>
          </a:p>
          <a:p>
            <a:pPr indent="-152400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/>
              <a:t> Method used to determine when to upgrade a process</a:t>
            </a:r>
            <a:endParaRPr/>
          </a:p>
          <a:p>
            <a:pPr indent="-152400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/>
              <a:t> Method used to determine when to demote a process.</a:t>
            </a:r>
            <a:endParaRPr/>
          </a:p>
          <a:p>
            <a:pPr indent="-152400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/>
              <a:t> Method used to determine which queue a process will enter when that process needs service</a:t>
            </a:r>
            <a:endParaRPr/>
          </a:p>
        </p:txBody>
      </p:sp>
      <p:sp>
        <p:nvSpPr>
          <p:cNvPr id="327" name="Google Shape;327;p2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328" name="Google Shape;328;p2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"/>
          <p:cNvSpPr txBox="1"/>
          <p:nvPr>
            <p:ph type="title"/>
          </p:nvPr>
        </p:nvSpPr>
        <p:spPr>
          <a:xfrm>
            <a:off x="716756" y="611162"/>
            <a:ext cx="7710488" cy="679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Twentieth Century"/>
              <a:buNone/>
            </a:pPr>
            <a:r>
              <a:rPr b="1" lang="en-US" sz="2800"/>
              <a:t>EXAMPLE OF MULTILEVEL FEEDBACK QUEUE</a:t>
            </a:r>
            <a:endParaRPr/>
          </a:p>
        </p:txBody>
      </p:sp>
      <p:sp>
        <p:nvSpPr>
          <p:cNvPr id="335" name="Google Shape;335;p24"/>
          <p:cNvSpPr txBox="1"/>
          <p:nvPr>
            <p:ph idx="1" type="body"/>
          </p:nvPr>
        </p:nvSpPr>
        <p:spPr>
          <a:xfrm>
            <a:off x="1426128" y="1233489"/>
            <a:ext cx="4969910" cy="5150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Three queues: 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</a:pPr>
            <a:r>
              <a:rPr i="1" lang="en-US"/>
              <a:t>Q</a:t>
            </a:r>
            <a:r>
              <a:rPr baseline="-25000" lang="en-US"/>
              <a:t>0</a:t>
            </a:r>
            <a:r>
              <a:rPr lang="en-US"/>
              <a:t> – RR with time quantum 8 milliseconds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🢝"/>
            </a:pPr>
            <a:r>
              <a:rPr i="1" lang="en-US"/>
              <a:t>Q</a:t>
            </a:r>
            <a:r>
              <a:rPr baseline="-25000" lang="en-US"/>
              <a:t>1</a:t>
            </a:r>
            <a:r>
              <a:rPr lang="en-US"/>
              <a:t> – RR time quantum 16 milliseconds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🢝"/>
            </a:pPr>
            <a:r>
              <a:rPr i="1" lang="en-US"/>
              <a:t>Q</a:t>
            </a:r>
            <a:r>
              <a:rPr baseline="-25000" lang="en-US"/>
              <a:t>2</a:t>
            </a:r>
            <a:r>
              <a:rPr lang="en-US"/>
              <a:t> – FCFS</a:t>
            </a:r>
            <a:endParaRPr/>
          </a:p>
          <a:p>
            <a:pPr indent="-228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Scheduling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</a:pPr>
            <a:r>
              <a:rPr lang="en-US"/>
              <a:t>A new job enters queue </a:t>
            </a:r>
            <a:r>
              <a:rPr i="1" lang="en-US"/>
              <a:t>Q</a:t>
            </a:r>
            <a:r>
              <a:rPr baseline="-25000" i="1" lang="en-US"/>
              <a:t>0</a:t>
            </a:r>
            <a:r>
              <a:rPr i="1" lang="en-US"/>
              <a:t> </a:t>
            </a:r>
            <a:r>
              <a:rPr lang="en-US"/>
              <a:t>which is served</a:t>
            </a:r>
            <a:r>
              <a:rPr i="1" lang="en-US"/>
              <a:t> </a:t>
            </a:r>
            <a:r>
              <a:rPr lang="en-US"/>
              <a:t>FCFS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🢝"/>
            </a:pPr>
            <a:r>
              <a:rPr lang="en-US" sz="1800"/>
              <a:t>When it gains CPU, job receives 8 milliseconds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🢝"/>
            </a:pPr>
            <a:r>
              <a:rPr lang="en-US" sz="1800"/>
              <a:t>If it does not finish in 8 milliseconds, job is moved to queue </a:t>
            </a:r>
            <a:r>
              <a:rPr i="1" lang="en-US" sz="1800"/>
              <a:t>Q</a:t>
            </a:r>
            <a:r>
              <a:rPr baseline="-25000" lang="en-US" sz="1800"/>
              <a:t>1</a:t>
            </a:r>
            <a:endParaRPr sz="1800"/>
          </a:p>
          <a:p>
            <a:pPr indent="-1371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🢝"/>
            </a:pPr>
            <a:r>
              <a:rPr lang="en-US"/>
              <a:t>At </a:t>
            </a:r>
            <a:r>
              <a:rPr i="1" lang="en-US"/>
              <a:t>Q</a:t>
            </a:r>
            <a:r>
              <a:rPr baseline="-25000" lang="en-US"/>
              <a:t>1</a:t>
            </a:r>
            <a:r>
              <a:rPr lang="en-US"/>
              <a:t> job is again served FCFS and receives 16 additional milliseconds</a:t>
            </a:r>
            <a:endParaRPr/>
          </a:p>
          <a:p>
            <a:pPr indent="-137159" lvl="2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🢝"/>
            </a:pPr>
            <a:r>
              <a:rPr lang="en-US" sz="1800"/>
              <a:t>If it still does not complete, it is preempted and moved to queue </a:t>
            </a:r>
            <a:r>
              <a:rPr i="1" lang="en-US" sz="1800"/>
              <a:t>Q</a:t>
            </a:r>
            <a:r>
              <a:rPr baseline="-25000" lang="en-US" sz="1800"/>
              <a:t>2</a:t>
            </a:r>
            <a:endParaRPr sz="1800"/>
          </a:p>
        </p:txBody>
      </p:sp>
      <p:pic>
        <p:nvPicPr>
          <p:cNvPr descr="5" id="336" name="Google Shape;33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7110" y="1166070"/>
            <a:ext cx="4493529" cy="465589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338" name="Google Shape;338;p2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"/>
          <p:cNvSpPr txBox="1"/>
          <p:nvPr>
            <p:ph type="title"/>
          </p:nvPr>
        </p:nvSpPr>
        <p:spPr>
          <a:xfrm>
            <a:off x="742704" y="733964"/>
            <a:ext cx="77231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Twentieth Century"/>
              <a:buNone/>
            </a:pPr>
            <a:r>
              <a:rPr b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MULTIPLE-PROCESSOR SCHEDULING</a:t>
            </a:r>
            <a:endParaRPr/>
          </a:p>
        </p:txBody>
      </p:sp>
      <p:sp>
        <p:nvSpPr>
          <p:cNvPr id="345" name="Google Shape;345;p25"/>
          <p:cNvSpPr txBox="1"/>
          <p:nvPr>
            <p:ph idx="1" type="body"/>
          </p:nvPr>
        </p:nvSpPr>
        <p:spPr>
          <a:xfrm>
            <a:off x="1324251" y="1709594"/>
            <a:ext cx="9841496" cy="4540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651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 "/>
            </a:pPr>
            <a:r>
              <a:rPr lang="en-US" sz="2600"/>
              <a:t>CPU scheduling more complex when multiple CPUs are available</a:t>
            </a:r>
            <a:endParaRPr sz="900"/>
          </a:p>
          <a:p>
            <a:pPr indent="-1651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600"/>
              <a:buChar char=" "/>
            </a:pPr>
            <a:r>
              <a:rPr b="1" lang="en-US" sz="2600">
                <a:solidFill>
                  <a:srgbClr val="3366FF"/>
                </a:solidFill>
              </a:rPr>
              <a:t>Homogeneous</a:t>
            </a:r>
            <a:r>
              <a:rPr b="1" lang="en-US" sz="2600"/>
              <a:t> </a:t>
            </a:r>
            <a:r>
              <a:rPr b="1" lang="en-US" sz="2600">
                <a:solidFill>
                  <a:srgbClr val="3366FF"/>
                </a:solidFill>
              </a:rPr>
              <a:t>processors</a:t>
            </a:r>
            <a:r>
              <a:rPr b="1" lang="en-US" sz="2600"/>
              <a:t> </a:t>
            </a:r>
            <a:r>
              <a:rPr lang="en-US" sz="2600"/>
              <a:t>within a multiprocessor</a:t>
            </a:r>
            <a:endParaRPr sz="900"/>
          </a:p>
          <a:p>
            <a:pPr indent="-1651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600"/>
              <a:buChar char=" "/>
            </a:pPr>
            <a:r>
              <a:rPr b="1" lang="en-US" sz="2600">
                <a:solidFill>
                  <a:srgbClr val="3366FF"/>
                </a:solidFill>
              </a:rPr>
              <a:t>Asymmetric multiprocessing </a:t>
            </a:r>
            <a:r>
              <a:rPr lang="en-US" sz="2600"/>
              <a:t>– only one processor accesses the system data structures, alleviating the need for data sharing</a:t>
            </a:r>
            <a:endParaRPr sz="900"/>
          </a:p>
          <a:p>
            <a:pPr indent="-1651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600"/>
              <a:buChar char=" "/>
            </a:pPr>
            <a:r>
              <a:rPr b="1" lang="en-US" sz="2600">
                <a:solidFill>
                  <a:srgbClr val="3366FF"/>
                </a:solidFill>
              </a:rPr>
              <a:t>Symmetric multiprocessing </a:t>
            </a:r>
            <a:r>
              <a:rPr b="1" lang="en-US" sz="2600"/>
              <a:t>(</a:t>
            </a:r>
            <a:r>
              <a:rPr b="1" lang="en-US" sz="2600">
                <a:solidFill>
                  <a:srgbClr val="3366FF"/>
                </a:solidFill>
              </a:rPr>
              <a:t>SMP</a:t>
            </a:r>
            <a:r>
              <a:rPr b="1" lang="en-US" sz="2600"/>
              <a:t>) </a:t>
            </a:r>
            <a:r>
              <a:rPr lang="en-US" sz="2600"/>
              <a:t>– each processor is self-scheduling, all processes in common ready queue, or each has its own private queue of ready processes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🢝"/>
            </a:pPr>
            <a:r>
              <a:rPr lang="en-US" sz="1900"/>
              <a:t>Currently, most common</a:t>
            </a:r>
            <a:endParaRPr sz="900"/>
          </a:p>
        </p:txBody>
      </p:sp>
      <p:sp>
        <p:nvSpPr>
          <p:cNvPr id="346" name="Google Shape;346;p2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347" name="Google Shape;347;p2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None/>
            </a:pPr>
            <a:r>
              <a:rPr b="1"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PROCESSOR AFFINITY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3" name="Google Shape;353;p26"/>
          <p:cNvSpPr txBox="1"/>
          <p:nvPr>
            <p:ph idx="1" type="body"/>
          </p:nvPr>
        </p:nvSpPr>
        <p:spPr>
          <a:xfrm>
            <a:off x="1024128" y="1761688"/>
            <a:ext cx="9720073" cy="4547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b="1" lang="en-US" sz="2800">
                <a:solidFill>
                  <a:srgbClr val="0070C0"/>
                </a:solidFill>
              </a:rPr>
              <a:t>Processor affinity </a:t>
            </a:r>
            <a:r>
              <a:rPr lang="en-US" sz="2800"/>
              <a:t>– process has affinity for processor on which it is currently running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🢝"/>
            </a:pPr>
            <a:r>
              <a:rPr b="1" lang="en-US" sz="2000">
                <a:solidFill>
                  <a:srgbClr val="0070C0"/>
                </a:solidFill>
              </a:rPr>
              <a:t>soft affinity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🢝"/>
            </a:pPr>
            <a:r>
              <a:rPr b="1" lang="en-US" sz="2000">
                <a:solidFill>
                  <a:srgbClr val="0070C0"/>
                </a:solidFill>
              </a:rPr>
              <a:t>hard affinity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🢝"/>
            </a:pPr>
            <a:r>
              <a:rPr lang="en-US" sz="2000"/>
              <a:t>Variations including </a:t>
            </a:r>
            <a:r>
              <a:rPr b="1" lang="en-US" sz="2000">
                <a:solidFill>
                  <a:srgbClr val="0070C0"/>
                </a:solidFill>
              </a:rPr>
              <a:t>processor sets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0070C0"/>
                </a:solidFill>
              </a:rPr>
              <a:t>Soft affinity </a:t>
            </a:r>
            <a:r>
              <a:rPr lang="en-US" sz="2400"/>
              <a:t>is a mechanism that keeping process on the same CPU if possible, otherwise, process is migrated to another processor. 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0070C0"/>
                </a:solidFill>
              </a:rPr>
              <a:t>Hard affinity </a:t>
            </a:r>
            <a:r>
              <a:rPr lang="en-US" sz="2400"/>
              <a:t>is a mechanism that enables processes can run only on a fixed set of one or more processor(s).</a:t>
            </a:r>
            <a:endParaRPr/>
          </a:p>
        </p:txBody>
      </p:sp>
      <p:sp>
        <p:nvSpPr>
          <p:cNvPr id="354" name="Google Shape;354;p2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355" name="Google Shape;355;p2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type="title"/>
          </p:nvPr>
        </p:nvSpPr>
        <p:spPr>
          <a:xfrm>
            <a:off x="778358" y="774029"/>
            <a:ext cx="7723187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Twentieth Century"/>
              <a:buNone/>
            </a:pPr>
            <a:r>
              <a:rPr b="1" lang="en-US" sz="2800"/>
              <a:t>MULTIPLE-PROCESSOR SCHEDULING – LOAD BALANCING</a:t>
            </a:r>
            <a:endParaRPr/>
          </a:p>
        </p:txBody>
      </p:sp>
      <p:sp>
        <p:nvSpPr>
          <p:cNvPr id="362" name="Google Shape;362;p27"/>
          <p:cNvSpPr txBox="1"/>
          <p:nvPr>
            <p:ph idx="1" type="body"/>
          </p:nvPr>
        </p:nvSpPr>
        <p:spPr>
          <a:xfrm>
            <a:off x="1506501" y="2049464"/>
            <a:ext cx="9178997" cy="410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If SMP, need to keep all CPUs loaded for efficiency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b="1" lang="en-US" sz="2800">
                <a:solidFill>
                  <a:srgbClr val="3366FF"/>
                </a:solidFill>
              </a:rPr>
              <a:t>Load balancing </a:t>
            </a:r>
            <a:r>
              <a:rPr lang="en-US" sz="2800"/>
              <a:t>attempts to keep workload evenly distributed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b="1" lang="en-US" sz="2800">
                <a:solidFill>
                  <a:srgbClr val="3366FF"/>
                </a:solidFill>
              </a:rPr>
              <a:t>Push migration </a:t>
            </a:r>
            <a:r>
              <a:rPr lang="en-US" sz="2800"/>
              <a:t>– periodic task checks load on each processor, and if found pushes task from overloaded CPU to other CPUs</a:t>
            </a:r>
            <a:endParaRPr b="1" sz="2800">
              <a:solidFill>
                <a:srgbClr val="3366FF"/>
              </a:solidFill>
            </a:endParaRPr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b="1" lang="en-US" sz="2800">
                <a:solidFill>
                  <a:srgbClr val="3366FF"/>
                </a:solidFill>
              </a:rPr>
              <a:t>Pull migration </a:t>
            </a:r>
            <a:r>
              <a:rPr lang="en-US" sz="2800"/>
              <a:t>– idle processors pulls waiting task from busy processor</a:t>
            </a:r>
            <a:endParaRPr/>
          </a:p>
          <a:p>
            <a:pPr indent="-40639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/>
          </a:p>
        </p:txBody>
      </p:sp>
      <p:sp>
        <p:nvSpPr>
          <p:cNvPr id="363" name="Google Shape;363;p2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364" name="Google Shape;364;p2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"/>
          <p:cNvSpPr txBox="1"/>
          <p:nvPr>
            <p:ph type="title"/>
          </p:nvPr>
        </p:nvSpPr>
        <p:spPr>
          <a:xfrm>
            <a:off x="761724" y="823097"/>
            <a:ext cx="7821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Twentieth Century"/>
              <a:buNone/>
            </a:pPr>
            <a:r>
              <a:rPr b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REAL-TIME CPU SCHEDULING</a:t>
            </a:r>
            <a:endParaRPr/>
          </a:p>
        </p:txBody>
      </p:sp>
      <p:sp>
        <p:nvSpPr>
          <p:cNvPr id="370" name="Google Shape;370;p28"/>
          <p:cNvSpPr txBox="1"/>
          <p:nvPr>
            <p:ph idx="1" type="body"/>
          </p:nvPr>
        </p:nvSpPr>
        <p:spPr>
          <a:xfrm>
            <a:off x="1023457" y="1812022"/>
            <a:ext cx="5203854" cy="443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85000" lnSpcReduction="20000"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4033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600"/>
              <a:t>Can present obvious challenges</a:t>
            </a:r>
            <a:endParaRPr/>
          </a:p>
          <a:p>
            <a:pPr indent="-14033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 sz="2600">
                <a:solidFill>
                  <a:srgbClr val="3366FF"/>
                </a:solidFill>
              </a:rPr>
              <a:t>Soft real-time systems </a:t>
            </a:r>
            <a:r>
              <a:rPr lang="en-US" sz="2600"/>
              <a:t>– no guarantee as to when critical real-time process will be scheduled</a:t>
            </a:r>
            <a:endParaRPr/>
          </a:p>
          <a:p>
            <a:pPr indent="-14033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 sz="2600">
                <a:solidFill>
                  <a:srgbClr val="3366FF"/>
                </a:solidFill>
              </a:rPr>
              <a:t>Hard real-time systems</a:t>
            </a:r>
            <a:r>
              <a:rPr lang="en-US" sz="2600"/>
              <a:t> – task must be serviced by its deadline</a:t>
            </a:r>
            <a:endParaRPr/>
          </a:p>
          <a:p>
            <a:pPr indent="-14033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600"/>
              <a:t>Two types of latencies affect performance</a:t>
            </a:r>
            <a:endParaRPr/>
          </a:p>
          <a:p>
            <a:pPr indent="-137160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1900"/>
              <a:t>Interrupt latency – time from arrival of interrupt to start of routine that services interrupt.</a:t>
            </a:r>
            <a:endParaRPr/>
          </a:p>
          <a:p>
            <a:pPr indent="0" lvl="1" marL="12801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900"/>
          </a:p>
          <a:p>
            <a:pPr indent="-137160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1900"/>
              <a:t>Dispatch latency – time for schedule to take current process off CPU and switch to another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descr="Screen Shot 2012-12-17 at 8.37.21 PM.png" id="371" name="Google Shape;37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7311" y="1111228"/>
            <a:ext cx="5611651" cy="463257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373" name="Google Shape;373;p2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9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0" name="Google Shape;380;p29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1" name="Google Shape;381;p29"/>
          <p:cNvSpPr/>
          <p:nvPr/>
        </p:nvSpPr>
        <p:spPr>
          <a:xfrm flipH="1">
            <a:off x="3274" y="0"/>
            <a:ext cx="12188726" cy="6858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2" name="Google Shape;382;p29"/>
          <p:cNvSpPr txBox="1"/>
          <p:nvPr>
            <p:ph type="title"/>
          </p:nvPr>
        </p:nvSpPr>
        <p:spPr>
          <a:xfrm>
            <a:off x="5258134" y="640080"/>
            <a:ext cx="6293689" cy="36524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wentieth Century"/>
              <a:buNone/>
            </a:pPr>
            <a:r>
              <a:rPr lang="en-US" sz="4400" cap="none">
                <a:solidFill>
                  <a:srgbClr val="26262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THANK YOU!</a:t>
            </a:r>
            <a:br>
              <a:rPr lang="en-US" sz="4400" cap="none">
                <a:solidFill>
                  <a:srgbClr val="26262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4400" cap="none">
                <a:solidFill>
                  <a:srgbClr val="26262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CPU SCHEDULING </a:t>
            </a:r>
            <a:br>
              <a:rPr lang="en-US" sz="4400" cap="none">
                <a:solidFill>
                  <a:srgbClr val="26262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4400" cap="none">
                <a:solidFill>
                  <a:srgbClr val="26262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COMPLETED</a:t>
            </a:r>
            <a:endParaRPr/>
          </a:p>
        </p:txBody>
      </p:sp>
      <p:pic>
        <p:nvPicPr>
          <p:cNvPr descr="Thumbs Up Sign" id="383" name="Google Shape;38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99" y="1422615"/>
            <a:ext cx="3993942" cy="39939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4" name="Google Shape;384;p29"/>
          <p:cNvCxnSpPr/>
          <p:nvPr/>
        </p:nvCxnSpPr>
        <p:spPr>
          <a:xfrm>
            <a:off x="5309640" y="4388141"/>
            <a:ext cx="585216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5" name="Google Shape;385;p2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COURSE SUPERVISOR: ANAUM HAMID</a:t>
            </a:r>
            <a:endParaRPr/>
          </a:p>
        </p:txBody>
      </p:sp>
      <p:sp>
        <p:nvSpPr>
          <p:cNvPr id="386" name="Google Shape;386;p2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/>
          <p:nvPr>
            <p:ph type="title"/>
          </p:nvPr>
        </p:nvSpPr>
        <p:spPr>
          <a:xfrm>
            <a:off x="1981200" y="22286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rPr lang="en-US"/>
              <a:t>HISTOGRAM OF CPU-BURST TIMES</a:t>
            </a:r>
            <a:endParaRPr/>
          </a:p>
        </p:txBody>
      </p:sp>
      <p:sp>
        <p:nvSpPr>
          <p:cNvPr id="138" name="Google Shape;138;p3"/>
          <p:cNvSpPr txBox="1"/>
          <p:nvPr>
            <p:ph idx="1" type="body"/>
          </p:nvPr>
        </p:nvSpPr>
        <p:spPr>
          <a:xfrm>
            <a:off x="2437801" y="1228803"/>
            <a:ext cx="7575863" cy="4400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Large number of short bursts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Small number of longer bursts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Histogram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39" name="Google Shape;13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4313" y="3429000"/>
            <a:ext cx="4922837" cy="2944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/>
          <p:nvPr>
            <p:ph type="title"/>
          </p:nvPr>
        </p:nvSpPr>
        <p:spPr>
          <a:xfrm>
            <a:off x="2362200" y="201613"/>
            <a:ext cx="7848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rPr lang="en-US"/>
              <a:t>CPU SCHEDULER</a:t>
            </a:r>
            <a:endParaRPr/>
          </a:p>
        </p:txBody>
      </p:sp>
      <p:sp>
        <p:nvSpPr>
          <p:cNvPr id="146" name="Google Shape;146;p4"/>
          <p:cNvSpPr txBox="1"/>
          <p:nvPr>
            <p:ph idx="1" type="body"/>
          </p:nvPr>
        </p:nvSpPr>
        <p:spPr>
          <a:xfrm>
            <a:off x="2457450" y="1169987"/>
            <a:ext cx="7684840" cy="5205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92500" lnSpcReduction="10000"/>
          </a:bodyPr>
          <a:lstStyle/>
          <a:p>
            <a:pPr indent="-342815" lvl="0" marL="34281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-US" sz="2400">
                <a:solidFill>
                  <a:srgbClr val="1482AB"/>
                </a:solidFill>
              </a:rPr>
              <a:t>Short-term scheduler </a:t>
            </a:r>
            <a:r>
              <a:rPr lang="en-US" sz="2400"/>
              <a:t>selects from among the processes in ready queue, and allocates the CPU to one of them</a:t>
            </a:r>
            <a:endParaRPr/>
          </a:p>
          <a:p>
            <a:pPr indent="-285680" lvl="1" marL="74276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2000"/>
              <a:t>Queue may be ordered in various ways</a:t>
            </a:r>
            <a:endParaRPr/>
          </a:p>
          <a:p>
            <a:pPr indent="-342815" lvl="0" marL="342815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2400"/>
              <a:t>CPU scheduling decisions may take place when a process:</a:t>
            </a:r>
            <a:endParaRPr/>
          </a:p>
          <a:p>
            <a:pPr indent="-342900" lvl="1" marL="79998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000">
                <a:highlight>
                  <a:srgbClr val="00FF00"/>
                </a:highlight>
              </a:rPr>
              <a:t>Switches from running to waiting state.</a:t>
            </a:r>
            <a:endParaRPr/>
          </a:p>
          <a:p>
            <a:pPr indent="-342900" lvl="1" marL="79998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000">
                <a:solidFill>
                  <a:schemeClr val="lt1"/>
                </a:solidFill>
                <a:highlight>
                  <a:srgbClr val="FF0000"/>
                </a:highlight>
              </a:rPr>
              <a:t>Switches from running to ready state.</a:t>
            </a:r>
            <a:endParaRPr/>
          </a:p>
          <a:p>
            <a:pPr indent="-342900" lvl="1" marL="79998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AutoNum type="arabicPeriod" startAt="2"/>
            </a:pPr>
            <a:r>
              <a:rPr lang="en-US" sz="2000">
                <a:solidFill>
                  <a:schemeClr val="lt1"/>
                </a:solidFill>
                <a:highlight>
                  <a:srgbClr val="FF0000"/>
                </a:highlight>
              </a:rPr>
              <a:t>Switches from waiting to ready.</a:t>
            </a:r>
            <a:endParaRPr/>
          </a:p>
          <a:p>
            <a:pPr indent="-342900" lvl="1" marL="79998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AutoNum type="arabicPeriod" startAt="2"/>
            </a:pPr>
            <a:r>
              <a:rPr lang="en-US" sz="2000">
                <a:highlight>
                  <a:srgbClr val="00FF00"/>
                </a:highlight>
              </a:rPr>
              <a:t>Terminates.</a:t>
            </a:r>
            <a:endParaRPr/>
          </a:p>
          <a:p>
            <a:pPr indent="-342815" lvl="0" marL="342815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2400"/>
              <a:t>Scheduling under 1 and 4 is </a:t>
            </a:r>
            <a:r>
              <a:rPr b="1" lang="en-US" sz="2400">
                <a:solidFill>
                  <a:srgbClr val="3366FF"/>
                </a:solidFill>
              </a:rPr>
              <a:t>Non-Preemptive - </a:t>
            </a:r>
            <a:r>
              <a:rPr b="0" i="0" lang="en-US" sz="2400">
                <a:solidFill>
                  <a:srgbClr val="000000"/>
                </a:solidFill>
              </a:rPr>
              <a:t>A new process must be selected.</a:t>
            </a:r>
            <a:endParaRPr/>
          </a:p>
          <a:p>
            <a:pPr indent="-342815" lvl="0" marL="342815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2400"/>
              <a:t>All other scheduling is </a:t>
            </a:r>
            <a:r>
              <a:rPr b="1" lang="en-US" sz="2400">
                <a:solidFill>
                  <a:srgbClr val="3366FF"/>
                </a:solidFill>
              </a:rPr>
              <a:t>Preemptive - </a:t>
            </a:r>
            <a:r>
              <a:rPr lang="en-US" sz="2400">
                <a:solidFill>
                  <a:srgbClr val="000000"/>
                </a:solidFill>
              </a:rPr>
              <a:t>T</a:t>
            </a:r>
            <a:r>
              <a:rPr b="0" i="0" lang="en-US" sz="2400">
                <a:solidFill>
                  <a:srgbClr val="000000"/>
                </a:solidFill>
              </a:rPr>
              <a:t>here is a choice - To either continue running the current process or select a different one.</a:t>
            </a:r>
            <a:endParaRPr b="1" sz="2400">
              <a:solidFill>
                <a:srgbClr val="3366FF"/>
              </a:solidFill>
            </a:endParaRPr>
          </a:p>
          <a:p>
            <a:pPr indent="-285680" lvl="1" marL="74276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2000"/>
              <a:t>Consider access to shared data</a:t>
            </a:r>
            <a:endParaRPr/>
          </a:p>
          <a:p>
            <a:pPr indent="-285680" lvl="1" marL="74276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2000"/>
              <a:t>Consider preemption while in kernel mode</a:t>
            </a:r>
            <a:endParaRPr/>
          </a:p>
          <a:p>
            <a:pPr indent="-285680" lvl="1" marL="74276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2000"/>
              <a:t>Consider interrupts occurring during crucial OS activities</a:t>
            </a:r>
            <a:endParaRPr/>
          </a:p>
        </p:txBody>
      </p:sp>
      <p:sp>
        <p:nvSpPr>
          <p:cNvPr id="147" name="Google Shape;147;p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148" name="Google Shape;148;p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4" name="Google Shape;154;p5"/>
          <p:cNvSpPr txBox="1"/>
          <p:nvPr>
            <p:ph type="title"/>
          </p:nvPr>
        </p:nvSpPr>
        <p:spPr>
          <a:xfrm>
            <a:off x="863295" y="826324"/>
            <a:ext cx="3556203" cy="3785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lang="en-US">
                <a:solidFill>
                  <a:srgbClr val="FFFFFF"/>
                </a:solidFill>
              </a:rPr>
              <a:t>PRE-EMPTIVE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VS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NON- PREEMPTIVE</a:t>
            </a:r>
            <a:endParaRPr/>
          </a:p>
        </p:txBody>
      </p:sp>
      <p:cxnSp>
        <p:nvCxnSpPr>
          <p:cNvPr id="155" name="Google Shape;155;p5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6" name="Google Shape;156;p5"/>
          <p:cNvPicPr preferRelativeResize="0"/>
          <p:nvPr/>
        </p:nvPicPr>
        <p:blipFill rotWithShape="1">
          <a:blip r:embed="rId3">
            <a:alphaModFix/>
          </a:blip>
          <a:srcRect b="2" l="58730" r="1" t="0"/>
          <a:stretch/>
        </p:blipFill>
        <p:spPr>
          <a:xfrm>
            <a:off x="7552266" y="10"/>
            <a:ext cx="4639734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158" name="Google Shape;158;p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7618" y="112976"/>
            <a:ext cx="6803472" cy="6632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/>
          <p:nvPr>
            <p:ph type="title"/>
          </p:nvPr>
        </p:nvSpPr>
        <p:spPr>
          <a:xfrm>
            <a:off x="1024129" y="585216"/>
            <a:ext cx="443179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DISPATCHER</a:t>
            </a:r>
            <a:endParaRPr/>
          </a:p>
        </p:txBody>
      </p:sp>
      <p:sp>
        <p:nvSpPr>
          <p:cNvPr id="166" name="Google Shape;166;p6"/>
          <p:cNvSpPr txBox="1"/>
          <p:nvPr>
            <p:ph idx="1" type="body"/>
          </p:nvPr>
        </p:nvSpPr>
        <p:spPr>
          <a:xfrm>
            <a:off x="1024128" y="2286000"/>
            <a:ext cx="4429615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Dispatcher module gives control of the CPU to the process selected by the short-term scheduler; this involves: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</a:pPr>
            <a:r>
              <a:rPr lang="en-US"/>
              <a:t>switching context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🢝"/>
            </a:pPr>
            <a:r>
              <a:rPr lang="en-US"/>
              <a:t>switching to user mode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🢝"/>
            </a:pPr>
            <a:r>
              <a:rPr lang="en-US"/>
              <a:t>jumping to the proper location in the user program to restart that program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200"/>
              <a:buChar char=" "/>
            </a:pPr>
            <a:r>
              <a:rPr b="1" lang="en-US"/>
              <a:t>Dispatch latency </a:t>
            </a:r>
            <a:r>
              <a:rPr lang="en-US"/>
              <a:t>– time it takes for the dispatcher to stop one process and start another running</a:t>
            </a:r>
            <a:endParaRPr/>
          </a:p>
        </p:txBody>
      </p:sp>
      <p:pic>
        <p:nvPicPr>
          <p:cNvPr id="167" name="Google Shape;16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355750"/>
            <a:ext cx="5455921" cy="4146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169" name="Google Shape;169;p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/>
          <p:nvPr>
            <p:ph type="title"/>
          </p:nvPr>
        </p:nvSpPr>
        <p:spPr>
          <a:xfrm>
            <a:off x="755680" y="379518"/>
            <a:ext cx="80182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SCHEDULING CRITERIA</a:t>
            </a:r>
            <a:endParaRPr/>
          </a:p>
        </p:txBody>
      </p:sp>
      <p:sp>
        <p:nvSpPr>
          <p:cNvPr id="176" name="Google Shape;176;p7"/>
          <p:cNvSpPr txBox="1"/>
          <p:nvPr>
            <p:ph idx="1" type="body"/>
          </p:nvPr>
        </p:nvSpPr>
        <p:spPr>
          <a:xfrm>
            <a:off x="1024128" y="1879134"/>
            <a:ext cx="8212151" cy="4430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b="1" lang="en-US">
                <a:solidFill>
                  <a:srgbClr val="1482AB"/>
                </a:solidFill>
              </a:rPr>
              <a:t>CPU utilization </a:t>
            </a:r>
            <a:r>
              <a:rPr lang="en-US"/>
              <a:t>– Ideally the CPU would be busy 100% of the time, to waste 0 CPU cycles. On a real system CPU usage should range from 40% ( lightly loaded ) to 90% ( heavily loaded. )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b="1" lang="en-US">
                <a:solidFill>
                  <a:srgbClr val="1482AB"/>
                </a:solidFill>
              </a:rPr>
              <a:t>Throughput</a:t>
            </a:r>
            <a:r>
              <a:rPr lang="en-US"/>
              <a:t> –Number of processes completed per unit time. May range from 10 / second to 1 / hour depending on the specific processes.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b="1" lang="en-US">
                <a:solidFill>
                  <a:srgbClr val="1482AB"/>
                </a:solidFill>
              </a:rPr>
              <a:t>Turnaround time </a:t>
            </a:r>
            <a:r>
              <a:rPr lang="en-US"/>
              <a:t>– Amount of time required for a particular process to complete, from submission time to completion. ( Wall clock time. )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b="1" lang="en-US">
                <a:solidFill>
                  <a:srgbClr val="1482AB"/>
                </a:solidFill>
              </a:rPr>
              <a:t>Waiting time </a:t>
            </a:r>
            <a:r>
              <a:rPr lang="en-US"/>
              <a:t>– Amount of time processes spend in the ready queue waiting their turn to get on the CPU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b="1" lang="en-US">
                <a:solidFill>
                  <a:srgbClr val="1482AB"/>
                </a:solidFill>
              </a:rPr>
              <a:t>Response time </a:t>
            </a:r>
            <a:r>
              <a:rPr lang="en-US"/>
              <a:t>– amount of time it takes from when a request was submitted until the first response is produced, not output  (for time-sharing environment)</a:t>
            </a:r>
            <a:endParaRPr/>
          </a:p>
        </p:txBody>
      </p:sp>
      <p:sp>
        <p:nvSpPr>
          <p:cNvPr id="177" name="Google Shape;177;p7"/>
          <p:cNvSpPr/>
          <p:nvPr/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9" name="Google Shape;179;p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180" name="Google Shape;180;p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/>
          <p:nvPr>
            <p:ph type="title"/>
          </p:nvPr>
        </p:nvSpPr>
        <p:spPr>
          <a:xfrm>
            <a:off x="779871" y="902710"/>
            <a:ext cx="8905614" cy="75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ct val="100000"/>
              <a:buFont typeface="Twentieth Century"/>
              <a:buNone/>
            </a:pPr>
            <a:r>
              <a:rPr b="1" lang="en-US" sz="4000">
                <a:solidFill>
                  <a:srgbClr val="1482AB"/>
                </a:solidFill>
              </a:rPr>
              <a:t>SCHEDULING ALGORITHM OPTIMIZATION CRITERIA</a:t>
            </a:r>
            <a:endParaRPr/>
          </a:p>
        </p:txBody>
      </p:sp>
      <p:sp>
        <p:nvSpPr>
          <p:cNvPr id="187" name="Google Shape;187;p8"/>
          <p:cNvSpPr txBox="1"/>
          <p:nvPr>
            <p:ph idx="1" type="body"/>
          </p:nvPr>
        </p:nvSpPr>
        <p:spPr>
          <a:xfrm>
            <a:off x="4675812" y="2374900"/>
            <a:ext cx="6115050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wentieth Century"/>
              <a:buAutoNum type="arabicPeriod"/>
            </a:pPr>
            <a:r>
              <a:rPr lang="en-US" sz="3600"/>
              <a:t>Max CPU utilization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Twentieth Century"/>
              <a:buAutoNum type="arabicPeriod"/>
            </a:pPr>
            <a:r>
              <a:rPr lang="en-US" sz="3600"/>
              <a:t>Max throughput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Twentieth Century"/>
              <a:buAutoNum type="arabicPeriod"/>
            </a:pPr>
            <a:r>
              <a:rPr lang="en-US" sz="3600"/>
              <a:t>Min turnaround time 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Twentieth Century"/>
              <a:buAutoNum type="arabicPeriod"/>
            </a:pPr>
            <a:r>
              <a:rPr lang="en-US" sz="3600"/>
              <a:t>Min waiting time 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Twentieth Century"/>
              <a:buAutoNum type="arabicPeriod"/>
            </a:pPr>
            <a:r>
              <a:rPr lang="en-US" sz="3600"/>
              <a:t>Min response time</a:t>
            </a:r>
            <a:endParaRPr/>
          </a:p>
        </p:txBody>
      </p:sp>
      <p:sp>
        <p:nvSpPr>
          <p:cNvPr id="188" name="Google Shape;188;p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189" name="Google Shape;189;p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/>
          <p:nvPr>
            <p:ph type="title"/>
          </p:nvPr>
        </p:nvSpPr>
        <p:spPr>
          <a:xfrm>
            <a:off x="685464" y="593885"/>
            <a:ext cx="9305824" cy="967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None/>
            </a:pPr>
            <a:r>
              <a:rPr b="1"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FIRST- COME, FIRST-SERVED (FCFS) SCHEDULING</a:t>
            </a:r>
            <a:endParaRPr/>
          </a:p>
        </p:txBody>
      </p:sp>
      <p:sp>
        <p:nvSpPr>
          <p:cNvPr id="196" name="Google Shape;196;p9"/>
          <p:cNvSpPr txBox="1"/>
          <p:nvPr>
            <p:ph idx="1" type="body"/>
          </p:nvPr>
        </p:nvSpPr>
        <p:spPr>
          <a:xfrm>
            <a:off x="1929469" y="1561444"/>
            <a:ext cx="7949544" cy="4777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		</a:t>
            </a:r>
            <a:r>
              <a:rPr lang="en-US" u="sng"/>
              <a:t>Process</a:t>
            </a:r>
            <a:r>
              <a:rPr lang="en-US"/>
              <a:t>	</a:t>
            </a:r>
            <a:r>
              <a:rPr lang="en-US" u="sng"/>
              <a:t>Burst Time	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/>
              <a:t>		 </a:t>
            </a:r>
            <a:r>
              <a:rPr i="1" lang="en-US"/>
              <a:t>P</a:t>
            </a:r>
            <a:r>
              <a:rPr baseline="-25000" i="1" lang="en-US"/>
              <a:t>1</a:t>
            </a:r>
            <a:r>
              <a:rPr lang="en-US"/>
              <a:t>	24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/>
              <a:t>		 </a:t>
            </a:r>
            <a:r>
              <a:rPr i="1" lang="en-US"/>
              <a:t>P</a:t>
            </a:r>
            <a:r>
              <a:rPr baseline="-25000" i="1" lang="en-US"/>
              <a:t>2</a:t>
            </a:r>
            <a:r>
              <a:rPr lang="en-US"/>
              <a:t> 	3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/>
              <a:t>		 </a:t>
            </a:r>
            <a:r>
              <a:rPr i="1" lang="en-US"/>
              <a:t>P</a:t>
            </a:r>
            <a:r>
              <a:rPr baseline="-25000" i="1" lang="en-US"/>
              <a:t>3	 </a:t>
            </a:r>
            <a:r>
              <a:rPr lang="en-US"/>
              <a:t>3</a:t>
            </a:r>
            <a:r>
              <a:rPr baseline="-25000" i="1" lang="en-US"/>
              <a:t> 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Suppose that the processes arrive in the order: </a:t>
            </a:r>
            <a:r>
              <a:rPr i="1" lang="en-US"/>
              <a:t>P</a:t>
            </a:r>
            <a:r>
              <a:rPr baseline="-25000" i="1" lang="en-US"/>
              <a:t>1</a:t>
            </a:r>
            <a:r>
              <a:rPr lang="en-US"/>
              <a:t> , </a:t>
            </a:r>
            <a:r>
              <a:rPr i="1" lang="en-US"/>
              <a:t>P</a:t>
            </a:r>
            <a:r>
              <a:rPr baseline="-25000" i="1" lang="en-US"/>
              <a:t>2</a:t>
            </a:r>
            <a:r>
              <a:rPr lang="en-US"/>
              <a:t> , </a:t>
            </a:r>
            <a:r>
              <a:rPr i="1" lang="en-US"/>
              <a:t>P</a:t>
            </a:r>
            <a:r>
              <a:rPr baseline="-25000" i="1" lang="en-US"/>
              <a:t>3  </a:t>
            </a:r>
            <a:br>
              <a:rPr baseline="-25000" i="1" lang="en-US"/>
            </a:br>
            <a:r>
              <a:rPr lang="en-US"/>
              <a:t>The Gantt Chart for the schedule is:</a:t>
            </a:r>
            <a:br>
              <a:rPr lang="en-US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endParaRPr sz="1600"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Waiting time for </a:t>
            </a:r>
            <a:r>
              <a:rPr i="1" lang="en-US"/>
              <a:t>P</a:t>
            </a:r>
            <a:r>
              <a:rPr baseline="-25000" i="1" lang="en-US"/>
              <a:t>1</a:t>
            </a:r>
            <a:r>
              <a:rPr lang="en-US"/>
              <a:t>  = 0; </a:t>
            </a:r>
            <a:r>
              <a:rPr i="1" lang="en-US"/>
              <a:t>P</a:t>
            </a:r>
            <a:r>
              <a:rPr baseline="-25000" i="1" lang="en-US"/>
              <a:t>2</a:t>
            </a:r>
            <a:r>
              <a:rPr lang="en-US"/>
              <a:t>  = 24; </a:t>
            </a:r>
            <a:r>
              <a:rPr i="1" lang="en-US"/>
              <a:t>P</a:t>
            </a:r>
            <a:r>
              <a:rPr baseline="-25000" i="1" lang="en-US"/>
              <a:t>3 </a:t>
            </a:r>
            <a:r>
              <a:rPr lang="en-US"/>
              <a:t>= 27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Average waiting time:  (0 + 24 + 27)/3 = 17</a:t>
            </a:r>
            <a:endParaRPr/>
          </a:p>
        </p:txBody>
      </p:sp>
      <p:pic>
        <p:nvPicPr>
          <p:cNvPr id="197" name="Google Shape;19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8580" y="4494868"/>
            <a:ext cx="6954838" cy="80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199" name="Google Shape;199;p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2020-10-08T06:13:30Z</dcterms:created>
  <dc:creator>anaum hamid</dc:creator>
</cp:coreProperties>
</file>